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54" r:id="rId2"/>
    <p:sldId id="257" r:id="rId3"/>
    <p:sldId id="799" r:id="rId4"/>
    <p:sldId id="801" r:id="rId5"/>
    <p:sldId id="802" r:id="rId6"/>
    <p:sldId id="803" r:id="rId7"/>
    <p:sldId id="804" r:id="rId8"/>
    <p:sldId id="800" r:id="rId9"/>
    <p:sldId id="805" r:id="rId10"/>
    <p:sldId id="264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C"/>
    <a:srgbClr val="0B1C65"/>
    <a:srgbClr val="202020"/>
    <a:srgbClr val="9E1E1E"/>
    <a:srgbClr val="3975A9"/>
    <a:srgbClr val="EFEFEF"/>
    <a:srgbClr val="B2B2B2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94" y="114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898" y="6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76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9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9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8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7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6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1BAEC-B78A-4092-8D66-19A3B52183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0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9830B3A4-741B-440D-B585-2292F8A7FAA9}"/>
              </a:ext>
            </a:extLst>
          </p:cNvPr>
          <p:cNvSpPr/>
          <p:nvPr userDrawn="1"/>
        </p:nvSpPr>
        <p:spPr>
          <a:xfrm>
            <a:off x="948609" y="5708192"/>
            <a:ext cx="1745228" cy="445883"/>
          </a:xfrm>
          <a:prstGeom prst="homePlate">
            <a:avLst/>
          </a:prstGeom>
          <a:solidFill>
            <a:srgbClr val="3975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567795" y="3175"/>
            <a:ext cx="459740" cy="6857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C1D3BC-989D-4718-B6C0-36BCB65281CE}"/>
              </a:ext>
            </a:extLst>
          </p:cNvPr>
          <p:cNvSpPr/>
          <p:nvPr userDrawn="1"/>
        </p:nvSpPr>
        <p:spPr>
          <a:xfrm>
            <a:off x="1052126" y="5746467"/>
            <a:ext cx="13708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8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马士兵教育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  <a:alpha val="85000"/>
              </a:schemeClr>
            </a:gs>
            <a:gs pos="32000">
              <a:schemeClr val="tx1">
                <a:lumMod val="85000"/>
                <a:lumOff val="15000"/>
              </a:schemeClr>
            </a:gs>
            <a:gs pos="9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867117" y="1708146"/>
            <a:ext cx="8457765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9600" dirty="0">
                <a:ln w="12700" cmpd="thickThin"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bg1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7200000" scaled="0"/>
                </a:gradFill>
                <a:effectLst/>
                <a:cs typeface="+mn-ea"/>
                <a:sym typeface="+mn-lt"/>
              </a:rPr>
              <a:t>区块链</a:t>
            </a:r>
            <a:r>
              <a:rPr lang="en-US" altLang="zh-CN" sz="9600" dirty="0" err="1">
                <a:ln w="12700" cmpd="thickThin"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47000">
                      <a:schemeClr val="bg1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7200000" scaled="0"/>
                </a:gradFill>
                <a:effectLst/>
                <a:cs typeface="+mn-ea"/>
                <a:sym typeface="+mn-lt"/>
              </a:rPr>
              <a:t>BlockChain</a:t>
            </a:r>
            <a:endParaRPr lang="zh-CN" altLang="en-US" sz="9600" dirty="0">
              <a:ln w="12700" cmpd="thickThin"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chemeClr val="accent1">
                      <a:lumMod val="50000"/>
                    </a:schemeClr>
                  </a:gs>
                  <a:gs pos="47000">
                    <a:schemeClr val="bg1"/>
                  </a:gs>
                  <a:gs pos="100000">
                    <a:schemeClr val="accent4">
                      <a:lumMod val="50000"/>
                    </a:schemeClr>
                  </a:gs>
                </a:gsLst>
                <a:lin ang="72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ea"/>
              <a:sym typeface="+mn-lt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036456" y="4923933"/>
            <a:ext cx="652872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课程</a:t>
            </a:r>
            <a:r>
              <a:rPr lang="zh-CN" altLang="en-US" sz="36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已经结束</a:t>
            </a:r>
            <a:endParaRPr lang="zh-CN" altLang="en-US" sz="2800" dirty="0">
              <a:solidFill>
                <a:schemeClr val="bg2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DFB76E-8737-4047-BB4B-7851767BA1F7}"/>
              </a:ext>
            </a:extLst>
          </p:cNvPr>
          <p:cNvSpPr txBox="1"/>
          <p:nvPr/>
        </p:nvSpPr>
        <p:spPr>
          <a:xfrm>
            <a:off x="0" y="3864634"/>
            <a:ext cx="12192000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</a:rPr>
              <a:t>去中心化的、匿名的、安全的、不可篡改的、开放的下一代互联网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A33DFD-B70A-4DF4-815E-4E2FA297B2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5" r="86005" b="17023"/>
          <a:stretch>
            <a:fillRect/>
          </a:stretch>
        </p:blipFill>
        <p:spPr>
          <a:xfrm>
            <a:off x="0" y="4923933"/>
            <a:ext cx="751215" cy="19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r="61340" b="73776"/>
          <a:stretch>
            <a:fillRect/>
          </a:stretch>
        </p:blipFill>
        <p:spPr>
          <a:xfrm>
            <a:off x="256096" y="0"/>
            <a:ext cx="4515439" cy="15986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8" r="3582" b="75322"/>
          <a:stretch>
            <a:fillRect/>
          </a:stretch>
        </p:blipFill>
        <p:spPr>
          <a:xfrm>
            <a:off x="7286918" y="0"/>
            <a:ext cx="4468305" cy="1504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6" r="80516" b="2796"/>
          <a:stretch>
            <a:fillRect/>
          </a:stretch>
        </p:blipFill>
        <p:spPr>
          <a:xfrm>
            <a:off x="0" y="4298623"/>
            <a:ext cx="2375555" cy="2007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3" t="62719" b="3569"/>
          <a:stretch>
            <a:fillRect/>
          </a:stretch>
        </p:blipFill>
        <p:spPr>
          <a:xfrm>
            <a:off x="9766168" y="4204355"/>
            <a:ext cx="2425831" cy="2055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t="78647" r="59020"/>
          <a:stretch>
            <a:fillRect/>
          </a:stretch>
        </p:blipFill>
        <p:spPr>
          <a:xfrm>
            <a:off x="588036" y="5574730"/>
            <a:ext cx="4317476" cy="1301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t="79266" r="5902"/>
          <a:stretch>
            <a:fillRect/>
          </a:stretch>
        </p:blipFill>
        <p:spPr>
          <a:xfrm>
            <a:off x="7598001" y="5595886"/>
            <a:ext cx="4336331" cy="12639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5" r="86005" b="17023"/>
          <a:stretch>
            <a:fillRect/>
          </a:stretch>
        </p:blipFill>
        <p:spPr>
          <a:xfrm>
            <a:off x="0" y="1046375"/>
            <a:ext cx="1706252" cy="43928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2" t="13080" b="18106"/>
          <a:stretch>
            <a:fillRect/>
          </a:stretch>
        </p:blipFill>
        <p:spPr>
          <a:xfrm>
            <a:off x="10369484" y="1178351"/>
            <a:ext cx="1822515" cy="4194928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331713" y="911418"/>
            <a:ext cx="3467616" cy="186204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11500">
                <a:ln>
                  <a:noFill/>
                </a:ln>
                <a:solidFill>
                  <a:srgbClr val="3975A9"/>
                </a:solidFill>
                <a:effectLst/>
                <a:latin typeface="+mn-lt"/>
                <a:cs typeface="+mn-ea"/>
                <a:sym typeface="+mn-lt"/>
              </a:rPr>
              <a:t>2019</a:t>
            </a:r>
            <a:endParaRPr lang="zh-CN" altLang="en-US" sz="11500" dirty="0">
              <a:ln>
                <a:noFill/>
              </a:ln>
              <a:solidFill>
                <a:srgbClr val="3975A9"/>
              </a:solidFill>
              <a:effectLst/>
              <a:latin typeface="+mn-lt"/>
              <a:cs typeface="+mn-ea"/>
              <a:sym typeface="+mn-lt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322850" y="2921153"/>
            <a:ext cx="965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pc="600">
                <a:solidFill>
                  <a:srgbClr val="3975A9"/>
                </a:solidFill>
                <a:cs typeface="+mn-ea"/>
                <a:sym typeface="+mn-lt"/>
              </a:rPr>
              <a:t>我在马士兵教育与你一起成长</a:t>
            </a:r>
            <a:endParaRPr lang="zh-CN" altLang="en-US" sz="4800" spc="600" dirty="0">
              <a:solidFill>
                <a:srgbClr val="3975A9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832273" y="3988554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607">
        <p:random/>
      </p:transition>
    </mc:Choice>
    <mc:Fallback xmlns="">
      <p:transition spd="slow" advClick="0" advTm="1060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08" y="18966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403391" y="1432350"/>
            <a:ext cx="3720890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4400" dirty="0">
                <a:solidFill>
                  <a:srgbClr val="9E1E1E"/>
                </a:solidFill>
                <a:cs typeface="+mn-ea"/>
                <a:sym typeface="+mn-lt"/>
              </a:rPr>
              <a:t>幽灵协议</a:t>
            </a:r>
            <a:r>
              <a:rPr lang="en-US" altLang="zh-CN" sz="4400" dirty="0">
                <a:solidFill>
                  <a:srgbClr val="9E1E1E"/>
                </a:solidFill>
                <a:cs typeface="+mn-ea"/>
                <a:sym typeface="+mn-lt"/>
              </a:rPr>
              <a:t>GHOST</a:t>
            </a:r>
            <a:endParaRPr lang="zh-CN" altLang="en-US" sz="4400" dirty="0">
              <a:solidFill>
                <a:srgbClr val="9E1E1E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84002" y="2769785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7E894471-AD58-4157-B84D-2100E218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002" y="3476676"/>
            <a:ext cx="6973516" cy="136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Greedy Heaviest-Observed Sub-Tree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即贪婪最重可观察子树协议。与</a:t>
            </a:r>
            <a:r>
              <a:rPr lang="en-US" altLang="zh-CN" dirty="0"/>
              <a:t>Bitcoin</a:t>
            </a:r>
            <a:r>
              <a:rPr lang="zh-CN" altLang="en-US" dirty="0"/>
              <a:t>中的最长链原则不同，以太坊使用</a:t>
            </a:r>
            <a:r>
              <a:rPr lang="en-US" altLang="zh-CN" dirty="0"/>
              <a:t>GHOST</a:t>
            </a:r>
            <a:r>
              <a:rPr lang="zh-CN" altLang="en-US" dirty="0"/>
              <a:t>协议，通过判断最重子树来决定主链。</a:t>
            </a:r>
            <a:endParaRPr lang="zh-CN" altLang="en-US" sz="20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08" y="18966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616691" y="294016"/>
            <a:ext cx="1313181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4400" dirty="0">
                <a:solidFill>
                  <a:srgbClr val="9E1E1E"/>
                </a:solidFill>
                <a:cs typeface="+mn-ea"/>
                <a:sym typeface="+mn-lt"/>
              </a:rPr>
              <a:t>账户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08918" y="1247760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8CD6614-79B7-492F-88F9-0633E56CCF9E}"/>
              </a:ext>
            </a:extLst>
          </p:cNvPr>
          <p:cNvSpPr/>
          <p:nvPr/>
        </p:nvSpPr>
        <p:spPr>
          <a:xfrm>
            <a:off x="2561589" y="1589146"/>
            <a:ext cx="87365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以太坊的每个外部账户都是由一对密钥（一个公钥和一个私钥）定义的。</a:t>
            </a:r>
            <a:endParaRPr lang="en-US" altLang="zh-CN" dirty="0"/>
          </a:p>
          <a:p>
            <a:r>
              <a:rPr lang="zh-CN" altLang="en-US" dirty="0"/>
              <a:t>账户以地址为索引，地址由公钥衍生而来，取公钥的最后 </a:t>
            </a:r>
            <a:r>
              <a:rPr lang="en-US" altLang="zh-CN" dirty="0"/>
              <a:t>20</a:t>
            </a:r>
            <a:r>
              <a:rPr lang="zh-CN" altLang="en-US" dirty="0"/>
              <a:t>个字节。每对私钥 </a:t>
            </a:r>
            <a:r>
              <a:rPr lang="en-US" altLang="zh-CN" dirty="0"/>
              <a:t>/</a:t>
            </a:r>
            <a:r>
              <a:rPr lang="zh-CN" altLang="en-US" dirty="0"/>
              <a:t>地址都编码在一个钥匙文件里，也就是我们说的</a:t>
            </a:r>
            <a:r>
              <a:rPr lang="en-US" altLang="zh-CN" dirty="0" err="1"/>
              <a:t>keystore</a:t>
            </a:r>
            <a:r>
              <a:rPr lang="zh-CN" altLang="en-US" dirty="0"/>
              <a:t>文件。该文件是 </a:t>
            </a:r>
            <a:r>
              <a:rPr lang="en-US" altLang="zh-CN" dirty="0"/>
              <a:t>JSON </a:t>
            </a:r>
            <a:r>
              <a:rPr lang="zh-CN" altLang="en-US" dirty="0"/>
              <a:t>文本文件，可以用任何文本编辑器打开和浏览。钥匙文件的关键部分，账户私钥，通常用你创建帐户时设置的密码进行加密。也就是说 </a:t>
            </a:r>
            <a:r>
              <a:rPr lang="en-US" altLang="zh-CN" dirty="0" err="1"/>
              <a:t>keystore</a:t>
            </a:r>
            <a:r>
              <a:rPr lang="en-US" altLang="zh-CN" dirty="0"/>
              <a:t> </a:t>
            </a:r>
            <a:r>
              <a:rPr lang="zh-CN" altLang="en-US" dirty="0"/>
              <a:t>文件，就是你独有的、用于签署交易的以太坊私钥的加密文件。如果你丢失了这个文件，你就丢失了私钥，意味着你失去了签署交易的能力，意味着你的资金被永久的锁定在了你的账户里。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33D186-E01A-4140-8F71-0134A7C8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412" y="3620471"/>
            <a:ext cx="6227176" cy="3231654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"address":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"df5f03234385f576f8f69e85194a8e02315132f5"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"id":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"e0aa3592-e854-43ed-92ae-2082cd012961"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"version":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"crypto":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"cipher":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"aes-128-ctr"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"cipherparams":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"iv":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"caf873134967841a20a2e341fe4f2c16"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"ciphertext":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"ca0cf572f6f5f6e4db7467430ee1b15e25082181a6002cf1d0d954e771b53395"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"kdf":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"scrypt"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"kdfparams":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"dklen":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"n":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"p":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"r":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"salt":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"a8cc9a642bebe14c32f4e2ed249dd4c30e21379abcccfc3fc0596d7c80b5de2c"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"mac":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"2c529cb3be67518c41a3394fa4054e773449bcc34671389c17e453391ca31413"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08" y="18966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782945" y="1763673"/>
            <a:ext cx="2441694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4400" dirty="0">
                <a:solidFill>
                  <a:srgbClr val="9E1E1E"/>
                </a:solidFill>
                <a:cs typeface="+mn-ea"/>
                <a:sym typeface="+mn-lt"/>
              </a:rPr>
              <a:t>共识算法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21359" y="2796642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8CD6614-79B7-492F-88F9-0633E56CCF9E}"/>
              </a:ext>
            </a:extLst>
          </p:cNvPr>
          <p:cNvSpPr/>
          <p:nvPr/>
        </p:nvSpPr>
        <p:spPr>
          <a:xfrm>
            <a:off x="4614324" y="3323699"/>
            <a:ext cx="8736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POW</a:t>
            </a:r>
          </a:p>
          <a:p>
            <a:endParaRPr lang="en-US" altLang="zh-CN" dirty="0"/>
          </a:p>
          <a:p>
            <a:r>
              <a:rPr lang="en-US" altLang="zh-CN" dirty="0"/>
              <a:t>POS</a:t>
            </a:r>
          </a:p>
          <a:p>
            <a:endParaRPr lang="en-US" altLang="zh-CN" dirty="0"/>
          </a:p>
          <a:p>
            <a:r>
              <a:rPr lang="en-US" altLang="zh-CN" dirty="0"/>
              <a:t>DPOS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20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08" y="18966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500816" y="1763673"/>
            <a:ext cx="3005951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4400" dirty="0">
                <a:solidFill>
                  <a:srgbClr val="9E1E1E"/>
                </a:solidFill>
                <a:cs typeface="+mn-ea"/>
                <a:sym typeface="+mn-lt"/>
              </a:rPr>
              <a:t>以太坊架构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21359" y="2796642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08" y="18966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298309" y="1763673"/>
            <a:ext cx="1410964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4400" dirty="0">
                <a:solidFill>
                  <a:srgbClr val="9E1E1E"/>
                </a:solidFill>
                <a:cs typeface="+mn-ea"/>
                <a:sym typeface="+mn-lt"/>
              </a:rPr>
              <a:t>TOKEN</a:t>
            </a:r>
            <a:endParaRPr lang="zh-CN" altLang="en-US" sz="4400" dirty="0">
              <a:solidFill>
                <a:srgbClr val="9E1E1E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21359" y="2796642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B309C96-C020-4767-9C01-85D9A7533A53}"/>
              </a:ext>
            </a:extLst>
          </p:cNvPr>
          <p:cNvSpPr/>
          <p:nvPr/>
        </p:nvSpPr>
        <p:spPr>
          <a:xfrm>
            <a:off x="4614324" y="3323699"/>
            <a:ext cx="8736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ERC 20</a:t>
            </a:r>
          </a:p>
          <a:p>
            <a:endParaRPr lang="en-US" altLang="zh-CN" dirty="0"/>
          </a:p>
          <a:p>
            <a:r>
              <a:rPr lang="en-US" altLang="zh-CN" dirty="0"/>
              <a:t>ERC721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2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08" y="18966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500816" y="1763673"/>
            <a:ext cx="3005951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4400" dirty="0">
                <a:solidFill>
                  <a:srgbClr val="9E1E1E"/>
                </a:solidFill>
                <a:cs typeface="+mn-ea"/>
                <a:sym typeface="+mn-lt"/>
              </a:rPr>
              <a:t>钱包、账户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21359" y="2796642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B309C96-C020-4767-9C01-85D9A7533A53}"/>
              </a:ext>
            </a:extLst>
          </p:cNvPr>
          <p:cNvSpPr/>
          <p:nvPr/>
        </p:nvSpPr>
        <p:spPr>
          <a:xfrm>
            <a:off x="4614324" y="3323699"/>
            <a:ext cx="8736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ERC 20</a:t>
            </a:r>
          </a:p>
          <a:p>
            <a:endParaRPr lang="en-US" altLang="zh-CN" dirty="0"/>
          </a:p>
          <a:p>
            <a:r>
              <a:rPr lang="en-US" altLang="zh-CN" dirty="0"/>
              <a:t>ERC721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08" y="18966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875152" y="1663096"/>
            <a:ext cx="2441694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4400" dirty="0">
                <a:solidFill>
                  <a:srgbClr val="9E1E1E"/>
                </a:solidFill>
                <a:cs typeface="+mn-ea"/>
                <a:sym typeface="+mn-lt"/>
              </a:rPr>
              <a:t>智能合约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951768" y="2838435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65F54C-9C2D-469F-B1EA-6606A2BD59ED}"/>
              </a:ext>
            </a:extLst>
          </p:cNvPr>
          <p:cNvSpPr/>
          <p:nvPr/>
        </p:nvSpPr>
        <p:spPr>
          <a:xfrm>
            <a:off x="4714852" y="3244334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语言：</a:t>
            </a:r>
            <a:r>
              <a:rPr lang="en-US" altLang="zh-CN" dirty="0"/>
              <a:t>solidity</a:t>
            </a:r>
          </a:p>
          <a:p>
            <a:r>
              <a:rPr lang="en-US" altLang="zh-CN" dirty="0"/>
              <a:t>IDE</a:t>
            </a:r>
            <a:r>
              <a:rPr lang="zh-CN" altLang="en-US" dirty="0"/>
              <a:t>：http://remix.ethereum.org</a:t>
            </a:r>
          </a:p>
        </p:txBody>
      </p:sp>
    </p:spTree>
    <p:extLst>
      <p:ext uri="{BB962C8B-B14F-4D97-AF65-F5344CB8AC3E}">
        <p14:creationId xmlns:p14="http://schemas.microsoft.com/office/powerpoint/2010/main" val="33615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006" y="0"/>
            <a:ext cx="12192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665960" y="1663096"/>
            <a:ext cx="2860078" cy="76944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A5C8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4400" dirty="0">
                <a:solidFill>
                  <a:srgbClr val="9E1E1E"/>
                </a:solidFill>
                <a:cs typeface="+mn-ea"/>
                <a:sym typeface="+mn-lt"/>
              </a:rPr>
              <a:t>ERC-20 </a:t>
            </a:r>
            <a:r>
              <a:rPr lang="zh-CN" altLang="en-US" sz="4400" dirty="0">
                <a:solidFill>
                  <a:srgbClr val="9E1E1E"/>
                </a:solidFill>
                <a:cs typeface="+mn-ea"/>
                <a:sym typeface="+mn-lt"/>
              </a:rPr>
              <a:t>代币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951768" y="2838435"/>
            <a:ext cx="6528725" cy="0"/>
          </a:xfrm>
          <a:prstGeom prst="line">
            <a:avLst/>
          </a:prstGeom>
          <a:ln w="25400">
            <a:solidFill>
              <a:srgbClr val="3975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65F54C-9C2D-469F-B1EA-6606A2BD59ED}"/>
              </a:ext>
            </a:extLst>
          </p:cNvPr>
          <p:cNvSpPr/>
          <p:nvPr/>
        </p:nvSpPr>
        <p:spPr>
          <a:xfrm>
            <a:off x="4488608" y="3429000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任何 </a:t>
            </a:r>
            <a:r>
              <a:rPr lang="en-US" altLang="zh-CN" dirty="0"/>
              <a:t>ERC-20 </a:t>
            </a:r>
            <a:r>
              <a:rPr lang="zh-CN" altLang="en-US" dirty="0"/>
              <a:t>代币都能立即兼容以太坊钱包</a:t>
            </a:r>
          </a:p>
        </p:txBody>
      </p:sp>
    </p:spTree>
    <p:extLst>
      <p:ext uri="{BB962C8B-B14F-4D97-AF65-F5344CB8AC3E}">
        <p14:creationId xmlns:p14="http://schemas.microsoft.com/office/powerpoint/2010/main" val="8338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3313">
        <p:random/>
      </p:transition>
    </mc:Choice>
    <mc:Fallback xmlns="">
      <p:transition spd="slow" advClick="0" advTm="1331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561</Words>
  <Application>Microsoft Office PowerPoint</Application>
  <PresentationFormat>宽屏</PresentationFormat>
  <Paragraphs>43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仿宋</vt:lpstr>
      <vt:lpstr>Agency FB</vt:lpstr>
      <vt:lpstr>Arial</vt:lpstr>
      <vt:lpstr>Calibri</vt:lpstr>
      <vt:lpstr>Consolas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一明哥</cp:lastModifiedBy>
  <cp:revision>600</cp:revision>
  <dcterms:created xsi:type="dcterms:W3CDTF">2017-08-03T09:01:00Z</dcterms:created>
  <dcterms:modified xsi:type="dcterms:W3CDTF">2020-01-06T15:04:28Z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