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306" r:id="rId5"/>
    <p:sldId id="320" r:id="rId6"/>
    <p:sldId id="321" r:id="rId7"/>
    <p:sldId id="322" r:id="rId8"/>
    <p:sldId id="323" r:id="rId9"/>
    <p:sldId id="324" r:id="rId10"/>
    <p:sldId id="325" r:id="rId11"/>
    <p:sldId id="333" r:id="rId12"/>
    <p:sldId id="327" r:id="rId13"/>
    <p:sldId id="331" r:id="rId14"/>
    <p:sldId id="328" r:id="rId15"/>
    <p:sldId id="329" r:id="rId16"/>
    <p:sldId id="330" r:id="rId17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79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4000" dirty="0"/>
              <a:t>05</a:t>
            </a:r>
            <a:r>
              <a:rPr lang="zh-CN" altLang="en-US" sz="4000" dirty="0"/>
              <a:t> </a:t>
            </a:r>
            <a:r>
              <a:rPr lang="en-US" altLang="zh-CN" sz="4000" dirty="0"/>
              <a:t>Servlet</a:t>
            </a:r>
            <a:r>
              <a:rPr lang="zh-CN" altLang="en-US" sz="4000" dirty="0"/>
              <a:t>系列之</a:t>
            </a:r>
            <a:r>
              <a:rPr lang="en-US" altLang="zh-CN" sz="4000" dirty="0"/>
              <a:t>Request</a:t>
            </a:r>
            <a:r>
              <a:rPr lang="zh-CN" altLang="en-US" sz="4000" dirty="0"/>
              <a:t>和</a:t>
            </a:r>
            <a:r>
              <a:rPr lang="en-US" altLang="zh-CN" sz="4000" dirty="0"/>
              <a:t>Response</a:t>
            </a:r>
            <a:endParaRPr lang="en-US" altLang="zh-CN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/>
              <a:t>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请求转发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909445" y="1849755"/>
            <a:ext cx="7767320" cy="2855595"/>
            <a:chOff x="2829" y="3939"/>
            <a:chExt cx="12232" cy="4497"/>
          </a:xfrm>
        </p:grpSpPr>
        <p:sp>
          <p:nvSpPr>
            <p:cNvPr id="5" name="矩形 4"/>
            <p:cNvSpPr/>
            <p:nvPr/>
          </p:nvSpPr>
          <p:spPr>
            <a:xfrm>
              <a:off x="2829" y="4172"/>
              <a:ext cx="2381" cy="1474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86" y="4575"/>
              <a:ext cx="1544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400"/>
                <a:t>client</a:t>
              </a:r>
              <a:endParaRPr lang="en-US" altLang="zh-CN" sz="2400"/>
            </a:p>
          </p:txBody>
        </p:sp>
        <p:sp>
          <p:nvSpPr>
            <p:cNvPr id="7" name="矩形 6"/>
            <p:cNvSpPr/>
            <p:nvPr/>
          </p:nvSpPr>
          <p:spPr>
            <a:xfrm>
              <a:off x="7577" y="4172"/>
              <a:ext cx="2381" cy="1474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5" y="4575"/>
              <a:ext cx="1707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400"/>
                <a:t>server</a:t>
              </a:r>
              <a:endParaRPr lang="en-US" altLang="zh-CN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680" y="4172"/>
              <a:ext cx="2381" cy="1474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833" y="4575"/>
              <a:ext cx="2079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400"/>
                <a:t>servlet1</a:t>
              </a:r>
              <a:endParaRPr lang="en-US" altLang="zh-CN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681" y="6962"/>
              <a:ext cx="2381" cy="1474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807" y="7365"/>
              <a:ext cx="2127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400"/>
                <a:t>servlet2</a:t>
              </a:r>
              <a:endParaRPr lang="en-US" altLang="zh-CN" sz="24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211" y="4567"/>
              <a:ext cx="2459" cy="39"/>
            </a:xfrm>
            <a:prstGeom prst="straightConnector1">
              <a:avLst/>
            </a:prstGeom>
            <a:ln w="25400"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9943" y="4567"/>
              <a:ext cx="2716" cy="39"/>
            </a:xfrm>
            <a:prstGeom prst="straightConnector1">
              <a:avLst/>
            </a:prstGeom>
            <a:ln w="25400"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0051" y="5163"/>
              <a:ext cx="2615" cy="10"/>
            </a:xfrm>
            <a:prstGeom prst="straightConnector1">
              <a:avLst/>
            </a:prstGeom>
            <a:ln w="25400"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 flipV="1">
              <a:off x="5175" y="5173"/>
              <a:ext cx="2358" cy="34"/>
            </a:xfrm>
            <a:prstGeom prst="straightConnector1">
              <a:avLst/>
            </a:prstGeom>
            <a:ln w="25400"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3321" y="5683"/>
              <a:ext cx="19" cy="1304"/>
            </a:xfrm>
            <a:prstGeom prst="straightConnector1">
              <a:avLst/>
            </a:prstGeom>
            <a:ln w="25400"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14514" y="5513"/>
              <a:ext cx="43" cy="1588"/>
            </a:xfrm>
            <a:prstGeom prst="straightConnector1">
              <a:avLst/>
            </a:prstGeom>
            <a:ln w="25400"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477" y="3939"/>
              <a:ext cx="1928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400"/>
                <a:t>request</a:t>
              </a:r>
              <a:endParaRPr lang="en-US" altLang="zh-CN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337" y="3939"/>
              <a:ext cx="1928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400"/>
                <a:t>request</a:t>
              </a:r>
              <a:endParaRPr lang="en-US" altLang="zh-CN" sz="2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03" y="5207"/>
              <a:ext cx="2312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400"/>
                <a:t>response</a:t>
              </a:r>
              <a:endParaRPr lang="en-US" altLang="zh-CN" sz="2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65" y="5242"/>
              <a:ext cx="2312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400"/>
                <a:t>response</a:t>
              </a:r>
              <a:endParaRPr lang="en-US" altLang="zh-CN" sz="24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367" y="6041"/>
              <a:ext cx="1374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sz="2400"/>
                <a:t>转发</a:t>
              </a:r>
              <a:endParaRPr lang="zh-CN" altLang="en-US" sz="24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797685" y="3524250"/>
            <a:ext cx="626237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①客户端只发送一次请求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②浏览器的地址栏地址没有变化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③请求过程中只有一个</a:t>
            </a:r>
            <a:r>
              <a:rPr lang="en-US" altLang="zh-CN" sz="2400">
                <a:solidFill>
                  <a:srgbClr val="FF0000"/>
                </a:solidFill>
              </a:rPr>
              <a:t>request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r>
              <a:rPr lang="en-US" altLang="zh-CN" sz="2400">
                <a:solidFill>
                  <a:srgbClr val="FF0000"/>
                </a:solidFill>
              </a:rPr>
              <a:t>response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④几个</a:t>
            </a:r>
            <a:r>
              <a:rPr lang="en-US" altLang="zh-CN" sz="2400">
                <a:solidFill>
                  <a:srgbClr val="FF0000"/>
                </a:solidFill>
              </a:rPr>
              <a:t>servlet</a:t>
            </a:r>
            <a:r>
              <a:rPr lang="zh-CN" altLang="en-US" sz="2400">
                <a:solidFill>
                  <a:srgbClr val="FF0000"/>
                </a:solidFill>
              </a:rPr>
              <a:t>共享一个</a:t>
            </a:r>
            <a:r>
              <a:rPr lang="en-US" altLang="zh-CN" sz="2400">
                <a:solidFill>
                  <a:srgbClr val="FF0000"/>
                </a:solidFill>
              </a:rPr>
              <a:t>request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r>
              <a:rPr lang="en-US" altLang="zh-CN" sz="2400">
                <a:solidFill>
                  <a:srgbClr val="FF0000"/>
                </a:solidFill>
              </a:rPr>
              <a:t>response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⑤对客户端透明，客户端不需要知道服务端做了哪些操作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 request</a:t>
            </a:r>
            <a:r>
              <a:rPr lang="zh-CN" altLang="en-US"/>
              <a:t>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思考：不同的</a:t>
            </a:r>
            <a:r>
              <a:rPr lang="en-US" altLang="zh-CN"/>
              <a:t>servlet</a:t>
            </a:r>
            <a:r>
              <a:rPr lang="zh-CN" altLang="en-US"/>
              <a:t>之间如何实现数据共享？</a:t>
            </a:r>
            <a:endParaRPr lang="zh-CN" altLang="en-US"/>
          </a:p>
          <a:p>
            <a:r>
              <a:rPr lang="zh-CN" altLang="en-US"/>
              <a:t>用法：</a:t>
            </a:r>
            <a:endParaRPr lang="zh-CN" altLang="en-US"/>
          </a:p>
          <a:p>
            <a:pPr lvl="1"/>
            <a:r>
              <a:rPr lang="en-US" altLang="zh-CN"/>
              <a:t>request.setAttribute(Object key,Object value)</a:t>
            </a:r>
            <a:endParaRPr lang="en-US" altLang="zh-CN"/>
          </a:p>
          <a:p>
            <a:pPr lvl="1"/>
            <a:r>
              <a:rPr lang="en-US" altLang="zh-CN"/>
              <a:t>request.getAttribute(Object key)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重定向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4190" y="1988820"/>
            <a:ext cx="1367790" cy="381635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14670" y="1988820"/>
            <a:ext cx="1367790" cy="381635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118600" y="2276475"/>
            <a:ext cx="1872615" cy="10083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18600" y="4293235"/>
            <a:ext cx="1872615" cy="10083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89125" y="3315970"/>
            <a:ext cx="11087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浏览器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5744210" y="3315970"/>
            <a:ext cx="110871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服务器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9500235" y="2568575"/>
            <a:ext cx="13176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servlet1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9500235" y="4585335"/>
            <a:ext cx="13176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servlet2</a:t>
            </a:r>
            <a:endParaRPr lang="en-US" altLang="zh-CN" sz="24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164205" y="2550795"/>
            <a:ext cx="240030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991350" y="2522220"/>
            <a:ext cx="224853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00875" y="3004185"/>
            <a:ext cx="220154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136265" y="3060700"/>
            <a:ext cx="243776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36265" y="4408170"/>
            <a:ext cx="245618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1"/>
          </p:cNvCxnSpPr>
          <p:nvPr/>
        </p:nvCxnSpPr>
        <p:spPr>
          <a:xfrm>
            <a:off x="7000875" y="4421505"/>
            <a:ext cx="2392045" cy="1968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</p:cNvCxnSpPr>
          <p:nvPr/>
        </p:nvCxnSpPr>
        <p:spPr>
          <a:xfrm flipH="1">
            <a:off x="7009765" y="5153660"/>
            <a:ext cx="238315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145790" y="5111115"/>
            <a:ext cx="247523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63340" y="2237740"/>
            <a:ext cx="153987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/>
              <a:t>发送请求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7240905" y="2237740"/>
            <a:ext cx="187769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/>
              <a:t>交给</a:t>
            </a:r>
            <a:r>
              <a:rPr lang="en-US" altLang="zh-CN" sz="1400"/>
              <a:t>servlet1</a:t>
            </a:r>
            <a:r>
              <a:rPr lang="zh-CN" altLang="en-US" sz="1400"/>
              <a:t>逻辑处理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366000" y="3060700"/>
            <a:ext cx="162687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/>
              <a:t>无法处理，重定向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3659505" y="3130550"/>
            <a:ext cx="166814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/>
              <a:t>获取</a:t>
            </a:r>
            <a:r>
              <a:rPr lang="en-US" altLang="zh-CN" sz="1400"/>
              <a:t>servlet2</a:t>
            </a:r>
            <a:r>
              <a:rPr lang="zh-CN" altLang="en-US" sz="1400"/>
              <a:t>地址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3444875" y="4065270"/>
            <a:ext cx="187769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/>
              <a:t>向</a:t>
            </a:r>
            <a:r>
              <a:rPr lang="en-US" altLang="zh-CN" sz="1400"/>
              <a:t>servlet2</a:t>
            </a:r>
            <a:r>
              <a:rPr lang="zh-CN" altLang="en-US" sz="1400"/>
              <a:t>发送请求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7301865" y="4065270"/>
            <a:ext cx="187769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/>
              <a:t>交给</a:t>
            </a:r>
            <a:r>
              <a:rPr lang="en-US" altLang="zh-CN" sz="1400"/>
              <a:t>servlet2</a:t>
            </a:r>
            <a:r>
              <a:rPr lang="zh-CN" altLang="en-US" sz="1400"/>
              <a:t>逻辑处理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7728585" y="5238115"/>
            <a:ext cx="102552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/>
              <a:t>返回结果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3870960" y="5153660"/>
            <a:ext cx="102552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/>
              <a:t>返回结果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重定向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①浏览器发送两次请求</a:t>
            </a:r>
            <a:endParaRPr lang="zh-CN" altLang="en-US"/>
          </a:p>
          <a:p>
            <a:r>
              <a:rPr lang="zh-CN" altLang="en-US"/>
              <a:t>②浏览器的地址发生变化</a:t>
            </a:r>
            <a:endParaRPr lang="zh-CN" altLang="en-US"/>
          </a:p>
          <a:p>
            <a:r>
              <a:rPr lang="zh-CN" altLang="en-US"/>
              <a:t>③请求过程产生两个</a:t>
            </a:r>
            <a:r>
              <a:rPr lang="en-US" altLang="zh-CN"/>
              <a:t>request</a:t>
            </a:r>
            <a:r>
              <a:rPr lang="zh-CN" altLang="en-US"/>
              <a:t>对象</a:t>
            </a:r>
            <a:r>
              <a:rPr lang="zh-CN" altLang="en-US"/>
              <a:t>和两个</a:t>
            </a:r>
            <a:r>
              <a:rPr lang="en-US" altLang="zh-CN"/>
              <a:t>response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④两个</a:t>
            </a:r>
            <a:r>
              <a:rPr lang="en-US" altLang="zh-CN"/>
              <a:t>servlet</a:t>
            </a:r>
            <a:r>
              <a:rPr lang="zh-CN" altLang="en-US"/>
              <a:t>不能共享同一个</a:t>
            </a:r>
            <a:r>
              <a:rPr lang="en-US" altLang="zh-CN"/>
              <a:t>request</a:t>
            </a:r>
            <a:r>
              <a:rPr lang="zh-CN" altLang="en-US"/>
              <a:t>和</a:t>
            </a:r>
            <a:r>
              <a:rPr lang="en-US" altLang="zh-CN"/>
              <a:t>response</a:t>
            </a:r>
            <a:r>
              <a:rPr lang="zh-CN" altLang="en-US"/>
              <a:t>对象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请求转发和重定向的区别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1522730" y="1844675"/>
          <a:ext cx="9144000" cy="275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4000"/>
                <a:gridCol w="1183640"/>
                <a:gridCol w="1457960"/>
                <a:gridCol w="1930400"/>
                <a:gridCol w="1524000"/>
                <a:gridCol w="1524000"/>
              </a:tblGrid>
              <a:tr h="12566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请求次数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地址栏信息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是否共享数据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跳转限制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发生行为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48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请求转发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本站资源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服务端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48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重定向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变化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任意</a:t>
                      </a:r>
                      <a:r>
                        <a:rPr lang="en-US" altLang="zh-CN"/>
                        <a:t>URL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客户端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HttpServletRequest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HttpServletRequest</a:t>
            </a:r>
            <a:r>
              <a:rPr lang="zh-CN" altLang="en-US"/>
              <a:t>对象代表客户端的请求，当客户端通过</a:t>
            </a:r>
            <a:r>
              <a:rPr lang="en-US" altLang="zh-CN"/>
              <a:t>HTTP</a:t>
            </a:r>
            <a:r>
              <a:rPr lang="zh-CN" altLang="en-US"/>
              <a:t>协议访问服务器时，</a:t>
            </a:r>
            <a:r>
              <a:rPr lang="en-US" altLang="zh-CN"/>
              <a:t>HTTP</a:t>
            </a:r>
            <a:r>
              <a:rPr lang="zh-CN" altLang="en-US"/>
              <a:t>请求中的所有信息都封装在这个对象中，通过此种方式来获取请求中的数据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r>
              <a:rPr lang="zh-CN" altLang="en-US"/>
              <a:t>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getRequestURL</a:t>
            </a:r>
            <a:r>
              <a:rPr lang="zh-CN" altLang="en-US"/>
              <a:t>：</a:t>
            </a:r>
            <a:r>
              <a:rPr lang="zh-CN" altLang="en-US"/>
              <a:t>获取客户端的完整</a:t>
            </a:r>
            <a:r>
              <a:rPr lang="en-US" altLang="zh-CN"/>
              <a:t>URL</a:t>
            </a:r>
            <a:endParaRPr lang="en-US" altLang="zh-CN"/>
          </a:p>
          <a:p>
            <a:r>
              <a:rPr lang="en-US" altLang="zh-CN"/>
              <a:t>getRequesURI</a:t>
            </a:r>
            <a:r>
              <a:rPr lang="zh-CN" altLang="en-US"/>
              <a:t>：获取请求行中的资源名部分</a:t>
            </a:r>
            <a:endParaRPr lang="zh-CN" altLang="en-US"/>
          </a:p>
          <a:p>
            <a:r>
              <a:rPr lang="en-US" altLang="zh-CN"/>
              <a:t>getQueryString</a:t>
            </a:r>
            <a:r>
              <a:rPr lang="zh-CN" altLang="en-US"/>
              <a:t>：获取请求行的参数部分</a:t>
            </a:r>
            <a:endParaRPr lang="zh-CN" altLang="en-US"/>
          </a:p>
          <a:p>
            <a:r>
              <a:rPr lang="en-US" altLang="zh-CN"/>
              <a:t>getMethod</a:t>
            </a:r>
            <a:r>
              <a:rPr lang="zh-CN" altLang="en-US"/>
              <a:t>：获取请求方式</a:t>
            </a:r>
            <a:endParaRPr lang="zh-CN" altLang="en-US"/>
          </a:p>
          <a:p>
            <a:r>
              <a:rPr lang="en-US" altLang="zh-CN"/>
              <a:t>getSchema</a:t>
            </a:r>
            <a:r>
              <a:rPr lang="zh-CN" altLang="en-US"/>
              <a:t>：获取请求的协议</a:t>
            </a:r>
            <a:endParaRPr lang="zh-CN" altLang="en-US"/>
          </a:p>
          <a:p>
            <a:r>
              <a:rPr lang="en-US" altLang="zh-CN"/>
              <a:t>getRemoteAddr</a:t>
            </a:r>
            <a:r>
              <a:rPr lang="zh-CN" altLang="en-US"/>
              <a:t>：获取客户端的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  <a:p>
            <a:r>
              <a:rPr lang="en-US" altLang="zh-CN"/>
              <a:t>getRemoteHost</a:t>
            </a:r>
            <a:r>
              <a:rPr lang="zh-CN" altLang="en-US"/>
              <a:t>：获取客户端的完整主机名</a:t>
            </a:r>
            <a:endParaRPr lang="zh-CN" altLang="en-US"/>
          </a:p>
          <a:p>
            <a:r>
              <a:rPr lang="en-US" altLang="zh-CN"/>
              <a:t>getRemotePort</a:t>
            </a:r>
            <a:r>
              <a:rPr lang="zh-CN" altLang="en-US"/>
              <a:t>：获取客户端的网络端口号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r>
              <a:rPr lang="zh-CN" altLang="en-US"/>
              <a:t>常用方法</a:t>
            </a:r>
            <a:r>
              <a:rPr lang="en-US" altLang="zh-CN"/>
              <a:t>-map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获取请求头信息</a:t>
            </a:r>
            <a:endParaRPr lang="zh-CN" altLang="en-US"/>
          </a:p>
          <a:p>
            <a:pPr lvl="1"/>
            <a:r>
              <a:rPr lang="en-US" altLang="zh-CN"/>
              <a:t>getHeader(String name)</a:t>
            </a:r>
            <a:endParaRPr lang="en-US" altLang="zh-CN"/>
          </a:p>
          <a:p>
            <a:pPr lvl="1"/>
            <a:r>
              <a:rPr lang="en-US" altLang="zh-CN"/>
              <a:t>getHeaders(String name)</a:t>
            </a:r>
            <a:endParaRPr lang="en-US" altLang="zh-CN"/>
          </a:p>
          <a:p>
            <a:pPr lvl="0"/>
            <a:r>
              <a:rPr lang="zh-CN" altLang="en-US"/>
              <a:t>获取客户端请求参数（用户提交的数据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getParameter(name)</a:t>
            </a:r>
            <a:endParaRPr lang="en-US" altLang="zh-CN"/>
          </a:p>
          <a:p>
            <a:pPr lvl="1"/>
            <a:r>
              <a:rPr lang="en-US" altLang="zh-CN"/>
              <a:t>getParameterValues(String name)</a:t>
            </a:r>
            <a:endParaRPr lang="en-US" altLang="zh-CN"/>
          </a:p>
          <a:p>
            <a:pPr lvl="1"/>
            <a:r>
              <a:rPr lang="en-US" altLang="zh-CN"/>
              <a:t>getParameterNames()</a:t>
            </a:r>
            <a:endParaRPr lang="en-US" altLang="zh-CN"/>
          </a:p>
          <a:p>
            <a:pPr lvl="1"/>
            <a:r>
              <a:rPr lang="en-US" altLang="zh-CN"/>
              <a:t>getParameterMap()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HttpServletResponse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HttpServletResponse</a:t>
            </a:r>
            <a:r>
              <a:rPr lang="zh-CN" altLang="en-US"/>
              <a:t>对象是服务器的响应对象，这个对象中封装了向客户端发送数据，发送响应头，发送响应状态码的方法。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r>
              <a:rPr lang="zh-CN" altLang="en-US"/>
              <a:t>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设置响应头</a:t>
            </a:r>
            <a:endParaRPr lang="zh-CN" altLang="en-US"/>
          </a:p>
          <a:p>
            <a:pPr lvl="1"/>
            <a:r>
              <a:rPr lang="en-US" altLang="zh-CN" sz="2000"/>
              <a:t>setHeader(String key,String value)  </a:t>
            </a:r>
            <a:r>
              <a:rPr lang="zh-CN" altLang="en-US" sz="2000"/>
              <a:t>添加响应信息，</a:t>
            </a:r>
            <a:r>
              <a:rPr lang="en-US" altLang="zh-CN" sz="2000"/>
              <a:t>key</a:t>
            </a:r>
            <a:r>
              <a:rPr lang="zh-CN" altLang="en-US" sz="2000"/>
              <a:t>重复会覆盖</a:t>
            </a:r>
            <a:endParaRPr lang="zh-CN" altLang="en-US" sz="2000"/>
          </a:p>
          <a:p>
            <a:pPr lvl="1"/>
            <a:r>
              <a:rPr lang="en-US" altLang="zh-CN" sz="2000"/>
              <a:t>addHeader(String key,String value)  </a:t>
            </a:r>
            <a:r>
              <a:rPr lang="zh-CN" altLang="en-US" sz="2000"/>
              <a:t>添加响应信息，</a:t>
            </a:r>
            <a:r>
              <a:rPr lang="en-US" altLang="zh-CN" sz="2000"/>
              <a:t>key</a:t>
            </a:r>
            <a:r>
              <a:rPr lang="zh-CN" altLang="en-US" sz="2000"/>
              <a:t>重复不会覆盖</a:t>
            </a:r>
            <a:endParaRPr lang="zh-CN" altLang="en-US"/>
          </a:p>
          <a:p>
            <a:r>
              <a:rPr lang="zh-CN" altLang="en-US"/>
              <a:t>设置响应</a:t>
            </a:r>
            <a:r>
              <a:rPr lang="zh-CN" altLang="en-US"/>
              <a:t>状态</a:t>
            </a:r>
            <a:endParaRPr lang="zh-CN" altLang="en-US"/>
          </a:p>
          <a:p>
            <a:pPr lvl="1"/>
            <a:r>
              <a:rPr lang="en-US" altLang="zh-CN"/>
              <a:t>sendError(int num,String msg )  </a:t>
            </a:r>
            <a:r>
              <a:rPr lang="zh-CN" altLang="en-US"/>
              <a:t>添加响应状态</a:t>
            </a:r>
            <a:endParaRPr lang="zh-CN" altLang="en-US"/>
          </a:p>
          <a:p>
            <a:r>
              <a:rPr lang="zh-CN" altLang="en-US"/>
              <a:t>设置响应实体</a:t>
            </a:r>
            <a:endParaRPr lang="zh-CN" altLang="en-US"/>
          </a:p>
          <a:p>
            <a:pPr lvl="1"/>
            <a:r>
              <a:rPr lang="en-US" altLang="zh-CN"/>
              <a:t>getWriter().write(msg)   </a:t>
            </a:r>
            <a:r>
              <a:rPr lang="zh-CN" altLang="en-US"/>
              <a:t>响应具体的数据给浏览器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实现用户登录的小项目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乱码问题解决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、使用</a:t>
            </a:r>
            <a:r>
              <a:rPr lang="en-US" altLang="zh-CN"/>
              <a:t>String</a:t>
            </a:r>
            <a:r>
              <a:rPr lang="zh-CN" altLang="en-US"/>
              <a:t>重新进行编码</a:t>
            </a:r>
            <a:endParaRPr lang="zh-CN" altLang="en-US"/>
          </a:p>
          <a:p>
            <a:pPr lvl="1"/>
            <a:r>
              <a:rPr lang="en-US" altLang="zh-CN"/>
              <a:t>String name = new String(name.getBytes(“ios-8859-1”),”utf-8”)</a:t>
            </a:r>
            <a:endParaRPr lang="en-US" altLang="zh-CN"/>
          </a:p>
          <a:p>
            <a:pPr lvl="0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get</a:t>
            </a:r>
            <a:r>
              <a:rPr lang="zh-CN" altLang="en-US"/>
              <a:t>请求乱码</a:t>
            </a:r>
            <a:endParaRPr lang="zh-CN" altLang="en-US"/>
          </a:p>
          <a:p>
            <a:pPr lvl="1"/>
            <a:r>
              <a:rPr lang="en-US" altLang="zh-CN"/>
              <a:t>request.setCharacterEncoding("utf-8");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server.xml</a:t>
            </a:r>
            <a:r>
              <a:rPr lang="zh-CN" altLang="en-US"/>
              <a:t>中添加属性</a:t>
            </a:r>
            <a:r>
              <a:rPr lang="en-US" altLang="zh-CN"/>
              <a:t>useBodyEncodingForURI=true</a:t>
            </a:r>
            <a:endParaRPr lang="en-US" altLang="zh-CN"/>
          </a:p>
          <a:p>
            <a:pPr lvl="0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请求乱码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request.setCharacterEncoding("utf-8");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response</a:t>
            </a:r>
            <a:r>
              <a:rPr lang="zh-CN" altLang="en-US"/>
              <a:t>乱码</a:t>
            </a:r>
            <a:endParaRPr lang="zh-CN" altLang="en-US"/>
          </a:p>
          <a:p>
            <a:pPr lvl="1"/>
            <a:r>
              <a:rPr lang="en-US" altLang="zh-CN"/>
              <a:t>response.setCharacterEncoding("UTF-8");</a:t>
            </a:r>
            <a:endParaRPr lang="en-US" altLang="zh-CN"/>
          </a:p>
          <a:p>
            <a:pPr lvl="1"/>
            <a:r>
              <a:rPr lang="en-US" altLang="zh-CN"/>
              <a:t>response.setContentType("text/html;charset=utf-8")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的流程处理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7700" y="2204720"/>
            <a:ext cx="1728470" cy="367220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62810" y="3410585"/>
            <a:ext cx="119507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client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886575" y="2204720"/>
            <a:ext cx="4320540" cy="360045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18195" y="2248535"/>
            <a:ext cx="149288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server</a:t>
            </a:r>
            <a:endParaRPr lang="en-US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646170" y="2708910"/>
            <a:ext cx="3240405" cy="3111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01255" y="3023235"/>
            <a:ext cx="332676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、设置请求编码格式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、设置响应编码格式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>
                <a:solidFill>
                  <a:srgbClr val="FF0000"/>
                </a:solidFill>
              </a:rPr>
              <a:t>、接受请求端的参数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zh-CN" altLang="en-US" sz="2400">
                <a:solidFill>
                  <a:srgbClr val="FF0000"/>
                </a:solidFill>
              </a:rPr>
              <a:t>、进行逻辑代码处理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5</a:t>
            </a:r>
            <a:r>
              <a:rPr lang="zh-CN" altLang="en-US" sz="2400">
                <a:solidFill>
                  <a:srgbClr val="FF0000"/>
                </a:solidFill>
              </a:rPr>
              <a:t>、返回响应的结果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693795" y="4988560"/>
            <a:ext cx="316484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1798</Words>
  <Application>WPS 演示</Application>
  <PresentationFormat>自定义</PresentationFormat>
  <Paragraphs>177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05 Servlet系列之Request和Response</vt:lpstr>
      <vt:lpstr>HttpServletRequest</vt:lpstr>
      <vt:lpstr>request常用方法</vt:lpstr>
      <vt:lpstr>request常用方法-map</vt:lpstr>
      <vt:lpstr>HttpServletResponse</vt:lpstr>
      <vt:lpstr>response常用方法</vt:lpstr>
      <vt:lpstr>课后练习</vt:lpstr>
      <vt:lpstr>乱码问题解决</vt:lpstr>
      <vt:lpstr>PowerPoint 演示文稿</vt:lpstr>
      <vt:lpstr>servlet请求转发</vt:lpstr>
      <vt:lpstr>servlet request作用域</vt:lpstr>
      <vt:lpstr>servlet重定向</vt:lpstr>
      <vt:lpstr>servlet重定向</vt:lpstr>
      <vt:lpstr>请求转发和重定向的区别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259</cp:revision>
  <dcterms:created xsi:type="dcterms:W3CDTF">2019-04-25T09:39:00Z</dcterms:created>
  <dcterms:modified xsi:type="dcterms:W3CDTF">2019-06-26T07:01:00Z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