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39" r:id="rId5"/>
    <p:sldId id="341" r:id="rId6"/>
    <p:sldId id="345" r:id="rId7"/>
    <p:sldId id="342" r:id="rId8"/>
    <p:sldId id="343" r:id="rId9"/>
    <p:sldId id="344" r:id="rId10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0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79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6000" dirty="0"/>
              <a:t>07</a:t>
            </a:r>
            <a:r>
              <a:rPr lang="zh-CN" altLang="en-US" sz="6000" dirty="0"/>
              <a:t> </a:t>
            </a:r>
            <a:r>
              <a:rPr lang="en-US" altLang="zh-CN" sz="6000" dirty="0"/>
              <a:t>Servlet</a:t>
            </a:r>
            <a:r>
              <a:rPr lang="zh-CN" altLang="en-US" sz="6000" dirty="0"/>
              <a:t>系列之</a:t>
            </a:r>
            <a:r>
              <a:rPr lang="en-US" altLang="zh-CN" sz="6000" dirty="0"/>
              <a:t>Session</a:t>
            </a:r>
            <a:endParaRPr lang="en-US" altLang="zh-CN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/>
              <a:t>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思考：一个用户的不同请求的处理需要使用相同的数据怎么办？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session</a:t>
            </a:r>
            <a:r>
              <a:rPr lang="zh-CN" altLang="en-US"/>
              <a:t>来处理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Session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概念：</a:t>
            </a:r>
            <a:endParaRPr lang="en-US" altLang="zh-CN"/>
          </a:p>
          <a:p>
            <a:pPr lvl="1"/>
            <a:r>
              <a:rPr lang="en-US" altLang="zh-CN"/>
              <a:t>Session</a:t>
            </a:r>
            <a:r>
              <a:rPr lang="zh-CN" altLang="en-US"/>
              <a:t>表示会话，在一段时间内，用户与服务器之间的一系列的交互操作。</a:t>
            </a:r>
            <a:endParaRPr lang="zh-CN" altLang="en-US"/>
          </a:p>
          <a:p>
            <a:pPr lvl="1"/>
            <a:r>
              <a:rPr lang="en-US" altLang="zh-CN"/>
              <a:t>session</a:t>
            </a:r>
            <a:r>
              <a:rPr lang="zh-CN" altLang="en-US"/>
              <a:t>对象：用户发送不同请求的时候，在服务器端保存不同请求共享数据的存储对象</a:t>
            </a:r>
            <a:endParaRPr lang="zh-CN" altLang="en-US"/>
          </a:p>
          <a:p>
            <a:r>
              <a:rPr lang="zh-CN" altLang="en-US"/>
              <a:t>特点</a:t>
            </a:r>
            <a:endParaRPr lang="zh-CN" altLang="en-US"/>
          </a:p>
          <a:p>
            <a:pPr lvl="1"/>
            <a:r>
              <a:rPr lang="en-US" altLang="zh-CN"/>
              <a:t>Session</a:t>
            </a:r>
            <a:r>
              <a:rPr lang="zh-CN" altLang="en-US"/>
              <a:t>是依赖</a:t>
            </a:r>
            <a:r>
              <a:rPr lang="en-US" altLang="zh-CN"/>
              <a:t>cookie</a:t>
            </a:r>
            <a:r>
              <a:rPr lang="zh-CN" altLang="en-US"/>
              <a:t>技术</a:t>
            </a:r>
            <a:r>
              <a:rPr lang="zh-CN" altLang="en-US"/>
              <a:t>的服务器端的数据存储技术</a:t>
            </a:r>
            <a:endParaRPr lang="zh-CN" altLang="en-US"/>
          </a:p>
          <a:p>
            <a:pPr lvl="1"/>
            <a:r>
              <a:rPr lang="zh-CN" altLang="en-US"/>
              <a:t>由服务器进行创建</a:t>
            </a:r>
            <a:endParaRPr lang="zh-CN" altLang="en-US"/>
          </a:p>
          <a:p>
            <a:pPr lvl="1"/>
            <a:r>
              <a:rPr lang="zh-CN" altLang="en-US"/>
              <a:t>每个用户独立拥有一个</a:t>
            </a:r>
            <a:r>
              <a:rPr lang="en-US" altLang="zh-CN"/>
              <a:t>session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zh-CN" altLang="en-US"/>
              <a:t>默认存储时间是</a:t>
            </a:r>
            <a:r>
              <a:rPr lang="en-US" altLang="zh-CN"/>
              <a:t>30</a:t>
            </a:r>
            <a:r>
              <a:rPr lang="zh-CN" altLang="en-US"/>
              <a:t>分钟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用户使用浏览器第一次向服务器发送请求， 服务器在接受到请求后， 调用对应的 Servlet 进行处理。 在处理过程中会给用户创建一个 session 对象， 用来存储用户请求处理相关的公共数据， 并将此 session 对象的 JSESSIONID 以 sessoin 的形式存储在浏览器中(临时存储， 浏览器关闭即失效)。 用户在发起第二次请求及后续请求时， 请求信息中会附带 JSESSIONID， 服务器在接收到请求后，调用对应的 Servlet 进行请求处理， 同时根据 JSESSIONID 返回其对应的 session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的基本原理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79295" y="2001520"/>
            <a:ext cx="1728470" cy="396049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78015" y="1988820"/>
            <a:ext cx="4067175" cy="38163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90090" y="1988820"/>
            <a:ext cx="12985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client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8803005" y="1988820"/>
            <a:ext cx="19716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server</a:t>
            </a:r>
            <a:endParaRPr lang="en-US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22370" y="2566670"/>
            <a:ext cx="324358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81755" y="2186940"/>
            <a:ext cx="278892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/>
              <a:t>1</a:t>
            </a:r>
            <a:r>
              <a:rPr lang="zh-CN" altLang="en-US"/>
              <a:t>、客户端发送消息请求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703320" y="3223260"/>
            <a:ext cx="329120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81755" y="2893695"/>
            <a:ext cx="263715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/>
              <a:t>2</a:t>
            </a:r>
            <a:r>
              <a:rPr lang="zh-CN" altLang="en-US"/>
              <a:t>、返回</a:t>
            </a:r>
            <a:r>
              <a:rPr lang="en-US" altLang="zh-CN"/>
              <a:t>JSESSIONID</a:t>
            </a:r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1979295" y="3277235"/>
            <a:ext cx="935990" cy="1151890"/>
            <a:chOff x="3117" y="5161"/>
            <a:chExt cx="1474" cy="1814"/>
          </a:xfrm>
        </p:grpSpPr>
        <p:sp>
          <p:nvSpPr>
            <p:cNvPr id="12" name="椭圆 11"/>
            <p:cNvSpPr/>
            <p:nvPr/>
          </p:nvSpPr>
          <p:spPr>
            <a:xfrm>
              <a:off x="3117" y="5161"/>
              <a:ext cx="1474" cy="1814"/>
            </a:xfrm>
            <a:prstGeom prst="ellipse">
              <a:avLst/>
            </a:prstGeom>
            <a:solidFill>
              <a:schemeClr val="accent2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57" y="5653"/>
              <a:ext cx="1394" cy="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900">
                  <a:solidFill>
                    <a:schemeClr val="bg1"/>
                  </a:solidFill>
                </a:rPr>
                <a:t>sessoin</a:t>
              </a:r>
              <a:r>
                <a:rPr lang="zh-CN" altLang="en-US" sz="900">
                  <a:solidFill>
                    <a:schemeClr val="bg1"/>
                  </a:solidFill>
                </a:rPr>
                <a:t>保存</a:t>
              </a:r>
              <a:r>
                <a:rPr lang="en-US" altLang="zh-CN" sz="900">
                  <a:solidFill>
                    <a:schemeClr val="bg1"/>
                  </a:solidFill>
                </a:rPr>
                <a:t>JSESSIONID</a:t>
              </a:r>
              <a:endParaRPr lang="en-US" altLang="zh-CN" sz="90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3740785" y="4394835"/>
            <a:ext cx="323469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82060" y="4100195"/>
            <a:ext cx="3152775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/>
              <a:t>3</a:t>
            </a:r>
            <a:r>
              <a:rPr lang="zh-CN" altLang="en-US"/>
              <a:t>、客户端再次发送</a:t>
            </a:r>
            <a:r>
              <a:rPr lang="en-US" altLang="zh-CN"/>
              <a:t>request</a:t>
            </a:r>
            <a:r>
              <a:rPr lang="zh-CN" altLang="en-US"/>
              <a:t>，带有</a:t>
            </a:r>
            <a:r>
              <a:rPr lang="en-US" altLang="zh-CN"/>
              <a:t>JSESSIONID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705860" y="5313680"/>
            <a:ext cx="323469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79875" y="4973955"/>
            <a:ext cx="275971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/>
              <a:t>4</a:t>
            </a:r>
            <a:r>
              <a:rPr lang="zh-CN" altLang="en-US"/>
              <a:t>、返回响应结果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103745" y="2526665"/>
            <a:ext cx="2592070" cy="647700"/>
            <a:chOff x="11236" y="4042"/>
            <a:chExt cx="4082" cy="1020"/>
          </a:xfrm>
        </p:grpSpPr>
        <p:sp>
          <p:nvSpPr>
            <p:cNvPr id="16" name="矩形 15"/>
            <p:cNvSpPr/>
            <p:nvPr/>
          </p:nvSpPr>
          <p:spPr>
            <a:xfrm>
              <a:off x="11236" y="4042"/>
              <a:ext cx="4082" cy="1020"/>
            </a:xfrm>
            <a:prstGeom prst="rect">
              <a:avLst/>
            </a:prstGeom>
            <a:solidFill>
              <a:schemeClr val="accent3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472" y="4141"/>
              <a:ext cx="3455" cy="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sz="1400"/>
                <a:t>生成新的</a:t>
              </a:r>
              <a:r>
                <a:rPr lang="en-US" altLang="zh-CN" sz="1400"/>
                <a:t>JSESSIONID</a:t>
              </a:r>
              <a:r>
                <a:rPr lang="zh-CN" altLang="en-US" sz="1400"/>
                <a:t>和对应的</a:t>
              </a:r>
              <a:r>
                <a:rPr lang="en-US" altLang="zh-CN" sz="1400"/>
                <a:t>Session</a:t>
              </a:r>
              <a:endParaRPr lang="en-US" altLang="zh-CN" sz="1400"/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9622790" y="3284855"/>
            <a:ext cx="1368425" cy="12960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751060" y="3277235"/>
            <a:ext cx="1168400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1200">
                <a:solidFill>
                  <a:schemeClr val="bg1"/>
                </a:solidFill>
              </a:rPr>
              <a:t>session</a:t>
            </a:r>
            <a:r>
              <a:rPr lang="zh-CN" altLang="en-US" sz="1200">
                <a:solidFill>
                  <a:schemeClr val="bg1"/>
                </a:solidFill>
              </a:rPr>
              <a:t>映射区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16" idx="3"/>
            <a:endCxn id="22" idx="0"/>
          </p:cNvCxnSpPr>
          <p:nvPr/>
        </p:nvCxnSpPr>
        <p:spPr>
          <a:xfrm>
            <a:off x="9695815" y="2850515"/>
            <a:ext cx="639445" cy="426720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655175" y="3589655"/>
            <a:ext cx="133604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1000">
                <a:solidFill>
                  <a:schemeClr val="bg1"/>
                </a:solidFill>
              </a:rPr>
              <a:t>(jsessionid,session)</a:t>
            </a:r>
            <a:endParaRPr lang="en-US" altLang="zh-CN" sz="1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(jsessionid,session)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(jsessionid,session)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(jsessionid,session)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(jsessionid,session)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93035" y="2384425"/>
            <a:ext cx="95313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>
                <a:solidFill>
                  <a:schemeClr val="bg1"/>
                </a:solidFill>
              </a:rPr>
              <a:t>首次请求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54630" y="3067685"/>
            <a:ext cx="9531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200">
                <a:solidFill>
                  <a:schemeClr val="bg1"/>
                </a:solidFill>
              </a:rPr>
              <a:t>保存</a:t>
            </a:r>
            <a:r>
              <a:rPr lang="en-US" altLang="zh-CN" sz="1200">
                <a:solidFill>
                  <a:schemeClr val="bg1"/>
                </a:solidFill>
              </a:rPr>
              <a:t>sessoin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50185" y="4252595"/>
            <a:ext cx="95313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再次请求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4525" y="4100195"/>
            <a:ext cx="2592070" cy="647700"/>
          </a:xfrm>
          <a:prstGeom prst="rect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103745" y="4281805"/>
            <a:ext cx="242887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sz="1400"/>
              <a:t>找到对应的</a:t>
            </a:r>
            <a:r>
              <a:rPr lang="en-US" altLang="zh-CN" sz="1400"/>
              <a:t>session</a:t>
            </a:r>
            <a:r>
              <a:rPr lang="zh-CN" altLang="en-US" sz="1400"/>
              <a:t>进行处理</a:t>
            </a:r>
            <a:endParaRPr lang="zh-CN" altLang="en-US" sz="1400"/>
          </a:p>
        </p:txBody>
      </p:sp>
      <p:cxnSp>
        <p:nvCxnSpPr>
          <p:cNvPr id="34" name="直接箭头连接符 33"/>
          <p:cNvCxnSpPr>
            <a:stCxn id="32" idx="0"/>
            <a:endCxn id="24" idx="1"/>
          </p:cNvCxnSpPr>
          <p:nvPr/>
        </p:nvCxnSpPr>
        <p:spPr>
          <a:xfrm flipV="1">
            <a:off x="8290560" y="3981450"/>
            <a:ext cx="1364615" cy="118745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33" idx="3"/>
          </p:cNvCxnSpPr>
          <p:nvPr/>
        </p:nvCxnSpPr>
        <p:spPr>
          <a:xfrm flipH="1" flipV="1">
            <a:off x="9532620" y="4424045"/>
            <a:ext cx="774700" cy="156845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sessoin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sz="2000"/>
              <a:t>HttpSession session = request.getSession()</a:t>
            </a:r>
            <a:endParaRPr lang="zh-CN" altLang="en-US"/>
          </a:p>
          <a:p>
            <a:r>
              <a:rPr lang="zh-CN" altLang="en-US"/>
              <a:t>向</a:t>
            </a:r>
            <a:r>
              <a:rPr lang="en-US" altLang="zh-CN"/>
              <a:t>Session</a:t>
            </a:r>
            <a:r>
              <a:rPr lang="zh-CN" altLang="en-US"/>
              <a:t>对象中添加值</a:t>
            </a:r>
            <a:endParaRPr lang="zh-CN" altLang="en-US"/>
          </a:p>
          <a:p>
            <a:pPr lvl="1"/>
            <a:r>
              <a:rPr lang="en-US" altLang="zh-CN" sz="2000"/>
              <a:t>sessoin.setAttribute(String name,Object object)</a:t>
            </a:r>
            <a:endParaRPr lang="zh-CN" altLang="en-US"/>
          </a:p>
          <a:p>
            <a:r>
              <a:rPr lang="zh-CN" altLang="en-US"/>
              <a:t>获取</a:t>
            </a:r>
            <a:r>
              <a:rPr lang="en-US" altLang="zh-CN"/>
              <a:t>Session</a:t>
            </a:r>
            <a:r>
              <a:rPr lang="zh-CN" altLang="en-US"/>
              <a:t>中的值</a:t>
            </a:r>
            <a:endParaRPr lang="zh-CN" altLang="en-US"/>
          </a:p>
          <a:p>
            <a:pPr lvl="1"/>
            <a:r>
              <a:rPr lang="en-US" altLang="zh-CN" sz="2000"/>
              <a:t>session.getAttribute(String name)</a:t>
            </a:r>
            <a:endParaRPr lang="zh-CN" altLang="en-US"/>
          </a:p>
          <a:p>
            <a:r>
              <a:rPr lang="zh-CN" altLang="en-US"/>
              <a:t>设置</a:t>
            </a:r>
            <a:r>
              <a:rPr lang="en-US" altLang="zh-CN"/>
              <a:t>sessoin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en-US" altLang="zh-CN"/>
              <a:t>session.setMaxInactiveInterval(5)//</a:t>
            </a:r>
            <a:r>
              <a:rPr lang="zh-CN" altLang="en-US"/>
              <a:t>设置存活时间</a:t>
            </a:r>
            <a:endParaRPr lang="zh-CN" altLang="en-US"/>
          </a:p>
          <a:p>
            <a:pPr lvl="1"/>
            <a:r>
              <a:rPr lang="en-US" altLang="zh-CN"/>
              <a:t>session.invalidate(); //session</a:t>
            </a:r>
            <a:r>
              <a:rPr lang="zh-CN" altLang="en-US"/>
              <a:t>强制失效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LoginProject</a:t>
            </a:r>
            <a:r>
              <a:rPr lang="zh-CN" altLang="en-US"/>
              <a:t>中不同请求用户为</a:t>
            </a:r>
            <a:r>
              <a:rPr lang="en-US" altLang="zh-CN"/>
              <a:t>null</a:t>
            </a:r>
            <a:r>
              <a:rPr lang="zh-CN" altLang="en-US"/>
              <a:t>的处理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1116</Words>
  <Application>WPS 演示</Application>
  <PresentationFormat>自定义</PresentationFormat>
  <Paragraphs>77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06 Servlet系列之Session</vt:lpstr>
      <vt:lpstr>思考：</vt:lpstr>
      <vt:lpstr>什么是Session？</vt:lpstr>
      <vt:lpstr>Session机制</vt:lpstr>
      <vt:lpstr>Session的基本原理</vt:lpstr>
      <vt:lpstr>Session基本操作</vt:lpstr>
      <vt:lpstr>sessoin练习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269</cp:revision>
  <dcterms:created xsi:type="dcterms:W3CDTF">2019-04-25T09:39:00Z</dcterms:created>
  <dcterms:modified xsi:type="dcterms:W3CDTF">2019-06-29T13:59:40Z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