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8" r:id="rId5"/>
    <p:sldId id="284" r:id="rId6"/>
    <p:sldId id="282" r:id="rId7"/>
    <p:sldId id="285" r:id="rId8"/>
    <p:sldId id="286" r:id="rId9"/>
    <p:sldId id="287" r:id="rId10"/>
    <p:sldId id="295" r:id="rId11"/>
    <p:sldId id="288" r:id="rId12"/>
    <p:sldId id="289" r:id="rId13"/>
    <p:sldId id="290" r:id="rId14"/>
    <p:sldId id="294" r:id="rId15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20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2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01</a:t>
            </a:r>
            <a:r>
              <a:rPr lang="zh-CN" altLang="en-US" dirty="0"/>
              <a:t> </a:t>
            </a:r>
            <a:r>
              <a:rPr lang="en-US" altLang="zh-CN" dirty="0"/>
              <a:t>Servlet</a:t>
            </a:r>
            <a:r>
              <a:rPr lang="zh-CN" altLang="en-US" dirty="0"/>
              <a:t>系列之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响应状态码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919605" y="2043430"/>
          <a:ext cx="9144000" cy="29070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7360"/>
                <a:gridCol w="7406640"/>
              </a:tblGrid>
              <a:tr h="484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分类描述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1**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信息，服务器收到请求，需要请求者继续执行操作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2**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成功，操作被成功接受并处理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3**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重定向，需要进一步的操作以完成请求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4**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客户端错误，请求包含语法错误或无法完成请求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5**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服务器操作，服务器在处理请求的过程中发生了错误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常见的响应状态码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200 OK //客户端请求成功</a:t>
            </a:r>
            <a:endParaRPr lang="zh-CN" altLang="en-US"/>
          </a:p>
          <a:p>
            <a:r>
              <a:rPr lang="zh-CN" altLang="en-US"/>
              <a:t>400 Bad Request //客户端请求有语法错误，不能被服务器所理解</a:t>
            </a:r>
            <a:endParaRPr lang="zh-CN" altLang="en-US"/>
          </a:p>
          <a:p>
            <a:r>
              <a:rPr lang="zh-CN" altLang="en-US"/>
              <a:t>401 Unauthorized //请求未经授权，这个状态代码必须和WWW-Authenticate 报头域一起使用</a:t>
            </a:r>
            <a:endParaRPr lang="zh-CN" altLang="en-US"/>
          </a:p>
          <a:p>
            <a:r>
              <a:rPr lang="zh-CN" altLang="en-US"/>
              <a:t>403 Forbidden //服务器收到请求，但是拒绝提供服务</a:t>
            </a:r>
            <a:endParaRPr lang="zh-CN" altLang="en-US"/>
          </a:p>
          <a:p>
            <a:r>
              <a:rPr lang="zh-CN" altLang="en-US"/>
              <a:t>404 Not Found //请求资源不存在，eg：输入了错误的 URL</a:t>
            </a:r>
            <a:endParaRPr lang="zh-CN" altLang="en-US"/>
          </a:p>
          <a:p>
            <a:r>
              <a:rPr lang="zh-CN" altLang="en-US"/>
              <a:t>500 Internal Server Error //服务器发生不可预期的错误</a:t>
            </a:r>
            <a:endParaRPr lang="zh-CN" altLang="en-US"/>
          </a:p>
          <a:p>
            <a:r>
              <a:rPr lang="zh-CN" altLang="en-US"/>
              <a:t>503 Server Unavailable //服务器当前不能处理客户端的请求，一段时间后可能恢复正常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核心要点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客户端与服务端交互的基本原理</a:t>
            </a:r>
            <a:endParaRPr kumimoji="1" lang="zh-CN" altLang="en-US" dirty="0"/>
          </a:p>
          <a:p>
            <a:r>
              <a:rPr kumimoji="1" lang="zh-CN" altLang="en-US" dirty="0"/>
              <a:t>为什么需要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r>
              <a:rPr kumimoji="1" lang="en-US" altLang="zh-CN" dirty="0"/>
              <a:t>HTTP</a:t>
            </a:r>
            <a:r>
              <a:rPr kumimoji="1" lang="zh-CN" altLang="en-US" dirty="0"/>
              <a:t>协议是什么</a:t>
            </a:r>
            <a:endParaRPr kumimoji="1" lang="en-US" altLang="zh-CN" dirty="0"/>
          </a:p>
          <a:p>
            <a:r>
              <a:rPr kumimoji="1" lang="en-US" altLang="zh-CN" dirty="0"/>
              <a:t>HTTP</a:t>
            </a:r>
            <a:r>
              <a:rPr kumimoji="1" lang="zh-CN" altLang="en-US" dirty="0"/>
              <a:t>协议的特点</a:t>
            </a:r>
            <a:endParaRPr kumimoji="1" lang="en-US" altLang="zh-CN" dirty="0"/>
          </a:p>
          <a:p>
            <a:r>
              <a:rPr kumimoji="1" lang="en-US" altLang="zh-CN" dirty="0"/>
              <a:t>HTTP</a:t>
            </a:r>
            <a:r>
              <a:rPr kumimoji="1" lang="zh-CN" altLang="en-US" dirty="0"/>
              <a:t>协议的请求方式</a:t>
            </a:r>
            <a:endParaRPr kumimoji="1" lang="zh-CN" altLang="en-US" dirty="0"/>
          </a:p>
          <a:p>
            <a:r>
              <a:rPr kumimoji="1" lang="en-US" altLang="zh-CN" dirty="0"/>
              <a:t>HTTP</a:t>
            </a:r>
            <a:r>
              <a:rPr kumimoji="1" lang="zh-CN" altLang="en-US" dirty="0"/>
              <a:t>协议的响应方式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客户端与服务端的交互原理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2265045"/>
            <a:ext cx="7639050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342583"/>
            <a:ext cx="9143998" cy="1020762"/>
          </a:xfrm>
        </p:spPr>
        <p:txBody>
          <a:bodyPr/>
          <a:p>
            <a:r>
              <a:rPr lang="zh-CN" altLang="en-US"/>
              <a:t>思考问题</a:t>
            </a:r>
            <a:endParaRPr lang="zh-CN" altLang="en-US"/>
          </a:p>
        </p:txBody>
      </p:sp>
      <p:pic>
        <p:nvPicPr>
          <p:cNvPr id="5" name="图片 4" descr="1-1304160235380-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135" y="1909445"/>
            <a:ext cx="904875" cy="904875"/>
          </a:xfrm>
          <a:prstGeom prst="rect">
            <a:avLst/>
          </a:prstGeom>
        </p:spPr>
      </p:pic>
      <p:pic>
        <p:nvPicPr>
          <p:cNvPr id="6" name="图片 5" descr="201704211102288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2668270"/>
            <a:ext cx="2289600" cy="1520549"/>
          </a:xfrm>
          <a:prstGeom prst="rect">
            <a:avLst/>
          </a:prstGeom>
        </p:spPr>
      </p:pic>
      <p:pic>
        <p:nvPicPr>
          <p:cNvPr id="7" name="图片 6" descr="QQ截图201906161118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05" y="4100195"/>
            <a:ext cx="903600" cy="903600"/>
          </a:xfrm>
          <a:prstGeom prst="rect">
            <a:avLst/>
          </a:prstGeom>
        </p:spPr>
      </p:pic>
      <p:pic>
        <p:nvPicPr>
          <p:cNvPr id="8" name="图片 7" descr="u=473372902,1907781965&amp;fm=214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3002915"/>
            <a:ext cx="903600" cy="85849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255010" y="2362200"/>
            <a:ext cx="3351530" cy="106680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3"/>
            <a:endCxn id="6" idx="1"/>
          </p:cNvCxnSpPr>
          <p:nvPr/>
        </p:nvCxnSpPr>
        <p:spPr>
          <a:xfrm flipV="1">
            <a:off x="3253740" y="3429000"/>
            <a:ext cx="3352800" cy="317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  <a:endCxn id="6" idx="1"/>
          </p:cNvCxnSpPr>
          <p:nvPr/>
        </p:nvCxnSpPr>
        <p:spPr>
          <a:xfrm flipV="1">
            <a:off x="3255010" y="3429000"/>
            <a:ext cx="3351530" cy="1123315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91665" y="5082540"/>
            <a:ext cx="883729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kumimoji="1" lang="zh-CN" altLang="en-US" sz="2400" dirty="0">
                <a:sym typeface="+mn-ea"/>
              </a:rPr>
              <a:t>客户端的浏览器版本很多，如何实现不同版本的浏览器与服务器的通信？</a:t>
            </a:r>
            <a:endParaRPr kumimoji="1" lang="zh-CN" altLang="en-US" sz="2400" dirty="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：超文本传输协议</a:t>
            </a:r>
            <a:r>
              <a:rPr lang="en-US" altLang="zh-CN"/>
              <a:t>(Hyper Text Transfer Protocol)</a:t>
            </a:r>
            <a:endParaRPr lang="en-US" altLang="zh-CN"/>
          </a:p>
          <a:p>
            <a:r>
              <a:rPr lang="zh-CN" altLang="en-US"/>
              <a:t>作用：规范了浏览器和服务器的数据交互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、简单快速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、灵活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、无连接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、无状态</a:t>
            </a:r>
            <a:endParaRPr lang="zh-CN" altLang="en-US"/>
          </a:p>
          <a:p>
            <a:pPr lvl="1"/>
            <a:r>
              <a:rPr lang="en-US" altLang="zh-CN"/>
              <a:t>5</a:t>
            </a:r>
            <a:r>
              <a:rPr lang="zh-CN" altLang="en-US"/>
              <a:t>、支持</a:t>
            </a:r>
            <a:r>
              <a:rPr lang="en-US" altLang="zh-CN"/>
              <a:t>B/S</a:t>
            </a:r>
            <a:r>
              <a:rPr lang="zh-CN" altLang="en-US"/>
              <a:t>和</a:t>
            </a:r>
            <a:r>
              <a:rPr lang="en-US" altLang="zh-CN"/>
              <a:t>C/S</a:t>
            </a:r>
            <a:r>
              <a:rPr lang="zh-CN" altLang="en-US"/>
              <a:t>架构</a:t>
            </a:r>
            <a:endParaRPr lang="zh-CN" altLang="en-US"/>
          </a:p>
          <a:p>
            <a:pPr lvl="0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rgbClr val="FF0000"/>
                </a:solidFill>
              </a:rPr>
              <a:t>HTTP1.1</a:t>
            </a:r>
            <a:r>
              <a:rPr lang="zh-CN" altLang="en-US">
                <a:solidFill>
                  <a:srgbClr val="FF0000"/>
                </a:solidFill>
              </a:rPr>
              <a:t>版本之后支持可持续连接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协议的交互流程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7315" y="2132965"/>
            <a:ext cx="1504950" cy="4032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50860" y="2132965"/>
            <a:ext cx="1504950" cy="4032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49880" y="1709420"/>
            <a:ext cx="10998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Client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8353425" y="1709420"/>
            <a:ext cx="10998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Server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2748280" y="3820160"/>
            <a:ext cx="130238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Browser</a:t>
            </a:r>
            <a:endParaRPr lang="en-US" altLang="zh-CN" sz="24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57345" y="2663825"/>
            <a:ext cx="4025265" cy="4508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150360" y="4381500"/>
            <a:ext cx="3994150" cy="254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86555" y="3915410"/>
            <a:ext cx="4025265" cy="4508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150360" y="5210175"/>
            <a:ext cx="3994150" cy="254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46675" y="2285365"/>
            <a:ext cx="18948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建立连接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5142230" y="3536950"/>
            <a:ext cx="18948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发送请求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5146675" y="3960495"/>
            <a:ext cx="20104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返回响应</a:t>
            </a:r>
            <a:endParaRPr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5142230" y="4789170"/>
            <a:ext cx="20104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关闭连接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协议请求格式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475" y="1658620"/>
            <a:ext cx="5410835" cy="463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请求方法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683068" y="1854349"/>
          <a:ext cx="9144000" cy="3429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4805"/>
                <a:gridCol w="75291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GET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请求获取由</a:t>
                      </a:r>
                      <a:r>
                        <a:rPr lang="en-US" altLang="zh-CN"/>
                        <a:t>Request-URI</a:t>
                      </a:r>
                      <a:r>
                        <a:rPr lang="zh-CN" altLang="en-US"/>
                        <a:t>所标识的资源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</a:t>
                      </a:r>
                      <a:r>
                        <a:rPr lang="en-US" altLang="zh-CN"/>
                        <a:t>Request-URI</a:t>
                      </a:r>
                      <a:r>
                        <a:rPr lang="zh-CN" altLang="en-US"/>
                        <a:t>所标识的资源后附件新的数据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HEAD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请求获取由</a:t>
                      </a:r>
                      <a:r>
                        <a:rPr lang="en-US" altLang="zh-CN"/>
                        <a:t>Request-URI</a:t>
                      </a:r>
                      <a:r>
                        <a:rPr lang="zh-CN" altLang="en-US"/>
                        <a:t>所标识的资源的响应消息报头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DELETE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请求服务器删除由</a:t>
                      </a:r>
                      <a:r>
                        <a:rPr lang="en-US" altLang="zh-CN"/>
                        <a:t>Reqest-URI</a:t>
                      </a:r>
                      <a:r>
                        <a:rPr lang="zh-CN" altLang="en-US"/>
                        <a:t>所标识的资源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请求服务器会送收到的请求信息，用于测试或诊断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CONNECT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保留将来使用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请求查询服务器的性能，或者查询与资源相关的选项和需求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请求服务器存储一个资源，并用</a:t>
                      </a:r>
                      <a:r>
                        <a:rPr lang="en-US" altLang="zh-CN"/>
                        <a:t>Request-URI</a:t>
                      </a:r>
                      <a:r>
                        <a:rPr lang="zh-CN" altLang="en-US"/>
                        <a:t>作为其标识</a:t>
                      </a: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</a:t>
            </a:r>
            <a:r>
              <a:rPr lang="zh-CN" altLang="en-US"/>
              <a:t>和</a:t>
            </a:r>
            <a:r>
              <a:rPr lang="en-US" altLang="zh-CN"/>
              <a:t>POST</a:t>
            </a:r>
            <a:r>
              <a:rPr lang="zh-CN" altLang="en-US"/>
              <a:t>请求方式的区别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get</a:t>
            </a:r>
            <a:r>
              <a:rPr lang="zh-CN" altLang="en-US"/>
              <a:t>请求参数是直接显示在地址栏的，而</a:t>
            </a:r>
            <a:r>
              <a:rPr lang="en-US" altLang="zh-CN"/>
              <a:t>post</a:t>
            </a:r>
            <a:r>
              <a:rPr lang="zh-CN" altLang="en-US"/>
              <a:t>在地址栏不显示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get</a:t>
            </a:r>
            <a:r>
              <a:rPr lang="zh-CN" altLang="en-US"/>
              <a:t>方式不安全，</a:t>
            </a:r>
            <a:r>
              <a:rPr lang="en-US" altLang="zh-CN"/>
              <a:t>post</a:t>
            </a:r>
            <a:r>
              <a:rPr lang="zh-CN" altLang="en-US"/>
              <a:t>安全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get</a:t>
            </a:r>
            <a:r>
              <a:rPr lang="zh-CN" altLang="en-US"/>
              <a:t>请求参数是又长度限制的，</a:t>
            </a:r>
            <a:r>
              <a:rPr lang="en-US" altLang="zh-CN"/>
              <a:t>post</a:t>
            </a:r>
            <a:r>
              <a:rPr lang="zh-CN" altLang="en-US"/>
              <a:t>没有限制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协议响应</a:t>
            </a:r>
            <a:r>
              <a:rPr lang="zh-CN" altLang="en-US">
                <a:sym typeface="+mn-ea"/>
              </a:rPr>
              <a:t>格式</a:t>
            </a:r>
            <a:endParaRPr lang="zh-CN" altLang="en-US"/>
          </a:p>
        </p:txBody>
      </p:sp>
      <p:pic>
        <p:nvPicPr>
          <p:cNvPr id="6" name="内容占位符 5" descr="QQ截图2019061611575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8700" y="1701165"/>
            <a:ext cx="5410800" cy="470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1113</Words>
  <Application>WPS 演示</Application>
  <PresentationFormat>自定义</PresentationFormat>
  <Paragraphs>148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Wingdings</vt:lpstr>
      <vt:lpstr>黑板 16 x 9</vt:lpstr>
      <vt:lpstr>01 大数据 启蒙</vt:lpstr>
      <vt:lpstr>分治思想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核心要点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可以不可以</cp:lastModifiedBy>
  <cp:revision>236</cp:revision>
  <dcterms:created xsi:type="dcterms:W3CDTF">2019-04-25T09:39:00Z</dcterms:created>
  <dcterms:modified xsi:type="dcterms:W3CDTF">2019-06-16T14:27:14Z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