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356" r:id="rId5"/>
    <p:sldId id="357" r:id="rId6"/>
    <p:sldId id="358" r:id="rId7"/>
    <p:sldId id="359" r:id="rId8"/>
    <p:sldId id="355" r:id="rId9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e9b8718-048b-42f3-8522-a9dce00cd859}">
          <p14:sldIdLst>
            <p14:sldId id="256"/>
            <p14:sldId id="356"/>
            <p14:sldId id="357"/>
            <p14:sldId id="358"/>
            <p14:sldId id="359"/>
            <p14:sldId id="35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02" y="102"/>
      </p:cViewPr>
      <p:guideLst>
        <p:guide pos="3839"/>
        <p:guide orient="horz" pos="20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79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sz="6000" dirty="0"/>
              <a:t>09</a:t>
            </a:r>
            <a:r>
              <a:rPr lang="zh-CN" altLang="en-US" sz="6000" dirty="0"/>
              <a:t> </a:t>
            </a:r>
            <a:r>
              <a:rPr lang="en-US" altLang="zh-CN" sz="6000" dirty="0"/>
              <a:t>Servlet</a:t>
            </a:r>
            <a:r>
              <a:rPr lang="zh-CN" altLang="en-US" sz="6000" dirty="0"/>
              <a:t>系列之</a:t>
            </a:r>
            <a:r>
              <a:rPr lang="en-US" sz="6000" dirty="0"/>
              <a:t>JSP</a:t>
            </a:r>
            <a:r>
              <a:rPr lang="zh-CN" altLang="en-US" sz="6000" dirty="0"/>
              <a:t>介绍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zh-CN" altLang="en-US"/>
              <a:t>                                       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730" y="317883"/>
            <a:ext cx="9143998" cy="1020762"/>
          </a:xfrm>
        </p:spPr>
        <p:txBody>
          <a:bodyPr/>
          <a:p>
            <a:r>
              <a:rPr lang="zh-CN" altLang="en-US"/>
              <a:t>为什么需要</a:t>
            </a:r>
            <a:r>
              <a:rPr lang="en-US" altLang="zh-CN"/>
              <a:t>JSP?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Servlet:</a:t>
            </a:r>
            <a:endParaRPr lang="en-US" altLang="zh-CN"/>
          </a:p>
          <a:p>
            <a:pPr lvl="1"/>
            <a:r>
              <a:rPr lang="zh-CN" altLang="en-US"/>
              <a:t>优点：逻辑处理方便</a:t>
            </a:r>
            <a:endParaRPr lang="zh-CN" altLang="en-US"/>
          </a:p>
          <a:p>
            <a:pPr lvl="1"/>
            <a:r>
              <a:rPr lang="zh-CN" altLang="en-US"/>
              <a:t>缺点：页面表现麻烦</a:t>
            </a:r>
            <a:endParaRPr lang="zh-CN" altLang="en-US"/>
          </a:p>
          <a:p>
            <a:pPr lvl="0"/>
            <a:r>
              <a:rPr lang="en-US" altLang="zh-CN"/>
              <a:t>JSP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优点：页面表现方便</a:t>
            </a:r>
            <a:endParaRPr lang="zh-CN" altLang="en-US"/>
          </a:p>
          <a:p>
            <a:pPr lvl="1"/>
            <a:r>
              <a:rPr lang="zh-CN" altLang="en-US"/>
              <a:t>缺点：逻辑处理麻烦</a:t>
            </a:r>
            <a:endParaRPr lang="zh-CN" altLang="en-US"/>
          </a:p>
          <a:p>
            <a:pPr lvl="0"/>
            <a:r>
              <a:rPr lang="zh-CN" altLang="en-US">
                <a:solidFill>
                  <a:srgbClr val="FF0000"/>
                </a:solidFill>
              </a:rPr>
              <a:t>注意：一般在</a:t>
            </a:r>
            <a:r>
              <a:rPr lang="en-US" altLang="zh-CN">
                <a:solidFill>
                  <a:srgbClr val="FF0000"/>
                </a:solidFill>
              </a:rPr>
              <a:t>web</a:t>
            </a:r>
            <a:r>
              <a:rPr lang="zh-CN" altLang="en-US">
                <a:solidFill>
                  <a:srgbClr val="FF0000"/>
                </a:solidFill>
              </a:rPr>
              <a:t>项目中，采用</a:t>
            </a:r>
            <a:r>
              <a:rPr lang="en-US" altLang="zh-CN">
                <a:solidFill>
                  <a:srgbClr val="FF0000"/>
                </a:solidFill>
              </a:rPr>
              <a:t>JSP+Servlet+JavaBean</a:t>
            </a:r>
            <a:r>
              <a:rPr lang="zh-CN" altLang="en-US">
                <a:solidFill>
                  <a:srgbClr val="FF0000"/>
                </a:solidFill>
              </a:rPr>
              <a:t>的技术（</a:t>
            </a:r>
            <a:r>
              <a:rPr lang="en-US" altLang="zh-CN">
                <a:solidFill>
                  <a:srgbClr val="FF0000"/>
                </a:solidFill>
              </a:rPr>
              <a:t>SSM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JSP</a:t>
            </a:r>
            <a:r>
              <a:rPr lang="zh-CN" altLang="en-US"/>
              <a:t>本质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JSP</a:t>
            </a:r>
            <a:r>
              <a:rPr lang="zh-CN" altLang="en-US"/>
              <a:t>是一种动态网页技术</a:t>
            </a:r>
            <a:endParaRPr lang="zh-CN" altLang="en-US"/>
          </a:p>
          <a:p>
            <a:pPr lvl="1"/>
            <a:r>
              <a:rPr lang="zh-CN" altLang="en-US"/>
              <a:t>动态生成网页数据，而不是有动态效果的网页！</a:t>
            </a:r>
            <a:endParaRPr lang="zh-CN" altLang="en-US"/>
          </a:p>
          <a:p>
            <a:pPr lvl="1"/>
            <a:r>
              <a:rPr lang="zh-CN" altLang="en-US"/>
              <a:t>常见的几种动态网页技术：</a:t>
            </a:r>
            <a:endParaRPr lang="zh-CN" altLang="en-US"/>
          </a:p>
          <a:p>
            <a:pPr lvl="2"/>
            <a:r>
              <a:rPr lang="en-US" altLang="zh-CN"/>
              <a:t>JSP(Java Server Page)</a:t>
            </a:r>
            <a:endParaRPr lang="en-US" altLang="zh-CN"/>
          </a:p>
          <a:p>
            <a:pPr lvl="2"/>
            <a:r>
              <a:rPr lang="en-US" altLang="zh-CN"/>
              <a:t>ASP(Active Server Page)</a:t>
            </a:r>
            <a:endParaRPr lang="en-US" altLang="zh-CN"/>
          </a:p>
          <a:p>
            <a:pPr lvl="2"/>
            <a:r>
              <a:rPr lang="en-US" altLang="zh-CN"/>
              <a:t>PHP(Hypertext Preprocessor)	</a:t>
            </a:r>
            <a:r>
              <a:rPr lang="zh-CN" altLang="en-US"/>
              <a:t>超级文本预处理语言</a:t>
            </a:r>
            <a:endParaRPr lang="zh-CN" altLang="en-US"/>
          </a:p>
          <a:p>
            <a:pPr lvl="0"/>
            <a:r>
              <a:rPr lang="zh-CN" altLang="en-US"/>
              <a:t>本质：</a:t>
            </a:r>
            <a:r>
              <a:rPr lang="en-US" altLang="zh-CN">
                <a:solidFill>
                  <a:srgbClr val="FF0000"/>
                </a:solidFill>
              </a:rPr>
              <a:t>JSP</a:t>
            </a:r>
            <a:r>
              <a:rPr lang="zh-CN" altLang="en-US">
                <a:solidFill>
                  <a:srgbClr val="FF0000"/>
                </a:solidFill>
              </a:rPr>
              <a:t>就是</a:t>
            </a:r>
            <a:r>
              <a:rPr lang="en-US" altLang="zh-CN">
                <a:solidFill>
                  <a:srgbClr val="FF0000"/>
                </a:solidFill>
              </a:rPr>
              <a:t>Servlet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JSP</a:t>
            </a:r>
            <a:r>
              <a:rPr lang="zh-CN" altLang="en-US">
                <a:solidFill>
                  <a:srgbClr val="FF0000"/>
                </a:solidFill>
              </a:rPr>
              <a:t>也是</a:t>
            </a:r>
            <a:r>
              <a:rPr lang="en-US" altLang="zh-CN">
                <a:solidFill>
                  <a:srgbClr val="FF0000"/>
                </a:solidFill>
              </a:rPr>
              <a:t>Java</a:t>
            </a:r>
            <a:r>
              <a:rPr lang="zh-CN" altLang="en-US">
                <a:solidFill>
                  <a:srgbClr val="FF0000"/>
                </a:solidFill>
              </a:rPr>
              <a:t>类，通过</a:t>
            </a:r>
            <a:r>
              <a:rPr lang="en-US" altLang="zh-CN">
                <a:solidFill>
                  <a:srgbClr val="FF0000"/>
                </a:solidFill>
              </a:rPr>
              <a:t>JSP</a:t>
            </a:r>
            <a:r>
              <a:rPr lang="zh-CN" altLang="en-US">
                <a:solidFill>
                  <a:srgbClr val="FF0000"/>
                </a:solidFill>
              </a:rPr>
              <a:t>引擎将</a:t>
            </a:r>
            <a:r>
              <a:rPr lang="en-US" altLang="zh-CN">
                <a:solidFill>
                  <a:srgbClr val="FF0000"/>
                </a:solidFill>
              </a:rPr>
              <a:t>JSP</a:t>
            </a:r>
            <a:r>
              <a:rPr lang="zh-CN" altLang="en-US">
                <a:solidFill>
                  <a:srgbClr val="FF0000"/>
                </a:solidFill>
              </a:rPr>
              <a:t>转译成</a:t>
            </a:r>
            <a:r>
              <a:rPr lang="en-US" altLang="zh-CN">
                <a:solidFill>
                  <a:srgbClr val="FF0000"/>
                </a:solidFill>
              </a:rPr>
              <a:t>Servlet</a:t>
            </a:r>
            <a:endParaRPr lang="en-US" altLang="zh-CN">
              <a:solidFill>
                <a:srgbClr val="FF0000"/>
              </a:solidFill>
            </a:endParaRPr>
          </a:p>
          <a:p>
            <a:pPr lvl="0"/>
            <a:endParaRPr lang="en-US" altLang="zh-CN"/>
          </a:p>
          <a:p>
            <a:pPr lvl="0"/>
            <a:r>
              <a:rPr lang="en-US" altLang="zh-CN">
                <a:solidFill>
                  <a:srgbClr val="FF0000"/>
                </a:solidFill>
              </a:rPr>
              <a:t>JSP≈java+html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JSP</a:t>
            </a:r>
            <a:r>
              <a:rPr lang="zh-CN" altLang="en-US"/>
              <a:t>执行过程</a:t>
            </a:r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386330" y="1863725"/>
            <a:ext cx="7491095" cy="417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JSP</a:t>
            </a:r>
            <a:r>
              <a:rPr lang="zh-CN" altLang="en-US"/>
              <a:t>执行过程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浏览器输入：</a:t>
            </a:r>
            <a:r>
              <a:rPr lang="en-US" altLang="zh-CN"/>
              <a:t>localhost:8080/jsp/1.jsp</a:t>
            </a:r>
            <a:endParaRPr lang="en-US" altLang="zh-CN"/>
          </a:p>
          <a:p>
            <a:r>
              <a:rPr lang="en-US" altLang="zh-CN"/>
              <a:t>tomcat</a:t>
            </a:r>
            <a:r>
              <a:rPr lang="zh-CN" altLang="en-US"/>
              <a:t>收到</a:t>
            </a:r>
            <a:r>
              <a:rPr lang="en-US" altLang="zh-CN"/>
              <a:t>*.jsp</a:t>
            </a:r>
            <a:r>
              <a:rPr lang="zh-CN" altLang="en-US"/>
              <a:t>请求，则会到</a:t>
            </a:r>
            <a:r>
              <a:rPr lang="en-US" altLang="zh-CN"/>
              <a:t>org.apache.jasper.servlet.JspServlet</a:t>
            </a:r>
            <a:r>
              <a:rPr lang="zh-CN" altLang="en-US"/>
              <a:t>处理</a:t>
            </a:r>
            <a:endParaRPr lang="zh-CN" altLang="en-US"/>
          </a:p>
          <a:p>
            <a:r>
              <a:rPr lang="en-US" altLang="zh-CN"/>
              <a:t>JspServlet</a:t>
            </a:r>
            <a:r>
              <a:rPr lang="zh-CN" altLang="en-US"/>
              <a:t>调用相应的</a:t>
            </a:r>
            <a:r>
              <a:rPr lang="en-US" altLang="zh-CN"/>
              <a:t>java</a:t>
            </a:r>
            <a:r>
              <a:rPr lang="zh-CN" altLang="en-US"/>
              <a:t>类，</a:t>
            </a:r>
            <a:r>
              <a:rPr lang="en-US" altLang="zh-CN"/>
              <a:t>jsp</a:t>
            </a:r>
            <a:r>
              <a:rPr lang="zh-CN" altLang="en-US"/>
              <a:t>引擎根据</a:t>
            </a:r>
            <a:r>
              <a:rPr lang="en-US" altLang="zh-CN"/>
              <a:t>_1_.jsp</a:t>
            </a:r>
            <a:r>
              <a:rPr lang="zh-CN" altLang="en-US"/>
              <a:t>生成的</a:t>
            </a:r>
            <a:r>
              <a:rPr lang="en-US" altLang="zh-CN"/>
              <a:t>java</a:t>
            </a:r>
            <a:r>
              <a:rPr lang="zh-CN" altLang="en-US"/>
              <a:t>类（位于</a:t>
            </a:r>
            <a:r>
              <a:rPr lang="en-US" altLang="zh-CN"/>
              <a:t>tomcat</a:t>
            </a:r>
            <a:r>
              <a:rPr lang="zh-CN" altLang="en-US"/>
              <a:t>子目录</a:t>
            </a:r>
            <a:r>
              <a:rPr lang="en-US" altLang="zh-CN"/>
              <a:t>work</a:t>
            </a:r>
            <a:r>
              <a:rPr lang="zh-CN" altLang="en-US"/>
              <a:t>下面：</a:t>
            </a:r>
            <a:r>
              <a:rPr lang="en-US" altLang="zh-CN"/>
              <a:t>_1_jsp.java,_1_jsp.class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执行</a:t>
            </a:r>
            <a:r>
              <a:rPr lang="en-US" altLang="zh-CN"/>
              <a:t>_1_.jsp.class,</a:t>
            </a:r>
            <a:r>
              <a:rPr lang="zh-CN" altLang="en-US"/>
              <a:t>将</a:t>
            </a:r>
            <a:r>
              <a:rPr lang="en-US" altLang="zh-CN"/>
              <a:t>HTML</a:t>
            </a:r>
            <a:r>
              <a:rPr lang="zh-CN" altLang="en-US"/>
              <a:t>数据输出给</a:t>
            </a:r>
            <a:r>
              <a:rPr lang="en-US" altLang="zh-CN"/>
              <a:t>tomcat</a:t>
            </a:r>
            <a:r>
              <a:rPr lang="zh-CN" altLang="en-US"/>
              <a:t>，</a:t>
            </a:r>
            <a:r>
              <a:rPr lang="en-US" altLang="zh-CN"/>
              <a:t>tomcat</a:t>
            </a:r>
            <a:r>
              <a:rPr lang="zh-CN" altLang="en-US"/>
              <a:t>再将这些数据输出给客户端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搭建第一个</a:t>
            </a:r>
            <a:r>
              <a:rPr lang="en-US" altLang="zh-CN"/>
              <a:t>JSP</a:t>
            </a:r>
            <a:r>
              <a:rPr lang="zh-CN" altLang="en-US"/>
              <a:t>页面</a:t>
            </a:r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05" y="2113280"/>
            <a:ext cx="9139555" cy="28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599</Words>
  <Application>WPS 演示</Application>
  <PresentationFormat>自定义</PresentationFormat>
  <Paragraphs>37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Microsoft YaHei UI</vt:lpstr>
      <vt:lpstr>微软雅黑 Light</vt:lpstr>
      <vt:lpstr>Consolas</vt:lpstr>
      <vt:lpstr>微软雅黑</vt:lpstr>
      <vt:lpstr>Arial Unicode MS</vt:lpstr>
      <vt:lpstr>黑体</vt:lpstr>
      <vt:lpstr>黑板 16 x 9</vt:lpstr>
      <vt:lpstr>09 Servlet系列之JSP介绍</vt:lpstr>
      <vt:lpstr>为什么需要JSP?</vt:lpstr>
      <vt:lpstr>JSP本质</vt:lpstr>
      <vt:lpstr>JSP执行过程</vt:lpstr>
      <vt:lpstr>JSP执行过程</vt:lpstr>
      <vt:lpstr>搭建第一个JSP页面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Administrator</cp:lastModifiedBy>
  <cp:revision>274</cp:revision>
  <dcterms:created xsi:type="dcterms:W3CDTF">2019-04-25T09:39:00Z</dcterms:created>
  <dcterms:modified xsi:type="dcterms:W3CDTF">2019-06-30T02:40:57Z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