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60" r:id="rId5"/>
    <p:sldId id="362" r:id="rId6"/>
    <p:sldId id="361" r:id="rId7"/>
    <p:sldId id="364" r:id="rId8"/>
    <p:sldId id="366" r:id="rId9"/>
    <p:sldId id="367" r:id="rId10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9b8718-048b-42f3-8522-a9dce00cd859}">
          <p14:sldIdLst>
            <p14:sldId id="256"/>
            <p14:sldId id="361"/>
            <p14:sldId id="362"/>
            <p14:sldId id="364"/>
            <p14:sldId id="360"/>
            <p14:sldId id="366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0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79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sz="6000" dirty="0"/>
              <a:t>10</a:t>
            </a:r>
            <a:r>
              <a:rPr lang="zh-CN" altLang="en-US" sz="6000" dirty="0"/>
              <a:t> </a:t>
            </a:r>
            <a:r>
              <a:rPr lang="en-US" altLang="zh-CN" sz="6000" dirty="0"/>
              <a:t>Servlet</a:t>
            </a:r>
            <a:r>
              <a:rPr lang="zh-CN" altLang="en-US" sz="6000" dirty="0"/>
              <a:t>系列之</a:t>
            </a:r>
            <a:r>
              <a:rPr lang="en-US" sz="6000" dirty="0"/>
              <a:t>JSP</a:t>
            </a:r>
            <a:r>
              <a:rPr lang="zh-CN" altLang="en-US" sz="6000" dirty="0"/>
              <a:t>语法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/>
              <a:t>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page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sym typeface="+mn-ea"/>
              </a:rPr>
              <a:t>&lt;%@ page </a:t>
            </a:r>
            <a:r>
              <a:rPr lang="en-US" altLang="zh-CN" dirty="0" err="1" smtClean="0">
                <a:sym typeface="+mn-ea"/>
              </a:rPr>
              <a:t>contentType</a:t>
            </a:r>
            <a:r>
              <a:rPr lang="en-US" altLang="zh-CN" dirty="0" smtClean="0">
                <a:sym typeface="+mn-ea"/>
              </a:rPr>
              <a:t>="text/html; </a:t>
            </a:r>
            <a:r>
              <a:rPr lang="en-US" altLang="zh-CN" dirty="0" err="1" smtClean="0">
                <a:sym typeface="+mn-ea"/>
              </a:rPr>
              <a:t>charset</a:t>
            </a:r>
            <a:r>
              <a:rPr lang="en-US" altLang="zh-CN" dirty="0" smtClean="0">
                <a:sym typeface="+mn-ea"/>
              </a:rPr>
              <a:t>=GBK"%&gt;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sym typeface="+mn-ea"/>
              </a:rPr>
              <a:t>&lt;%@ page import="</a:t>
            </a:r>
            <a:r>
              <a:rPr lang="en-US" altLang="zh-CN" dirty="0" err="1" smtClean="0">
                <a:sym typeface="+mn-ea"/>
              </a:rPr>
              <a:t>java.util</a:t>
            </a:r>
            <a:r>
              <a:rPr lang="en-US" altLang="zh-CN" dirty="0" smtClean="0">
                <a:sym typeface="+mn-ea"/>
              </a:rPr>
              <a:t>.*, </a:t>
            </a:r>
            <a:r>
              <a:rPr lang="en-US" altLang="zh-CN" dirty="0" err="1" smtClean="0">
                <a:sym typeface="+mn-ea"/>
              </a:rPr>
              <a:t>java.lang</a:t>
            </a:r>
            <a:r>
              <a:rPr lang="en-US" altLang="zh-CN" dirty="0" smtClean="0">
                <a:sym typeface="+mn-ea"/>
              </a:rPr>
              <a:t>.*" %&gt; </a:t>
            </a:r>
            <a:endParaRPr lang="en-US" altLang="zh-CN" dirty="0" smtClean="0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sym typeface="+mn-ea"/>
              </a:rPr>
              <a:t>&lt;%@ page </a:t>
            </a:r>
            <a:r>
              <a:rPr lang="en-US" altLang="zh-CN" dirty="0" err="1" smtClean="0">
                <a:sym typeface="+mn-ea"/>
              </a:rPr>
              <a:t>errorPage</a:t>
            </a:r>
            <a:r>
              <a:rPr lang="en-US" altLang="zh-CN" dirty="0" smtClean="0">
                <a:sym typeface="+mn-ea"/>
              </a:rPr>
              <a:t>="error.jsp" %&gt;</a:t>
            </a:r>
            <a:endParaRPr lang="en-US" altLang="zh-CN" dirty="0" smtClean="0">
              <a:sym typeface="+mn-ea"/>
            </a:endParaRPr>
          </a:p>
          <a:p>
            <a:pPr lvl="0">
              <a:lnSpc>
                <a:spcPct val="90000"/>
              </a:lnSpc>
            </a:pPr>
            <a:r>
              <a:rPr lang="en-US" altLang="zh-CN"/>
              <a:t>include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宋体" panose="02010600030101010101" pitchFamily="2" charset="-122"/>
                <a:sym typeface="+mn-ea"/>
              </a:rPr>
              <a:t>&lt;%@ include file=</a:t>
            </a:r>
            <a:r>
              <a:rPr lang="en-US" altLang="zh-CN" dirty="0" smtClean="0">
                <a:latin typeface="Arial" panose="020B0604020202020204"/>
                <a:sym typeface="+mn-ea"/>
              </a:rPr>
              <a:t>“</a:t>
            </a:r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相对位置</a:t>
            </a:r>
            <a:r>
              <a:rPr lang="zh-CN" altLang="en-US" dirty="0" smtClean="0">
                <a:latin typeface="Arial" panose="020B0604020202020204"/>
                <a:sym typeface="+mn-ea"/>
              </a:rPr>
              <a:t>”</a:t>
            </a:r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sym typeface="+mn-ea"/>
              </a:rPr>
              <a:t>%&gt;</a:t>
            </a:r>
            <a:endParaRPr lang="en-US" altLang="zh-CN" dirty="0" smtClean="0">
              <a:latin typeface="宋体" panose="02010600030101010101" pitchFamily="2" charset="-122"/>
              <a:sym typeface="+mn-ea"/>
            </a:endParaRPr>
          </a:p>
          <a:p>
            <a:pPr lvl="0">
              <a:lnSpc>
                <a:spcPct val="90000"/>
              </a:lnSpc>
            </a:pPr>
            <a:r>
              <a:rPr lang="en-US" altLang="zh-CN"/>
              <a:t>taglib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sym typeface="+mn-ea"/>
              </a:rPr>
              <a:t>&lt;%@ </a:t>
            </a:r>
            <a:r>
              <a:rPr lang="en-US" altLang="zh-CN" dirty="0" err="1" smtClean="0">
                <a:sym typeface="+mn-ea"/>
              </a:rPr>
              <a:t>taglib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uri</a:t>
            </a:r>
            <a:r>
              <a:rPr lang="en-US" altLang="zh-CN" dirty="0" smtClean="0">
                <a:sym typeface="+mn-ea"/>
              </a:rPr>
              <a:t>="http://java.sun.com/jstl/core" prefix="c"%&gt;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脚本语法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>
              <a:lnSpc>
                <a:spcPct val="80000"/>
              </a:lnSpc>
            </a:pPr>
            <a:r>
              <a:rPr lang="en-US" altLang="zh-CN" sz="2400" dirty="0" smtClean="0">
                <a:latin typeface="Arial" panose="020B0604020202020204"/>
                <a:sym typeface="+mn-ea"/>
              </a:rPr>
              <a:t>“</a:t>
            </a:r>
            <a:r>
              <a:rPr lang="en-US" altLang="zh-CN" sz="2400" dirty="0" smtClean="0"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HTML</a:t>
            </a:r>
            <a:r>
              <a:rPr lang="zh-CN" altLang="en-US" sz="2400" dirty="0" smtClean="0">
                <a:latin typeface="宋体" panose="02010600030101010101" pitchFamily="2" charset="-122"/>
                <a:sym typeface="+mn-ea"/>
              </a:rPr>
              <a:t>注释</a:t>
            </a:r>
            <a:r>
              <a:rPr lang="en-US" altLang="zh-CN" sz="2400" dirty="0">
                <a:latin typeface="Arial" panose="020B0604020202020204"/>
                <a:sym typeface="+mn-ea"/>
              </a:rPr>
              <a:t>”</a:t>
            </a:r>
            <a:r>
              <a:rPr lang="en-US" altLang="zh-CN" sz="2400" dirty="0" smtClean="0">
                <a:latin typeface="宋体" panose="02010600030101010101" pitchFamily="2" charset="-122"/>
                <a:sym typeface="+mn-ea"/>
              </a:rPr>
              <a:t>:&lt;!</a:t>
            </a:r>
            <a:r>
              <a:rPr lang="en-US" altLang="zh-CN" sz="2400" dirty="0" smtClean="0">
                <a:latin typeface="Arial" panose="020B0604020202020204"/>
                <a:sym typeface="+mn-ea"/>
              </a:rPr>
              <a:t>—</a:t>
            </a:r>
            <a:r>
              <a:rPr lang="en-US" altLang="zh-CN" sz="2400" dirty="0" smtClean="0">
                <a:latin typeface="宋体" panose="02010600030101010101" pitchFamily="2" charset="-122"/>
                <a:sym typeface="+mn-ea"/>
              </a:rPr>
              <a:t> comments --&gt;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en-US" altLang="zh-CN" sz="2400" dirty="0" err="1" smtClean="0">
                <a:latin typeface="宋体" panose="02010600030101010101" pitchFamily="2" charset="-122"/>
                <a:sym typeface="+mn-ea"/>
              </a:rPr>
              <a:t>Servlet</a:t>
            </a:r>
            <a:r>
              <a:rPr lang="zh-CN" altLang="en-US" sz="2400" dirty="0" smtClean="0">
                <a:latin typeface="宋体" panose="02010600030101010101" pitchFamily="2" charset="-122"/>
                <a:sym typeface="+mn-ea"/>
              </a:rPr>
              <a:t>中会生成，会发给浏览器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400" dirty="0">
                <a:latin typeface="Arial" panose="020B0604020202020204"/>
                <a:sym typeface="+mn-ea"/>
              </a:rPr>
              <a:t>“</a:t>
            </a:r>
            <a:r>
              <a:rPr lang="zh-CN" altLang="en-US" sz="2400" dirty="0" smtClean="0">
                <a:latin typeface="宋体" panose="02010600030101010101" pitchFamily="2" charset="-122"/>
                <a:sym typeface="+mn-ea"/>
              </a:rPr>
              <a:t>隐藏注释</a:t>
            </a:r>
            <a:r>
              <a:rPr lang="en-US" altLang="zh-CN" sz="2400" dirty="0">
                <a:latin typeface="Arial" panose="020B0604020202020204"/>
                <a:sym typeface="+mn-ea"/>
              </a:rPr>
              <a:t>”</a:t>
            </a:r>
            <a:r>
              <a:rPr lang="en-US" altLang="zh-CN" sz="2400" dirty="0" smtClean="0">
                <a:latin typeface="宋体" panose="02010600030101010101" pitchFamily="2" charset="-122"/>
                <a:sym typeface="+mn-ea"/>
              </a:rPr>
              <a:t>:&lt;%-- comments --%&gt;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en-US" altLang="zh-CN" sz="2400" dirty="0" err="1" smtClean="0">
                <a:latin typeface="宋体" panose="02010600030101010101" pitchFamily="2" charset="-122"/>
                <a:sym typeface="+mn-ea"/>
              </a:rPr>
              <a:t>Servlet</a:t>
            </a:r>
            <a:r>
              <a:rPr lang="zh-CN" altLang="en-US" sz="2400" dirty="0" smtClean="0">
                <a:latin typeface="宋体" panose="02010600030101010101" pitchFamily="2" charset="-122"/>
                <a:sym typeface="+mn-ea"/>
              </a:rPr>
              <a:t>中不生成，不发给浏览器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400" dirty="0">
                <a:latin typeface="Arial" panose="020B0604020202020204"/>
                <a:sym typeface="+mn-ea"/>
              </a:rPr>
              <a:t>“</a:t>
            </a:r>
            <a:r>
              <a:rPr lang="zh-CN" altLang="en-US" sz="2400" dirty="0" smtClean="0">
                <a:latin typeface="宋体" panose="02010600030101010101" pitchFamily="2" charset="-122"/>
                <a:sym typeface="+mn-ea"/>
              </a:rPr>
              <a:t>声明</a:t>
            </a:r>
            <a:r>
              <a:rPr lang="en-US" altLang="zh-CN" sz="2400" dirty="0">
                <a:latin typeface="Arial" panose="020B0604020202020204"/>
                <a:sym typeface="+mn-ea"/>
              </a:rPr>
              <a:t>”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en-US" altLang="zh-CN" sz="2400" dirty="0" smtClean="0">
                <a:sym typeface="+mn-ea"/>
              </a:rPr>
              <a:t>&lt;%! </a:t>
            </a:r>
            <a:r>
              <a:rPr lang="zh-CN" altLang="en-US" sz="2400" dirty="0" smtClean="0">
                <a:sym typeface="+mn-ea"/>
              </a:rPr>
              <a:t>声明</a:t>
            </a:r>
            <a:r>
              <a:rPr lang="en-US" altLang="zh-CN" sz="2400" dirty="0" smtClean="0">
                <a:sym typeface="+mn-ea"/>
              </a:rPr>
              <a:t>; [</a:t>
            </a:r>
            <a:r>
              <a:rPr lang="zh-CN" altLang="en-US" sz="2400" dirty="0" smtClean="0">
                <a:sym typeface="+mn-ea"/>
              </a:rPr>
              <a:t>声明</a:t>
            </a:r>
            <a:r>
              <a:rPr lang="en-US" altLang="zh-CN" sz="2400" dirty="0" smtClean="0">
                <a:sym typeface="+mn-ea"/>
              </a:rPr>
              <a:t>; ] ... %&gt;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400" dirty="0" smtClean="0">
                <a:latin typeface="Arial" panose="020B0604020202020204"/>
                <a:sym typeface="+mn-ea"/>
              </a:rPr>
              <a:t>“</a:t>
            </a:r>
            <a:r>
              <a:rPr lang="zh-CN" altLang="en-US" sz="2400" dirty="0" smtClean="0">
                <a:latin typeface="宋体" panose="02010600030101010101" pitchFamily="2" charset="-122"/>
                <a:sym typeface="+mn-ea"/>
              </a:rPr>
              <a:t>表达式</a:t>
            </a:r>
            <a:r>
              <a:rPr lang="en-US" altLang="zh-CN" sz="2400" dirty="0">
                <a:latin typeface="Arial" panose="020B0604020202020204"/>
                <a:sym typeface="+mn-ea"/>
              </a:rPr>
              <a:t>”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sym typeface="+mn-ea"/>
              </a:rPr>
              <a:t>&lt;%=</a:t>
            </a:r>
            <a:r>
              <a:rPr lang="en-US" altLang="zh-CN" sz="2400" dirty="0" smtClean="0">
                <a:latin typeface="Arial" panose="020B0604020202020204"/>
                <a:sym typeface="+mn-ea"/>
              </a:rPr>
              <a:t>…</a:t>
            </a:r>
            <a:r>
              <a:rPr lang="en-US" altLang="zh-CN" sz="2400" dirty="0" smtClean="0">
                <a:latin typeface="宋体" panose="02010600030101010101" pitchFamily="2" charset="-122"/>
                <a:sym typeface="+mn-ea"/>
              </a:rPr>
              <a:t>%&gt;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400" dirty="0" smtClean="0">
                <a:latin typeface="Arial" panose="020B0604020202020204"/>
                <a:sym typeface="+mn-ea"/>
              </a:rPr>
              <a:t>“</a:t>
            </a:r>
            <a:r>
              <a:rPr lang="zh-CN" altLang="en-US" sz="2400" dirty="0" smtClean="0">
                <a:latin typeface="宋体" panose="02010600030101010101" pitchFamily="2" charset="-122"/>
                <a:sym typeface="+mn-ea"/>
              </a:rPr>
              <a:t>脚本段</a:t>
            </a:r>
            <a:r>
              <a:rPr lang="en-US" altLang="zh-CN" sz="2400" dirty="0">
                <a:latin typeface="Arial" panose="020B0604020202020204"/>
                <a:sym typeface="+mn-ea"/>
              </a:rPr>
              <a:t>”</a:t>
            </a:r>
            <a:endParaRPr lang="zh-CN" altLang="en-US" sz="2400" dirty="0" smtClean="0">
              <a:latin typeface="宋体" panose="02010600030101010101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en-US" altLang="zh-CN" sz="2400" dirty="0" smtClean="0">
                <a:latin typeface="宋体" panose="02010600030101010101" pitchFamily="2" charset="-122"/>
                <a:sym typeface="+mn-ea"/>
              </a:rPr>
              <a:t>&lt;%...%&gt;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include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sym typeface="+mn-ea"/>
              </a:rPr>
              <a:t>静态导入：</a:t>
            </a:r>
            <a:endParaRPr lang="en-US" altLang="zh-CN" sz="2400" dirty="0" smtClean="0"/>
          </a:p>
          <a:p>
            <a:pPr lvl="1" fontAlgn="auto">
              <a:lnSpc>
                <a:spcPct val="150000"/>
              </a:lnSpc>
            </a:pPr>
            <a:r>
              <a:rPr lang="en-US" sz="2400" dirty="0" smtClean="0">
                <a:sym typeface="+mn-ea"/>
              </a:rPr>
              <a:t>&lt;%@ include file="</a:t>
            </a:r>
            <a:r>
              <a:rPr lang="en-US" sz="2400" dirty="0" err="1" smtClean="0">
                <a:sym typeface="+mn-ea"/>
              </a:rPr>
              <a:t>logo.jsp</a:t>
            </a:r>
            <a:r>
              <a:rPr lang="en-US" sz="2400" dirty="0" smtClean="0">
                <a:sym typeface="+mn-ea"/>
              </a:rPr>
              <a:t>" %&gt;</a:t>
            </a:r>
            <a:endParaRPr lang="zh-CN" altLang="en-US" sz="2400" dirty="0" smtClean="0"/>
          </a:p>
          <a:p>
            <a:pPr lvl="1" fontAlgn="auto">
              <a:lnSpc>
                <a:spcPct val="150000"/>
              </a:lnSpc>
            </a:pPr>
            <a:r>
              <a:rPr lang="zh-CN" altLang="en-US" sz="2400" dirty="0" smtClean="0">
                <a:sym typeface="+mn-ea"/>
              </a:rPr>
              <a:t>是在</a:t>
            </a:r>
            <a:r>
              <a:rPr lang="en-US" sz="2400" dirty="0" smtClean="0">
                <a:sym typeface="+mn-ea"/>
              </a:rPr>
              <a:t>servlet</a:t>
            </a:r>
            <a:r>
              <a:rPr lang="zh-CN" altLang="en-US" sz="2400" dirty="0" smtClean="0">
                <a:sym typeface="+mn-ea"/>
              </a:rPr>
              <a:t>引擎转译时，就把此文件内容包含了进去（两个文件的源代码整合到一起，全部放到</a:t>
            </a:r>
            <a:r>
              <a:rPr lang="en-US" sz="2400" dirty="0" smtClean="0">
                <a:sym typeface="+mn-ea"/>
              </a:rPr>
              <a:t>_</a:t>
            </a:r>
            <a:r>
              <a:rPr lang="en-US" sz="2400" dirty="0" err="1" smtClean="0">
                <a:sym typeface="+mn-ea"/>
              </a:rPr>
              <a:t>jspService</a:t>
            </a:r>
            <a:r>
              <a:rPr lang="zh-CN" altLang="en-US" sz="2400" dirty="0" smtClean="0">
                <a:sym typeface="+mn-ea"/>
              </a:rPr>
              <a:t>方法中），所以只生成了一个</a:t>
            </a:r>
            <a:r>
              <a:rPr lang="en-US" sz="2400" dirty="0" smtClean="0">
                <a:sym typeface="+mn-ea"/>
              </a:rPr>
              <a:t>servlet</a:t>
            </a:r>
            <a:r>
              <a:rPr lang="zh-CN" altLang="en-US" sz="2400" dirty="0" smtClean="0">
                <a:sym typeface="+mn-ea"/>
              </a:rPr>
              <a:t>，所以两个页面不能有同名的变量。</a:t>
            </a:r>
            <a:endParaRPr lang="zh-CN" altLang="en-US" sz="2400" dirty="0" smtClean="0"/>
          </a:p>
          <a:p>
            <a:pPr lvl="1" fontAlgn="auto">
              <a:lnSpc>
                <a:spcPct val="150000"/>
              </a:lnSpc>
            </a:pPr>
            <a:r>
              <a:rPr lang="zh-CN" altLang="en-US" sz="2400" dirty="0" smtClean="0">
                <a:sym typeface="+mn-ea"/>
              </a:rPr>
              <a:t>运行效率高一点点。耦合性较高，不够灵活。</a:t>
            </a:r>
            <a:endParaRPr lang="en-US" altLang="zh-CN" sz="2400" dirty="0" smtClean="0"/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sym typeface="+mn-ea"/>
              </a:rPr>
              <a:t>动态导入</a:t>
            </a:r>
            <a:endParaRPr lang="en-US" altLang="zh-CN" sz="2400" dirty="0" smtClean="0"/>
          </a:p>
          <a:p>
            <a:pPr lvl="1" fontAlgn="auto">
              <a:lnSpc>
                <a:spcPct val="150000"/>
              </a:lnSpc>
            </a:pPr>
            <a:r>
              <a:rPr lang="en-US" sz="2400" dirty="0" smtClean="0">
                <a:sym typeface="+mn-ea"/>
              </a:rPr>
              <a:t>&lt;</a:t>
            </a:r>
            <a:r>
              <a:rPr lang="en-US" sz="2400" dirty="0" err="1" smtClean="0">
                <a:sym typeface="+mn-ea"/>
              </a:rPr>
              <a:t>jsp:include</a:t>
            </a:r>
            <a:r>
              <a:rPr lang="en-US" sz="2400" dirty="0" smtClean="0">
                <a:sym typeface="+mn-ea"/>
              </a:rPr>
              <a:t> page=“</a:t>
            </a:r>
            <a:r>
              <a:rPr lang="en-US" altLang="zh-CN" sz="2400" dirty="0" err="1" smtClean="0">
                <a:sym typeface="+mn-ea"/>
              </a:rPr>
              <a:t>logo.jsp</a:t>
            </a:r>
            <a:r>
              <a:rPr lang="en-US" sz="2400" dirty="0" smtClean="0">
                <a:sym typeface="+mn-ea"/>
              </a:rPr>
              <a:t>”&gt;&lt;/</a:t>
            </a:r>
            <a:r>
              <a:rPr lang="en-US" sz="2400" dirty="0" err="1" smtClean="0">
                <a:sym typeface="+mn-ea"/>
              </a:rPr>
              <a:t>jsp:include</a:t>
            </a:r>
            <a:r>
              <a:rPr lang="en-US" sz="2400" dirty="0" smtClean="0">
                <a:sym typeface="+mn-ea"/>
              </a:rPr>
              <a:t>&gt;</a:t>
            </a:r>
            <a:endParaRPr lang="zh-CN" altLang="en-US" sz="2400" dirty="0" smtClean="0"/>
          </a:p>
          <a:p>
            <a:pPr lvl="1" fontAlgn="auto">
              <a:lnSpc>
                <a:spcPct val="150000"/>
              </a:lnSpc>
            </a:pPr>
            <a:r>
              <a:rPr lang="zh-CN" altLang="en-US" sz="2400" dirty="0" smtClean="0">
                <a:sym typeface="+mn-ea"/>
              </a:rPr>
              <a:t>是在</a:t>
            </a:r>
            <a:r>
              <a:rPr lang="en-US" sz="2400" dirty="0" smtClean="0">
                <a:sym typeface="+mn-ea"/>
              </a:rPr>
              <a:t>servlet</a:t>
            </a:r>
            <a:r>
              <a:rPr lang="zh-CN" altLang="en-US" sz="2400" dirty="0" smtClean="0">
                <a:sym typeface="+mn-ea"/>
              </a:rPr>
              <a:t>引擎转译后，请求的此页面，所以共生成了两个</a:t>
            </a:r>
            <a:r>
              <a:rPr lang="en-US" sz="2400" dirty="0" smtClean="0">
                <a:sym typeface="+mn-ea"/>
              </a:rPr>
              <a:t>servlet</a:t>
            </a:r>
            <a:r>
              <a:rPr lang="zh-CN" altLang="en-US" sz="2400" dirty="0" smtClean="0">
                <a:sym typeface="+mn-ea"/>
              </a:rPr>
              <a:t>，所以可以有同名变量。</a:t>
            </a:r>
            <a:endParaRPr lang="zh-CN" altLang="en-US" sz="2400" dirty="0" smtClean="0"/>
          </a:p>
          <a:p>
            <a:pPr lvl="1" fontAlgn="auto">
              <a:lnSpc>
                <a:spcPct val="150000"/>
              </a:lnSpc>
            </a:pPr>
            <a:r>
              <a:rPr lang="zh-CN" altLang="en-US" sz="2400" dirty="0" smtClean="0">
                <a:sym typeface="+mn-ea"/>
              </a:rPr>
              <a:t>生成两个</a:t>
            </a:r>
            <a:r>
              <a:rPr lang="en-US" sz="2400" dirty="0" smtClean="0">
                <a:sym typeface="+mn-ea"/>
              </a:rPr>
              <a:t>servlet</a:t>
            </a:r>
            <a:r>
              <a:rPr lang="zh-CN" altLang="en-US" sz="2400" dirty="0" smtClean="0">
                <a:sym typeface="+mn-ea"/>
              </a:rPr>
              <a:t>，相当于两个类之间的调用，耦合性较低，非常灵活。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动作语法</a:t>
            </a:r>
            <a:r>
              <a:rPr lang="en-US" altLang="zh-CN"/>
              <a:t>-forword</a:t>
            </a:r>
            <a:r>
              <a:rPr lang="zh-CN" altLang="en-US"/>
              <a:t>请求转发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&lt;</a:t>
            </a:r>
            <a:r>
              <a:rPr lang="en-US" altLang="zh-CN" dirty="0" err="1" smtClean="0">
                <a:sym typeface="+mn-ea"/>
              </a:rPr>
              <a:t>jsp:forward</a:t>
            </a:r>
            <a:r>
              <a:rPr lang="en-US" altLang="zh-CN" dirty="0" smtClean="0">
                <a:sym typeface="+mn-ea"/>
              </a:rPr>
              <a:t>&gt;</a:t>
            </a:r>
            <a:r>
              <a:rPr lang="zh-CN" altLang="en-US" dirty="0" smtClean="0">
                <a:sym typeface="+mn-ea"/>
              </a:rPr>
              <a:t>用于请求转发！标签以后的代码，将不会被执行！</a:t>
            </a:r>
            <a:endParaRPr lang="zh-CN" altLang="en-US" dirty="0"/>
          </a:p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849122" y="2620655"/>
          <a:ext cx="7056784" cy="271573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056784"/>
              </a:tblGrid>
              <a:tr h="1810385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/>
                        <a:t>  &lt;</a:t>
                      </a:r>
                      <a:r>
                        <a:rPr lang="en-US" sz="2000" kern="0" dirty="0" err="1"/>
                        <a:t>jsp:forward</a:t>
                      </a:r>
                      <a:r>
                        <a:rPr lang="en-US" sz="2000" kern="0" dirty="0"/>
                        <a:t> page="MyJsp2.jsp"&gt;</a:t>
                      </a:r>
                      <a:endParaRPr lang="zh-CN" sz="2400" kern="100" dirty="0"/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/>
                        <a:t>     &lt;</a:t>
                      </a:r>
                      <a:r>
                        <a:rPr lang="en-US" sz="2000" kern="0" dirty="0" err="1"/>
                        <a:t>jsp:param</a:t>
                      </a:r>
                      <a:r>
                        <a:rPr lang="en-US" sz="2000" kern="0" dirty="0"/>
                        <a:t> name="a" value="AAA"/&gt;</a:t>
                      </a:r>
                      <a:endParaRPr lang="zh-CN" sz="2400" kern="100" dirty="0"/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/>
                        <a:t>  	&lt;</a:t>
                      </a:r>
                      <a:r>
                        <a:rPr lang="en-US" sz="2000" kern="0" dirty="0" err="1"/>
                        <a:t>jsp:param</a:t>
                      </a:r>
                      <a:r>
                        <a:rPr lang="en-US" sz="2000" kern="0" dirty="0"/>
                        <a:t> name="b" value="BBB"/&gt;</a:t>
                      </a:r>
                      <a:endParaRPr lang="zh-CN" sz="2400" kern="100" dirty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/>
                        <a:t>  &lt;/</a:t>
                      </a:r>
                      <a:r>
                        <a:rPr lang="en-US" sz="2000" kern="0" dirty="0" err="1"/>
                        <a:t>jsp:forward</a:t>
                      </a:r>
                      <a:r>
                        <a:rPr lang="en-US" sz="2000" kern="0" dirty="0"/>
                        <a:t>&gt;</a:t>
                      </a:r>
                      <a:endParaRPr lang="en-US" sz="2000" kern="0" dirty="0"/>
                    </a:p>
                  </a:txBody>
                  <a:tcPr marL="68580" marR="68580" marT="0" marB="0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05244"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/>
                        <a:t>	&lt;%String a="MyJsp2.jsp"; %&gt;</a:t>
                      </a:r>
                      <a:endParaRPr lang="zh-CN" sz="2400" kern="100" dirty="0"/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/>
                        <a:t>	&lt;</a:t>
                      </a:r>
                      <a:r>
                        <a:rPr lang="en-US" sz="2000" kern="0" dirty="0" err="1"/>
                        <a:t>jsp:forward</a:t>
                      </a:r>
                      <a:r>
                        <a:rPr lang="en-US" sz="2000" kern="0" dirty="0"/>
                        <a:t> page="&lt;%=a %&gt;"/&gt;</a:t>
                      </a:r>
                      <a:endParaRPr lang="en-US" sz="2000" kern="0" dirty="0"/>
                    </a:p>
                  </a:txBody>
                  <a:tcPr marL="68580" marR="68580" marT="0" marB="0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JSP</a:t>
            </a:r>
            <a:r>
              <a:rPr lang="zh-CN" altLang="en-US"/>
              <a:t>九大内置对象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b="1" dirty="0" err="1" smtClean="0">
                <a:sym typeface="+mn-ea"/>
              </a:rPr>
              <a:t>pageContext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>
                <a:sym typeface="+mn-ea"/>
              </a:rPr>
              <a:t>一个页面，当前页面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ym typeface="+mn-ea"/>
              </a:rPr>
              <a:t>request</a:t>
            </a:r>
            <a:endParaRPr lang="en-US" altLang="zh-CN" sz="2400" b="1" dirty="0" smtClean="0"/>
          </a:p>
          <a:p>
            <a:pPr lvl="1"/>
            <a:r>
              <a:rPr lang="zh-CN" altLang="en-US" sz="2400" b="1" dirty="0">
                <a:sym typeface="+mn-ea"/>
              </a:rPr>
              <a:t>一次请求所有被转发过的</a:t>
            </a:r>
            <a:r>
              <a:rPr lang="en-US" altLang="zh-CN" sz="2400" b="1" dirty="0" smtClean="0">
                <a:sym typeface="+mn-ea"/>
              </a:rPr>
              <a:t>servlet</a:t>
            </a:r>
            <a:endParaRPr lang="en-US" altLang="zh-CN" sz="2400" b="1" dirty="0" smtClean="0"/>
          </a:p>
          <a:p>
            <a:r>
              <a:rPr lang="en-US" altLang="zh-CN" sz="2400" b="1" dirty="0">
                <a:sym typeface="+mn-ea"/>
              </a:rPr>
              <a:t>s</a:t>
            </a:r>
            <a:r>
              <a:rPr lang="en-US" altLang="zh-CN" sz="2400" b="1" dirty="0" smtClean="0">
                <a:sym typeface="+mn-ea"/>
              </a:rPr>
              <a:t>ession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>
                <a:sym typeface="+mn-ea"/>
              </a:rPr>
              <a:t>一次会话所有的</a:t>
            </a:r>
            <a:r>
              <a:rPr lang="en-US" altLang="zh-CN" sz="2400" b="1" dirty="0" smtClean="0">
                <a:sym typeface="+mn-ea"/>
              </a:rPr>
              <a:t>servlet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ym typeface="+mn-ea"/>
              </a:rPr>
              <a:t>application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>
                <a:sym typeface="+mn-ea"/>
              </a:rPr>
              <a:t>一个项目所有的</a:t>
            </a:r>
            <a:r>
              <a:rPr lang="en-US" altLang="zh-CN" sz="2400" b="1" dirty="0" smtClean="0">
                <a:sym typeface="+mn-ea"/>
              </a:rPr>
              <a:t>servlet</a:t>
            </a:r>
            <a:endParaRPr lang="zh-CN" altLang="en-US" sz="2400" b="1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JSP</a:t>
            </a:r>
            <a:r>
              <a:rPr lang="zh-CN" altLang="en-US">
                <a:sym typeface="+mn-ea"/>
              </a:rPr>
              <a:t>九大内置对象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2400" b="1" dirty="0">
                <a:sym typeface="+mn-ea"/>
              </a:rPr>
              <a:t>response</a:t>
            </a:r>
            <a:endParaRPr lang="en-US" altLang="zh-CN" sz="2400" b="1" dirty="0" smtClean="0"/>
          </a:p>
          <a:p>
            <a:pPr lvl="1"/>
            <a:r>
              <a:rPr lang="zh-CN" altLang="en-US" sz="2400" b="1" dirty="0">
                <a:sym typeface="+mn-ea"/>
              </a:rPr>
              <a:t>相应</a:t>
            </a:r>
            <a:r>
              <a:rPr lang="zh-CN" altLang="en-US" sz="2400" b="1" dirty="0" smtClean="0">
                <a:sym typeface="+mn-ea"/>
              </a:rPr>
              <a:t>信息，比较底层，没有做封装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ym typeface="+mn-ea"/>
              </a:rPr>
              <a:t>out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>
                <a:sym typeface="+mn-ea"/>
              </a:rPr>
              <a:t>内置了一个缓冲区，响应信息推荐使用</a:t>
            </a:r>
            <a:r>
              <a:rPr lang="en-US" altLang="zh-CN" sz="2400" b="1" dirty="0" smtClean="0">
                <a:sym typeface="+mn-ea"/>
              </a:rPr>
              <a:t>out</a:t>
            </a:r>
            <a:endParaRPr lang="zh-CN" altLang="en-US" sz="2400" b="1" dirty="0"/>
          </a:p>
          <a:p>
            <a:r>
              <a:rPr lang="en-US" altLang="zh-CN" sz="2400" b="1" dirty="0" err="1" smtClean="0">
                <a:sym typeface="+mn-ea"/>
              </a:rPr>
              <a:t>config</a:t>
            </a:r>
            <a:endParaRPr lang="en-US" altLang="zh-CN" sz="2400" b="1" dirty="0" smtClean="0"/>
          </a:p>
          <a:p>
            <a:pPr lvl="1"/>
            <a:r>
              <a:rPr lang="zh-CN" altLang="en-US" sz="2400" b="1" dirty="0">
                <a:sym typeface="+mn-ea"/>
              </a:rPr>
              <a:t>配置</a:t>
            </a:r>
            <a:r>
              <a:rPr lang="zh-CN" altLang="en-US" sz="2400" b="1" dirty="0" smtClean="0">
                <a:sym typeface="+mn-ea"/>
              </a:rPr>
              <a:t>信息，很少使用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ym typeface="+mn-ea"/>
              </a:rPr>
              <a:t>page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>
                <a:sym typeface="+mn-ea"/>
              </a:rPr>
              <a:t>当前页面对象，基本不用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ym typeface="+mn-ea"/>
              </a:rPr>
              <a:t>exception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>
                <a:sym typeface="+mn-ea"/>
              </a:rPr>
              <a:t>异常对象，根本不用</a:t>
            </a:r>
            <a:endParaRPr lang="zh-CN" altLang="en-US" sz="2400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1149</Words>
  <Application>WPS 演示</Application>
  <PresentationFormat>自定义</PresentationFormat>
  <Paragraphs>79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Microsoft YaHei UI</vt:lpstr>
      <vt:lpstr>微软雅黑 Light</vt:lpstr>
      <vt:lpstr>Consolas</vt:lpstr>
      <vt:lpstr>Arial</vt:lpstr>
      <vt:lpstr>Times New Roman</vt:lpstr>
      <vt:lpstr>微软雅黑</vt:lpstr>
      <vt:lpstr>Arial Unicode MS</vt:lpstr>
      <vt:lpstr>黑体</vt:lpstr>
      <vt:lpstr>黑板 16 x 9</vt:lpstr>
      <vt:lpstr>10 Servlet系列之JSP语法</vt:lpstr>
      <vt:lpstr>编译器指令</vt:lpstr>
      <vt:lpstr>脚本语法</vt:lpstr>
      <vt:lpstr>include</vt:lpstr>
      <vt:lpstr>动作语法-forword请求转发</vt:lpstr>
      <vt:lpstr>JSP九大内置对象</vt:lpstr>
      <vt:lpstr>JSP九大内置对象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274</cp:revision>
  <dcterms:created xsi:type="dcterms:W3CDTF">2019-04-25T09:39:00Z</dcterms:created>
  <dcterms:modified xsi:type="dcterms:W3CDTF">2019-06-30T07:08:08Z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