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4" r:id="rId8"/>
    <p:sldId id="266" r:id="rId9"/>
    <p:sldId id="267" r:id="rId10"/>
    <p:sldId id="268" r:id="rId11"/>
    <p:sldId id="272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{</a:t>
            </a:r>
            <a:r>
              <a:rPr lang="en-US" dirty="0" smtClean="0"/>
              <a:t>PYTHON</a:t>
            </a:r>
            <a:r>
              <a:rPr lang="en-US" sz="8800" dirty="0" smtClean="0"/>
              <a:t>}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7401" y="3996267"/>
            <a:ext cx="8175622" cy="138853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little girl goes into a pet show and asks for a </a:t>
            </a:r>
            <a:r>
              <a:rPr lang="en-US" dirty="0" err="1"/>
              <a:t>wabbit</a:t>
            </a:r>
            <a:r>
              <a:rPr lang="en-US" dirty="0"/>
              <a:t>. The shop keeper looks down at her, smiles and says:</a:t>
            </a:r>
          </a:p>
          <a:p>
            <a:r>
              <a:rPr lang="en-US" dirty="0"/>
              <a:t>"Would you like a lovely fluffy little white rabbit, or a cutesy </a:t>
            </a:r>
            <a:r>
              <a:rPr lang="en-US" dirty="0" err="1"/>
              <a:t>wootesly</a:t>
            </a:r>
            <a:r>
              <a:rPr lang="en-US" dirty="0"/>
              <a:t> little brown rabbit?"</a:t>
            </a:r>
          </a:p>
          <a:p>
            <a:r>
              <a:rPr lang="en-US" dirty="0"/>
              <a:t>"Actually", says the little girl, "I don't think my python would notice."</a:t>
            </a:r>
          </a:p>
          <a:p>
            <a:r>
              <a:rPr lang="en-US" dirty="0"/>
              <a:t>—Nick </a:t>
            </a:r>
            <a:r>
              <a:rPr lang="en-US" dirty="0" err="1"/>
              <a:t>Leaton</a:t>
            </a:r>
            <a:r>
              <a:rPr lang="en-US" dirty="0"/>
              <a:t>, Wed, 04 Dec 1996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63600"/>
          </a:xfrm>
        </p:spPr>
        <p:txBody>
          <a:bodyPr/>
          <a:lstStyle/>
          <a:p>
            <a:r>
              <a:rPr lang="en-US" dirty="0" smtClean="0"/>
              <a:t>{while…}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362" y="1981557"/>
            <a:ext cx="2505075" cy="3848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27200" y="2041981"/>
            <a:ext cx="284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//CODE:</a:t>
            </a:r>
          </a:p>
          <a:p>
            <a:endParaRPr lang="en-US" dirty="0" smtClean="0"/>
          </a:p>
          <a:p>
            <a:r>
              <a:rPr lang="en-US" dirty="0" smtClean="0"/>
              <a:t>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endParaRPr lang="en-US" dirty="0"/>
          </a:p>
          <a:p>
            <a:r>
              <a:rPr lang="en-US" dirty="0"/>
              <a:t>count = 0</a:t>
            </a:r>
          </a:p>
          <a:p>
            <a:r>
              <a:rPr lang="en-US" dirty="0"/>
              <a:t>while (count &lt; 9):</a:t>
            </a:r>
          </a:p>
          <a:p>
            <a:r>
              <a:rPr lang="en-US" dirty="0"/>
              <a:t>   print 'The count is:', count</a:t>
            </a:r>
          </a:p>
          <a:p>
            <a:r>
              <a:rPr lang="en-US" dirty="0"/>
              <a:t>   count = count + 1</a:t>
            </a:r>
          </a:p>
          <a:p>
            <a:endParaRPr lang="en-US" dirty="0"/>
          </a:p>
          <a:p>
            <a:r>
              <a:rPr lang="en-US" dirty="0"/>
              <a:t>print "Good bye!"</a:t>
            </a:r>
          </a:p>
        </p:txBody>
      </p:sp>
      <p:sp>
        <p:nvSpPr>
          <p:cNvPr id="5" name="Rectangle 4"/>
          <p:cNvSpPr/>
          <p:nvPr/>
        </p:nvSpPr>
        <p:spPr>
          <a:xfrm>
            <a:off x="5308600" y="2041981"/>
            <a:ext cx="2159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//RESULT: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count is: 0</a:t>
            </a:r>
          </a:p>
          <a:p>
            <a:r>
              <a:rPr lang="en-US" dirty="0"/>
              <a:t>The count is: 1</a:t>
            </a:r>
          </a:p>
          <a:p>
            <a:r>
              <a:rPr lang="en-US" dirty="0"/>
              <a:t>The count is: 2</a:t>
            </a:r>
          </a:p>
          <a:p>
            <a:r>
              <a:rPr lang="en-US" dirty="0"/>
              <a:t>The count is: 3</a:t>
            </a:r>
          </a:p>
          <a:p>
            <a:r>
              <a:rPr lang="en-US" dirty="0"/>
              <a:t>The count is: 4</a:t>
            </a:r>
          </a:p>
          <a:p>
            <a:r>
              <a:rPr lang="en-US" dirty="0"/>
              <a:t>The count is: 5</a:t>
            </a:r>
          </a:p>
          <a:p>
            <a:r>
              <a:rPr lang="en-US" dirty="0"/>
              <a:t>The count is: 6</a:t>
            </a:r>
          </a:p>
          <a:p>
            <a:r>
              <a:rPr lang="en-US" dirty="0"/>
              <a:t>The count is: 7</a:t>
            </a:r>
          </a:p>
          <a:p>
            <a:r>
              <a:rPr lang="en-US" dirty="0"/>
              <a:t>The count is: 8</a:t>
            </a:r>
          </a:p>
          <a:p>
            <a:r>
              <a:rPr lang="en-US" dirty="0"/>
              <a:t>Good bye!</a:t>
            </a:r>
          </a:p>
        </p:txBody>
      </p:sp>
    </p:spTree>
    <p:extLst>
      <p:ext uri="{BB962C8B-B14F-4D97-AF65-F5344CB8AC3E}">
        <p14:creationId xmlns:p14="http://schemas.microsoft.com/office/powerpoint/2010/main" val="176484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63600"/>
          </a:xfrm>
        </p:spPr>
        <p:txBody>
          <a:bodyPr/>
          <a:lstStyle/>
          <a:p>
            <a:r>
              <a:rPr lang="en-US" dirty="0" smtClean="0"/>
              <a:t>{…while}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362" y="1981557"/>
            <a:ext cx="2505075" cy="3848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27200" y="1813381"/>
            <a:ext cx="284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//CODE:</a:t>
            </a:r>
          </a:p>
          <a:p>
            <a:endParaRPr lang="en-US" dirty="0"/>
          </a:p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endParaRPr lang="en-US" dirty="0"/>
          </a:p>
          <a:p>
            <a:r>
              <a:rPr lang="en-US" dirty="0"/>
              <a:t>count = 0</a:t>
            </a:r>
          </a:p>
          <a:p>
            <a:r>
              <a:rPr lang="en-US" dirty="0"/>
              <a:t>while count &lt; 5:</a:t>
            </a:r>
          </a:p>
          <a:p>
            <a:r>
              <a:rPr lang="en-US" dirty="0"/>
              <a:t>   print count, " is  less than 5"</a:t>
            </a:r>
          </a:p>
          <a:p>
            <a:r>
              <a:rPr lang="en-US" dirty="0"/>
              <a:t>   count = count + 1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print count, " is greater than 5"</a:t>
            </a:r>
          </a:p>
        </p:txBody>
      </p:sp>
      <p:sp>
        <p:nvSpPr>
          <p:cNvPr id="5" name="Rectangle 4"/>
          <p:cNvSpPr/>
          <p:nvPr/>
        </p:nvSpPr>
        <p:spPr>
          <a:xfrm>
            <a:off x="5308600" y="2041981"/>
            <a:ext cx="215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//RESULT:</a:t>
            </a:r>
          </a:p>
          <a:p>
            <a:endParaRPr lang="en-US" dirty="0"/>
          </a:p>
          <a:p>
            <a:r>
              <a:rPr lang="en-US" dirty="0"/>
              <a:t>0 is less than 5</a:t>
            </a:r>
          </a:p>
          <a:p>
            <a:r>
              <a:rPr lang="en-US" dirty="0"/>
              <a:t>1 is less than 5</a:t>
            </a:r>
          </a:p>
          <a:p>
            <a:r>
              <a:rPr lang="en-US" dirty="0"/>
              <a:t>2 is less than 5</a:t>
            </a:r>
          </a:p>
          <a:p>
            <a:r>
              <a:rPr lang="en-US" dirty="0"/>
              <a:t>3 is less than 5</a:t>
            </a:r>
          </a:p>
          <a:p>
            <a:r>
              <a:rPr lang="en-US" dirty="0"/>
              <a:t>4 is less than 5</a:t>
            </a:r>
          </a:p>
          <a:p>
            <a:r>
              <a:rPr lang="en-US" dirty="0"/>
              <a:t>5 is greater than 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0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63600"/>
          </a:xfrm>
        </p:spPr>
        <p:txBody>
          <a:bodyPr/>
          <a:lstStyle/>
          <a:p>
            <a:r>
              <a:rPr lang="en-US" dirty="0" smtClean="0"/>
              <a:t>{for…}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43100" y="1203781"/>
            <a:ext cx="284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//CODE:</a:t>
            </a:r>
          </a:p>
          <a:p>
            <a:endParaRPr lang="en-US" dirty="0" smtClean="0"/>
          </a:p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endParaRPr lang="en-US" dirty="0"/>
          </a:p>
          <a:p>
            <a:r>
              <a:rPr lang="en-US" dirty="0"/>
              <a:t>for letter in 'Python':     # First Example</a:t>
            </a:r>
          </a:p>
          <a:p>
            <a:r>
              <a:rPr lang="en-US" dirty="0"/>
              <a:t>   print 'Current Letter :', letter</a:t>
            </a:r>
          </a:p>
          <a:p>
            <a:endParaRPr lang="en-US" dirty="0"/>
          </a:p>
          <a:p>
            <a:r>
              <a:rPr lang="en-US" dirty="0"/>
              <a:t>fruits = ['banana', 'apple',  'mango']</a:t>
            </a:r>
          </a:p>
          <a:p>
            <a:r>
              <a:rPr lang="en-US" dirty="0"/>
              <a:t>for fruit in fruits:        # Second Example</a:t>
            </a:r>
          </a:p>
          <a:p>
            <a:r>
              <a:rPr lang="en-US" dirty="0"/>
              <a:t>   print 'Current fruit :', fruit</a:t>
            </a:r>
          </a:p>
          <a:p>
            <a:endParaRPr lang="en-US" dirty="0"/>
          </a:p>
          <a:p>
            <a:r>
              <a:rPr lang="en-US" dirty="0"/>
              <a:t>print "Good bye!"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4167" y="1203781"/>
            <a:ext cx="2159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//RESULT:</a:t>
            </a:r>
          </a:p>
          <a:p>
            <a:endParaRPr lang="en-US" dirty="0"/>
          </a:p>
          <a:p>
            <a:r>
              <a:rPr lang="en-US" dirty="0"/>
              <a:t>Current Letter : P</a:t>
            </a:r>
          </a:p>
          <a:p>
            <a:r>
              <a:rPr lang="en-US" dirty="0"/>
              <a:t>Current Letter : y</a:t>
            </a:r>
          </a:p>
          <a:p>
            <a:r>
              <a:rPr lang="en-US" dirty="0"/>
              <a:t>Current Letter : t</a:t>
            </a:r>
          </a:p>
          <a:p>
            <a:r>
              <a:rPr lang="en-US" dirty="0"/>
              <a:t>Current Letter : h</a:t>
            </a:r>
          </a:p>
          <a:p>
            <a:r>
              <a:rPr lang="en-US" dirty="0"/>
              <a:t>Current Letter : o</a:t>
            </a:r>
          </a:p>
          <a:p>
            <a:r>
              <a:rPr lang="en-US" dirty="0"/>
              <a:t>Current Letter : n</a:t>
            </a:r>
          </a:p>
          <a:p>
            <a:r>
              <a:rPr lang="en-US" dirty="0"/>
              <a:t>Current fruit : banana</a:t>
            </a:r>
          </a:p>
          <a:p>
            <a:r>
              <a:rPr lang="en-US" dirty="0"/>
              <a:t>Current fruit : apple</a:t>
            </a:r>
          </a:p>
          <a:p>
            <a:r>
              <a:rPr lang="en-US" dirty="0"/>
              <a:t>Current fruit : mango</a:t>
            </a:r>
          </a:p>
          <a:p>
            <a:r>
              <a:rPr lang="en-US" dirty="0"/>
              <a:t>Good bye!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50" y="1413331"/>
            <a:ext cx="36957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6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63600"/>
          </a:xfrm>
        </p:spPr>
        <p:txBody>
          <a:bodyPr/>
          <a:lstStyle/>
          <a:p>
            <a:r>
              <a:rPr lang="en-US" dirty="0" smtClean="0"/>
              <a:t>{…for…}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203781"/>
            <a:ext cx="3759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//CODE:</a:t>
            </a:r>
          </a:p>
          <a:p>
            <a:endParaRPr lang="en-US" dirty="0" smtClean="0"/>
          </a:p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endParaRPr lang="en-US" dirty="0"/>
          </a:p>
          <a:p>
            <a:r>
              <a:rPr lang="en-US" dirty="0"/>
              <a:t>fruits = ['banana', 'apple',  'mango']</a:t>
            </a:r>
          </a:p>
          <a:p>
            <a:r>
              <a:rPr lang="en-US" dirty="0"/>
              <a:t>for index in range(</a:t>
            </a:r>
            <a:r>
              <a:rPr lang="en-US" dirty="0" err="1"/>
              <a:t>len</a:t>
            </a:r>
            <a:r>
              <a:rPr lang="en-US" dirty="0"/>
              <a:t>(fruits)):</a:t>
            </a:r>
          </a:p>
          <a:p>
            <a:r>
              <a:rPr lang="en-US" dirty="0"/>
              <a:t>   print 'Current fruit :', fruits[index]</a:t>
            </a:r>
          </a:p>
          <a:p>
            <a:endParaRPr lang="en-US" dirty="0"/>
          </a:p>
          <a:p>
            <a:r>
              <a:rPr lang="en-US" dirty="0"/>
              <a:t>print "Good bye!"</a:t>
            </a:r>
          </a:p>
        </p:txBody>
      </p:sp>
      <p:sp>
        <p:nvSpPr>
          <p:cNvPr id="5" name="Rectangle 4"/>
          <p:cNvSpPr/>
          <p:nvPr/>
        </p:nvSpPr>
        <p:spPr>
          <a:xfrm>
            <a:off x="5168900" y="1203781"/>
            <a:ext cx="24042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//RESULT:</a:t>
            </a:r>
          </a:p>
          <a:p>
            <a:endParaRPr lang="en-US" dirty="0"/>
          </a:p>
          <a:p>
            <a:r>
              <a:rPr lang="en-US" dirty="0"/>
              <a:t>Current fruit : banana</a:t>
            </a:r>
          </a:p>
          <a:p>
            <a:r>
              <a:rPr lang="en-US" dirty="0"/>
              <a:t>Current fruit : apple</a:t>
            </a:r>
          </a:p>
          <a:p>
            <a:r>
              <a:rPr lang="en-US" dirty="0"/>
              <a:t>Current fruit : mango</a:t>
            </a:r>
          </a:p>
          <a:p>
            <a:r>
              <a:rPr lang="en-US" dirty="0"/>
              <a:t>Good bye!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0" y="1203781"/>
            <a:ext cx="2578100" cy="521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5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63600"/>
          </a:xfrm>
        </p:spPr>
        <p:txBody>
          <a:bodyPr/>
          <a:lstStyle/>
          <a:p>
            <a:r>
              <a:rPr lang="en-US" dirty="0" smtClean="0"/>
              <a:t>{else with loops}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4800" y="863600"/>
            <a:ext cx="54991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//CODE:</a:t>
            </a:r>
          </a:p>
          <a:p>
            <a:endParaRPr lang="en-US" dirty="0" smtClean="0"/>
          </a:p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num</a:t>
            </a:r>
            <a:r>
              <a:rPr lang="en-US" dirty="0"/>
              <a:t> in range(10,20):  #to iterate between 10 to 20</a:t>
            </a:r>
          </a:p>
          <a:p>
            <a:r>
              <a:rPr lang="en-US" dirty="0"/>
              <a:t>   for </a:t>
            </a:r>
            <a:r>
              <a:rPr lang="en-US" dirty="0" err="1"/>
              <a:t>i</a:t>
            </a:r>
            <a:r>
              <a:rPr lang="en-US" dirty="0"/>
              <a:t> in range(2,num): #to iterate on the factors of the number</a:t>
            </a:r>
          </a:p>
          <a:p>
            <a:r>
              <a:rPr lang="en-US" dirty="0"/>
              <a:t>      if </a:t>
            </a:r>
            <a:r>
              <a:rPr lang="en-US" dirty="0" err="1"/>
              <a:t>num%i</a:t>
            </a:r>
            <a:r>
              <a:rPr lang="en-US" dirty="0"/>
              <a:t> == 0:      #to determine the first factor</a:t>
            </a:r>
          </a:p>
          <a:p>
            <a:r>
              <a:rPr lang="en-US" dirty="0"/>
              <a:t>         j=</a:t>
            </a:r>
            <a:r>
              <a:rPr lang="en-US" dirty="0" err="1"/>
              <a:t>num</a:t>
            </a:r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dirty="0"/>
              <a:t>          #to calculate the second factor</a:t>
            </a:r>
          </a:p>
          <a:p>
            <a:r>
              <a:rPr lang="en-US" dirty="0"/>
              <a:t>         print '%d equals %d * %d' % (</a:t>
            </a:r>
            <a:r>
              <a:rPr lang="en-US" dirty="0" err="1"/>
              <a:t>num,i,j</a:t>
            </a:r>
            <a:r>
              <a:rPr lang="en-US" dirty="0"/>
              <a:t>)</a:t>
            </a:r>
          </a:p>
          <a:p>
            <a:r>
              <a:rPr lang="en-US" dirty="0"/>
              <a:t>         break #to move to the next number, the #first FOR</a:t>
            </a:r>
          </a:p>
          <a:p>
            <a:r>
              <a:rPr lang="en-US" dirty="0"/>
              <a:t>   else:                  # else part of the loop</a:t>
            </a:r>
          </a:p>
          <a:p>
            <a:r>
              <a:rPr lang="en-US" dirty="0"/>
              <a:t>      print </a:t>
            </a:r>
            <a:r>
              <a:rPr lang="en-US" dirty="0" err="1"/>
              <a:t>num</a:t>
            </a:r>
            <a:r>
              <a:rPr lang="en-US" dirty="0"/>
              <a:t>, 'is a prime number'</a:t>
            </a:r>
          </a:p>
        </p:txBody>
      </p:sp>
      <p:sp>
        <p:nvSpPr>
          <p:cNvPr id="5" name="Rectangle 4"/>
          <p:cNvSpPr/>
          <p:nvPr/>
        </p:nvSpPr>
        <p:spPr>
          <a:xfrm>
            <a:off x="7073900" y="863600"/>
            <a:ext cx="24042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//RESULT:</a:t>
            </a:r>
          </a:p>
          <a:p>
            <a:endParaRPr lang="en-US" dirty="0"/>
          </a:p>
          <a:p>
            <a:r>
              <a:rPr lang="en-US" dirty="0"/>
              <a:t>10 equals 2 * 5</a:t>
            </a:r>
          </a:p>
          <a:p>
            <a:r>
              <a:rPr lang="en-US" dirty="0"/>
              <a:t>11 is a prime number</a:t>
            </a:r>
          </a:p>
          <a:p>
            <a:r>
              <a:rPr lang="en-US" dirty="0"/>
              <a:t>12 equals 2 * 6</a:t>
            </a:r>
          </a:p>
          <a:p>
            <a:r>
              <a:rPr lang="en-US" dirty="0"/>
              <a:t>13 is a prime number</a:t>
            </a:r>
          </a:p>
          <a:p>
            <a:r>
              <a:rPr lang="en-US" dirty="0"/>
              <a:t>14 equals 2 * 7</a:t>
            </a:r>
          </a:p>
          <a:p>
            <a:r>
              <a:rPr lang="en-US" dirty="0"/>
              <a:t>15 equals 3 * 5</a:t>
            </a:r>
          </a:p>
          <a:p>
            <a:r>
              <a:rPr lang="en-US" dirty="0"/>
              <a:t>16 equals 2 * 8</a:t>
            </a:r>
          </a:p>
          <a:p>
            <a:r>
              <a:rPr lang="en-US" dirty="0"/>
              <a:t>17 is a prime number</a:t>
            </a:r>
          </a:p>
          <a:p>
            <a:r>
              <a:rPr lang="en-US" dirty="0"/>
              <a:t>18 equals 2 * 9</a:t>
            </a:r>
          </a:p>
          <a:p>
            <a:r>
              <a:rPr lang="en-US" dirty="0"/>
              <a:t>19 is a prime number</a:t>
            </a:r>
          </a:p>
        </p:txBody>
      </p:sp>
    </p:spTree>
    <p:extLst>
      <p:ext uri="{BB962C8B-B14F-4D97-AF65-F5344CB8AC3E}">
        <p14:creationId xmlns:p14="http://schemas.microsoft.com/office/powerpoint/2010/main" val="72352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63600"/>
          </a:xfrm>
        </p:spPr>
        <p:txBody>
          <a:bodyPr/>
          <a:lstStyle/>
          <a:p>
            <a:r>
              <a:rPr lang="en-US" dirty="0" smtClean="0"/>
              <a:t>{break}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4800" y="863600"/>
            <a:ext cx="4241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//CODE:</a:t>
            </a:r>
          </a:p>
          <a:p>
            <a:endParaRPr lang="en-US" dirty="0" smtClean="0"/>
          </a:p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endParaRPr lang="en-US" dirty="0"/>
          </a:p>
          <a:p>
            <a:r>
              <a:rPr lang="en-US" dirty="0"/>
              <a:t>for letter in 'Python':     # First Example</a:t>
            </a:r>
          </a:p>
          <a:p>
            <a:r>
              <a:rPr lang="en-US" dirty="0"/>
              <a:t>   if letter == 'h':</a:t>
            </a:r>
          </a:p>
          <a:p>
            <a:r>
              <a:rPr lang="en-US" dirty="0"/>
              <a:t>      break</a:t>
            </a:r>
          </a:p>
          <a:p>
            <a:r>
              <a:rPr lang="en-US" dirty="0"/>
              <a:t>   print 'Current Letter :', letter</a:t>
            </a:r>
          </a:p>
          <a:p>
            <a:r>
              <a:rPr lang="en-US" dirty="0"/>
              <a:t>  </a:t>
            </a:r>
          </a:p>
          <a:p>
            <a:r>
              <a:rPr lang="en-US" dirty="0" err="1"/>
              <a:t>var</a:t>
            </a:r>
            <a:r>
              <a:rPr lang="en-US" dirty="0"/>
              <a:t> = 10                    # Second Example</a:t>
            </a:r>
          </a:p>
          <a:p>
            <a:r>
              <a:rPr lang="en-US" dirty="0"/>
              <a:t>while </a:t>
            </a:r>
            <a:r>
              <a:rPr lang="en-US" dirty="0" err="1"/>
              <a:t>var</a:t>
            </a:r>
            <a:r>
              <a:rPr lang="en-US" dirty="0"/>
              <a:t> &gt; 0:              </a:t>
            </a:r>
          </a:p>
          <a:p>
            <a:r>
              <a:rPr lang="en-US" dirty="0"/>
              <a:t>   print 'Current variable value :', </a:t>
            </a:r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= </a:t>
            </a:r>
            <a:r>
              <a:rPr lang="en-US" dirty="0" err="1"/>
              <a:t>var</a:t>
            </a:r>
            <a:r>
              <a:rPr lang="en-US" dirty="0"/>
              <a:t> -1</a:t>
            </a:r>
          </a:p>
          <a:p>
            <a:r>
              <a:rPr lang="en-US" dirty="0"/>
              <a:t>   if </a:t>
            </a:r>
            <a:r>
              <a:rPr lang="en-US" dirty="0" err="1"/>
              <a:t>var</a:t>
            </a:r>
            <a:r>
              <a:rPr lang="en-US" dirty="0"/>
              <a:t> == 5:</a:t>
            </a:r>
          </a:p>
          <a:p>
            <a:r>
              <a:rPr lang="en-US" dirty="0"/>
              <a:t>      break</a:t>
            </a:r>
          </a:p>
          <a:p>
            <a:endParaRPr lang="en-US" dirty="0"/>
          </a:p>
          <a:p>
            <a:r>
              <a:rPr lang="en-US" dirty="0"/>
              <a:t>print "Good bye!"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6600" y="736600"/>
            <a:ext cx="2667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//RESULT:</a:t>
            </a:r>
          </a:p>
          <a:p>
            <a:endParaRPr lang="en-US" dirty="0"/>
          </a:p>
          <a:p>
            <a:r>
              <a:rPr lang="en-US" dirty="0"/>
              <a:t>Current Letter : P</a:t>
            </a:r>
          </a:p>
          <a:p>
            <a:r>
              <a:rPr lang="en-US" dirty="0"/>
              <a:t>Current Letter : y</a:t>
            </a:r>
          </a:p>
          <a:p>
            <a:r>
              <a:rPr lang="en-US" dirty="0"/>
              <a:t>Current Letter : t</a:t>
            </a:r>
          </a:p>
          <a:p>
            <a:r>
              <a:rPr lang="en-US" dirty="0"/>
              <a:t>Current variable value : 10</a:t>
            </a:r>
          </a:p>
          <a:p>
            <a:r>
              <a:rPr lang="en-US" dirty="0"/>
              <a:t>Current variable value : 9</a:t>
            </a:r>
          </a:p>
          <a:p>
            <a:r>
              <a:rPr lang="en-US" dirty="0"/>
              <a:t>Current variable value : 8</a:t>
            </a:r>
          </a:p>
          <a:p>
            <a:r>
              <a:rPr lang="en-US" dirty="0"/>
              <a:t>Current variable value : 7</a:t>
            </a:r>
          </a:p>
          <a:p>
            <a:r>
              <a:rPr lang="en-US" dirty="0"/>
              <a:t>Current variable value : 6</a:t>
            </a:r>
          </a:p>
          <a:p>
            <a:r>
              <a:rPr lang="en-US" dirty="0"/>
              <a:t>Good bye!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087" y="1687869"/>
            <a:ext cx="27146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68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63600"/>
          </a:xfrm>
        </p:spPr>
        <p:txBody>
          <a:bodyPr/>
          <a:lstStyle/>
          <a:p>
            <a:r>
              <a:rPr lang="en-US" dirty="0" smtClean="0"/>
              <a:t>{continue}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4800" y="863600"/>
            <a:ext cx="4241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//CODE:</a:t>
            </a:r>
          </a:p>
          <a:p>
            <a:endParaRPr lang="en-US" dirty="0" smtClean="0"/>
          </a:p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endParaRPr lang="en-US" dirty="0"/>
          </a:p>
          <a:p>
            <a:r>
              <a:rPr lang="en-US" dirty="0"/>
              <a:t>for letter in 'Python':     # First Example</a:t>
            </a:r>
          </a:p>
          <a:p>
            <a:r>
              <a:rPr lang="en-US" dirty="0"/>
              <a:t>   if letter == 'h':</a:t>
            </a:r>
          </a:p>
          <a:p>
            <a:r>
              <a:rPr lang="en-US" dirty="0"/>
              <a:t>      continue</a:t>
            </a:r>
          </a:p>
          <a:p>
            <a:r>
              <a:rPr lang="en-US" dirty="0"/>
              <a:t>   print 'Current Letter :', letter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= 10                    # Second Example</a:t>
            </a:r>
          </a:p>
          <a:p>
            <a:r>
              <a:rPr lang="en-US" dirty="0"/>
              <a:t>while </a:t>
            </a:r>
            <a:r>
              <a:rPr lang="en-US" dirty="0" err="1"/>
              <a:t>var</a:t>
            </a:r>
            <a:r>
              <a:rPr lang="en-US" dirty="0"/>
              <a:t> &gt; 0:              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= </a:t>
            </a:r>
            <a:r>
              <a:rPr lang="en-US" dirty="0" err="1"/>
              <a:t>var</a:t>
            </a:r>
            <a:r>
              <a:rPr lang="en-US" dirty="0"/>
              <a:t> -1</a:t>
            </a:r>
          </a:p>
          <a:p>
            <a:r>
              <a:rPr lang="en-US" dirty="0"/>
              <a:t>   if </a:t>
            </a:r>
            <a:r>
              <a:rPr lang="en-US" dirty="0" err="1"/>
              <a:t>var</a:t>
            </a:r>
            <a:r>
              <a:rPr lang="en-US" dirty="0"/>
              <a:t> == 5:</a:t>
            </a:r>
          </a:p>
          <a:p>
            <a:r>
              <a:rPr lang="en-US" dirty="0"/>
              <a:t>      continue</a:t>
            </a:r>
          </a:p>
          <a:p>
            <a:r>
              <a:rPr lang="en-US" dirty="0"/>
              <a:t>   print 'Current variable value :', </a:t>
            </a:r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print "Good bye!"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6600" y="736600"/>
            <a:ext cx="2667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//RESULT:</a:t>
            </a:r>
          </a:p>
          <a:p>
            <a:endParaRPr lang="en-US" dirty="0"/>
          </a:p>
          <a:p>
            <a:r>
              <a:rPr lang="en-US" dirty="0"/>
              <a:t>Current Letter : P</a:t>
            </a:r>
          </a:p>
          <a:p>
            <a:r>
              <a:rPr lang="en-US" dirty="0"/>
              <a:t>Current Letter : y</a:t>
            </a:r>
          </a:p>
          <a:p>
            <a:r>
              <a:rPr lang="en-US" dirty="0"/>
              <a:t>Current Letter : t</a:t>
            </a:r>
          </a:p>
          <a:p>
            <a:r>
              <a:rPr lang="en-US" dirty="0"/>
              <a:t>Current Letter : o</a:t>
            </a:r>
          </a:p>
          <a:p>
            <a:r>
              <a:rPr lang="en-US" dirty="0"/>
              <a:t>Current Letter : n</a:t>
            </a:r>
          </a:p>
          <a:p>
            <a:r>
              <a:rPr lang="en-US" dirty="0"/>
              <a:t>Current variable value : 9</a:t>
            </a:r>
          </a:p>
          <a:p>
            <a:r>
              <a:rPr lang="en-US" dirty="0"/>
              <a:t>Current variable value : 8</a:t>
            </a:r>
          </a:p>
          <a:p>
            <a:r>
              <a:rPr lang="en-US" dirty="0"/>
              <a:t>Current variable value : 7</a:t>
            </a:r>
          </a:p>
          <a:p>
            <a:r>
              <a:rPr lang="en-US" dirty="0"/>
              <a:t>Current variable value : 6</a:t>
            </a:r>
          </a:p>
          <a:p>
            <a:r>
              <a:rPr lang="en-US" dirty="0"/>
              <a:t>Current variable value : 4</a:t>
            </a:r>
          </a:p>
          <a:p>
            <a:r>
              <a:rPr lang="en-US" dirty="0"/>
              <a:t>Current variable value : 3</a:t>
            </a:r>
          </a:p>
          <a:p>
            <a:r>
              <a:rPr lang="en-US" dirty="0"/>
              <a:t>Current variable value : 2</a:t>
            </a:r>
          </a:p>
          <a:p>
            <a:r>
              <a:rPr lang="en-US" dirty="0"/>
              <a:t>Current variable value : 1</a:t>
            </a:r>
          </a:p>
          <a:p>
            <a:r>
              <a:rPr lang="en-US" dirty="0"/>
              <a:t>Current variable value : 0</a:t>
            </a:r>
          </a:p>
          <a:p>
            <a:r>
              <a:rPr lang="en-US" dirty="0"/>
              <a:t>Good bye!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999" y="863600"/>
            <a:ext cx="27146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3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63600"/>
          </a:xfrm>
        </p:spPr>
        <p:txBody>
          <a:bodyPr/>
          <a:lstStyle/>
          <a:p>
            <a:r>
              <a:rPr lang="en-US" dirty="0" smtClean="0"/>
              <a:t>{pass}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4800" y="863600"/>
            <a:ext cx="4241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//CODE:</a:t>
            </a:r>
          </a:p>
          <a:p>
            <a:endParaRPr lang="en-US" dirty="0" smtClean="0"/>
          </a:p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endParaRPr lang="en-US" dirty="0"/>
          </a:p>
          <a:p>
            <a:r>
              <a:rPr lang="en-US" dirty="0"/>
              <a:t>for letter in 'Python': </a:t>
            </a:r>
          </a:p>
          <a:p>
            <a:r>
              <a:rPr lang="en-US" dirty="0"/>
              <a:t>   if letter == 'h':</a:t>
            </a:r>
          </a:p>
          <a:p>
            <a:r>
              <a:rPr lang="en-US" dirty="0"/>
              <a:t>      pass</a:t>
            </a:r>
          </a:p>
          <a:p>
            <a:r>
              <a:rPr lang="en-US" dirty="0"/>
              <a:t>      print 'This is pass block'</a:t>
            </a:r>
          </a:p>
          <a:p>
            <a:r>
              <a:rPr lang="en-US" dirty="0"/>
              <a:t>   print 'Current Letter :', letter</a:t>
            </a:r>
          </a:p>
          <a:p>
            <a:endParaRPr lang="en-US" dirty="0"/>
          </a:p>
          <a:p>
            <a:r>
              <a:rPr lang="en-US" dirty="0"/>
              <a:t>print "Good bye!"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6600" y="736600"/>
            <a:ext cx="2667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//RESULT:</a:t>
            </a:r>
          </a:p>
          <a:p>
            <a:endParaRPr lang="en-US" dirty="0"/>
          </a:p>
          <a:p>
            <a:r>
              <a:rPr lang="en-US" dirty="0"/>
              <a:t>Current Letter : P</a:t>
            </a:r>
          </a:p>
          <a:p>
            <a:r>
              <a:rPr lang="en-US" dirty="0"/>
              <a:t>Current Letter : y</a:t>
            </a:r>
          </a:p>
          <a:p>
            <a:r>
              <a:rPr lang="en-US" dirty="0"/>
              <a:t>Current Letter : t</a:t>
            </a:r>
          </a:p>
          <a:p>
            <a:r>
              <a:rPr lang="en-US" dirty="0"/>
              <a:t>This is pass block</a:t>
            </a:r>
          </a:p>
          <a:p>
            <a:r>
              <a:rPr lang="en-US" dirty="0"/>
              <a:t>Current Letter : h</a:t>
            </a:r>
          </a:p>
          <a:p>
            <a:r>
              <a:rPr lang="en-US" dirty="0"/>
              <a:t>Current Letter : o</a:t>
            </a:r>
          </a:p>
          <a:p>
            <a:r>
              <a:rPr lang="en-US" dirty="0"/>
              <a:t>Current Letter : n</a:t>
            </a:r>
          </a:p>
          <a:p>
            <a:r>
              <a:rPr lang="en-US" dirty="0"/>
              <a:t>Good bye!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726" y="3721127"/>
            <a:ext cx="4795298" cy="275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63600"/>
          </a:xfrm>
        </p:spPr>
        <p:txBody>
          <a:bodyPr/>
          <a:lstStyle/>
          <a:p>
            <a:r>
              <a:rPr lang="en-US" dirty="0" smtClean="0"/>
              <a:t>{numbers}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44509"/>
              </p:ext>
            </p:extLst>
          </p:nvPr>
        </p:nvGraphicFramePr>
        <p:xfrm>
          <a:off x="1384300" y="863600"/>
          <a:ext cx="77343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00"/>
                <a:gridCol w="2965450"/>
                <a:gridCol w="1933575"/>
                <a:gridCol w="193357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long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complex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51924361L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3.14j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-0x19323L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15.20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45.j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-786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0122L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-21.9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9.322e-36j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080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0xDEFABCECBDAECBFBAEl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32.3+e18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.876j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-0490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535633629843L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-90.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-.6545+0J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-0x260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-052318172735L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-32.54e100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3e+26J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0x69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-4721885298529L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70.2-E12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4.53e-7j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22280" y="863600"/>
            <a:ext cx="3069720" cy="29546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number objects are created when you assign a value to them</a:t>
            </a:r>
          </a:p>
          <a:p>
            <a:r>
              <a:rPr lang="en-US" dirty="0" smtClean="0"/>
              <a:t>for example:</a:t>
            </a:r>
          </a:p>
          <a:p>
            <a:r>
              <a:rPr lang="en-US" sz="1200" dirty="0">
                <a:latin typeface="Txt_IV25" panose="00000400000000000000" pitchFamily="2" charset="0"/>
                <a:cs typeface="Txt_IV25" panose="00000400000000000000" pitchFamily="2" charset="0"/>
              </a:rPr>
              <a:t>v</a:t>
            </a:r>
            <a:r>
              <a:rPr lang="en-US" sz="1200" dirty="0" smtClean="0">
                <a:latin typeface="Txt_IV25" panose="00000400000000000000" pitchFamily="2" charset="0"/>
                <a:cs typeface="Txt_IV25" panose="00000400000000000000" pitchFamily="2" charset="0"/>
              </a:rPr>
              <a:t>ar1 = 1</a:t>
            </a:r>
          </a:p>
          <a:p>
            <a:r>
              <a:rPr lang="en-US" sz="1200" dirty="0" smtClean="0">
                <a:latin typeface="Txt_IV25" panose="00000400000000000000" pitchFamily="2" charset="0"/>
                <a:cs typeface="Txt_IV25" panose="00000400000000000000" pitchFamily="2" charset="0"/>
              </a:rPr>
              <a:t>var2 = 10</a:t>
            </a:r>
          </a:p>
          <a:p>
            <a:endParaRPr lang="en-US" dirty="0"/>
          </a:p>
          <a:p>
            <a:r>
              <a:rPr lang="en-US" dirty="0" smtClean="0"/>
              <a:t>To delete the reference to a number object, use </a:t>
            </a:r>
            <a:r>
              <a:rPr lang="en-US" b="1" dirty="0" smtClean="0"/>
              <a:t>del</a:t>
            </a:r>
            <a:endParaRPr lang="en-US" dirty="0" smtClean="0"/>
          </a:p>
          <a:p>
            <a:r>
              <a:rPr lang="en-US" sz="1200" dirty="0">
                <a:latin typeface="Txt_IV25" panose="00000400000000000000" pitchFamily="2" charset="0"/>
                <a:cs typeface="Txt_IV25" panose="00000400000000000000" pitchFamily="2" charset="0"/>
              </a:rPr>
              <a:t>d</a:t>
            </a:r>
            <a:r>
              <a:rPr lang="en-US" sz="1200" dirty="0" smtClean="0">
                <a:latin typeface="Txt_IV25" panose="00000400000000000000" pitchFamily="2" charset="0"/>
                <a:cs typeface="Txt_IV25" panose="00000400000000000000" pitchFamily="2" charset="0"/>
              </a:rPr>
              <a:t>el var1[,var2[,var3[…,</a:t>
            </a:r>
            <a:r>
              <a:rPr lang="en-US" sz="1200" dirty="0" err="1" smtClean="0">
                <a:latin typeface="Txt_IV25" panose="00000400000000000000" pitchFamily="2" charset="0"/>
                <a:cs typeface="Txt_IV25" panose="00000400000000000000" pitchFamily="2" charset="0"/>
              </a:rPr>
              <a:t>varN</a:t>
            </a:r>
            <a:r>
              <a:rPr lang="en-US" sz="1200" dirty="0" smtClean="0">
                <a:latin typeface="Txt_IV25" panose="00000400000000000000" pitchFamily="2" charset="0"/>
                <a:cs typeface="Txt_IV25" panose="00000400000000000000" pitchFamily="2" charset="0"/>
              </a:rPr>
              <a:t>]]]</a:t>
            </a:r>
          </a:p>
          <a:p>
            <a:r>
              <a:rPr lang="en-US" sz="1200" dirty="0" smtClean="0">
                <a:latin typeface="Txt_IV25" panose="00000400000000000000" pitchFamily="2" charset="0"/>
                <a:cs typeface="Txt_IV25" panose="00000400000000000000" pitchFamily="2" charset="0"/>
              </a:rPr>
              <a:t>del </a:t>
            </a:r>
            <a:r>
              <a:rPr lang="en-US" sz="1200" dirty="0" err="1" smtClean="0">
                <a:latin typeface="Txt_IV25" panose="00000400000000000000" pitchFamily="2" charset="0"/>
                <a:cs typeface="Txt_IV25" panose="00000400000000000000" pitchFamily="2" charset="0"/>
              </a:rPr>
              <a:t>var</a:t>
            </a:r>
            <a:endParaRPr lang="en-US" sz="1200" dirty="0" smtClean="0">
              <a:latin typeface="Txt_IV25" panose="00000400000000000000" pitchFamily="2" charset="0"/>
              <a:cs typeface="Txt_IV25" panose="00000400000000000000" pitchFamily="2" charset="0"/>
            </a:endParaRPr>
          </a:p>
          <a:p>
            <a:r>
              <a:rPr lang="en-US" sz="1200" dirty="0" smtClean="0">
                <a:latin typeface="Txt_IV25" panose="00000400000000000000" pitchFamily="2" charset="0"/>
                <a:cs typeface="Txt_IV25" panose="00000400000000000000" pitchFamily="2" charset="0"/>
              </a:rPr>
              <a:t>del </a:t>
            </a:r>
            <a:r>
              <a:rPr lang="en-US" sz="1200" dirty="0" err="1" smtClean="0">
                <a:latin typeface="Txt_IV25" panose="00000400000000000000" pitchFamily="2" charset="0"/>
                <a:cs typeface="Txt_IV25" panose="00000400000000000000" pitchFamily="2" charset="0"/>
              </a:rPr>
              <a:t>var_a</a:t>
            </a:r>
            <a:r>
              <a:rPr lang="en-US" sz="1200" dirty="0" smtClean="0">
                <a:latin typeface="Txt_IV25" panose="00000400000000000000" pitchFamily="2" charset="0"/>
                <a:cs typeface="Txt_IV25" panose="00000400000000000000" pitchFamily="2" charset="0"/>
              </a:rPr>
              <a:t>, </a:t>
            </a:r>
            <a:r>
              <a:rPr lang="en-US" sz="1200" dirty="0" err="1" smtClean="0">
                <a:latin typeface="Txt_IV25" panose="00000400000000000000" pitchFamily="2" charset="0"/>
                <a:cs typeface="Txt_IV25" panose="00000400000000000000" pitchFamily="2" charset="0"/>
              </a:rPr>
              <a:t>var_b</a:t>
            </a:r>
            <a:endParaRPr lang="en-US" sz="1200" dirty="0">
              <a:latin typeface="Txt_IV25" panose="00000400000000000000" pitchFamily="2" charset="0"/>
              <a:cs typeface="Txt_IV25" panose="00000400000000000000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980425"/>
              </p:ext>
            </p:extLst>
          </p:nvPr>
        </p:nvGraphicFramePr>
        <p:xfrm>
          <a:off x="1358900" y="4440766"/>
          <a:ext cx="8737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/>
                <a:gridCol w="7277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x to a plain integer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</a:t>
                      </a:r>
                      <a:r>
                        <a:rPr lang="en-US" baseline="0" dirty="0" smtClean="0"/>
                        <a:t> x to a long 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x to a floating-point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x to a complex number</a:t>
                      </a:r>
                      <a:r>
                        <a:rPr lang="en-US" baseline="0" dirty="0" smtClean="0"/>
                        <a:t> with a real part x and imaginary part zero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x and</a:t>
                      </a:r>
                      <a:r>
                        <a:rPr lang="en-US" baseline="0" dirty="0" smtClean="0"/>
                        <a:t> y to a complex number with a real part x and imaginary part 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2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63600"/>
          </a:xfrm>
        </p:spPr>
        <p:txBody>
          <a:bodyPr/>
          <a:lstStyle/>
          <a:p>
            <a:r>
              <a:rPr lang="en-US" dirty="0" smtClean="0"/>
              <a:t>{strings}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33620" y="2027199"/>
            <a:ext cx="3069720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string objects are created when you assign a value to them</a:t>
            </a:r>
          </a:p>
          <a:p>
            <a:r>
              <a:rPr lang="en-US" dirty="0" smtClean="0"/>
              <a:t>for example:</a:t>
            </a:r>
          </a:p>
          <a:p>
            <a:r>
              <a:rPr lang="en-US" sz="1200" dirty="0">
                <a:latin typeface="Txt_IV25" panose="00000400000000000000" pitchFamily="2" charset="0"/>
                <a:cs typeface="Txt_IV25" panose="00000400000000000000" pitchFamily="2" charset="0"/>
              </a:rPr>
              <a:t>v</a:t>
            </a:r>
            <a:r>
              <a:rPr lang="en-US" sz="1200" dirty="0" smtClean="0">
                <a:latin typeface="Txt_IV25" panose="00000400000000000000" pitchFamily="2" charset="0"/>
                <a:cs typeface="Txt_IV25" panose="00000400000000000000" pitchFamily="2" charset="0"/>
              </a:rPr>
              <a:t>ar1 = ‘Hello World’</a:t>
            </a:r>
          </a:p>
          <a:p>
            <a:r>
              <a:rPr lang="en-US" sz="1200" dirty="0" smtClean="0">
                <a:latin typeface="Txt_IV25" panose="00000400000000000000" pitchFamily="2" charset="0"/>
                <a:cs typeface="Txt_IV25" panose="00000400000000000000" pitchFamily="2" charset="0"/>
              </a:rPr>
              <a:t>var2 = ‘Python Programming’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06600" y="1295738"/>
            <a:ext cx="6756400" cy="258532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//CODE:</a:t>
            </a:r>
          </a:p>
          <a:p>
            <a:endParaRPr lang="en-US" dirty="0"/>
          </a:p>
          <a:p>
            <a:r>
              <a:rPr lang="en-US" dirty="0" smtClean="0"/>
              <a:t>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endParaRPr lang="en-US" dirty="0"/>
          </a:p>
          <a:p>
            <a:r>
              <a:rPr lang="en-US" dirty="0"/>
              <a:t>var1 = 'Hello World!'</a:t>
            </a:r>
          </a:p>
          <a:p>
            <a:r>
              <a:rPr lang="en-US" dirty="0"/>
              <a:t>var2 = "Python Programming"</a:t>
            </a:r>
          </a:p>
          <a:p>
            <a:endParaRPr lang="en-US" dirty="0"/>
          </a:p>
          <a:p>
            <a:r>
              <a:rPr lang="en-US" dirty="0"/>
              <a:t>print "var1[0]: ", var1[0]</a:t>
            </a:r>
          </a:p>
          <a:p>
            <a:r>
              <a:rPr lang="en-US" dirty="0"/>
              <a:t>print "var2[1:5]: ", var2[1:5]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4000" y="1295738"/>
            <a:ext cx="2721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//RESULT:</a:t>
            </a:r>
          </a:p>
          <a:p>
            <a:endParaRPr lang="en-US" dirty="0"/>
          </a:p>
          <a:p>
            <a:r>
              <a:rPr lang="en-US" dirty="0" smtClean="0"/>
              <a:t>var1[0</a:t>
            </a:r>
            <a:r>
              <a:rPr lang="en-US" dirty="0"/>
              <a:t>]:  H</a:t>
            </a:r>
          </a:p>
          <a:p>
            <a:r>
              <a:rPr lang="en-US" dirty="0"/>
              <a:t>var2[1:5]:  </a:t>
            </a:r>
            <a:r>
              <a:rPr lang="en-US" dirty="0" err="1"/>
              <a:t>ytho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06600" y="4033799"/>
            <a:ext cx="7749994" cy="203132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//CODE</a:t>
            </a:r>
          </a:p>
          <a:p>
            <a:endParaRPr lang="en-US" dirty="0"/>
          </a:p>
          <a:p>
            <a:r>
              <a:rPr lang="en-US" dirty="0" smtClean="0"/>
              <a:t>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endParaRPr lang="en-US" dirty="0"/>
          </a:p>
          <a:p>
            <a:r>
              <a:rPr lang="en-US" dirty="0"/>
              <a:t>var1 = 'Hello World!'</a:t>
            </a:r>
          </a:p>
          <a:p>
            <a:endParaRPr lang="en-US" dirty="0"/>
          </a:p>
          <a:p>
            <a:r>
              <a:rPr lang="en-US" dirty="0"/>
              <a:t>print "Updated String :- ", var1[:6] + 'Python'</a:t>
            </a:r>
          </a:p>
        </p:txBody>
      </p:sp>
      <p:sp>
        <p:nvSpPr>
          <p:cNvPr id="8" name="Rectangle 7"/>
          <p:cNvSpPr/>
          <p:nvPr/>
        </p:nvSpPr>
        <p:spPr>
          <a:xfrm>
            <a:off x="6604000" y="4033799"/>
            <a:ext cx="31525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//RESULT:</a:t>
            </a:r>
          </a:p>
          <a:p>
            <a:endParaRPr lang="en-US" dirty="0" smtClean="0"/>
          </a:p>
          <a:p>
            <a:r>
              <a:rPr lang="en-US" dirty="0" smtClean="0"/>
              <a:t>Updated </a:t>
            </a:r>
            <a:r>
              <a:rPr lang="en-US" dirty="0"/>
              <a:t>String :-  Hello Python</a:t>
            </a:r>
          </a:p>
        </p:txBody>
      </p:sp>
    </p:spTree>
    <p:extLst>
      <p:ext uri="{BB962C8B-B14F-4D97-AF65-F5344CB8AC3E}">
        <p14:creationId xmlns:p14="http://schemas.microsoft.com/office/powerpoint/2010/main" val="41045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2724" y="0"/>
            <a:ext cx="5426158" cy="685800"/>
          </a:xfrm>
        </p:spPr>
        <p:txBody>
          <a:bodyPr/>
          <a:lstStyle/>
          <a:p>
            <a:r>
              <a:rPr lang="en-US" dirty="0" smtClean="0"/>
              <a:t>{how to use python}: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" r="9265"/>
          <a:stretch>
            <a:fillRect/>
          </a:stretch>
        </p:blipFill>
        <p:spPr>
          <a:xfrm>
            <a:off x="7353300" y="275767"/>
            <a:ext cx="4597400" cy="640642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482724" y="685801"/>
            <a:ext cx="5426158" cy="52188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Interactive Interface:</a:t>
            </a:r>
          </a:p>
          <a:p>
            <a:pPr algn="l"/>
            <a:r>
              <a:rPr lang="en-US" dirty="0" smtClean="0"/>
              <a:t>	</a:t>
            </a:r>
            <a:r>
              <a:rPr lang="en-US" dirty="0" smtClean="0">
                <a:latin typeface="Monotxt_IV25" panose="00000400000000000000" pitchFamily="2" charset="0"/>
                <a:cs typeface="Monotxt_IV25" panose="00000400000000000000" pitchFamily="2" charset="0"/>
              </a:rPr>
              <a:t>%python</a:t>
            </a:r>
          </a:p>
          <a:p>
            <a:pPr algn="l"/>
            <a:r>
              <a:rPr lang="en-US" dirty="0" smtClean="0">
                <a:latin typeface="Monotxt_IV25" panose="00000400000000000000" pitchFamily="2" charset="0"/>
                <a:cs typeface="Monotxt_IV25" panose="00000400000000000000" pitchFamily="2" charset="0"/>
              </a:rPr>
              <a:t>	&gt;&gt;&gt;5+4*(25-9)/2</a:t>
            </a:r>
          </a:p>
          <a:p>
            <a:pPr algn="l"/>
            <a:r>
              <a:rPr lang="en-US" dirty="0">
                <a:latin typeface="Monotxt_IV25" panose="00000400000000000000" pitchFamily="2" charset="0"/>
                <a:cs typeface="Monotxt_IV25" panose="00000400000000000000" pitchFamily="2" charset="0"/>
              </a:rPr>
              <a:t>	</a:t>
            </a:r>
            <a:r>
              <a:rPr lang="en-US" dirty="0" smtClean="0">
                <a:latin typeface="Monotxt_IV25" panose="00000400000000000000" pitchFamily="2" charset="0"/>
                <a:cs typeface="Monotxt_IV25" panose="00000400000000000000" pitchFamily="2" charset="0"/>
              </a:rPr>
              <a:t>37</a:t>
            </a:r>
          </a:p>
          <a:p>
            <a:pPr algn="l"/>
            <a:endParaRPr lang="en-US" dirty="0" smtClean="0">
              <a:latin typeface="Monotxt_IV25" panose="00000400000000000000" pitchFamily="2" charset="0"/>
              <a:cs typeface="Monotxt_IV25" panose="00000400000000000000" pitchFamily="2" charset="0"/>
            </a:endParaRPr>
          </a:p>
          <a:p>
            <a:pPr algn="l"/>
            <a:r>
              <a:rPr lang="en-US" dirty="0">
                <a:latin typeface="Monotxt_IV25" panose="00000400000000000000" pitchFamily="2" charset="0"/>
                <a:cs typeface="Monotxt_IV25" panose="00000400000000000000" pitchFamily="2" charset="0"/>
              </a:rPr>
              <a:t>	</a:t>
            </a:r>
            <a:r>
              <a:rPr lang="en-US" dirty="0">
                <a:cs typeface="Monotxt_IV25" panose="00000400000000000000" pitchFamily="2" charset="0"/>
              </a:rPr>
              <a:t>^</a:t>
            </a:r>
            <a:r>
              <a:rPr lang="en-US" dirty="0" smtClean="0">
                <a:cs typeface="Monotxt_IV25" panose="00000400000000000000" pitchFamily="2" charset="0"/>
              </a:rPr>
              <a:t>D to exit Interactive Interface</a:t>
            </a:r>
            <a:endParaRPr lang="en-US" dirty="0" smtClean="0">
              <a:latin typeface="Monotxt_IV25" panose="00000400000000000000" pitchFamily="2" charset="0"/>
              <a:cs typeface="Monotxt_IV25" panose="00000400000000000000" pitchFamily="2" charset="0"/>
            </a:endParaRP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Running Python Programs:</a:t>
            </a:r>
          </a:p>
          <a:p>
            <a:pPr algn="l"/>
            <a:r>
              <a:rPr lang="en-US" dirty="0" smtClean="0"/>
              <a:t>	</a:t>
            </a:r>
            <a:r>
              <a:rPr lang="en-US" dirty="0" smtClean="0">
                <a:latin typeface="Monotxt_IV25" panose="00000400000000000000" pitchFamily="2" charset="0"/>
                <a:cs typeface="Monotxt_IV25" panose="00000400000000000000" pitchFamily="2" charset="0"/>
              </a:rPr>
              <a:t>%python filename.py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Hashbang</a:t>
            </a:r>
            <a:r>
              <a:rPr lang="en-US" dirty="0" smtClean="0"/>
              <a:t>:</a:t>
            </a:r>
            <a:endParaRPr lang="en-US" dirty="0"/>
          </a:p>
          <a:p>
            <a:pPr algn="l"/>
            <a:r>
              <a:rPr lang="en-US" dirty="0"/>
              <a:t>	</a:t>
            </a:r>
            <a:r>
              <a:rPr lang="en-US" dirty="0" smtClean="0">
                <a:latin typeface="Txt_IV25" panose="00000400000000000000" pitchFamily="2" charset="0"/>
                <a:cs typeface="Txt_IV25" panose="00000400000000000000" pitchFamily="2" charset="0"/>
              </a:rPr>
              <a:t>#!/</a:t>
            </a:r>
            <a:r>
              <a:rPr lang="en-US" dirty="0" err="1" smtClean="0">
                <a:latin typeface="Txt_IV25" panose="00000400000000000000" pitchFamily="2" charset="0"/>
                <a:cs typeface="Txt_IV25" panose="00000400000000000000" pitchFamily="2" charset="0"/>
              </a:rPr>
              <a:t>usr</a:t>
            </a:r>
            <a:r>
              <a:rPr lang="en-US" dirty="0" smtClean="0">
                <a:latin typeface="Txt_IV25" panose="00000400000000000000" pitchFamily="2" charset="0"/>
                <a:cs typeface="Txt_IV25" panose="00000400000000000000" pitchFamily="2" charset="0"/>
              </a:rPr>
              <a:t>/bin/</a:t>
            </a:r>
            <a:r>
              <a:rPr lang="en-US" dirty="0" err="1" smtClean="0">
                <a:latin typeface="Txt_IV25" panose="00000400000000000000" pitchFamily="2" charset="0"/>
                <a:cs typeface="Txt_IV25" panose="00000400000000000000" pitchFamily="2" charset="0"/>
              </a:rPr>
              <a:t>env</a:t>
            </a:r>
            <a:r>
              <a:rPr lang="en-US" dirty="0" smtClean="0">
                <a:latin typeface="Txt_IV25" panose="00000400000000000000" pitchFamily="2" charset="0"/>
                <a:cs typeface="Txt_IV25" panose="00000400000000000000" pitchFamily="2" charset="0"/>
              </a:rPr>
              <a:t> python</a:t>
            </a:r>
            <a:endParaRPr lang="en-US" dirty="0">
              <a:latin typeface="Txt_IV25" panose="00000400000000000000" pitchFamily="2" charset="0"/>
              <a:cs typeface="Txt_IV25" panose="00000400000000000000" pitchFamily="2" charset="0"/>
            </a:endParaRPr>
          </a:p>
          <a:p>
            <a:pPr algn="l"/>
            <a:endParaRPr lang="en-US" dirty="0"/>
          </a:p>
          <a:p>
            <a:pPr algn="l"/>
            <a:r>
              <a:rPr lang="en-US" dirty="0" smtClean="0"/>
              <a:t>YOU CAN IMPORT ANYTHING</a:t>
            </a:r>
          </a:p>
          <a:p>
            <a:pPr algn="l"/>
            <a:r>
              <a:rPr lang="en-US" dirty="0" smtClean="0"/>
              <a:t>(even cats)</a:t>
            </a:r>
            <a:endParaRPr lang="en-US" dirty="0">
              <a:latin typeface="Monotxt_IV25" panose="00000400000000000000" pitchFamily="2" charset="0"/>
              <a:cs typeface="Monotxt_IV25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72242"/>
            <a:ext cx="10018713" cy="863600"/>
          </a:xfrm>
        </p:spPr>
        <p:txBody>
          <a:bodyPr/>
          <a:lstStyle/>
          <a:p>
            <a:r>
              <a:rPr lang="en-US" dirty="0" smtClean="0"/>
              <a:t>{lists}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1000" y="94853"/>
            <a:ext cx="4029867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//creating lists:</a:t>
            </a:r>
          </a:p>
          <a:p>
            <a:endParaRPr lang="en-US" dirty="0" smtClean="0"/>
          </a:p>
          <a:p>
            <a:r>
              <a:rPr lang="en-US" dirty="0"/>
              <a:t>list1 = ['physics', 'chemistry', 1997, 2000];</a:t>
            </a:r>
          </a:p>
          <a:p>
            <a:r>
              <a:rPr lang="en-US" dirty="0"/>
              <a:t>list2 = [1, 2, 3, 4, 5 ];</a:t>
            </a:r>
          </a:p>
          <a:p>
            <a:r>
              <a:rPr lang="en-US" dirty="0"/>
              <a:t>list3 = ["a", "b", "c", "d"];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55876" y="1769031"/>
            <a:ext cx="20915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//RESULT:</a:t>
            </a:r>
          </a:p>
          <a:p>
            <a:endParaRPr lang="en-US" dirty="0"/>
          </a:p>
          <a:p>
            <a:r>
              <a:rPr lang="en-US" dirty="0" smtClean="0"/>
              <a:t>list1[0</a:t>
            </a:r>
            <a:r>
              <a:rPr lang="en-US" dirty="0"/>
              <a:t>]:  physics</a:t>
            </a:r>
          </a:p>
          <a:p>
            <a:r>
              <a:rPr lang="en-US" dirty="0"/>
              <a:t>list2[1:5]:  [2, 3, 4, 5]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1000" y="1769031"/>
            <a:ext cx="6121400" cy="286232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//accessing values in lists</a:t>
            </a:r>
          </a:p>
          <a:p>
            <a:r>
              <a:rPr lang="en-US" dirty="0" smtClean="0"/>
              <a:t>//CODE:</a:t>
            </a:r>
          </a:p>
          <a:p>
            <a:endParaRPr lang="en-US" dirty="0"/>
          </a:p>
          <a:p>
            <a:r>
              <a:rPr lang="en-US" dirty="0" smtClean="0"/>
              <a:t>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endParaRPr lang="en-US" dirty="0"/>
          </a:p>
          <a:p>
            <a:r>
              <a:rPr lang="en-US" dirty="0"/>
              <a:t>list1 = ['physics', 'chemistry', 1997, 2000];</a:t>
            </a:r>
          </a:p>
          <a:p>
            <a:r>
              <a:rPr lang="en-US" dirty="0"/>
              <a:t>list2 = [1, 2, 3, 4, 5, 6, 7 ];</a:t>
            </a:r>
          </a:p>
          <a:p>
            <a:endParaRPr lang="en-US" dirty="0"/>
          </a:p>
          <a:p>
            <a:r>
              <a:rPr lang="en-US" dirty="0"/>
              <a:t>print "list1[0]: ", list1[0]</a:t>
            </a:r>
          </a:p>
          <a:p>
            <a:r>
              <a:rPr lang="en-US" dirty="0"/>
              <a:t>print "list2[1:5]: ", list2[1:5]</a:t>
            </a:r>
          </a:p>
        </p:txBody>
      </p:sp>
      <p:sp>
        <p:nvSpPr>
          <p:cNvPr id="8" name="Rectangle 7"/>
          <p:cNvSpPr/>
          <p:nvPr/>
        </p:nvSpPr>
        <p:spPr>
          <a:xfrm>
            <a:off x="7975600" y="384036"/>
            <a:ext cx="3835400" cy="424731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//updating lists:</a:t>
            </a:r>
            <a:endParaRPr lang="en-US" dirty="0"/>
          </a:p>
          <a:p>
            <a:r>
              <a:rPr lang="en-US" dirty="0" smtClean="0"/>
              <a:t>//CODE:</a:t>
            </a:r>
          </a:p>
          <a:p>
            <a:endParaRPr lang="en-US" dirty="0"/>
          </a:p>
          <a:p>
            <a:r>
              <a:rPr lang="en-US" dirty="0"/>
              <a:t>print "Value available at index 2 : "</a:t>
            </a:r>
          </a:p>
          <a:p>
            <a:r>
              <a:rPr lang="en-US" dirty="0"/>
              <a:t>print list[2];</a:t>
            </a:r>
          </a:p>
          <a:p>
            <a:r>
              <a:rPr lang="en-US" dirty="0"/>
              <a:t>list[2] = 2001;</a:t>
            </a:r>
          </a:p>
          <a:p>
            <a:r>
              <a:rPr lang="en-US" dirty="0"/>
              <a:t>print "New value available at index 2 : "</a:t>
            </a:r>
          </a:p>
          <a:p>
            <a:r>
              <a:rPr lang="en-US" dirty="0"/>
              <a:t>print list[2</a:t>
            </a:r>
            <a:r>
              <a:rPr lang="en-US" dirty="0" smtClean="0"/>
              <a:t>];</a:t>
            </a:r>
          </a:p>
          <a:p>
            <a:endParaRPr lang="en-US" dirty="0"/>
          </a:p>
          <a:p>
            <a:r>
              <a:rPr lang="en-US" dirty="0" smtClean="0"/>
              <a:t>//RESULTS:</a:t>
            </a:r>
          </a:p>
          <a:p>
            <a:endParaRPr lang="en-US" dirty="0"/>
          </a:p>
          <a:p>
            <a:r>
              <a:rPr lang="en-US" dirty="0"/>
              <a:t>Value available at index 2 :</a:t>
            </a:r>
          </a:p>
          <a:p>
            <a:r>
              <a:rPr lang="en-US" dirty="0"/>
              <a:t>1997</a:t>
            </a:r>
          </a:p>
          <a:p>
            <a:r>
              <a:rPr lang="en-US" dirty="0"/>
              <a:t>New value available at index 2 :</a:t>
            </a:r>
          </a:p>
          <a:p>
            <a:r>
              <a:rPr lang="en-US" dirty="0"/>
              <a:t>2001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46400" y="4826675"/>
            <a:ext cx="7962900" cy="203132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//delete list elements</a:t>
            </a:r>
          </a:p>
          <a:p>
            <a:r>
              <a:rPr lang="en-US" dirty="0" smtClean="0"/>
              <a:t>//CODE:</a:t>
            </a:r>
          </a:p>
          <a:p>
            <a:r>
              <a:rPr lang="en-US" dirty="0" smtClean="0"/>
              <a:t>list1 </a:t>
            </a:r>
            <a:r>
              <a:rPr lang="en-US" dirty="0"/>
              <a:t>= ['physics', 'chemistry', 1997, 2000];</a:t>
            </a:r>
          </a:p>
          <a:p>
            <a:r>
              <a:rPr lang="en-US" dirty="0" smtClean="0"/>
              <a:t>print </a:t>
            </a:r>
            <a:r>
              <a:rPr lang="en-US" dirty="0"/>
              <a:t>list1;</a:t>
            </a:r>
          </a:p>
          <a:p>
            <a:r>
              <a:rPr lang="en-US" dirty="0"/>
              <a:t>del list1[2];</a:t>
            </a:r>
          </a:p>
          <a:p>
            <a:r>
              <a:rPr lang="en-US" dirty="0"/>
              <a:t>print "After deleting value at index 2 : "</a:t>
            </a:r>
          </a:p>
          <a:p>
            <a:r>
              <a:rPr lang="en-US" dirty="0"/>
              <a:t>print list1;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99300" y="4828203"/>
            <a:ext cx="337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//RESULTS: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'physics', 'chemistry', 1997, 2000]</a:t>
            </a:r>
          </a:p>
          <a:p>
            <a:r>
              <a:rPr lang="en-US" dirty="0"/>
              <a:t>After deleting value at index 2 :</a:t>
            </a:r>
          </a:p>
          <a:p>
            <a:r>
              <a:rPr lang="en-US" dirty="0"/>
              <a:t>['physics', 'chemistry', 2000]</a:t>
            </a:r>
          </a:p>
        </p:txBody>
      </p:sp>
    </p:spTree>
    <p:extLst>
      <p:ext uri="{BB962C8B-B14F-4D97-AF65-F5344CB8AC3E}">
        <p14:creationId xmlns:p14="http://schemas.microsoft.com/office/powerpoint/2010/main" val="42655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72242"/>
            <a:ext cx="10018713" cy="863600"/>
          </a:xfrm>
        </p:spPr>
        <p:txBody>
          <a:bodyPr/>
          <a:lstStyle/>
          <a:p>
            <a:r>
              <a:rPr lang="en-US" dirty="0" smtClean="0"/>
              <a:t>{tuples}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1000" y="94853"/>
            <a:ext cx="4029867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tuples are just like lists, however, tuples can’t be changed</a:t>
            </a:r>
          </a:p>
          <a:p>
            <a:r>
              <a:rPr lang="en-US" dirty="0" smtClean="0"/>
              <a:t>syntactically, tuples use parenthesis where lists use square brackets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51000" y="1531164"/>
            <a:ext cx="6121400" cy="203132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//declaration</a:t>
            </a:r>
          </a:p>
          <a:p>
            <a:endParaRPr lang="en-US" dirty="0"/>
          </a:p>
          <a:p>
            <a:r>
              <a:rPr lang="en-US" dirty="0" smtClean="0"/>
              <a:t>tup1 </a:t>
            </a:r>
            <a:r>
              <a:rPr lang="en-US" dirty="0"/>
              <a:t>= ('physics', 'chemistry', 1997, 2000);</a:t>
            </a:r>
          </a:p>
          <a:p>
            <a:r>
              <a:rPr lang="en-US" dirty="0"/>
              <a:t>tup2 = (1, 2, 3, 4, 5 );</a:t>
            </a:r>
          </a:p>
          <a:p>
            <a:r>
              <a:rPr lang="en-US" dirty="0"/>
              <a:t>tup3 = "a", "b", "c", "d</a:t>
            </a:r>
            <a:r>
              <a:rPr lang="en-US" dirty="0" smtClean="0"/>
              <a:t>";</a:t>
            </a:r>
          </a:p>
          <a:p>
            <a:r>
              <a:rPr lang="en-US" dirty="0" smtClean="0"/>
              <a:t>tup4 </a:t>
            </a:r>
            <a:r>
              <a:rPr lang="en-US" dirty="0"/>
              <a:t>= 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tup5 = (50,);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75600" y="384036"/>
            <a:ext cx="4102100" cy="397031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//operating on tuples:</a:t>
            </a:r>
            <a:endParaRPr lang="en-US" dirty="0"/>
          </a:p>
          <a:p>
            <a:r>
              <a:rPr lang="en-US" dirty="0" smtClean="0"/>
              <a:t>//CODE:</a:t>
            </a:r>
          </a:p>
          <a:p>
            <a:endParaRPr lang="en-US" dirty="0"/>
          </a:p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endParaRPr lang="en-US" dirty="0"/>
          </a:p>
          <a:p>
            <a:r>
              <a:rPr lang="en-US" dirty="0"/>
              <a:t>tup1 = (12, 34.56);</a:t>
            </a:r>
          </a:p>
          <a:p>
            <a:r>
              <a:rPr lang="en-US" dirty="0"/>
              <a:t>tup2 = ('</a:t>
            </a:r>
            <a:r>
              <a:rPr lang="en-US" dirty="0" err="1"/>
              <a:t>abc</a:t>
            </a:r>
            <a:r>
              <a:rPr lang="en-US" dirty="0"/>
              <a:t>', 'xyz');</a:t>
            </a:r>
          </a:p>
          <a:p>
            <a:endParaRPr lang="en-US" dirty="0"/>
          </a:p>
          <a:p>
            <a:r>
              <a:rPr lang="en-US" dirty="0"/>
              <a:t># Following action is not valid for tuples</a:t>
            </a:r>
          </a:p>
          <a:p>
            <a:r>
              <a:rPr lang="en-US" dirty="0"/>
              <a:t># tup1[0] = 100;</a:t>
            </a:r>
          </a:p>
          <a:p>
            <a:endParaRPr lang="en-US" dirty="0"/>
          </a:p>
          <a:p>
            <a:r>
              <a:rPr lang="en-US" dirty="0"/>
              <a:t># So let's create a new tuple as follows</a:t>
            </a:r>
          </a:p>
          <a:p>
            <a:r>
              <a:rPr lang="en-US" dirty="0"/>
              <a:t>tup3 = tup1 + tup2;</a:t>
            </a:r>
          </a:p>
          <a:p>
            <a:r>
              <a:rPr lang="en-US" dirty="0"/>
              <a:t>print tup3</a:t>
            </a:r>
            <a:r>
              <a:rPr lang="en-US" dirty="0" smtClean="0"/>
              <a:t>;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13312"/>
              </p:ext>
            </p:extLst>
          </p:nvPr>
        </p:nvGraphicFramePr>
        <p:xfrm>
          <a:off x="928689" y="3805766"/>
          <a:ext cx="6843711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38059"/>
                <a:gridCol w="2302826"/>
                <a:gridCol w="2302826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r>
                        <a:rPr lang="en-US" baseline="0" dirty="0" smtClean="0"/>
                        <a:t> list and tuple operations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Python Expression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Results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len</a:t>
                      </a:r>
                      <a:r>
                        <a:rPr lang="en-US" dirty="0">
                          <a:effectLst/>
                        </a:rPr>
                        <a:t>((1, 2, 3))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Length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(1, 2, 3) + (4, 5, 6)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(1, 2, 3, 4, 5, 6)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Concatenation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['Hi!'] * 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('Hi!', 'Hi!', 'Hi!', 'Hi!')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Repetition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 in (1, 2, 3)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Membership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for x in (1, 2, 3): print x,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1 2 3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5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4310" y="-177800"/>
            <a:ext cx="10018713" cy="762000"/>
          </a:xfrm>
        </p:spPr>
        <p:txBody>
          <a:bodyPr/>
          <a:lstStyle/>
          <a:p>
            <a:r>
              <a:rPr lang="en-US" dirty="0" smtClean="0"/>
              <a:t>{operator precedence} </a:t>
            </a:r>
            <a:r>
              <a:rPr lang="en-US" sz="1600" b="1" dirty="0" smtClean="0"/>
              <a:t>(a = 10, b= 20, d = 60(0011 1100), e = 13(0000 1101))</a:t>
            </a:r>
            <a:endParaRPr lang="en-US" sz="1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38941"/>
              </p:ext>
            </p:extLst>
          </p:nvPr>
        </p:nvGraphicFramePr>
        <p:xfrm>
          <a:off x="2044700" y="584200"/>
          <a:ext cx="6360420" cy="565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806"/>
                <a:gridCol w="4989614"/>
              </a:tblGrid>
              <a:tr h="1519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**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Exponentiation (raise to the power)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 + -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Ccomplement, unary plus and minus (method names for the last two are +@ and -@)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* / % //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Multiply, divide, modulo and floor division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 -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Addition and subtraction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&gt;&gt; &lt;&lt;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Right and left bitwise shift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Bitwise 'AND'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^ |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Bitwise exclusive `OR' and regular `OR'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&lt;= &lt; &gt; &gt;=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Comparison operators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&lt;&gt; == !=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Equality operators</a:t>
                      </a:r>
                    </a:p>
                  </a:txBody>
                  <a:tcPr marL="47625" marR="47625" marT="47625" marB="47625"/>
                </a:tc>
              </a:tr>
              <a:tr h="43998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= %= /= //= -= += *= **=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Assignment operators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 is not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Identity operators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 not in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Membership operators</a:t>
                      </a:r>
                    </a:p>
                  </a:txBody>
                  <a:tcPr marL="47625" marR="47625" marT="47625" marB="47625"/>
                </a:tc>
              </a:tr>
              <a:tr h="24207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or and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operators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9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4310" y="-177800"/>
            <a:ext cx="10018713" cy="762000"/>
          </a:xfrm>
        </p:spPr>
        <p:txBody>
          <a:bodyPr/>
          <a:lstStyle/>
          <a:p>
            <a:r>
              <a:rPr lang="en-US" dirty="0" smtClean="0"/>
              <a:t>{all the operators!} </a:t>
            </a:r>
            <a:r>
              <a:rPr lang="en-US" sz="1600" b="1" dirty="0" smtClean="0"/>
              <a:t>(a = 10 b= 20)</a:t>
            </a:r>
            <a:endParaRPr lang="en-US" sz="1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46929"/>
              </p:ext>
            </p:extLst>
          </p:nvPr>
        </p:nvGraphicFramePr>
        <p:xfrm>
          <a:off x="1689100" y="491066"/>
          <a:ext cx="10045700" cy="5568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284"/>
                <a:gridCol w="1930659"/>
                <a:gridCol w="6733757"/>
              </a:tblGrid>
              <a:tr h="1519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description/example</a:t>
                      </a:r>
                      <a:endParaRPr lang="en-US" sz="1400" dirty="0"/>
                    </a:p>
                  </a:txBody>
                  <a:tcPr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a+b=30</a:t>
                      </a:r>
                      <a:endParaRPr lang="en-US" sz="1600" dirty="0"/>
                    </a:p>
                  </a:txBody>
                  <a:tcPr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subtraction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subtracts right hand from left hand operator</a:t>
                      </a:r>
                      <a:endParaRPr lang="en-US" sz="1600" dirty="0" smtClean="0"/>
                    </a:p>
                  </a:txBody>
                  <a:tcPr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a*b=200</a:t>
                      </a:r>
                      <a:endParaRPr lang="en-US" sz="1600" dirty="0"/>
                    </a:p>
                  </a:txBody>
                  <a:tcPr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division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a/b == a</a:t>
                      </a:r>
                      <a:r>
                        <a:rPr lang="en-US" sz="1600" baseline="0" dirty="0" smtClean="0"/>
                        <a:t> divided by b = .5</a:t>
                      </a:r>
                      <a:endParaRPr lang="en-US" sz="1600" dirty="0"/>
                    </a:p>
                  </a:txBody>
                  <a:tcPr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modulus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a%b</a:t>
                      </a:r>
                      <a:r>
                        <a:rPr lang="en-US" sz="1600" baseline="0" dirty="0" smtClean="0"/>
                        <a:t> == remainder of a/b = 0</a:t>
                      </a:r>
                      <a:endParaRPr lang="en-US" sz="1600" dirty="0"/>
                    </a:p>
                  </a:txBody>
                  <a:tcPr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**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exponent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a**b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smtClean="0"/>
                        <a:t>== a</a:t>
                      </a:r>
                      <a:r>
                        <a:rPr lang="en-US" sz="1600" baseline="30000" smtClean="0"/>
                        <a:t>b</a:t>
                      </a:r>
                      <a:r>
                        <a:rPr lang="en-US" sz="1600" baseline="0" smtClean="0"/>
                        <a:t> = 100000000000000000000</a:t>
                      </a:r>
                      <a:endParaRPr lang="en-US" sz="1600" dirty="0"/>
                    </a:p>
                  </a:txBody>
                  <a:tcPr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//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floor division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floor(a/b) = 0 or 9//2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 = 4</a:t>
                      </a:r>
                      <a:endParaRPr lang="en-US" sz="1600" dirty="0"/>
                    </a:p>
                  </a:txBody>
                  <a:tcPr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==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effectLst/>
                        </a:rPr>
                        <a:t>boolean</a:t>
                      </a:r>
                      <a:r>
                        <a:rPr lang="en-US" sz="1600" baseline="0" dirty="0" smtClean="0">
                          <a:effectLst/>
                        </a:rPr>
                        <a:t> equal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(a == b) is not true.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!=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effectLst/>
                        </a:rPr>
                        <a:t>boolean</a:t>
                      </a:r>
                      <a:r>
                        <a:rPr lang="en-US" sz="1600" baseline="0" dirty="0" smtClean="0">
                          <a:effectLst/>
                        </a:rPr>
                        <a:t> not equal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(a != b) is true.</a:t>
                      </a:r>
                    </a:p>
                  </a:txBody>
                  <a:tcPr marL="47625" marR="47625" marT="47625" marB="47625"/>
                </a:tc>
              </a:tr>
              <a:tr h="43998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&lt;&gt;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if </a:t>
                      </a:r>
                      <a:r>
                        <a:rPr lang="en-US" sz="1600" dirty="0">
                          <a:effectLst/>
                        </a:rPr>
                        <a:t>values are not equal then condition becomes true.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(a &lt;&gt; b) is true. This is similar to != operator.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&gt;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greater than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(a &gt; b) is not true.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&lt;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less than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(a &lt; b) is true.</a:t>
                      </a:r>
                    </a:p>
                  </a:txBody>
                  <a:tcPr marL="47625" marR="47625" marT="47625" marB="47625"/>
                </a:tc>
              </a:tr>
              <a:tr h="24207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&gt;=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greater than or equal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(a &gt;= b) is not true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9482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&lt;=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less than or equal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(a &lt;= b) is true.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4310" y="-177800"/>
            <a:ext cx="10018713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{well, maybe not all of them} </a:t>
            </a:r>
            <a:r>
              <a:rPr lang="en-US" sz="1600" b="1" dirty="0" smtClean="0"/>
              <a:t>(a = 10, b= 20, d = 60(0011 1100), e = 13(0000 1101))</a:t>
            </a:r>
            <a:endParaRPr lang="en-US" sz="1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59482"/>
              </p:ext>
            </p:extLst>
          </p:nvPr>
        </p:nvGraphicFramePr>
        <p:xfrm>
          <a:off x="1651000" y="503766"/>
          <a:ext cx="9969500" cy="557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806"/>
                <a:gridCol w="3609080"/>
                <a:gridCol w="4989614"/>
              </a:tblGrid>
              <a:tr h="1519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description/example</a:t>
                      </a:r>
                      <a:endParaRPr lang="en-US" sz="1400" dirty="0"/>
                    </a:p>
                  </a:txBody>
                  <a:tcPr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assignment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 = a + b will assigne value of a + b into c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effectLst/>
                        </a:rPr>
                        <a:t>additive assignment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 += a is equivalent to c = c + a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subtractive</a:t>
                      </a:r>
                      <a:r>
                        <a:rPr lang="en-US" baseline="0" dirty="0" smtClean="0">
                          <a:effectLst/>
                        </a:rPr>
                        <a:t> assignment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 -= a is equivalent to c = c - a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*=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multiplicative</a:t>
                      </a:r>
                      <a:r>
                        <a:rPr lang="en-US" baseline="0" dirty="0" smtClean="0">
                          <a:effectLst/>
                        </a:rPr>
                        <a:t> assignment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 *= a is equivalent to c = c * a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divisori</a:t>
                      </a:r>
                      <a:r>
                        <a:rPr lang="en-US" dirty="0" smtClean="0">
                          <a:effectLst/>
                        </a:rPr>
                        <a:t> assignment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 /= a is equivalent to c = c / a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%=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modulus assignment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 %= a is equivalent to c = c % a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**=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exponential</a:t>
                      </a:r>
                      <a:r>
                        <a:rPr lang="en-US" baseline="0" dirty="0" smtClean="0">
                          <a:effectLst/>
                        </a:rPr>
                        <a:t> assignment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 **= a is equivalent to c = c ** a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//=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floor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divisori</a:t>
                      </a:r>
                      <a:r>
                        <a:rPr lang="en-US" baseline="0" dirty="0" smtClean="0">
                          <a:effectLst/>
                        </a:rPr>
                        <a:t> assignment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 //= a is equivalent to c = c // a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&amp;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Binary AND </a:t>
                      </a:r>
                      <a:r>
                        <a:rPr lang="en-US" dirty="0" smtClean="0">
                          <a:effectLst/>
                        </a:rPr>
                        <a:t>Operator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(a &amp; b) will give 12 which is 0000 1100</a:t>
                      </a:r>
                    </a:p>
                  </a:txBody>
                  <a:tcPr marL="47625" marR="47625" marT="47625" marB="47625"/>
                </a:tc>
              </a:tr>
              <a:tr h="43998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|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Binary OR </a:t>
                      </a:r>
                      <a:r>
                        <a:rPr lang="en-US" dirty="0" smtClean="0">
                          <a:effectLst/>
                        </a:rPr>
                        <a:t>Operator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(a | b) will give 61 which is 0011 1101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^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Binary XOR Operator 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(a ^ b) will give 49 which is 0011 0001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Binary </a:t>
                      </a:r>
                      <a:r>
                        <a:rPr lang="en-US" dirty="0" smtClean="0">
                          <a:effectLst/>
                        </a:rPr>
                        <a:t>Ones Complement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(~a ) will give -60 which is 1100 0011</a:t>
                      </a:r>
                    </a:p>
                  </a:txBody>
                  <a:tcPr marL="47625" marR="47625" marT="47625" marB="47625"/>
                </a:tc>
              </a:tr>
              <a:tr h="24207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&lt;&lt;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Binary Left Shift </a:t>
                      </a:r>
                      <a:r>
                        <a:rPr lang="en-US" dirty="0" smtClean="0">
                          <a:effectLst/>
                        </a:rPr>
                        <a:t>Operator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&lt;&lt; 2 will give 240 which is 1111 0000</a:t>
                      </a:r>
                    </a:p>
                  </a:txBody>
                  <a:tcPr marL="47625" marR="47625" marT="47625" marB="47625"/>
                </a:tc>
              </a:tr>
              <a:tr h="39482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&gt;&gt;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Binary Right Shift </a:t>
                      </a:r>
                      <a:r>
                        <a:rPr lang="en-US" dirty="0" smtClean="0">
                          <a:effectLst/>
                        </a:rPr>
                        <a:t>Operator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&gt;&gt; 2 will give 15 which is 0000 1111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6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4310" y="-177800"/>
            <a:ext cx="10018713" cy="762000"/>
          </a:xfrm>
        </p:spPr>
        <p:txBody>
          <a:bodyPr/>
          <a:lstStyle/>
          <a:p>
            <a:r>
              <a:rPr lang="en-US" dirty="0" smtClean="0"/>
              <a:t>{…hmm. still more} </a:t>
            </a:r>
            <a:r>
              <a:rPr lang="en-US" sz="1600" b="1" dirty="0" smtClean="0"/>
              <a:t>(a = 10, b= 20, d = 60(0011 1100), e = 13(0000 1101))</a:t>
            </a:r>
            <a:endParaRPr lang="en-US" sz="1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98376"/>
              </p:ext>
            </p:extLst>
          </p:nvPr>
        </p:nvGraphicFramePr>
        <p:xfrm>
          <a:off x="1574800" y="503766"/>
          <a:ext cx="10033000" cy="4812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007"/>
                <a:gridCol w="4210240"/>
                <a:gridCol w="4602753"/>
              </a:tblGrid>
              <a:tr h="1519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description/example</a:t>
                      </a:r>
                      <a:endParaRPr lang="en-US" sz="1400" dirty="0"/>
                    </a:p>
                  </a:txBody>
                  <a:tcPr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and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logical </a:t>
                      </a:r>
                      <a:r>
                        <a:rPr lang="en-US" dirty="0">
                          <a:effectLst/>
                        </a:rPr>
                        <a:t>AND </a:t>
                      </a:r>
                      <a:r>
                        <a:rPr lang="en-US" dirty="0" smtClean="0">
                          <a:effectLst/>
                        </a:rPr>
                        <a:t>operator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(a and b) is true.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logical </a:t>
                      </a:r>
                      <a:r>
                        <a:rPr lang="en-US" dirty="0">
                          <a:effectLst/>
                        </a:rPr>
                        <a:t>OR </a:t>
                      </a:r>
                      <a:r>
                        <a:rPr lang="en-US" dirty="0" smtClean="0">
                          <a:effectLst/>
                        </a:rPr>
                        <a:t>Operator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(a or b) is true.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logical </a:t>
                      </a:r>
                      <a:r>
                        <a:rPr lang="en-US" dirty="0">
                          <a:effectLst/>
                        </a:rPr>
                        <a:t>NOT </a:t>
                      </a:r>
                      <a:r>
                        <a:rPr lang="en-US" dirty="0" smtClean="0">
                          <a:effectLst/>
                        </a:rPr>
                        <a:t>operator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not(a and b) is false.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Evaluates to true if it finds a variable in the specified sequence and false otherwise.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in y, here </a:t>
                      </a:r>
                      <a:r>
                        <a:rPr lang="en-US" b="1">
                          <a:effectLst/>
                        </a:rPr>
                        <a:t>in</a:t>
                      </a:r>
                      <a:r>
                        <a:rPr lang="en-US">
                          <a:effectLst/>
                        </a:rPr>
                        <a:t> results in a 1 if x is a member of sequence y.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in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Evaluates to true if it does not finds a variable in the specified sequence and false otherwise.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not in y, here </a:t>
                      </a:r>
                      <a:r>
                        <a:rPr lang="en-US" b="1" dirty="0">
                          <a:effectLst/>
                        </a:rPr>
                        <a:t>not in</a:t>
                      </a:r>
                      <a:r>
                        <a:rPr lang="en-US" dirty="0">
                          <a:effectLst/>
                        </a:rPr>
                        <a:t> results in a 1 if x is not a member of sequence y.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Evaluates to true if the variables on either side of the operator point to the same object and false otherwise.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is y, here </a:t>
                      </a:r>
                      <a:r>
                        <a:rPr lang="en-US" b="1">
                          <a:effectLst/>
                        </a:rPr>
                        <a:t>is</a:t>
                      </a:r>
                      <a:r>
                        <a:rPr lang="en-US">
                          <a:effectLst/>
                        </a:rPr>
                        <a:t> results in 1 if id(x) equals id(y).</a:t>
                      </a:r>
                    </a:p>
                  </a:txBody>
                  <a:tcPr marL="47625" marR="47625" marT="47625" marB="47625"/>
                </a:tc>
              </a:tr>
              <a:tr h="1519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 not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Evaluates to false if the variables on either side of the operator point to the same object and true otherwise.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is not y, here </a:t>
                      </a:r>
                      <a:r>
                        <a:rPr lang="en-US" b="1" dirty="0">
                          <a:effectLst/>
                        </a:rPr>
                        <a:t>is not</a:t>
                      </a:r>
                      <a:r>
                        <a:rPr lang="en-US" dirty="0">
                          <a:effectLst/>
                        </a:rPr>
                        <a:t> results in 1 if id(x) is not equal to id(y).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8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28700"/>
          </a:xfrm>
        </p:spPr>
        <p:txBody>
          <a:bodyPr>
            <a:normAutofit/>
          </a:bodyPr>
          <a:lstStyle/>
          <a:p>
            <a:r>
              <a:rPr lang="en-US" dirty="0" smtClean="0"/>
              <a:t>{if}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2" y="1028700"/>
            <a:ext cx="3460233" cy="43729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endParaRPr lang="en-US" dirty="0"/>
          </a:p>
          <a:p>
            <a:r>
              <a:rPr lang="en-US" dirty="0"/>
              <a:t>var1 = 100</a:t>
            </a:r>
          </a:p>
          <a:p>
            <a:r>
              <a:rPr lang="en-US" dirty="0"/>
              <a:t>if var1:</a:t>
            </a:r>
          </a:p>
          <a:p>
            <a:r>
              <a:rPr lang="en-US" dirty="0"/>
              <a:t>   print "1 - Got a true expression value"</a:t>
            </a:r>
          </a:p>
          <a:p>
            <a:r>
              <a:rPr lang="en-US" dirty="0"/>
              <a:t>   print var1</a:t>
            </a:r>
          </a:p>
          <a:p>
            <a:endParaRPr lang="en-US" dirty="0"/>
          </a:p>
          <a:p>
            <a:r>
              <a:rPr lang="en-US" dirty="0"/>
              <a:t>var2 = 0</a:t>
            </a:r>
          </a:p>
          <a:p>
            <a:r>
              <a:rPr lang="en-US" dirty="0"/>
              <a:t>if var2:</a:t>
            </a:r>
          </a:p>
          <a:p>
            <a:r>
              <a:rPr lang="en-US" dirty="0"/>
              <a:t>   print "2 - Got a true expression value"</a:t>
            </a:r>
          </a:p>
          <a:p>
            <a:r>
              <a:rPr lang="en-US" dirty="0"/>
              <a:t>   print var2</a:t>
            </a:r>
          </a:p>
          <a:p>
            <a:r>
              <a:rPr lang="en-US" dirty="0"/>
              <a:t>print "Good bye!"</a:t>
            </a:r>
          </a:p>
        </p:txBody>
      </p:sp>
    </p:spTree>
    <p:extLst>
      <p:ext uri="{BB962C8B-B14F-4D97-AF65-F5344CB8AC3E}">
        <p14:creationId xmlns:p14="http://schemas.microsoft.com/office/powerpoint/2010/main" val="211950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63600"/>
          </a:xfrm>
        </p:spPr>
        <p:txBody>
          <a:bodyPr/>
          <a:lstStyle/>
          <a:p>
            <a:r>
              <a:rPr lang="en-US" dirty="0" smtClean="0"/>
              <a:t>{if…</a:t>
            </a:r>
            <a:r>
              <a:rPr lang="en-US" dirty="0" err="1" smtClean="0"/>
              <a:t>elif</a:t>
            </a:r>
            <a:r>
              <a:rPr lang="en-US" dirty="0" smtClean="0"/>
              <a:t>…else}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10283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/bin/python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= 100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var</a:t>
            </a:r>
            <a:r>
              <a:rPr lang="en-US" dirty="0" smtClean="0"/>
              <a:t> == 200:</a:t>
            </a:r>
          </a:p>
          <a:p>
            <a:r>
              <a:rPr lang="en-US" dirty="0" smtClean="0"/>
              <a:t>   print "1 - Got a true expression value"</a:t>
            </a:r>
          </a:p>
          <a:p>
            <a:r>
              <a:rPr lang="en-US" dirty="0" smtClean="0"/>
              <a:t>   print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== 150:</a:t>
            </a:r>
          </a:p>
          <a:p>
            <a:r>
              <a:rPr lang="en-US" dirty="0" smtClean="0"/>
              <a:t>   print "2 - Got a true expression value"</a:t>
            </a:r>
          </a:p>
          <a:p>
            <a:r>
              <a:rPr lang="en-US" dirty="0" smtClean="0"/>
              <a:t>   print var2</a:t>
            </a:r>
          </a:p>
          <a:p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== 100:</a:t>
            </a:r>
          </a:p>
          <a:p>
            <a:r>
              <a:rPr lang="en-US" dirty="0" smtClean="0"/>
              <a:t>   print "3 - Got a true expression value"</a:t>
            </a:r>
          </a:p>
          <a:p>
            <a:r>
              <a:rPr lang="en-US" dirty="0" smtClean="0"/>
              <a:t>   print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 print "4 - Got a false expression value"</a:t>
            </a:r>
          </a:p>
          <a:p>
            <a:r>
              <a:rPr lang="en-US" dirty="0" smtClean="0"/>
              <a:t>   print </a:t>
            </a:r>
            <a:r>
              <a:rPr lang="en-US" dirty="0" err="1" smtClean="0"/>
              <a:t>var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 "Good bye!"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0" y="1459138"/>
            <a:ext cx="3243768" cy="414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9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63600"/>
          </a:xfrm>
        </p:spPr>
        <p:txBody>
          <a:bodyPr/>
          <a:lstStyle/>
          <a:p>
            <a:r>
              <a:rPr lang="en-US" dirty="0" smtClean="0"/>
              <a:t>{nested if}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0283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= 100</a:t>
            </a:r>
          </a:p>
          <a:p>
            <a:r>
              <a:rPr lang="en-US" dirty="0"/>
              <a:t>if </a:t>
            </a:r>
            <a:r>
              <a:rPr lang="en-US" dirty="0" err="1"/>
              <a:t>var</a:t>
            </a:r>
            <a:r>
              <a:rPr lang="en-US" dirty="0"/>
              <a:t> &lt; 200:</a:t>
            </a:r>
          </a:p>
          <a:p>
            <a:r>
              <a:rPr lang="en-US" dirty="0"/>
              <a:t>   print "Expression value is less than 200"</a:t>
            </a:r>
          </a:p>
          <a:p>
            <a:r>
              <a:rPr lang="en-US" dirty="0"/>
              <a:t>   if </a:t>
            </a:r>
            <a:r>
              <a:rPr lang="en-US" dirty="0" err="1"/>
              <a:t>var</a:t>
            </a:r>
            <a:r>
              <a:rPr lang="en-US" dirty="0"/>
              <a:t> == 150:</a:t>
            </a:r>
          </a:p>
          <a:p>
            <a:r>
              <a:rPr lang="en-US" dirty="0"/>
              <a:t>      print "Which is 150"</a:t>
            </a:r>
          </a:p>
          <a:p>
            <a:r>
              <a:rPr lang="en-US" dirty="0"/>
              <a:t>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== 100:</a:t>
            </a:r>
          </a:p>
          <a:p>
            <a:r>
              <a:rPr lang="en-US" dirty="0"/>
              <a:t>      print "Which is 100"</a:t>
            </a:r>
          </a:p>
          <a:p>
            <a:r>
              <a:rPr lang="en-US" dirty="0"/>
              <a:t>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== 50:</a:t>
            </a:r>
          </a:p>
          <a:p>
            <a:r>
              <a:rPr lang="en-US" dirty="0"/>
              <a:t>      print "Which is 50"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&lt; 50:</a:t>
            </a:r>
          </a:p>
          <a:p>
            <a:r>
              <a:rPr lang="en-US" dirty="0"/>
              <a:t>   print "Expression value is less than 50"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print "Could not find true expression"</a:t>
            </a:r>
          </a:p>
          <a:p>
            <a:endParaRPr lang="en-US" dirty="0"/>
          </a:p>
          <a:p>
            <a:r>
              <a:rPr lang="en-US" dirty="0"/>
              <a:t>print "Good bye!"</a:t>
            </a:r>
          </a:p>
        </p:txBody>
      </p:sp>
    </p:spTree>
    <p:extLst>
      <p:ext uri="{BB962C8B-B14F-4D97-AF65-F5344CB8AC3E}">
        <p14:creationId xmlns:p14="http://schemas.microsoft.com/office/powerpoint/2010/main" val="38805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161</TotalTime>
  <Words>2512</Words>
  <Application>Microsoft Office PowerPoint</Application>
  <PresentationFormat>Widescreen</PresentationFormat>
  <Paragraphs>582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Monotxt_IV25</vt:lpstr>
      <vt:lpstr>Txt_IV25</vt:lpstr>
      <vt:lpstr>Parallax</vt:lpstr>
      <vt:lpstr>{PYTHON}</vt:lpstr>
      <vt:lpstr>{how to use python}:</vt:lpstr>
      <vt:lpstr>{operator precedence} (a = 10, b= 20, d = 60(0011 1100), e = 13(0000 1101))</vt:lpstr>
      <vt:lpstr>{all the operators!} (a = 10 b= 20)</vt:lpstr>
      <vt:lpstr>{well, maybe not all of them} (a = 10, b= 20, d = 60(0011 1100), e = 13(0000 1101))</vt:lpstr>
      <vt:lpstr>{…hmm. still more} (a = 10, b= 20, d = 60(0011 1100), e = 13(0000 1101))</vt:lpstr>
      <vt:lpstr>{if}</vt:lpstr>
      <vt:lpstr>{if…elif…else}</vt:lpstr>
      <vt:lpstr>{nested if}</vt:lpstr>
      <vt:lpstr>{while…}</vt:lpstr>
      <vt:lpstr>{…while}</vt:lpstr>
      <vt:lpstr>{for…}</vt:lpstr>
      <vt:lpstr>{…for…}</vt:lpstr>
      <vt:lpstr>{else with loops}</vt:lpstr>
      <vt:lpstr>{break}</vt:lpstr>
      <vt:lpstr>{continue}</vt:lpstr>
      <vt:lpstr>{pass}</vt:lpstr>
      <vt:lpstr>{numbers}</vt:lpstr>
      <vt:lpstr>{strings}</vt:lpstr>
      <vt:lpstr>{lists}</vt:lpstr>
      <vt:lpstr>{tuples}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{PYTHON}</dc:title>
  <dc:creator>brent nix</dc:creator>
  <cp:lastModifiedBy>brent nix</cp:lastModifiedBy>
  <cp:revision>19</cp:revision>
  <dcterms:created xsi:type="dcterms:W3CDTF">2013-03-25T06:13:16Z</dcterms:created>
  <dcterms:modified xsi:type="dcterms:W3CDTF">2013-03-25T08:55:07Z</dcterms:modified>
</cp:coreProperties>
</file>