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9" r:id="rId4"/>
    <p:sldId id="265" r:id="rId5"/>
    <p:sldId id="266" r:id="rId6"/>
    <p:sldId id="267" r:id="rId7"/>
    <p:sldId id="268" r:id="rId8"/>
    <p:sldId id="257" r:id="rId9"/>
    <p:sldId id="258" r:id="rId10"/>
    <p:sldId id="261" r:id="rId11"/>
    <p:sldId id="262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409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3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01671-BA1F-4E1E-89EA-F12675486C4E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8A30A-1E0A-462E-816C-2AF5CA52404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73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75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23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88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3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87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5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83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84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40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50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01C1-10A7-4C2C-BCA8-A8D8BF75E69B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BF4F-EFE5-466B-91F9-1BD7632125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9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EclipseWorkspace\seproject42\src\images\mainframe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"/>
            <a:ext cx="9144000" cy="68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691680" y="116632"/>
            <a:ext cx="633670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6600" b="1" i="1" u="sng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Jump N‘ Run</a:t>
            </a:r>
            <a:endParaRPr lang="de-DE" sz="6600" b="1" i="1" u="sng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23528" y="5373216"/>
            <a:ext cx="2376264" cy="129614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5445224"/>
            <a:ext cx="2664296" cy="1126976"/>
          </a:xfrm>
          <a:noFill/>
        </p:spPr>
        <p:txBody>
          <a:bodyPr>
            <a:normAutofit fontScale="62500" lnSpcReduction="20000"/>
          </a:bodyPr>
          <a:lstStyle/>
          <a:p>
            <a:pPr algn="l">
              <a:spcAft>
                <a:spcPts val="1200"/>
              </a:spcAft>
            </a:pPr>
            <a:r>
              <a:rPr lang="de-DE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seproject</a:t>
            </a:r>
            <a:r>
              <a:rPr lang="de-DE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42:</a:t>
            </a:r>
          </a:p>
          <a:p>
            <a:pPr algn="l"/>
            <a:r>
              <a:rPr lang="de-D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Tobias </a:t>
            </a:r>
            <a:r>
              <a:rPr lang="de-D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Ofterdinger</a:t>
            </a:r>
            <a:endParaRPr lang="de-DE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de-D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Björn </a:t>
            </a:r>
            <a:r>
              <a:rPr lang="de-D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Eschle</a:t>
            </a:r>
            <a:endParaRPr lang="de-DE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 descr="Z:\EclipseWorkspace\seproject42\src\images\player_right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796380"/>
            <a:ext cx="836290" cy="167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bjeschle\Desktop\1340547056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97" y="2297818"/>
            <a:ext cx="1239543" cy="113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3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1"/>
    </mc:Choice>
    <mc:Fallback>
      <p:transition spd="slow" advTm="1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0.01319 L 0.125 0.01319 C 0.18108 0.01319 0.25 0.08217 0.25 0.13819 L 0.25 0.26319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6551 C 0.26753 0.25764 0.25139 0.26412 0.29583 0.26551 C 0.32222 0.2662 0.34861 0.26666 0.375 0.26736 C 0.39306 0.26782 0.41111 0.26851 0.42917 0.26921 C 0.44236 0.26481 0.4349 0.26967 0.43611 0.23588 C 0.43663 0.21921 0.43628 0.20254 0.4375 0.18588 C 0.43837 0.17361 0.44062 0.17801 0.44167 0.16921 C 0.44271 0.16111 0.44392 0.1493 0.44583 0.14143 C 0.44792 0.13287 0.45521 0.12916 0.46111 0.12662 C 0.4684 0.11203 0.49132 0.11111 0.50278 0.10995 C 0.54861 0.11226 0.54028 0.09514 0.54028 0.14514 " pathEditMode="relative" rAng="0" ptsTypes="ffffffffffA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4027 0.14514 C 0.54201 0.13634 0.5434 0.1287 0.54722 0.12106 C 0.54965 0.10787 0.55937 0.08449 0.56666 0.07477 C 0.56857 0.06736 0.57014 0.06435 0.575 0.05995 C 0.58402 0.04213 0.58576 0.0463 0.59722 0.03773 C 0.60416 0.03264 0.61059 0.02477 0.61805 0.02106 C 0.63003 0.01505 0.64583 0.01343 0.65833 0.01181 C 0.67621 0.01296 0.6934 0.01481 0.71111 0.01736 C 0.72291 0.02268 0.73142 0.03796 0.74166 0.04143 C 0.74948 0.04838 0.75555 0.05625 0.76389 0.06181 C 0.76632 0.06343 0.76857 0.06551 0.77083 0.06736 C 0.77361 0.06968 0.77916 0.07477 0.77916 0.07477 C 0.78177 0.07986 0.78923 0.09468 0.79027 0.09884 C 0.79114 0.10255 0.79218 0.10625 0.79305 0.10995 C 0.79357 0.11181 0.79444 0.11551 0.79444 0.11551 C 0.79652 0.13518 0.80034 0.14583 0.80833 0.16181 C 0.81111 0.16736 0.81389 0.17292 0.81666 0.17847 C 0.81753 0.18032 0.81944 0.18403 0.81944 0.18403 C 0.82205 0.19838 0.82847 0.20995 0.83333 0.22292 C 0.83732 0.2338 0.8401 0.2456 0.84444 0.25625 C 0.84687 0.26204 0.85121 0.26667 0.85277 0.27292 C 0.85364 0.27662 0.85468 0.28032 0.85555 0.28403 C 0.85607 0.28588 0.85694 0.28958 0.85694 0.28958 C 0.86423 0.26018 0.85694 0.29167 0.85972 0.20995 C 0.85989 0.20324 0.86284 0.19421 0.86389 0.18773 C 0.86475 0.17106 0.86389 0.14884 0.87361 0.13588 C 0.87482 0.12731 0.87569 0.12245 0.87916 0.11551 C 0.87934 0.11505 0.88125 0.1037 0.88194 0.10255 C 0.88472 0.09792 0.89323 0.08472 0.89722 0.08032 C 0.90312 0.07361 0.9 0.07986 0.90555 0.07106 C 0.91093 0.0625 0.91684 0.05255 0.925 0.04884 C 0.92639 0.0463 0.9276 0.04352 0.92916 0.04143 C 0.93073 0.03935 0.93316 0.03819 0.93472 0.03588 C 0.94288 0.02315 0.93055 0.03218 0.94444 0.02477 C 0.94965 0.01782 0.95625 0.01343 0.9625 0.0081 C 0.96979 0.00208 0.97673 -0.01065 0.98472 -0.01412 C 0.99323 -0.01782 1.00555 -0.02569 1.01389 -0.02708 C 1.02222 -0.02847 1.03055 -0.02824 1.03889 -0.02894 C 1.13177 -0.04954 1.22934 -0.00394 1.32083 -0.03449 C 1.3967 -0.03241 1.36614 -0.03264 1.4125 -0.03264 " pathEditMode="relative" ptsTypes="fffffffffffffffffffffffffffffffffffffffA">
                                      <p:cBhvr>
                                        <p:cTn id="1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6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771526" y="1668355"/>
            <a:ext cx="3074480" cy="4494741"/>
          </a:xfrm>
          <a:prstGeom prst="rect">
            <a:avLst/>
          </a:prstGeom>
          <a:solidFill>
            <a:schemeClr val="tx1">
              <a:alpha val="1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Schwierigkeiten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09346" y="2109347"/>
            <a:ext cx="4387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§"/>
            </a:pPr>
            <a:r>
              <a:rPr lang="de-DE" sz="2400" dirty="0" smtClean="0"/>
              <a:t>Gravity </a:t>
            </a:r>
            <a:r>
              <a:rPr lang="de-DE" sz="2400" dirty="0" err="1" smtClean="0"/>
              <a:t>isMovable</a:t>
            </a:r>
            <a:r>
              <a:rPr lang="de-DE" sz="2400" dirty="0" smtClean="0"/>
              <a:t>?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sz="2400" dirty="0" err="1" smtClean="0"/>
              <a:t>Left</a:t>
            </a:r>
            <a:r>
              <a:rPr lang="de-DE" sz="2400" dirty="0" smtClean="0"/>
              <a:t> </a:t>
            </a:r>
            <a:r>
              <a:rPr lang="de-DE" sz="2400" dirty="0" err="1" smtClean="0"/>
              <a:t>isMovable</a:t>
            </a:r>
            <a:r>
              <a:rPr lang="de-DE" sz="2400" dirty="0" smtClean="0"/>
              <a:t>?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de-DE" sz="2400" dirty="0" smtClean="0"/>
          </a:p>
          <a:p>
            <a:pPr marL="742950" lvl="1" indent="-285750">
              <a:buFont typeface="Calibri" pitchFamily="34" charset="0"/>
              <a:buChar char="→"/>
            </a:pPr>
            <a:r>
              <a:rPr lang="de-DE" sz="2400" dirty="0" smtClean="0"/>
              <a:t>Move down</a:t>
            </a:r>
          </a:p>
          <a:p>
            <a:pPr marL="742950" lvl="1" indent="-285750">
              <a:buFont typeface="Calibri" pitchFamily="34" charset="0"/>
              <a:buChar char="→"/>
            </a:pPr>
            <a:r>
              <a:rPr lang="de-DE" sz="2400" dirty="0" smtClean="0"/>
              <a:t>Move </a:t>
            </a:r>
            <a:r>
              <a:rPr lang="de-DE" sz="2400" dirty="0" err="1" smtClean="0"/>
              <a:t>left</a:t>
            </a:r>
            <a:endParaRPr lang="de-DE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15" y="4707354"/>
            <a:ext cx="1503107" cy="145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 descr="Z:\EclipseWorkspace\seproject42\src\images\player_norma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36224"/>
            <a:ext cx="1449398" cy="2898796"/>
          </a:xfrm>
          <a:prstGeom prst="rect">
            <a:avLst/>
          </a:prstGeom>
          <a:noFill/>
          <a:ln w="635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-Form 6"/>
          <p:cNvSpPr/>
          <p:nvPr/>
        </p:nvSpPr>
        <p:spPr>
          <a:xfrm rot="2084586" flipH="1">
            <a:off x="5167670" y="1718893"/>
            <a:ext cx="762194" cy="1254601"/>
          </a:xfrm>
          <a:prstGeom prst="corner">
            <a:avLst>
              <a:gd name="adj1" fmla="val 36495"/>
              <a:gd name="adj2" fmla="val 3273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>
            <a:endCxn id="6" idx="2"/>
          </p:cNvCxnSpPr>
          <p:nvPr/>
        </p:nvCxnSpPr>
        <p:spPr>
          <a:xfrm>
            <a:off x="6308766" y="1693247"/>
            <a:ext cx="0" cy="4469849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endCxn id="5" idx="3"/>
          </p:cNvCxnSpPr>
          <p:nvPr/>
        </p:nvCxnSpPr>
        <p:spPr>
          <a:xfrm>
            <a:off x="4771526" y="3185622"/>
            <a:ext cx="3050072" cy="0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-Form 13"/>
          <p:cNvSpPr/>
          <p:nvPr/>
        </p:nvSpPr>
        <p:spPr>
          <a:xfrm rot="2084586" flipH="1">
            <a:off x="5218215" y="3120920"/>
            <a:ext cx="762194" cy="1254601"/>
          </a:xfrm>
          <a:prstGeom prst="corner">
            <a:avLst>
              <a:gd name="adj1" fmla="val 36495"/>
              <a:gd name="adj2" fmla="val 3273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4786933" y="4699734"/>
            <a:ext cx="3034665" cy="1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-Form 16"/>
          <p:cNvSpPr/>
          <p:nvPr/>
        </p:nvSpPr>
        <p:spPr>
          <a:xfrm rot="2084586" flipH="1">
            <a:off x="6690409" y="4687399"/>
            <a:ext cx="762194" cy="1254601"/>
          </a:xfrm>
          <a:prstGeom prst="corner">
            <a:avLst>
              <a:gd name="adj1" fmla="val 36495"/>
              <a:gd name="adj2" fmla="val 3273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308767" y="4656967"/>
            <a:ext cx="1537240" cy="43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869604" y="1668354"/>
            <a:ext cx="439162" cy="3036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07504" y="1434842"/>
            <a:ext cx="290778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" b="0" cap="none" spc="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Kollisionsabfrage</a:t>
            </a:r>
            <a:endParaRPr lang="de-DE" sz="3000" b="0" cap="none" spc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899592" y="5053265"/>
            <a:ext cx="3336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Schutz des kritischen Bereichs </a:t>
            </a:r>
          </a:p>
          <a:p>
            <a:pPr marL="285750" indent="-285750">
              <a:buFont typeface="Calibri" pitchFamily="34" charset="0"/>
              <a:buChar char=" "/>
            </a:pPr>
            <a:r>
              <a:rPr lang="de-DE" dirty="0" smtClean="0"/>
              <a:t>durch </a:t>
            </a:r>
            <a:r>
              <a:rPr lang="de-DE" dirty="0" err="1" smtClean="0"/>
              <a:t>Mutex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409346" y="4465157"/>
            <a:ext cx="12859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" b="0" cap="none" spc="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Lösung</a:t>
            </a:r>
            <a:endParaRPr lang="de-DE" sz="3000" b="0" cap="none" spc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2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4.72222E-6 0.01482 C 4.72222E-6 0.02153 -0.00591 0.02986 -0.01094 0.02986 L -0.02188 0.02986 " pathEditMode="relative" rAng="5400000" ptsTypes="FfFF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14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" grpId="0" animBg="1"/>
      <p:bldP spid="14" grpId="1" animBg="1"/>
      <p:bldP spid="17" grpId="0" animBg="1"/>
      <p:bldP spid="17" grpId="1" animBg="1"/>
      <p:bldP spid="13" grpId="0" animBg="1"/>
      <p:bldP spid="13" grpId="1" animBg="1"/>
      <p:bldP spid="18" grpId="0" animBg="1"/>
      <p:bldP spid="18" grpId="1" animBg="1"/>
      <p:bldP spid="26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Schwierigkeiten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115616" y="1772816"/>
            <a:ext cx="624683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sz="2000" dirty="0" smtClean="0"/>
              <a:t>Große Karten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sz="2000" dirty="0" smtClean="0"/>
              <a:t>Koordinaten aller Blöcke berechnen</a:t>
            </a:r>
          </a:p>
          <a:p>
            <a:pPr marL="742950" lvl="1" indent="-285750">
              <a:spcAft>
                <a:spcPts val="1800"/>
              </a:spcAft>
              <a:buFont typeface="Calibri" pitchFamily="34" charset="0"/>
              <a:buChar char="→"/>
            </a:pPr>
            <a:r>
              <a:rPr lang="de-DE" sz="2000" dirty="0"/>
              <a:t>Dynamisches </a:t>
            </a:r>
            <a:r>
              <a:rPr lang="de-DE" sz="2000" dirty="0" smtClean="0"/>
              <a:t>Nachladen</a:t>
            </a:r>
            <a:endParaRPr lang="de-DE" sz="2000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sz="2000" dirty="0" smtClean="0"/>
              <a:t>Gegner/Schalter/Tore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sz="2000" dirty="0" smtClean="0"/>
              <a:t>Algorithmen aller Gegner/Schalter/Tore berechnen</a:t>
            </a:r>
          </a:p>
          <a:p>
            <a:pPr marL="800100" lvl="1" indent="-342900">
              <a:buFont typeface="Calibri" pitchFamily="34" charset="0"/>
              <a:buChar char="→"/>
            </a:pPr>
            <a:r>
              <a:rPr lang="de-DE" sz="2000" dirty="0" smtClean="0"/>
              <a:t>Nur aktiv wenn in sichtbarem Bereich</a:t>
            </a:r>
            <a:endParaRPr lang="de-DE" sz="2000" dirty="0"/>
          </a:p>
        </p:txBody>
      </p:sp>
      <p:sp>
        <p:nvSpPr>
          <p:cNvPr id="11" name="Rechteck 10"/>
          <p:cNvSpPr/>
          <p:nvPr/>
        </p:nvSpPr>
        <p:spPr>
          <a:xfrm>
            <a:off x="616252" y="1310243"/>
            <a:ext cx="219508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" b="0" cap="none" spc="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endParaRPr lang="de-DE" sz="3000" b="0" cap="none" spc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hteck 12"/>
          <p:cNvSpPr/>
          <p:nvPr/>
        </p:nvSpPr>
        <p:spPr>
          <a:xfrm rot="21066306">
            <a:off x="3002341" y="5249301"/>
            <a:ext cx="2590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Maven</a:t>
            </a:r>
            <a:r>
              <a:rPr lang="de-DE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!</a:t>
            </a:r>
            <a:endParaRPr lang="de-DE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Gewitterblitz 13"/>
          <p:cNvSpPr/>
          <p:nvPr/>
        </p:nvSpPr>
        <p:spPr>
          <a:xfrm>
            <a:off x="1475656" y="4725144"/>
            <a:ext cx="1152128" cy="129614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witterblitz 14"/>
          <p:cNvSpPr/>
          <p:nvPr/>
        </p:nvSpPr>
        <p:spPr>
          <a:xfrm rot="4186098">
            <a:off x="5809274" y="4329097"/>
            <a:ext cx="1080120" cy="151216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witterblitz 15"/>
          <p:cNvSpPr/>
          <p:nvPr/>
        </p:nvSpPr>
        <p:spPr>
          <a:xfrm rot="833369">
            <a:off x="3436419" y="4062108"/>
            <a:ext cx="936004" cy="99732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37624" y="4006770"/>
            <a:ext cx="153035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" b="0" cap="none" spc="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Weitere:</a:t>
            </a:r>
            <a:endParaRPr lang="de-DE" sz="3000" b="0" cap="none" spc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5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68016" y="53008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Spielobjekte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 descr="E:\Programme\Eclipse\Workspace\seproject42\src\images\cr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789040"/>
            <a:ext cx="1270000" cy="1270000"/>
          </a:xfrm>
          <a:prstGeom prst="rect">
            <a:avLst/>
          </a:prstGeom>
          <a:noFill/>
        </p:spPr>
      </p:pic>
      <p:pic>
        <p:nvPicPr>
          <p:cNvPr id="5" name="Picture 3" descr="E:\Programme\Eclipse\Workspace\seproject42\src\images\enemy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916832"/>
            <a:ext cx="952500" cy="952500"/>
          </a:xfrm>
          <a:prstGeom prst="rect">
            <a:avLst/>
          </a:prstGeom>
          <a:noFill/>
        </p:spPr>
      </p:pic>
      <p:pic>
        <p:nvPicPr>
          <p:cNvPr id="6" name="Picture 4" descr="E:\Programme\Eclipse\Workspace\seproject42\src\images\co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2480" y="1726952"/>
            <a:ext cx="1270000" cy="1270000"/>
          </a:xfrm>
          <a:prstGeom prst="rect">
            <a:avLst/>
          </a:prstGeom>
          <a:noFill/>
        </p:spPr>
      </p:pic>
      <p:pic>
        <p:nvPicPr>
          <p:cNvPr id="7" name="Picture 5" descr="E:\Programme\Eclipse\Workspace\seproject42\src\images\buttonPress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2160" y="3789040"/>
            <a:ext cx="1270000" cy="1270000"/>
          </a:xfrm>
          <a:prstGeom prst="rect">
            <a:avLst/>
          </a:prstGeom>
          <a:noFill/>
        </p:spPr>
      </p:pic>
      <p:pic>
        <p:nvPicPr>
          <p:cNvPr id="8" name="Picture 6" descr="E:\Programme\Eclipse\Workspace\seproject42\src\images\buttonReleas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42160" y="3789040"/>
            <a:ext cx="1270000" cy="1270000"/>
          </a:xfrm>
          <a:prstGeom prst="rect">
            <a:avLst/>
          </a:prstGeom>
          <a:noFill/>
        </p:spPr>
      </p:pic>
      <p:pic>
        <p:nvPicPr>
          <p:cNvPr id="9" name="Picture 7" descr="E:\Programme\Eclipse\Workspace\seproject42\src\images\gateClos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90432" y="3815184"/>
            <a:ext cx="1270000" cy="1270000"/>
          </a:xfrm>
          <a:prstGeom prst="rect">
            <a:avLst/>
          </a:prstGeom>
          <a:noFill/>
        </p:spPr>
      </p:pic>
      <p:pic>
        <p:nvPicPr>
          <p:cNvPr id="10" name="Picture 8" descr="E:\Programme\Eclipse\Workspace\seproject42\src\images\gateOpene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90432" y="3815184"/>
            <a:ext cx="1270000" cy="1270000"/>
          </a:xfrm>
          <a:prstGeom prst="rect">
            <a:avLst/>
          </a:prstGeom>
          <a:noFill/>
        </p:spPr>
      </p:pic>
      <p:pic>
        <p:nvPicPr>
          <p:cNvPr id="11" name="Picture 9" descr="E:\Programme\Eclipse\Workspace\seproject42\src\images\gra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67744" y="1700808"/>
            <a:ext cx="1270000" cy="1270000"/>
          </a:xfrm>
          <a:prstGeom prst="rect">
            <a:avLst/>
          </a:prstGeom>
          <a:noFill/>
        </p:spPr>
      </p:pic>
      <p:pic>
        <p:nvPicPr>
          <p:cNvPr id="12" name="Picture 10" descr="E:\Programme\Eclipse\Workspace\seproject42\src\images\goal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3789040"/>
            <a:ext cx="1270000" cy="1270000"/>
          </a:xfrm>
          <a:prstGeom prst="rect">
            <a:avLst/>
          </a:prstGeom>
          <a:noFill/>
        </p:spPr>
      </p:pic>
      <p:pic>
        <p:nvPicPr>
          <p:cNvPr id="13" name="Picture 11" descr="E:\Programme\Eclipse\Workspace\seproject42\src\images\water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68144" y="1700808"/>
            <a:ext cx="1270000" cy="1270000"/>
          </a:xfrm>
          <a:prstGeom prst="rect">
            <a:avLst/>
          </a:prstGeom>
          <a:noFill/>
        </p:spPr>
      </p:pic>
      <p:sp>
        <p:nvSpPr>
          <p:cNvPr id="14" name="Rechteck 13"/>
          <p:cNvSpPr/>
          <p:nvPr/>
        </p:nvSpPr>
        <p:spPr>
          <a:xfrm>
            <a:off x="467544" y="1700808"/>
            <a:ext cx="1262608" cy="1263372"/>
          </a:xfrm>
          <a:prstGeom prst="rect">
            <a:avLst/>
          </a:prstGeom>
          <a:solidFill>
            <a:schemeClr val="tx2">
              <a:lumMod val="20000"/>
              <a:lumOff val="80000"/>
              <a:alpha val="28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95536" y="29969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/>
              <a:t>TYP_AIR = 0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2123728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/>
              <a:t>TYP_GRAS = 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779912" y="29969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/>
              <a:t>TYP_ENEMY = 2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724128" y="29969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/>
              <a:t>TYP_WATER = 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7596336" y="29969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/>
              <a:t>TYP_COIN = 4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23528" y="50851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/>
              <a:t>TYP_GOAL = 5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2051720" y="50851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/>
              <a:t>TYP_CRATE = 6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427984" y="50851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/>
              <a:t>TYP_BUTTON = 7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7092280" y="50851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/>
              <a:t>TYP_GATE = 8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Karten Aufbau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36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84688"/>
            <a:ext cx="594000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Tabelle 15"/>
          <p:cNvGraphicFramePr>
            <a:graphicFrameLocks noGrp="1"/>
          </p:cNvGraphicFramePr>
          <p:nvPr/>
        </p:nvGraphicFramePr>
        <p:xfrm>
          <a:off x="338769" y="3072384"/>
          <a:ext cx="5904660" cy="3596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</a:tblGrid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 rot="16200000">
            <a:off x="2315532" y="-1230787"/>
            <a:ext cx="1944215" cy="59351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1,5,0,1,1,0,0,0,0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1,1,8,8,1,1,0,0,0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1,1,0,0,0,1,0,0,0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3,3,0,0,1,6,0,0,0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3,1,0,0,1,0,0,0,0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1,7,0,0,0,0,0,0,0</a:t>
            </a:r>
          </a:p>
        </p:txBody>
      </p:sp>
      <p:sp>
        <p:nvSpPr>
          <p:cNvPr id="19" name="Textfeld 18"/>
          <p:cNvSpPr txBox="1"/>
          <p:nvPr/>
        </p:nvSpPr>
        <p:spPr>
          <a:xfrm rot="16200000">
            <a:off x="3100646" y="-70515"/>
            <a:ext cx="381729" cy="5897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9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de-D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8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0 0 L 0.40416 0 L 0.48507 0.03217 L 0.50503 0.19004 " pathEditMode="relative" ptsTypes="AA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19" grpId="2"/>
      <p:bldP spid="1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Karten Aufbau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36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84688"/>
            <a:ext cx="594000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Tabelle 15"/>
          <p:cNvGraphicFramePr>
            <a:graphicFrameLocks noGrp="1"/>
          </p:cNvGraphicFramePr>
          <p:nvPr/>
        </p:nvGraphicFramePr>
        <p:xfrm>
          <a:off x="338769" y="3072384"/>
          <a:ext cx="5904660" cy="3596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</a:tblGrid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 rot="17355563">
            <a:off x="6956783" y="91243"/>
            <a:ext cx="1944215" cy="58986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1,5,0,1,1,0,0,0,0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1,1,8,8,1,1,0,0,0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1,1,0,0,0,1,0,0,0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3,3,0,0,1,6,0,0,0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3,1,0,0,1,0,0,0,0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1,7,0,0,0,0,0,0,0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Karten Aufbau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36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84688"/>
            <a:ext cx="594000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Tabelle 15"/>
          <p:cNvGraphicFramePr>
            <a:graphicFrameLocks noGrp="1"/>
          </p:cNvGraphicFramePr>
          <p:nvPr/>
        </p:nvGraphicFramePr>
        <p:xfrm>
          <a:off x="338769" y="3072384"/>
          <a:ext cx="5904660" cy="3596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</a:tblGrid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 rot="19448282">
            <a:off x="6956783" y="91243"/>
            <a:ext cx="1944215" cy="58986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1,5,0,1,1,0,0,0,0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1,1,8,8,1,1,0,0,0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1,1,0,0,0,1,0,0,0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3,3,0,0,1,6,0,0,0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3,1,0,0,1,0,0,0,0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1,7,0,0,0,0,0,0,0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Karten Aufbau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36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84688"/>
            <a:ext cx="594000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Tabelle 15"/>
          <p:cNvGraphicFramePr>
            <a:graphicFrameLocks noGrp="1"/>
          </p:cNvGraphicFramePr>
          <p:nvPr/>
        </p:nvGraphicFramePr>
        <p:xfrm>
          <a:off x="338769" y="3072384"/>
          <a:ext cx="5904660" cy="3596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</a:tblGrid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 rot="20947359">
            <a:off x="6956783" y="91243"/>
            <a:ext cx="1944215" cy="58986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1,5,0,1,1,0,0,0,0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1,1,8,8,1,1,0,0,0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1,1,0,0,0,1,0,0,0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3,3,0,0,1,6,0,0,0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3,1,0,0,1,0,0,0,0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1,7,0,0,0,0,0,0,0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Karten Aufbau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36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84688"/>
            <a:ext cx="594000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Tabelle 15"/>
          <p:cNvGraphicFramePr>
            <a:graphicFrameLocks noGrp="1"/>
          </p:cNvGraphicFramePr>
          <p:nvPr/>
        </p:nvGraphicFramePr>
        <p:xfrm>
          <a:off x="338769" y="3072384"/>
          <a:ext cx="5904660" cy="3596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  <a:gridCol w="393644"/>
              </a:tblGrid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9664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956783" y="91243"/>
            <a:ext cx="1944215" cy="58986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1,5,0,1,1,0,0,0,0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1,4,4,4,1,1,0,0,0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1,1,8,8,1,1,0,0,0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1,1,0,0,0,1,0,0,0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3,3,0,0,0,1,0,0,0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3,3,0,0,0,0,0,0,0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3,3,0,0,1,6,0,0,0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3,1,0,0,1,0,0,0,0</a:t>
            </a:r>
          </a:p>
          <a:p>
            <a:pPr>
              <a:spcAft>
                <a:spcPts val="900"/>
              </a:spcAft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1,7,0,0,0,0,0,0,0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236296" y="2606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Level.lvl</a:t>
            </a:r>
            <a:endParaRPr lang="de-DE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0.01267 0.0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0" r="14472"/>
          <a:stretch/>
        </p:blipFill>
        <p:spPr bwMode="auto">
          <a:xfrm>
            <a:off x="2988650" y="1485344"/>
            <a:ext cx="3048083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7"/>
          <a:stretch/>
        </p:blipFill>
        <p:spPr bwMode="auto">
          <a:xfrm>
            <a:off x="7043996" y="1485344"/>
            <a:ext cx="624348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86"/>
          <a:stretch/>
        </p:blipFill>
        <p:spPr bwMode="auto">
          <a:xfrm>
            <a:off x="2356520" y="1485344"/>
            <a:ext cx="631303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485344"/>
            <a:ext cx="1080000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4" y="1485344"/>
            <a:ext cx="1080000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7020272" y="1485344"/>
            <a:ext cx="648072" cy="5040000"/>
          </a:xfrm>
          <a:prstGeom prst="rect">
            <a:avLst/>
          </a:prstGeom>
          <a:solidFill>
            <a:srgbClr val="00B050">
              <a:alpha val="63000"/>
            </a:srgbClr>
          </a:solidFill>
          <a:ln w="38100">
            <a:solidFill>
              <a:srgbClr val="409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354228" y="1486800"/>
            <a:ext cx="633595" cy="5031285"/>
          </a:xfrm>
          <a:prstGeom prst="rect">
            <a:avLst/>
          </a:prstGeom>
          <a:solidFill>
            <a:srgbClr val="FF0000">
              <a:alpha val="63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0800000">
            <a:off x="1231024" y="4010528"/>
            <a:ext cx="1440000" cy="360040"/>
          </a:xfrm>
          <a:prstGeom prst="rightArrow">
            <a:avLst/>
          </a:prstGeom>
          <a:solidFill>
            <a:srgbClr val="FF0000">
              <a:alpha val="6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/>
          <p:cNvSpPr/>
          <p:nvPr/>
        </p:nvSpPr>
        <p:spPr>
          <a:xfrm rot="10800000">
            <a:off x="5767528" y="3982908"/>
            <a:ext cx="1440000" cy="360040"/>
          </a:xfrm>
          <a:prstGeom prst="rightArrow">
            <a:avLst/>
          </a:prstGeom>
          <a:solidFill>
            <a:srgbClr val="00B050">
              <a:alpha val="63000"/>
            </a:srgbClr>
          </a:solidFill>
          <a:ln>
            <a:solidFill>
              <a:srgbClr val="409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Dynamisches Nachladen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699792" y="980728"/>
            <a:ext cx="303871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" b="0" cap="none" spc="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Sichtbarer Bereich</a:t>
            </a:r>
            <a:endParaRPr lang="de-DE" sz="3000" b="0" cap="none" spc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339752" y="1484784"/>
            <a:ext cx="3664745" cy="5055156"/>
          </a:xfrm>
          <a:prstGeom prst="rect">
            <a:avLst/>
          </a:prstGeom>
          <a:solidFill>
            <a:schemeClr val="tx1">
              <a:alpha val="1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50" y="3513667"/>
            <a:ext cx="568874" cy="100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8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10712 -2.96296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3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-0.10694 -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-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1823 -0.000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2.22222E-6 L -0.18628 2.22222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-0.07084 0.000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3" grpId="0" animBg="1"/>
      <p:bldP spid="13" grpId="1" animBg="1"/>
      <p:bldP spid="13" grpId="2" animBg="1"/>
      <p:bldP spid="16" grpId="0" animBg="1"/>
      <p:bldP spid="16" grpId="1" animBg="1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467544" y="1406679"/>
            <a:ext cx="7725738" cy="4566799"/>
          </a:xfrm>
          <a:prstGeom prst="rect">
            <a:avLst/>
          </a:prstGeom>
          <a:solidFill>
            <a:schemeClr val="tx1">
              <a:alpha val="1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69" y="4461311"/>
            <a:ext cx="153107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Kollisionsabfrage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04059" y="3332734"/>
            <a:ext cx="94448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300,200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2008602" y="1406679"/>
            <a:ext cx="8872" cy="4566800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539160" y="1406679"/>
            <a:ext cx="0" cy="4586439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5088486" y="1406679"/>
            <a:ext cx="22283" cy="4586439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6641839" y="1406680"/>
            <a:ext cx="16016" cy="4573871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481968" y="4448669"/>
            <a:ext cx="7711314" cy="13014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495040" y="2933301"/>
            <a:ext cx="7711314" cy="13014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Z:\EclipseWorkspace\seproject42\src\images\player_norma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698" y="2939808"/>
            <a:ext cx="1503296" cy="3006592"/>
          </a:xfrm>
          <a:prstGeom prst="rect">
            <a:avLst/>
          </a:prstGeom>
          <a:noFill/>
          <a:ln w="635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Gerade Verbindung mit Pfeil 38"/>
          <p:cNvCxnSpPr>
            <a:stCxn id="4" idx="2"/>
          </p:cNvCxnSpPr>
          <p:nvPr/>
        </p:nvCxnSpPr>
        <p:spPr>
          <a:xfrm flipH="1">
            <a:off x="5110773" y="3702066"/>
            <a:ext cx="765531" cy="7531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3539160" y="2177029"/>
            <a:ext cx="765534" cy="7531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3850101" y="1807697"/>
            <a:ext cx="94448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100,100</a:t>
            </a:r>
            <a:endParaRPr lang="de-DE" dirty="0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7822154" y="1406679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8532440" y="105273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467544" y="5782019"/>
            <a:ext cx="0" cy="50405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247254" y="616530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Y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64466" y="454606"/>
            <a:ext cx="47641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0,0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5" idx="2"/>
          </p:cNvCxnSpPr>
          <p:nvPr/>
        </p:nvCxnSpPr>
        <p:spPr>
          <a:xfrm flipH="1">
            <a:off x="467544" y="823938"/>
            <a:ext cx="335128" cy="5827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Multiplizieren 50"/>
          <p:cNvSpPr/>
          <p:nvPr/>
        </p:nvSpPr>
        <p:spPr>
          <a:xfrm>
            <a:off x="2146588" y="1636969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Multiplizieren 60"/>
          <p:cNvSpPr/>
          <p:nvPr/>
        </p:nvSpPr>
        <p:spPr>
          <a:xfrm>
            <a:off x="2146588" y="3126002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Multiplizieren 61"/>
          <p:cNvSpPr/>
          <p:nvPr/>
        </p:nvSpPr>
        <p:spPr>
          <a:xfrm>
            <a:off x="2156520" y="4641331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Multiplizieren 62"/>
          <p:cNvSpPr/>
          <p:nvPr/>
        </p:nvSpPr>
        <p:spPr>
          <a:xfrm>
            <a:off x="3728630" y="1636969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Multiplizieren 63"/>
          <p:cNvSpPr/>
          <p:nvPr/>
        </p:nvSpPr>
        <p:spPr>
          <a:xfrm>
            <a:off x="5300240" y="1636969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Multiplizieren 64"/>
          <p:cNvSpPr/>
          <p:nvPr/>
        </p:nvSpPr>
        <p:spPr>
          <a:xfrm>
            <a:off x="5300240" y="3126002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Multiplizieren 65"/>
          <p:cNvSpPr/>
          <p:nvPr/>
        </p:nvSpPr>
        <p:spPr>
          <a:xfrm>
            <a:off x="5300240" y="4641331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Multiplizieren 67"/>
          <p:cNvSpPr/>
          <p:nvPr/>
        </p:nvSpPr>
        <p:spPr>
          <a:xfrm>
            <a:off x="4572000" y="3867040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L-Form 52"/>
          <p:cNvSpPr/>
          <p:nvPr/>
        </p:nvSpPr>
        <p:spPr>
          <a:xfrm rot="2084586" flipH="1">
            <a:off x="2474873" y="2869359"/>
            <a:ext cx="659747" cy="1208540"/>
          </a:xfrm>
          <a:prstGeom prst="corner">
            <a:avLst>
              <a:gd name="adj1" fmla="val 36495"/>
              <a:gd name="adj2" fmla="val 3273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L-Form 69"/>
          <p:cNvSpPr/>
          <p:nvPr/>
        </p:nvSpPr>
        <p:spPr>
          <a:xfrm rot="2084586" flipH="1">
            <a:off x="2455793" y="4471101"/>
            <a:ext cx="659747" cy="1208540"/>
          </a:xfrm>
          <a:prstGeom prst="corner">
            <a:avLst>
              <a:gd name="adj1" fmla="val 36495"/>
              <a:gd name="adj2" fmla="val 3273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-0.03559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9 -0.00093 L 0.03524 -0.0009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53" grpId="0" animBg="1"/>
      <p:bldP spid="53" grpId="1" animBg="1"/>
      <p:bldP spid="70" grpId="0" animBg="1"/>
      <p:bldP spid="70" grpId="1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Microsoft Office PowerPoint</Application>
  <PresentationFormat>Bildschirmpräsentation (4:3)</PresentationFormat>
  <Paragraphs>813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bjeschle</dc:creator>
  <cp:lastModifiedBy>BTF-USER</cp:lastModifiedBy>
  <cp:revision>43</cp:revision>
  <dcterms:created xsi:type="dcterms:W3CDTF">2013-01-11T12:25:13Z</dcterms:created>
  <dcterms:modified xsi:type="dcterms:W3CDTF">2013-01-16T15:00:43Z</dcterms:modified>
</cp:coreProperties>
</file>