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122049561" r:id="rId2"/>
    <p:sldId id="1619161753" r:id="rId3"/>
    <p:sldId id="657442465" r:id="rId4"/>
    <p:sldId id="98843632" r:id="rId5"/>
    <p:sldId id="1619161754" r:id="rId6"/>
    <p:sldId id="31355284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34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27"/>
    <p:restoredTop sz="94505"/>
  </p:normalViewPr>
  <p:slideViewPr>
    <p:cSldViewPr snapToGrid="0" snapToObjects="1">
      <p:cViewPr varScale="1">
        <p:scale>
          <a:sx n="120" d="100"/>
          <a:sy n="120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D3C6E-FF4D-C941-A5D4-EE3C2A549904}" type="datetimeFigureOut">
              <a:rPr lang="en-US" smtClean="0"/>
              <a:t>6/21/17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1EFC1-B49A-4D4E-99F1-21DA2DEF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43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ithub.com/bjoernsteffens/meetup_ppt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84124" y="1473201"/>
            <a:ext cx="6956864" cy="2036762"/>
          </a:xfrm>
        </p:spPr>
        <p:txBody>
          <a:bodyPr anchor="ctr">
            <a:normAutofit/>
          </a:bodyPr>
          <a:lstStyle>
            <a:lvl1pPr algn="l">
              <a:defRPr sz="4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Tribe/Squad name and/or topic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84124" y="3606085"/>
            <a:ext cx="6956864" cy="2032715"/>
          </a:xfrm>
        </p:spPr>
        <p:txBody>
          <a:bodyPr anchor="t"/>
          <a:lstStyle>
            <a:lvl1pPr marL="0" indent="0" algn="l">
              <a:buNone/>
              <a:defRPr sz="24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Describe the metrics in the deck with a clear and crisp statement. Use non-technical language where possible. Use speaker notes for additional details about key statements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9748" y="1473201"/>
            <a:ext cx="42164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yperlink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8660" y="0"/>
            <a:ext cx="11631939" cy="833755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Give your slide a crisp heading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46480" y="1182758"/>
            <a:ext cx="10804120" cy="4994205"/>
          </a:xfrm>
        </p:spPr>
        <p:txBody>
          <a:bodyPr anchor="ctr" anchorCtr="0">
            <a:normAutofit/>
          </a:bodyPr>
          <a:lstStyle>
            <a:lvl1pPr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Provide crisp and short insights about what is displayed on the chart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10600" y="6337657"/>
            <a:ext cx="3240000" cy="365125"/>
          </a:xfrm>
        </p:spPr>
        <p:txBody>
          <a:bodyPr/>
          <a:lstStyle>
            <a:lvl1pPr algn="r">
              <a:defRPr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defRPr>
            </a:lvl1pPr>
          </a:lstStyle>
          <a:p>
            <a:fld id="{3C08ACB2-62C2-5C4E-AD4B-85D181D2048B}" type="datetime4">
              <a:rPr lang="en-US" smtClean="0"/>
              <a:pPr/>
              <a:t>June 21,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77229" y="6337656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defRPr>
            </a:lvl1pPr>
          </a:lstStyle>
          <a:p>
            <a:r>
              <a:rPr lang="en-US" smtClean="0"/>
              <a:t>Page </a:t>
            </a:r>
            <a:fld id="{5B8FE82A-B0D7-A44D-AAB1-B8049B71F409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8661" y="6337656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defRPr>
            </a:lvl1pPr>
          </a:lstStyle>
          <a:p>
            <a:r>
              <a:rPr lang="en-US" dirty="0" smtClean="0"/>
              <a:t>IBM </a:t>
            </a:r>
            <a:r>
              <a:rPr lang="en-US" b="1" dirty="0" smtClean="0"/>
              <a:t>Cloud</a:t>
            </a:r>
            <a:endParaRPr lang="en-US" b="1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8660" y="0"/>
            <a:ext cx="11631939" cy="833755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Give your slide a crisp heading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18660" y="1182758"/>
            <a:ext cx="7873369" cy="4994205"/>
          </a:xfrm>
        </p:spPr>
        <p:txBody>
          <a:bodyPr anchor="ctr" anchorCtr="0">
            <a:normAutofit/>
          </a:bodyPr>
          <a:lstStyle>
            <a:lvl1pPr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Provide crisp and short insights about what is displayed on the chart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10600" y="6337657"/>
            <a:ext cx="3240000" cy="365125"/>
          </a:xfrm>
        </p:spPr>
        <p:txBody>
          <a:bodyPr/>
          <a:lstStyle>
            <a:lvl1pPr algn="r">
              <a:defRPr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defRPr>
            </a:lvl1pPr>
          </a:lstStyle>
          <a:p>
            <a:fld id="{3C08ACB2-62C2-5C4E-AD4B-85D181D2048B}" type="datetime4">
              <a:rPr lang="en-US" smtClean="0"/>
              <a:pPr/>
              <a:t>June 21,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77229" y="6337656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defRPr>
            </a:lvl1pPr>
          </a:lstStyle>
          <a:p>
            <a:r>
              <a:rPr lang="en-US" smtClean="0"/>
              <a:t>Page </a:t>
            </a:r>
            <a:fld id="{5B8FE82A-B0D7-A44D-AAB1-B8049B71F409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8661" y="6337656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defRPr>
            </a:lvl1pPr>
          </a:lstStyle>
          <a:p>
            <a:r>
              <a:rPr lang="en-US" dirty="0" smtClean="0"/>
              <a:t>IBM </a:t>
            </a:r>
            <a:r>
              <a:rPr lang="en-US" b="1" dirty="0" smtClean="0"/>
              <a:t>Cloud</a:t>
            </a:r>
            <a:endParaRPr lang="en-US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8442960" y="1182757"/>
            <a:ext cx="3407638" cy="4994205"/>
          </a:xfrm>
        </p:spPr>
        <p:txBody>
          <a:bodyPr anchor="ctr" anchorCtr="0">
            <a:normAutofit/>
          </a:bodyPr>
          <a:lstStyle>
            <a:lvl1pPr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Add your business comments to the data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8660" y="0"/>
            <a:ext cx="11631939" cy="833755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Give your slide a crisp heading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18660" y="1182758"/>
            <a:ext cx="11631940" cy="4994205"/>
          </a:xfrm>
        </p:spPr>
        <p:txBody>
          <a:bodyPr anchor="ctr" anchorCtr="0">
            <a:normAutofit/>
          </a:bodyPr>
          <a:lstStyle>
            <a:lvl1pPr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Provide crisp and short insights about what is displayed on the chart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10600" y="6337657"/>
            <a:ext cx="3240000" cy="365125"/>
          </a:xfrm>
        </p:spPr>
        <p:txBody>
          <a:bodyPr/>
          <a:lstStyle>
            <a:lvl1pPr algn="r">
              <a:defRPr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defRPr>
            </a:lvl1pPr>
          </a:lstStyle>
          <a:p>
            <a:fld id="{3C08ACB2-62C2-5C4E-AD4B-85D181D2048B}" type="datetime4">
              <a:rPr lang="en-US" smtClean="0"/>
              <a:pPr/>
              <a:t>June 21,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77229" y="6337656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defRPr>
            </a:lvl1pPr>
          </a:lstStyle>
          <a:p>
            <a:r>
              <a:rPr lang="en-US" smtClean="0"/>
              <a:t>Page </a:t>
            </a:r>
            <a:fld id="{5B8FE82A-B0D7-A44D-AAB1-B8049B71F409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8661" y="6337656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defRPr>
            </a:lvl1pPr>
          </a:lstStyle>
          <a:p>
            <a:r>
              <a:rPr lang="en-US" dirty="0" smtClean="0"/>
              <a:t>IBM </a:t>
            </a:r>
            <a:r>
              <a:rPr lang="en-US" b="1" dirty="0" smtClean="0"/>
              <a:t>Cloud</a:t>
            </a:r>
            <a:endParaRPr lang="en-US" b="1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ithub Link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8660" y="0"/>
            <a:ext cx="11631939" cy="833755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Give your slide a crisp heading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10600" y="6337657"/>
            <a:ext cx="3240000" cy="365125"/>
          </a:xfrm>
        </p:spPr>
        <p:txBody>
          <a:bodyPr/>
          <a:lstStyle>
            <a:lvl1pPr algn="r">
              <a:defRPr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defRPr>
            </a:lvl1pPr>
          </a:lstStyle>
          <a:p>
            <a:fld id="{3C08ACB2-62C2-5C4E-AD4B-85D181D2048B}" type="datetime4">
              <a:rPr lang="en-US" smtClean="0"/>
              <a:pPr/>
              <a:t>June 21,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77229" y="6337656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defRPr>
            </a:lvl1pPr>
          </a:lstStyle>
          <a:p>
            <a:r>
              <a:rPr lang="en-US" smtClean="0"/>
              <a:t>Page </a:t>
            </a:r>
            <a:fld id="{5B8FE82A-B0D7-A44D-AAB1-B8049B71F409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8661" y="6337656"/>
            <a:ext cx="2743200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defRPr>
            </a:lvl1pPr>
          </a:lstStyle>
          <a:p>
            <a:r>
              <a:rPr lang="en-US" dirty="0" smtClean="0"/>
              <a:t>IBM </a:t>
            </a:r>
            <a:r>
              <a:rPr lang="en-US" b="1" dirty="0" smtClean="0"/>
              <a:t>Cloud</a:t>
            </a:r>
            <a:endParaRPr lang="en-US" b="1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884434" y="2523281"/>
            <a:ext cx="86531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hlinkClick r:id="rId2"/>
              </a:rPr>
              <a:t>Find the source code on</a:t>
            </a:r>
            <a:r>
              <a:rPr lang="en-US" sz="3200" baseline="0" dirty="0" smtClean="0">
                <a:hlinkClick r:id="rId2"/>
              </a:rPr>
              <a:t> Github</a:t>
            </a:r>
            <a:r>
              <a:rPr lang="en-US" sz="3200" baseline="0" dirty="0" smtClean="0"/>
              <a:t/>
            </a:r>
            <a:br>
              <a:rPr lang="en-US" sz="3200" baseline="0" dirty="0" smtClean="0"/>
            </a:br>
            <a:r>
              <a:rPr lang="en-US" sz="3200" baseline="0" dirty="0" smtClean="0"/>
              <a:t/>
            </a:r>
            <a:br>
              <a:rPr lang="en-US" sz="3200" baseline="0" dirty="0" smtClean="0"/>
            </a:br>
            <a:r>
              <a:rPr lang="en-US" sz="3200" baseline="0" dirty="0" smtClean="0"/>
              <a:t> https://</a:t>
            </a:r>
            <a:r>
              <a:rPr lang="en-US" sz="3200" baseline="0" dirty="0" err="1" smtClean="0"/>
              <a:t>github.com</a:t>
            </a:r>
            <a:r>
              <a:rPr lang="en-US" sz="3200" baseline="0" dirty="0" smtClean="0"/>
              <a:t>/</a:t>
            </a:r>
            <a:r>
              <a:rPr lang="en-US" sz="3200" baseline="0" dirty="0" err="1" smtClean="0"/>
              <a:t>bjoernsteffens</a:t>
            </a:r>
            <a:r>
              <a:rPr lang="en-US" sz="3200" baseline="0" dirty="0" smtClean="0"/>
              <a:t>/</a:t>
            </a:r>
            <a:r>
              <a:rPr lang="en-US" sz="3200" baseline="0" dirty="0" err="1" smtClean="0"/>
              <a:t>meetup_ppt</a:t>
            </a:r>
            <a:endParaRPr lang="en-US" sz="3200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30000"/>
                  </a:schemeClr>
                </a:solidFill>
              </a:defRPr>
            </a:lvl1pPr>
          </a:lstStyle>
          <a:p>
            <a:fld id="{436DD3B9-DAE1-B049-BCB2-F24A96DD1A05}" type="datetime4">
              <a:rPr lang="en-US" smtClean="0"/>
              <a:pPr/>
              <a:t>June 21,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  <a:alpha val="30000"/>
                  </a:schemeClr>
                </a:solidFill>
              </a:defRPr>
            </a:lvl1pPr>
          </a:lstStyle>
          <a:p>
            <a:r>
              <a:rPr lang="da-DK" smtClean="0"/>
              <a:t>Page ‹#›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30000"/>
                  </a:schemeClr>
                </a:solidFill>
              </a:defRPr>
            </a:lvl1pPr>
          </a:lstStyle>
          <a:p>
            <a:fld id="{B53A7732-6869-B941-BFD5-51A390AB9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2" r:id="rId3"/>
    <p:sldLayoutId id="2147483653" r:id="rId4"/>
    <p:sldLayoutId id="2147483655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joernsteffens/meetup_pp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Leveraging R to Explore Digital Analytics Data</a:t>
            </a:r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/>
              <a:t>Meetup@Amazee May 2017
Last updated 06/21/2017
bjoern.steffens1@gmail.com +41 78 759 70 80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Source code is on Github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46480" y="1182758"/>
            <a:ext cx="10804120" cy="4994205"/>
          </a:xfrm>
        </p:spPr>
        <p:txBody>
          <a:bodyPr/>
          <a:lstStyle>
            <a:lvl1pPr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r>
              <a:rPr sz="2400">
                <a:solidFill>
                  <a:srgbClr val="0000FF">
                    <a:alpha val="100000"/>
                  </a:srgbClr>
                </a:solidFill>
                <a:latin typeface="Calibri (Body)"/>
                <a:ea typeface="Calibri (Body)"/>
                <a:cs typeface="Calibri (Body)"/>
                <a:hlinkClick r:id="rId2"/>
              </a:rPr>
              <a:t>Sample code on Github</a:t>
            </a:r>
          </a:p>
        </p:txBody>
      </p:sp>
      <p:sp>
        <p:nvSpPr>
          <p:cNvPr id="3" name="Footer 3"/>
          <p:cNvSpPr>
            <a:spLocks noGrp="1"/>
          </p:cNvSpPr>
          <p:nvPr>
            <p:ph type="ftr" sz="half" idx="11"/>
          </p:nvPr>
        </p:nvSpPr>
        <p:spPr/>
        <p:txBody>
          <a:bodyPr/>
          <a:lstStyle/>
          <a:p>
            <a:r>
              <a:rPr/>
              <a:t>All data on this slide was extracted on 2017-06-21 17:22:15</a:t>
            </a:r>
          </a:p>
        </p:txBody>
      </p:sp>
      <p:sp>
        <p:nvSpPr>
          <p:cNvPr id="5" name="Slide Number 4"/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r>
              <a:rPr/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Product Revenue Overview</a:t>
            </a:r>
          </a:p>
        </p:txBody>
      </p:sp>
      <p:grpSp>
        <p:nvGrpSpPr>
          <p:cNvPr id="3" name="grp3"/>
          <p:cNvGrpSpPr/>
          <p:nvPr/>
        </p:nvGrpSpPr>
        <p:grpSpPr>
          <a:xfrm>
            <a:off x="1046479" y="1182758"/>
            <a:ext cx="10804120" cy="4994205"/>
            <a:chOff x="1046479" y="1182758"/>
            <a:chExt cx="10804120" cy="4994205"/>
          </a:xfrm>
        </p:grpSpPr>
        <p:sp>
          <p:nvSpPr>
            <p:cNvPr id="62" name="rc4"/>
            <p:cNvSpPr/>
            <p:nvPr/>
          </p:nvSpPr>
          <p:spPr>
            <a:xfrm>
              <a:off x="1046479" y="1182758"/>
              <a:ext cx="10804120" cy="499420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395913" y="1584419"/>
              <a:ext cx="9408728" cy="39184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858637" y="3780366"/>
              <a:ext cx="8483279" cy="1544400"/>
            </a:xfrm>
            <a:custGeom>
              <a:avLst/>
              <a:gdLst/>
              <a:ahLst/>
              <a:cxnLst/>
              <a:rect l="0" t="0" r="0" b="0"/>
              <a:pathLst>
                <a:path w="8483279" h="1544400">
                  <a:moveTo>
                    <a:pt x="0" y="662645"/>
                  </a:moveTo>
                  <a:lnTo>
                    <a:pt x="771207" y="1469741"/>
                  </a:lnTo>
                  <a:lnTo>
                    <a:pt x="1542414" y="603402"/>
                  </a:lnTo>
                  <a:lnTo>
                    <a:pt x="2313621" y="0"/>
                  </a:lnTo>
                  <a:lnTo>
                    <a:pt x="3084828" y="1544400"/>
                  </a:lnTo>
                  <a:lnTo>
                    <a:pt x="3856036" y="1431528"/>
                  </a:lnTo>
                  <a:lnTo>
                    <a:pt x="4627243" y="1030188"/>
                  </a:lnTo>
                  <a:lnTo>
                    <a:pt x="5398450" y="1414415"/>
                  </a:lnTo>
                  <a:lnTo>
                    <a:pt x="6169657" y="1173814"/>
                  </a:lnTo>
                  <a:lnTo>
                    <a:pt x="6940865" y="414744"/>
                  </a:lnTo>
                  <a:lnTo>
                    <a:pt x="7712072" y="475978"/>
                  </a:lnTo>
                  <a:lnTo>
                    <a:pt x="8483279" y="67905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858637" y="2917598"/>
              <a:ext cx="8483279" cy="470004"/>
            </a:xfrm>
            <a:custGeom>
              <a:avLst/>
              <a:gdLst/>
              <a:ahLst/>
              <a:cxnLst/>
              <a:rect l="0" t="0" r="0" b="0"/>
              <a:pathLst>
                <a:path w="8483279" h="470004">
                  <a:moveTo>
                    <a:pt x="0" y="470004"/>
                  </a:moveTo>
                  <a:lnTo>
                    <a:pt x="771207" y="413840"/>
                  </a:lnTo>
                  <a:lnTo>
                    <a:pt x="1542414" y="318637"/>
                  </a:lnTo>
                  <a:lnTo>
                    <a:pt x="2313621" y="210789"/>
                  </a:lnTo>
                  <a:lnTo>
                    <a:pt x="3084828" y="145148"/>
                  </a:lnTo>
                  <a:lnTo>
                    <a:pt x="3856036" y="162424"/>
                  </a:lnTo>
                  <a:lnTo>
                    <a:pt x="4627243" y="145381"/>
                  </a:lnTo>
                  <a:lnTo>
                    <a:pt x="5398450" y="146877"/>
                  </a:lnTo>
                  <a:lnTo>
                    <a:pt x="6169657" y="127969"/>
                  </a:lnTo>
                  <a:lnTo>
                    <a:pt x="6940865" y="118981"/>
                  </a:lnTo>
                  <a:lnTo>
                    <a:pt x="7712072" y="29693"/>
                  </a:lnTo>
                  <a:lnTo>
                    <a:pt x="8483279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858637" y="2121163"/>
              <a:ext cx="8483279" cy="301817"/>
            </a:xfrm>
            <a:custGeom>
              <a:avLst/>
              <a:gdLst/>
              <a:ahLst/>
              <a:cxnLst/>
              <a:rect l="0" t="0" r="0" b="0"/>
              <a:pathLst>
                <a:path w="8483279" h="301817">
                  <a:moveTo>
                    <a:pt x="0" y="301817"/>
                  </a:moveTo>
                  <a:lnTo>
                    <a:pt x="771207" y="285491"/>
                  </a:lnTo>
                  <a:lnTo>
                    <a:pt x="1542414" y="243151"/>
                  </a:lnTo>
                  <a:lnTo>
                    <a:pt x="2313621" y="201054"/>
                  </a:lnTo>
                  <a:lnTo>
                    <a:pt x="3084828" y="166430"/>
                  </a:lnTo>
                  <a:lnTo>
                    <a:pt x="3856036" y="135547"/>
                  </a:lnTo>
                  <a:lnTo>
                    <a:pt x="4627243" y="77827"/>
                  </a:lnTo>
                  <a:lnTo>
                    <a:pt x="5398450" y="90822"/>
                  </a:lnTo>
                  <a:lnTo>
                    <a:pt x="6169657" y="142143"/>
                  </a:lnTo>
                  <a:lnTo>
                    <a:pt x="6940865" y="80446"/>
                  </a:lnTo>
                  <a:lnTo>
                    <a:pt x="7712072" y="35458"/>
                  </a:lnTo>
                  <a:lnTo>
                    <a:pt x="8483279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858637" y="3696797"/>
              <a:ext cx="8483279" cy="935608"/>
            </a:xfrm>
            <a:custGeom>
              <a:avLst/>
              <a:gdLst/>
              <a:ahLst/>
              <a:cxnLst/>
              <a:rect l="0" t="0" r="0" b="0"/>
              <a:pathLst>
                <a:path w="8483279" h="935608">
                  <a:moveTo>
                    <a:pt x="0" y="935608"/>
                  </a:moveTo>
                  <a:lnTo>
                    <a:pt x="771207" y="669110"/>
                  </a:lnTo>
                  <a:lnTo>
                    <a:pt x="1542414" y="697549"/>
                  </a:lnTo>
                  <a:lnTo>
                    <a:pt x="2313621" y="165372"/>
                  </a:lnTo>
                  <a:lnTo>
                    <a:pt x="3084828" y="450547"/>
                  </a:lnTo>
                  <a:lnTo>
                    <a:pt x="3856036" y="145394"/>
                  </a:lnTo>
                  <a:lnTo>
                    <a:pt x="4627243" y="171879"/>
                  </a:lnTo>
                  <a:lnTo>
                    <a:pt x="5398450" y="150971"/>
                  </a:lnTo>
                  <a:lnTo>
                    <a:pt x="6169657" y="107324"/>
                  </a:lnTo>
                  <a:lnTo>
                    <a:pt x="6940865" y="148748"/>
                  </a:lnTo>
                  <a:lnTo>
                    <a:pt x="7712072" y="49417"/>
                  </a:lnTo>
                  <a:lnTo>
                    <a:pt x="8483279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858637" y="1762531"/>
              <a:ext cx="8483279" cy="538483"/>
            </a:xfrm>
            <a:custGeom>
              <a:avLst/>
              <a:gdLst/>
              <a:ahLst/>
              <a:cxnLst/>
              <a:rect l="0" t="0" r="0" b="0"/>
              <a:pathLst>
                <a:path w="8483279" h="538483">
                  <a:moveTo>
                    <a:pt x="0" y="486014"/>
                  </a:moveTo>
                  <a:lnTo>
                    <a:pt x="771207" y="538483"/>
                  </a:lnTo>
                  <a:lnTo>
                    <a:pt x="1542414" y="407155"/>
                  </a:lnTo>
                  <a:lnTo>
                    <a:pt x="2313621" y="343666"/>
                  </a:lnTo>
                  <a:lnTo>
                    <a:pt x="3084828" y="276872"/>
                  </a:lnTo>
                  <a:lnTo>
                    <a:pt x="3856036" y="302442"/>
                  </a:lnTo>
                  <a:lnTo>
                    <a:pt x="4627243" y="230425"/>
                  </a:lnTo>
                  <a:lnTo>
                    <a:pt x="5398450" y="219773"/>
                  </a:lnTo>
                  <a:lnTo>
                    <a:pt x="6169657" y="208138"/>
                  </a:lnTo>
                  <a:lnTo>
                    <a:pt x="6940865" y="32131"/>
                  </a:lnTo>
                  <a:lnTo>
                    <a:pt x="7712072" y="0"/>
                  </a:lnTo>
                  <a:lnTo>
                    <a:pt x="8483279" y="83296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858637" y="2270172"/>
              <a:ext cx="8483279" cy="1118641"/>
            </a:xfrm>
            <a:custGeom>
              <a:avLst/>
              <a:gdLst/>
              <a:ahLst/>
              <a:cxnLst/>
              <a:rect l="0" t="0" r="0" b="0"/>
              <a:pathLst>
                <a:path w="8483279" h="1118641">
                  <a:moveTo>
                    <a:pt x="0" y="919054"/>
                  </a:moveTo>
                  <a:lnTo>
                    <a:pt x="771207" y="1118641"/>
                  </a:lnTo>
                  <a:lnTo>
                    <a:pt x="1542414" y="992143"/>
                  </a:lnTo>
                  <a:lnTo>
                    <a:pt x="2313621" y="991525"/>
                  </a:lnTo>
                  <a:lnTo>
                    <a:pt x="3084828" y="865324"/>
                  </a:lnTo>
                  <a:lnTo>
                    <a:pt x="3856036" y="658964"/>
                  </a:lnTo>
                  <a:lnTo>
                    <a:pt x="4627243" y="497187"/>
                  </a:lnTo>
                  <a:lnTo>
                    <a:pt x="5398450" y="458830"/>
                  </a:lnTo>
                  <a:lnTo>
                    <a:pt x="6169657" y="305909"/>
                  </a:lnTo>
                  <a:lnTo>
                    <a:pt x="6940865" y="189382"/>
                  </a:lnTo>
                  <a:lnTo>
                    <a:pt x="7712072" y="76969"/>
                  </a:lnTo>
                  <a:lnTo>
                    <a:pt x="8483279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395913" y="1584419"/>
              <a:ext cx="0" cy="3918459"/>
            </a:xfrm>
            <a:custGeom>
              <a:avLst/>
              <a:gdLst/>
              <a:ahLst/>
              <a:cxnLst/>
              <a:rect l="0" t="0" r="0" b="0"/>
              <a:pathLst>
                <a:path h="3918459">
                  <a:moveTo>
                    <a:pt x="0" y="39184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tx13"/>
            <p:cNvSpPr/>
            <p:nvPr/>
          </p:nvSpPr>
          <p:spPr>
            <a:xfrm>
              <a:off x="1275351" y="4676316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1275351" y="3739912"/>
              <a:ext cx="57931" cy="730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1275351" y="2802119"/>
              <a:ext cx="57931" cy="732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1275351" y="1863532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7" name="pl17"/>
            <p:cNvSpPr/>
            <p:nvPr/>
          </p:nvSpPr>
          <p:spPr>
            <a:xfrm>
              <a:off x="1361118" y="471441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1361118" y="377682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1361118" y="283922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1361118" y="190163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1395913" y="5502879"/>
              <a:ext cx="9408728" cy="0"/>
            </a:xfrm>
            <a:custGeom>
              <a:avLst/>
              <a:gdLst/>
              <a:ahLst/>
              <a:cxnLst/>
              <a:rect l="0" t="0" r="0" b="0"/>
              <a:pathLst>
                <a:path w="9408728">
                  <a:moveTo>
                    <a:pt x="0" y="0"/>
                  </a:moveTo>
                  <a:lnTo>
                    <a:pt x="94087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1858637" y="550287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2629844" y="550287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3401052" y="550287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4172259" y="550287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4943466" y="550287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5714673" y="550287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6485880" y="550287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7257088" y="550287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8028295" y="550287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8799502" y="550287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9570709" y="550287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10341917" y="550287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4"/>
            <p:cNvSpPr/>
            <p:nvPr/>
          </p:nvSpPr>
          <p:spPr>
            <a:xfrm rot="-5400000">
              <a:off x="1702470" y="5719692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2016-06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2473677" y="5719692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2016-07</a:t>
              </a:r>
            </a:p>
          </p:txBody>
        </p:sp>
        <p:sp>
          <p:nvSpPr>
            <p:cNvPr id="36" name="tx36"/>
            <p:cNvSpPr/>
            <p:nvPr/>
          </p:nvSpPr>
          <p:spPr>
            <a:xfrm rot="-5400000">
              <a:off x="3244884" y="5719692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2016-08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4016092" y="5719692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2016-09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4787299" y="5719692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2016-10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5558506" y="5719692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2016-11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6329713" y="5719692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2016-12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7100921" y="5719692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2017-01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7872128" y="5719692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2017-02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8643335" y="5719692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2017-03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9414542" y="5719692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2017-04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10185749" y="5719692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2017-05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906927" y="6009544"/>
              <a:ext cx="38669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Month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912391" y="3498802"/>
              <a:ext cx="494270" cy="896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Revenue</a:t>
              </a:r>
            </a:p>
          </p:txBody>
        </p:sp>
        <p:sp>
          <p:nvSpPr>
            <p:cNvPr id="48" name="rc48"/>
            <p:cNvSpPr/>
            <p:nvPr/>
          </p:nvSpPr>
          <p:spPr>
            <a:xfrm>
              <a:off x="10948641" y="2842999"/>
              <a:ext cx="832369" cy="14012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11040758" y="3065875"/>
              <a:ext cx="160934" cy="0"/>
            </a:xfrm>
            <a:custGeom>
              <a:avLst/>
              <a:gdLst/>
              <a:ahLst/>
              <a:cxnLst/>
              <a:rect l="0" t="0" r="0" b="0"/>
              <a:pathLst>
                <a:path w="160934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11040758" y="3267043"/>
              <a:ext cx="160934" cy="0"/>
            </a:xfrm>
            <a:custGeom>
              <a:avLst/>
              <a:gdLst/>
              <a:ahLst/>
              <a:cxnLst/>
              <a:rect l="0" t="0" r="0" b="0"/>
              <a:pathLst>
                <a:path w="160934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11040758" y="3468211"/>
              <a:ext cx="160934" cy="0"/>
            </a:xfrm>
            <a:custGeom>
              <a:avLst/>
              <a:gdLst/>
              <a:ahLst/>
              <a:cxnLst/>
              <a:rect l="0" t="0" r="0" b="0"/>
              <a:pathLst>
                <a:path w="160934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11040758" y="3669379"/>
              <a:ext cx="160934" cy="0"/>
            </a:xfrm>
            <a:custGeom>
              <a:avLst/>
              <a:gdLst/>
              <a:ahLst/>
              <a:cxnLst/>
              <a:rect l="0" t="0" r="0" b="0"/>
              <a:pathLst>
                <a:path w="160934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11040758" y="3870547"/>
              <a:ext cx="160934" cy="0"/>
            </a:xfrm>
            <a:custGeom>
              <a:avLst/>
              <a:gdLst/>
              <a:ahLst/>
              <a:cxnLst/>
              <a:rect l="0" t="0" r="0" b="0"/>
              <a:pathLst>
                <a:path w="160934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11040758" y="4071715"/>
              <a:ext cx="160934" cy="0"/>
            </a:xfrm>
            <a:custGeom>
              <a:avLst/>
              <a:gdLst/>
              <a:ahLst/>
              <a:cxnLst/>
              <a:rect l="0" t="0" r="0" b="0"/>
              <a:pathLst>
                <a:path w="160934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tx55"/>
            <p:cNvSpPr/>
            <p:nvPr/>
          </p:nvSpPr>
          <p:spPr>
            <a:xfrm>
              <a:off x="11246955" y="3023410"/>
              <a:ext cx="457869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Product A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1246955" y="3224578"/>
              <a:ext cx="453907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Product B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1246955" y="3425746"/>
              <a:ext cx="452679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Product C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1246955" y="3626914"/>
              <a:ext cx="462055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Product D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1246955" y="3828082"/>
              <a:ext cx="447544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Product E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11246955" y="4029250"/>
              <a:ext cx="444251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Product F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395913" y="1242226"/>
              <a:ext cx="1097253" cy="1144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Revenue for XYZ</a:t>
              </a:r>
            </a:p>
          </p:txBody>
        </p:sp>
      </p:grpSp>
      <p:sp>
        <p:nvSpPr>
          <p:cNvPr id="63" name="Footer 3"/>
          <p:cNvSpPr>
            <a:spLocks noGrp="1"/>
          </p:cNvSpPr>
          <p:nvPr>
            <p:ph type="ftr" sz="half" idx="11"/>
          </p:nvPr>
        </p:nvSpPr>
        <p:spPr/>
        <p:txBody>
          <a:bodyPr/>
          <a:lstStyle/>
          <a:p>
            <a:r>
              <a:rPr/>
              <a:t>All data on this slide was extracted on 2017-06-21 17:22:15</a:t>
            </a:r>
          </a:p>
        </p:txBody>
      </p:sp>
      <p:sp>
        <p:nvSpPr>
          <p:cNvPr id="4" name="Slide Number 4"/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r>
              <a:rPr/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Product Revenue Overview</a:t>
            </a:r>
          </a:p>
        </p:txBody>
      </p:sp>
      <p:grpSp>
        <p:nvGrpSpPr>
          <p:cNvPr id="3" name="grp3"/>
          <p:cNvGrpSpPr/>
          <p:nvPr/>
        </p:nvGrpSpPr>
        <p:grpSpPr>
          <a:xfrm>
            <a:off x="218659" y="1182758"/>
            <a:ext cx="7873369" cy="4994205"/>
            <a:chOff x="218659" y="1182758"/>
            <a:chExt cx="7873369" cy="4994205"/>
          </a:xfrm>
        </p:grpSpPr>
        <p:sp>
          <p:nvSpPr>
            <p:cNvPr id="62" name="rc4"/>
            <p:cNvSpPr/>
            <p:nvPr/>
          </p:nvSpPr>
          <p:spPr>
            <a:xfrm>
              <a:off x="218659" y="1182758"/>
              <a:ext cx="7873369" cy="499420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rc5"/>
            <p:cNvSpPr/>
            <p:nvPr/>
          </p:nvSpPr>
          <p:spPr>
            <a:xfrm>
              <a:off x="568093" y="1584419"/>
              <a:ext cx="7454346" cy="3228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934700" y="3393495"/>
              <a:ext cx="6721132" cy="1272315"/>
            </a:xfrm>
            <a:custGeom>
              <a:avLst/>
              <a:gdLst/>
              <a:ahLst/>
              <a:cxnLst/>
              <a:rect l="0" t="0" r="0" b="0"/>
              <a:pathLst>
                <a:path w="6721132" h="1272315">
                  <a:moveTo>
                    <a:pt x="0" y="545903"/>
                  </a:moveTo>
                  <a:lnTo>
                    <a:pt x="611012" y="1210809"/>
                  </a:lnTo>
                  <a:lnTo>
                    <a:pt x="1222024" y="497097"/>
                  </a:lnTo>
                  <a:lnTo>
                    <a:pt x="1833036" y="0"/>
                  </a:lnTo>
                  <a:lnTo>
                    <a:pt x="2444048" y="1272315"/>
                  </a:lnTo>
                  <a:lnTo>
                    <a:pt x="3055060" y="1179328"/>
                  </a:lnTo>
                  <a:lnTo>
                    <a:pt x="3666072" y="848695"/>
                  </a:lnTo>
                  <a:lnTo>
                    <a:pt x="4277084" y="1165230"/>
                  </a:lnTo>
                  <a:lnTo>
                    <a:pt x="4888096" y="967017"/>
                  </a:lnTo>
                  <a:lnTo>
                    <a:pt x="5499108" y="341676"/>
                  </a:lnTo>
                  <a:lnTo>
                    <a:pt x="6110120" y="392122"/>
                  </a:lnTo>
                  <a:lnTo>
                    <a:pt x="6721132" y="55942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934700" y="2682725"/>
              <a:ext cx="6721132" cy="387201"/>
            </a:xfrm>
            <a:custGeom>
              <a:avLst/>
              <a:gdLst/>
              <a:ahLst/>
              <a:cxnLst/>
              <a:rect l="0" t="0" r="0" b="0"/>
              <a:pathLst>
                <a:path w="6721132" h="387201">
                  <a:moveTo>
                    <a:pt x="0" y="387201"/>
                  </a:moveTo>
                  <a:lnTo>
                    <a:pt x="611012" y="340931"/>
                  </a:lnTo>
                  <a:lnTo>
                    <a:pt x="1222024" y="262501"/>
                  </a:lnTo>
                  <a:lnTo>
                    <a:pt x="1833036" y="173653"/>
                  </a:lnTo>
                  <a:lnTo>
                    <a:pt x="2444048" y="119576"/>
                  </a:lnTo>
                  <a:lnTo>
                    <a:pt x="3055060" y="133809"/>
                  </a:lnTo>
                  <a:lnTo>
                    <a:pt x="3666072" y="119768"/>
                  </a:lnTo>
                  <a:lnTo>
                    <a:pt x="4277084" y="121001"/>
                  </a:lnTo>
                  <a:lnTo>
                    <a:pt x="4888096" y="105424"/>
                  </a:lnTo>
                  <a:lnTo>
                    <a:pt x="5499108" y="98020"/>
                  </a:lnTo>
                  <a:lnTo>
                    <a:pt x="6110120" y="24462"/>
                  </a:lnTo>
                  <a:lnTo>
                    <a:pt x="6721132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8"/>
            <p:cNvSpPr/>
            <p:nvPr/>
          </p:nvSpPr>
          <p:spPr>
            <a:xfrm>
              <a:off x="934700" y="2026602"/>
              <a:ext cx="6721132" cy="248645"/>
            </a:xfrm>
            <a:custGeom>
              <a:avLst/>
              <a:gdLst/>
              <a:ahLst/>
              <a:cxnLst/>
              <a:rect l="0" t="0" r="0" b="0"/>
              <a:pathLst>
                <a:path w="6721132" h="248645">
                  <a:moveTo>
                    <a:pt x="0" y="248645"/>
                  </a:moveTo>
                  <a:lnTo>
                    <a:pt x="611012" y="235195"/>
                  </a:lnTo>
                  <a:lnTo>
                    <a:pt x="1222024" y="200314"/>
                  </a:lnTo>
                  <a:lnTo>
                    <a:pt x="1833036" y="165633"/>
                  </a:lnTo>
                  <a:lnTo>
                    <a:pt x="2444048" y="137109"/>
                  </a:lnTo>
                  <a:lnTo>
                    <a:pt x="3055060" y="111667"/>
                  </a:lnTo>
                  <a:lnTo>
                    <a:pt x="3666072" y="64116"/>
                  </a:lnTo>
                  <a:lnTo>
                    <a:pt x="4277084" y="74822"/>
                  </a:lnTo>
                  <a:lnTo>
                    <a:pt x="4888096" y="117101"/>
                  </a:lnTo>
                  <a:lnTo>
                    <a:pt x="5499108" y="66273"/>
                  </a:lnTo>
                  <a:lnTo>
                    <a:pt x="6110120" y="29211"/>
                  </a:lnTo>
                  <a:lnTo>
                    <a:pt x="6721132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934700" y="3324648"/>
              <a:ext cx="6721132" cy="770777"/>
            </a:xfrm>
            <a:custGeom>
              <a:avLst/>
              <a:gdLst/>
              <a:ahLst/>
              <a:cxnLst/>
              <a:rect l="0" t="0" r="0" b="0"/>
              <a:pathLst>
                <a:path w="6721132" h="770777">
                  <a:moveTo>
                    <a:pt x="0" y="770777"/>
                  </a:moveTo>
                  <a:lnTo>
                    <a:pt x="611012" y="551229"/>
                  </a:lnTo>
                  <a:lnTo>
                    <a:pt x="1222024" y="574658"/>
                  </a:lnTo>
                  <a:lnTo>
                    <a:pt x="1833036" y="136237"/>
                  </a:lnTo>
                  <a:lnTo>
                    <a:pt x="2444048" y="371171"/>
                  </a:lnTo>
                  <a:lnTo>
                    <a:pt x="3055060" y="119779"/>
                  </a:lnTo>
                  <a:lnTo>
                    <a:pt x="3666072" y="141598"/>
                  </a:lnTo>
                  <a:lnTo>
                    <a:pt x="4277084" y="124373"/>
                  </a:lnTo>
                  <a:lnTo>
                    <a:pt x="4888096" y="88416"/>
                  </a:lnTo>
                  <a:lnTo>
                    <a:pt x="5499108" y="122542"/>
                  </a:lnTo>
                  <a:lnTo>
                    <a:pt x="6110120" y="40711"/>
                  </a:lnTo>
                  <a:lnTo>
                    <a:pt x="6721132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934700" y="1731152"/>
              <a:ext cx="6721132" cy="443615"/>
            </a:xfrm>
            <a:custGeom>
              <a:avLst/>
              <a:gdLst/>
              <a:ahLst/>
              <a:cxnLst/>
              <a:rect l="0" t="0" r="0" b="0"/>
              <a:pathLst>
                <a:path w="6721132" h="443615">
                  <a:moveTo>
                    <a:pt x="0" y="400390"/>
                  </a:moveTo>
                  <a:lnTo>
                    <a:pt x="611012" y="443615"/>
                  </a:lnTo>
                  <a:lnTo>
                    <a:pt x="1222024" y="335424"/>
                  </a:lnTo>
                  <a:lnTo>
                    <a:pt x="1833036" y="283120"/>
                  </a:lnTo>
                  <a:lnTo>
                    <a:pt x="2444048" y="228094"/>
                  </a:lnTo>
                  <a:lnTo>
                    <a:pt x="3055060" y="249159"/>
                  </a:lnTo>
                  <a:lnTo>
                    <a:pt x="3666072" y="189830"/>
                  </a:lnTo>
                  <a:lnTo>
                    <a:pt x="4277084" y="181055"/>
                  </a:lnTo>
                  <a:lnTo>
                    <a:pt x="4888096" y="171469"/>
                  </a:lnTo>
                  <a:lnTo>
                    <a:pt x="5499108" y="26470"/>
                  </a:lnTo>
                  <a:lnTo>
                    <a:pt x="6110120" y="0"/>
                  </a:lnTo>
                  <a:lnTo>
                    <a:pt x="6721132" y="68621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934700" y="2149359"/>
              <a:ext cx="6721132" cy="921564"/>
            </a:xfrm>
            <a:custGeom>
              <a:avLst/>
              <a:gdLst/>
              <a:ahLst/>
              <a:cxnLst/>
              <a:rect l="0" t="0" r="0" b="0"/>
              <a:pathLst>
                <a:path w="6721132" h="921564">
                  <a:moveTo>
                    <a:pt x="0" y="757139"/>
                  </a:moveTo>
                  <a:lnTo>
                    <a:pt x="611012" y="921564"/>
                  </a:lnTo>
                  <a:lnTo>
                    <a:pt x="1222024" y="817352"/>
                  </a:lnTo>
                  <a:lnTo>
                    <a:pt x="1833036" y="816843"/>
                  </a:lnTo>
                  <a:lnTo>
                    <a:pt x="2444048" y="712875"/>
                  </a:lnTo>
                  <a:lnTo>
                    <a:pt x="3055060" y="542871"/>
                  </a:lnTo>
                  <a:lnTo>
                    <a:pt x="3666072" y="409595"/>
                  </a:lnTo>
                  <a:lnTo>
                    <a:pt x="4277084" y="377996"/>
                  </a:lnTo>
                  <a:lnTo>
                    <a:pt x="4888096" y="252015"/>
                  </a:lnTo>
                  <a:lnTo>
                    <a:pt x="5499108" y="156018"/>
                  </a:lnTo>
                  <a:lnTo>
                    <a:pt x="6110120" y="63409"/>
                  </a:lnTo>
                  <a:lnTo>
                    <a:pt x="6721132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568093" y="1584419"/>
              <a:ext cx="0" cy="3228123"/>
            </a:xfrm>
            <a:custGeom>
              <a:avLst/>
              <a:gdLst/>
              <a:ahLst/>
              <a:cxnLst/>
              <a:rect l="0" t="0" r="0" b="0"/>
              <a:pathLst>
                <a:path h="3228123">
                  <a:moveTo>
                    <a:pt x="0" y="322812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tx13"/>
            <p:cNvSpPr/>
            <p:nvPr/>
          </p:nvSpPr>
          <p:spPr>
            <a:xfrm>
              <a:off x="447531" y="4124888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47531" y="3353665"/>
              <a:ext cx="57931" cy="730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47531" y="2581053"/>
              <a:ext cx="57931" cy="732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47531" y="1807647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7" name="pl17"/>
            <p:cNvSpPr/>
            <p:nvPr/>
          </p:nvSpPr>
          <p:spPr>
            <a:xfrm>
              <a:off x="533298" y="416298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533298" y="339057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533298" y="261816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533298" y="184574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568093" y="4812543"/>
              <a:ext cx="7454346" cy="0"/>
            </a:xfrm>
            <a:custGeom>
              <a:avLst/>
              <a:gdLst/>
              <a:ahLst/>
              <a:cxnLst/>
              <a:rect l="0" t="0" r="0" b="0"/>
              <a:pathLst>
                <a:path w="7454346">
                  <a:moveTo>
                    <a:pt x="0" y="0"/>
                  </a:moveTo>
                  <a:lnTo>
                    <a:pt x="745434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934700" y="481254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1545712" y="481254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2156724" y="481254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2767736" y="481254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3378748" y="481254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3989760" y="481254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4600772" y="481254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5211784" y="481254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5822796" y="481254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6433808" y="481254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7044820" y="481254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7655832" y="481254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4"/>
            <p:cNvSpPr/>
            <p:nvPr/>
          </p:nvSpPr>
          <p:spPr>
            <a:xfrm rot="-5400000">
              <a:off x="778533" y="5029356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2016-06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1389545" y="5029356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2016-07</a:t>
              </a:r>
            </a:p>
          </p:txBody>
        </p:sp>
        <p:sp>
          <p:nvSpPr>
            <p:cNvPr id="36" name="tx36"/>
            <p:cNvSpPr/>
            <p:nvPr/>
          </p:nvSpPr>
          <p:spPr>
            <a:xfrm rot="-5400000">
              <a:off x="2000557" y="5029356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2016-08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2611569" y="5029356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2016-09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3222581" y="5029356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2016-10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3833593" y="5029356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2016-11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4444605" y="5029356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2016-12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5055617" y="5029356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2017-01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5666629" y="5029356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2017-02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6277641" y="5029356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2017-03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6888653" y="5029356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2017-04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7499665" y="5029356"/>
              <a:ext cx="38258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2017-05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101917" y="5319208"/>
              <a:ext cx="386698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Month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84571" y="3153634"/>
              <a:ext cx="494270" cy="896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Revenue</a:t>
              </a:r>
            </a:p>
          </p:txBody>
        </p:sp>
        <p:sp>
          <p:nvSpPr>
            <p:cNvPr id="48" name="rc48"/>
            <p:cNvSpPr/>
            <p:nvPr/>
          </p:nvSpPr>
          <p:spPr>
            <a:xfrm>
              <a:off x="3149768" y="5561037"/>
              <a:ext cx="2290996" cy="5463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3292177" y="5733621"/>
              <a:ext cx="160934" cy="0"/>
            </a:xfrm>
            <a:custGeom>
              <a:avLst/>
              <a:gdLst/>
              <a:ahLst/>
              <a:cxnLst/>
              <a:rect l="0" t="0" r="0" b="0"/>
              <a:pathLst>
                <a:path w="160934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3292177" y="5934789"/>
              <a:ext cx="160934" cy="0"/>
            </a:xfrm>
            <a:custGeom>
              <a:avLst/>
              <a:gdLst/>
              <a:ahLst/>
              <a:cxnLst/>
              <a:rect l="0" t="0" r="0" b="0"/>
              <a:pathLst>
                <a:path w="160934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4001507" y="5733621"/>
              <a:ext cx="160934" cy="0"/>
            </a:xfrm>
            <a:custGeom>
              <a:avLst/>
              <a:gdLst/>
              <a:ahLst/>
              <a:cxnLst/>
              <a:rect l="0" t="0" r="0" b="0"/>
              <a:pathLst>
                <a:path w="160934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4001507" y="5934789"/>
              <a:ext cx="160934" cy="0"/>
            </a:xfrm>
            <a:custGeom>
              <a:avLst/>
              <a:gdLst/>
              <a:ahLst/>
              <a:cxnLst/>
              <a:rect l="0" t="0" r="0" b="0"/>
              <a:pathLst>
                <a:path w="160934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4715022" y="5733621"/>
              <a:ext cx="160934" cy="0"/>
            </a:xfrm>
            <a:custGeom>
              <a:avLst/>
              <a:gdLst/>
              <a:ahLst/>
              <a:cxnLst/>
              <a:rect l="0" t="0" r="0" b="0"/>
              <a:pathLst>
                <a:path w="160934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4715022" y="5934789"/>
              <a:ext cx="160934" cy="0"/>
            </a:xfrm>
            <a:custGeom>
              <a:avLst/>
              <a:gdLst/>
              <a:ahLst/>
              <a:cxnLst/>
              <a:rect l="0" t="0" r="0" b="0"/>
              <a:pathLst>
                <a:path w="160934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tx55"/>
            <p:cNvSpPr/>
            <p:nvPr/>
          </p:nvSpPr>
          <p:spPr>
            <a:xfrm>
              <a:off x="3498374" y="5691156"/>
              <a:ext cx="457869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Product A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498374" y="5892324"/>
              <a:ext cx="453907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Product B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207704" y="5691156"/>
              <a:ext cx="452679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Product C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207704" y="5892324"/>
              <a:ext cx="462055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Product D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921219" y="5691156"/>
              <a:ext cx="447544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Product E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921219" y="5892324"/>
              <a:ext cx="444251" cy="785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Product F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68093" y="1242226"/>
              <a:ext cx="1097253" cy="1144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Revenue for XYZ</a:t>
              </a:r>
            </a:p>
          </p:txBody>
        </p:sp>
      </p:grp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8442960" y="1182757"/>
            <a:ext cx="3407638" cy="4994205"/>
          </a:xfrm>
        </p:spPr>
        <p:txBody>
          <a:bodyPr/>
          <a:lstStyle>
            <a:lvl1pPr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r>
              <a:rPr sz="180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70.4 - Product E</a:t>
            </a:r>
          </a:p>
          <a:p>
            <a:r>
              <a:rPr sz="180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67.3 - Product C</a:t>
            </a:r>
          </a:p>
          <a:p>
            <a:r>
              <a:rPr sz="180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59.7 - Product F</a:t>
            </a:r>
          </a:p>
          <a:p>
            <a:r>
              <a:rPr sz="180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56.6 - Product B</a:t>
            </a:r>
          </a:p>
          <a:p>
            <a:r>
              <a:rPr sz="180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45.1 - Product D</a:t>
            </a:r>
          </a:p>
          <a:p>
            <a:r>
              <a:rPr sz="180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36.3 - Product A</a:t>
            </a:r>
          </a:p>
        </p:txBody>
      </p:sp>
      <p:sp>
        <p:nvSpPr>
          <p:cNvPr id="4" name="Footer 4"/>
          <p:cNvSpPr>
            <a:spLocks noGrp="1"/>
          </p:cNvSpPr>
          <p:nvPr>
            <p:ph type="ftr" sz="half" idx="11"/>
          </p:nvPr>
        </p:nvSpPr>
        <p:spPr/>
        <p:txBody>
          <a:bodyPr/>
          <a:lstStyle/>
          <a:p>
            <a:r>
              <a:rPr/>
              <a:t>All data on this slide was extracted on 2017-06-21 17:22:15</a:t>
            </a:r>
          </a:p>
        </p:txBody>
      </p:sp>
      <p:sp>
        <p:nvSpPr>
          <p:cNvPr id="5" name="Slide Number 5"/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r>
              <a:rPr/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Product Revenue Details</a:t>
            </a:r>
          </a:p>
        </p:txBody>
      </p:sp>
      <p:graphicFrame>
        <p:nvGraphicFramePr>
          <p:cNvPr id="2" name="nvGraphicFrame 2"/>
          <p:cNvGraphicFramePr>
            <a:graphicFrameLocks noGrp="1"/>
          </p:cNvGraphicFramePr>
          <p:nvPr>
            <p:extLst/>
          </p:nvPr>
        </p:nvGraphicFramePr>
        <p:xfrm>
          <a:off x="920750" y="2565400"/>
          <a:ext cx="10350500" cy="1727200"/>
        </p:xfrm>
        <a:graphic>
          <a:graphicData uri="http://schemas.openxmlformats.org/drawingml/2006/table">
            <a:tbl>
              <a:tblPr firstRow="1" lastRow="1" lastCol="1" bandRow="1">
                <a:tableStyleId>{7DF18680-E054-41AD-8BC1-D1AEF772440D}</a:tableStyleId>
              </a:tblPr>
              <a:tblGrid>
                <a:gridCol w="12700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21590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PRODUCT</a:t>
                      </a:r>
                      <a:endParaRPr sz="1000" b="1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2016-06</a:t>
                      </a:r>
                      <a:endParaRPr sz="1000" b="1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2016-07</a:t>
                      </a:r>
                      <a:endParaRPr sz="1000" b="1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2016-08</a:t>
                      </a:r>
                      <a:endParaRPr sz="1000" b="1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2016-09</a:t>
                      </a:r>
                      <a:endParaRPr sz="1000" b="1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2016-10</a:t>
                      </a:r>
                      <a:endParaRPr sz="1000" b="1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2016-11</a:t>
                      </a:r>
                      <a:endParaRPr sz="1000" b="1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2016-12</a:t>
                      </a:r>
                      <a:endParaRPr sz="1000" b="1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2017-01</a:t>
                      </a:r>
                      <a:endParaRPr sz="1000" b="1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2017-02</a:t>
                      </a:r>
                      <a:endParaRPr sz="1000" b="1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2017-03</a:t>
                      </a:r>
                      <a:endParaRPr sz="1000" b="1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2017-04</a:t>
                      </a:r>
                      <a:endParaRPr sz="1000" b="1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2017-05</a:t>
                      </a:r>
                      <a:endParaRPr sz="1000" b="1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Total</a:t>
                      </a:r>
                      <a:endParaRPr sz="1000" b="1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Product E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 5.63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DD5044"/>
                          </a:solidFill>
                        </a:rPr>
                        <a:t> 5.57↓</a:t>
                      </a:r>
                      <a:endParaRPr sz="1000">
                        <a:solidFill>
                          <a:srgbClr val="DD5044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5.71↑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5.78↑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5.85↑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DD5044"/>
                          </a:solidFill>
                        </a:rPr>
                        <a:t> 5.83↓</a:t>
                      </a:r>
                      <a:endParaRPr sz="1000">
                        <a:solidFill>
                          <a:srgbClr val="DD5044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5.90↑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5.91↑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5.93↑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6.11↑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6.15↑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DD5044"/>
                          </a:solidFill>
                        </a:rPr>
                        <a:t> 6.06↓</a:t>
                      </a:r>
                      <a:endParaRPr sz="1000">
                        <a:solidFill>
                          <a:srgbClr val="DD5044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 70.4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Product C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 5.44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5.46↑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5.51↑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5.55↑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5.59↑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5.62↑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5.68↑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DD5044"/>
                          </a:solidFill>
                        </a:rPr>
                        <a:t> 5.67↓</a:t>
                      </a:r>
                      <a:endParaRPr sz="1000">
                        <a:solidFill>
                          <a:srgbClr val="DD5044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DD5044"/>
                          </a:solidFill>
                        </a:rPr>
                        <a:t> 5.61↓</a:t>
                      </a:r>
                      <a:endParaRPr sz="1000">
                        <a:solidFill>
                          <a:srgbClr val="DD5044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5.68↑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5.73↑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5.77↑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 67.3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Product F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 4.63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DD5044"/>
                          </a:solidFill>
                        </a:rPr>
                        <a:t> 4.41↓</a:t>
                      </a:r>
                      <a:endParaRPr sz="1000">
                        <a:solidFill>
                          <a:srgbClr val="DD5044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4.55↑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 4.55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4.68↑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4.90↑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5.08↑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5.12↑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5.28↑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5.40↑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5.52↑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5.61↑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 59.7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Product B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 4.42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4.48↑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4.58↑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4.69↑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4.76↑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DD5044"/>
                          </a:solidFill>
                        </a:rPr>
                        <a:t> 4.74↓</a:t>
                      </a:r>
                      <a:endParaRPr sz="1000">
                        <a:solidFill>
                          <a:srgbClr val="DD5044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4.76↑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 4.76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4.78↑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4.79↑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4.88↑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4.92↑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 56.6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Product D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 3.09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3.37↑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DD5044"/>
                          </a:solidFill>
                        </a:rPr>
                        <a:t> 3.34↓</a:t>
                      </a:r>
                      <a:endParaRPr sz="1000">
                        <a:solidFill>
                          <a:srgbClr val="DD5044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3.91↑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DD5044"/>
                          </a:solidFill>
                        </a:rPr>
                        <a:t> 3.60↓</a:t>
                      </a:r>
                      <a:endParaRPr sz="1000">
                        <a:solidFill>
                          <a:srgbClr val="DD5044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3.93↑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DD5044"/>
                          </a:solidFill>
                        </a:rPr>
                        <a:t> 3.90↓</a:t>
                      </a:r>
                      <a:endParaRPr sz="1000">
                        <a:solidFill>
                          <a:srgbClr val="DD5044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3.92↑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3.97↑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DD5044"/>
                          </a:solidFill>
                        </a:rPr>
                        <a:t> 3.93↓</a:t>
                      </a:r>
                      <a:endParaRPr sz="1000">
                        <a:solidFill>
                          <a:srgbClr val="DD5044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4.03↑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4.09↑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 45.1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Product A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 3.29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DD5044"/>
                          </a:solidFill>
                        </a:rPr>
                        <a:t> 2.43↓</a:t>
                      </a:r>
                      <a:endParaRPr sz="1000">
                        <a:solidFill>
                          <a:srgbClr val="DD5044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3.35↑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4.00↑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DD5044"/>
                          </a:solidFill>
                        </a:rPr>
                        <a:t> 2.35↓</a:t>
                      </a:r>
                      <a:endParaRPr sz="1000">
                        <a:solidFill>
                          <a:srgbClr val="DD5044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2.47↑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2.90↑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DD5044"/>
                          </a:solidFill>
                        </a:rPr>
                        <a:t> 2.49↓</a:t>
                      </a:r>
                      <a:endParaRPr sz="1000">
                        <a:solidFill>
                          <a:srgbClr val="DD5044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2.74↑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70AD47"/>
                          </a:solidFill>
                        </a:rPr>
                        <a:t> 3.55↑</a:t>
                      </a:r>
                      <a:endParaRPr sz="1000">
                        <a:solidFill>
                          <a:srgbClr val="70AD47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DD5044"/>
                          </a:solidFill>
                        </a:rPr>
                        <a:t> 3.49↓</a:t>
                      </a:r>
                      <a:endParaRPr sz="1000">
                        <a:solidFill>
                          <a:srgbClr val="DD5044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>
                          <a:solidFill>
                            <a:srgbClr val="DD5044"/>
                          </a:solidFill>
                        </a:rPr>
                        <a:t> 3.27↓</a:t>
                      </a:r>
                      <a:endParaRPr sz="1000">
                        <a:solidFill>
                          <a:srgbClr val="DD5044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 36.3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1590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Total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26.49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25.72↓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27.04↑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28.48↑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26.84↓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27.49↑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28.22↑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27.87↓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28.32↑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29.47↑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29.81↑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29.71↓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000"/>
                        <a:t>335.5</a:t>
                      </a:r>
                      <a:endParaRPr sz="1000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3" name="Footer 3"/>
          <p:cNvSpPr>
            <a:spLocks noGrp="1"/>
          </p:cNvSpPr>
          <p:nvPr>
            <p:ph type="ftr" sz="half" idx="11"/>
          </p:nvPr>
        </p:nvSpPr>
        <p:spPr/>
        <p:txBody>
          <a:bodyPr/>
          <a:lstStyle/>
          <a:p>
            <a:r>
              <a:rPr/>
              <a:t>All data on this slide was extracted on 2017-06-20 18:25:28</a:t>
            </a:r>
          </a:p>
        </p:txBody>
      </p:sp>
      <p:sp>
        <p:nvSpPr>
          <p:cNvPr id="4" name="Slide Number 4"/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r>
              <a:rPr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41587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Backup Charts</a:t>
            </a:r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Last updated 06/21/2017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808D140-7E4B-7249-8BC6-6EBC92A0D8BA}" vid="{22C1A167-73DB-D142-8D23-592EDBD02F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Cloud Platform Template v2017_06</Template>
  <TotalTime>16</TotalTime>
  <Words>438</Words>
  <Application>Microsoft Macintosh PowerPoint</Application>
  <PresentationFormat>Widescreen</PresentationFormat>
  <Paragraphs>185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(Body)</vt:lpstr>
      <vt:lpstr>Calibri Light</vt:lpstr>
      <vt:lpstr>Times New Roman</vt:lpstr>
      <vt:lpstr>Office Theme</vt:lpstr>
      <vt:lpstr>Leveraging R to Explore Digital Analytics Data</vt:lpstr>
      <vt:lpstr>Source code is on Github</vt:lpstr>
      <vt:lpstr>Product Revenue Overview</vt:lpstr>
      <vt:lpstr>Product Revenue Overview</vt:lpstr>
      <vt:lpstr>Product Revenue Details</vt:lpstr>
      <vt:lpstr>Backup Charts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Bjoern Steffens</dc:creator>
  <cp:lastModifiedBy>Bjoern Steffens</cp:lastModifiedBy>
  <cp:revision>14</cp:revision>
  <dcterms:created xsi:type="dcterms:W3CDTF">2017-01-30T14:45:35Z</dcterms:created>
  <dcterms:modified xsi:type="dcterms:W3CDTF">2017-06-21T15:25:45Z</dcterms:modified>
</cp:coreProperties>
</file>