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70" r:id="rId6"/>
    <p:sldId id="266" r:id="rId7"/>
    <p:sldId id="267" r:id="rId8"/>
    <p:sldId id="268" r:id="rId9"/>
    <p:sldId id="257" r:id="rId10"/>
    <p:sldId id="264"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0" d="100"/>
          <a:sy n="90" d="100"/>
        </p:scale>
        <p:origin x="4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2537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4706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691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10130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9746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60210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42533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3653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92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9654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7494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0409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7080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6580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0513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0188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3/11/2021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7639059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125B28A6-05D2-421E-9206-EB502A78FC58}"/>
              </a:ext>
            </a:extLst>
          </p:cNvPr>
          <p:cNvSpPr>
            <a:spLocks noGrp="1"/>
          </p:cNvSpPr>
          <p:nvPr>
            <p:ph type="ctrTitle"/>
          </p:nvPr>
        </p:nvSpPr>
        <p:spPr/>
        <p:txBody>
          <a:bodyPr/>
          <a:lstStyle/>
          <a:p>
            <a:r>
              <a:rPr lang="en-US" dirty="0"/>
              <a:t>Crazy Eight Game:</a:t>
            </a:r>
            <a:br>
              <a:rPr lang="en-US" dirty="0"/>
            </a:br>
            <a:r>
              <a:rPr lang="en-US" dirty="0"/>
              <a:t>Visualization</a:t>
            </a:r>
            <a:endParaRPr dirty="0"/>
          </a:p>
        </p:txBody>
      </p:sp>
      <p:sp>
        <p:nvSpPr>
          <p:cNvPr id="5" name="Subtitle 4">
            <a:extLst>
              <a:ext uri="{FF2B5EF4-FFF2-40B4-BE49-F238E27FC236}">
                <a16:creationId xmlns:a16="http://schemas.microsoft.com/office/drawing/2014/main" id="{4B7AABB8-DF4B-447C-93CF-3E0F55311EE9}"/>
              </a:ext>
            </a:extLst>
          </p:cNvPr>
          <p:cNvSpPr>
            <a:spLocks noGrp="1"/>
          </p:cNvSpPr>
          <p:nvPr>
            <p:ph type="subTitle" idx="1"/>
          </p:nvPr>
        </p:nvSpPr>
        <p:spPr>
          <a:xfrm>
            <a:off x="4752754" y="5156621"/>
            <a:ext cx="3064588" cy="542432"/>
          </a:xfrm>
        </p:spPr>
        <p:txBody>
          <a:bodyPr>
            <a:normAutofit fontScale="92500" lnSpcReduction="20000"/>
          </a:bodyPr>
          <a:lstStyle/>
          <a:p>
            <a:r>
              <a:rPr lang="en-US" dirty="0">
                <a:solidFill>
                  <a:schemeClr val="tx1"/>
                </a:solidFill>
              </a:rPr>
              <a:t>Babatunde John Olanipekun, (PhD)</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a:xfrm>
            <a:off x="838200" y="365126"/>
            <a:ext cx="10515600" cy="1051080"/>
          </a:xfrm>
        </p:spPr>
        <p:txBody>
          <a:bodyPr/>
          <a:lstStyle/>
          <a:p>
            <a:r>
              <a:rPr lang="en-US" b="1" dirty="0"/>
              <a:t>Lessons learnt</a:t>
            </a:r>
          </a:p>
        </p:txBody>
      </p:sp>
      <p:sp>
        <p:nvSpPr>
          <p:cNvPr id="3" name="Content Placeholder 2">
            <a:extLst>
              <a:ext uri="{FF2B5EF4-FFF2-40B4-BE49-F238E27FC236}">
                <a16:creationId xmlns:a16="http://schemas.microsoft.com/office/drawing/2014/main" id="{B9FAAAE5-FA2C-40C1-8611-A4BC8FCE9C8F}"/>
              </a:ext>
            </a:extLst>
          </p:cNvPr>
          <p:cNvSpPr>
            <a:spLocks noGrp="1"/>
          </p:cNvSpPr>
          <p:nvPr>
            <p:ph idx="1"/>
          </p:nvPr>
        </p:nvSpPr>
        <p:spPr>
          <a:xfrm>
            <a:off x="715537" y="1918010"/>
            <a:ext cx="10515600" cy="3311912"/>
          </a:xfrm>
        </p:spPr>
        <p:txBody>
          <a:bodyPr>
            <a:no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project is primarily a visualization task, so I underestimated the extent of munging/wrangling that I needed to do with the dataset.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As a result, I believed I would be able to complete everything in a Tableau environment. I planned to use Tableau Union to merge all the data file and Tableau Prep for data wrangling/munging. </a:t>
            </a:r>
          </a:p>
          <a:p>
            <a:pPr marL="457200"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Despite several attempts, the file size caused Tableau to crash on my laptop while attempting to ‘Unionize’ the data files.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 was able to merge and wrangle these files in the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2000" dirty="0">
                <a:effectLst/>
                <a:latin typeface="Calibri" panose="020F0502020204030204" pitchFamily="34" charset="0"/>
                <a:ea typeface="Calibri" panose="020F0502020204030204" pitchFamily="34" charset="0"/>
                <a:cs typeface="Times New Roman" panose="02020603050405020304" pitchFamily="18" charset="0"/>
              </a:rPr>
              <a:t> notebook with pandas/python functions.</a:t>
            </a:r>
            <a:endParaRPr lang="en-US" sz="2000" dirty="0"/>
          </a:p>
        </p:txBody>
      </p:sp>
    </p:spTree>
    <p:extLst>
      <p:ext uri="{BB962C8B-B14F-4D97-AF65-F5344CB8AC3E}">
        <p14:creationId xmlns:p14="http://schemas.microsoft.com/office/powerpoint/2010/main" val="45039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a:xfrm>
            <a:off x="838200" y="365126"/>
            <a:ext cx="10515600" cy="1051080"/>
          </a:xfrm>
        </p:spPr>
        <p:txBody>
          <a:bodyPr/>
          <a:lstStyle/>
          <a:p>
            <a:r>
              <a:rPr lang="en-US" b="1" dirty="0"/>
              <a:t>Further exploration</a:t>
            </a:r>
          </a:p>
        </p:txBody>
      </p:sp>
      <p:sp>
        <p:nvSpPr>
          <p:cNvPr id="3" name="Content Placeholder 2">
            <a:extLst>
              <a:ext uri="{FF2B5EF4-FFF2-40B4-BE49-F238E27FC236}">
                <a16:creationId xmlns:a16="http://schemas.microsoft.com/office/drawing/2014/main" id="{B9FAAAE5-FA2C-40C1-8611-A4BC8FCE9C8F}"/>
              </a:ext>
            </a:extLst>
          </p:cNvPr>
          <p:cNvSpPr>
            <a:spLocks noGrp="1"/>
          </p:cNvSpPr>
          <p:nvPr>
            <p:ph idx="1"/>
          </p:nvPr>
        </p:nvSpPr>
        <p:spPr>
          <a:xfrm>
            <a:off x="715537" y="1918010"/>
            <a:ext cx="10515600" cy="3311912"/>
          </a:xfrm>
        </p:spPr>
        <p:txBody>
          <a:bodyPr>
            <a:no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room for further analyses of this dataset. </a:t>
            </a:r>
          </a:p>
          <a:p>
            <a:pPr marL="0" marR="0">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The label of the most common card played first in the game.</a:t>
            </a:r>
          </a:p>
          <a:p>
            <a:pPr marL="0" marR="0">
              <a:lnSpc>
                <a:spcPct val="107000"/>
              </a:lnSpc>
              <a:spcBef>
                <a:spcPts val="0"/>
              </a:spcBef>
              <a:spcAft>
                <a:spcPts val="800"/>
              </a:spcAft>
            </a:pPr>
            <a:r>
              <a:rPr lang="en-US" sz="2000" dirty="0">
                <a:latin typeface="Calibri" panose="020F0502020204030204" pitchFamily="34" charset="0"/>
                <a:cs typeface="Times New Roman" panose="02020603050405020304" pitchFamily="18" charset="0"/>
              </a:rPr>
              <a:t>Using the game rule for awarding points to each one can calculate the points for each player</a:t>
            </a:r>
          </a:p>
          <a:p>
            <a:pPr marL="400050" lvl="1">
              <a:lnSpc>
                <a:spcPct val="107000"/>
              </a:lnSpc>
              <a:spcBef>
                <a:spcPts val="0"/>
              </a:spcBef>
              <a:spcAft>
                <a:spcPts val="800"/>
              </a:spcAft>
            </a:pPr>
            <a:r>
              <a:rPr lang="en-US" sz="1800" dirty="0">
                <a:latin typeface="Calibri" panose="020F0502020204030204" pitchFamily="34" charset="0"/>
                <a:cs typeface="Times New Roman" panose="02020603050405020304" pitchFamily="18" charset="0"/>
              </a:rPr>
              <a:t>Further trends could be viewed in such dataset. </a:t>
            </a:r>
          </a:p>
          <a:p>
            <a:pPr marL="0">
              <a:lnSpc>
                <a:spcPct val="107000"/>
              </a:lnSpc>
              <a:spcBef>
                <a:spcPts val="0"/>
              </a:spcBef>
              <a:spcAft>
                <a:spcPts val="800"/>
              </a:spcAft>
            </a:pPr>
            <a:r>
              <a:rPr lang="en-US" sz="2200" dirty="0">
                <a:latin typeface="Calibri" panose="020F0502020204030204" pitchFamily="34" charset="0"/>
                <a:cs typeface="Times New Roman" panose="02020603050405020304" pitchFamily="18" charset="0"/>
              </a:rPr>
              <a:t>How many times does card ‘8’ (carries the highest point) gets played in a game?</a:t>
            </a:r>
          </a:p>
        </p:txBody>
      </p:sp>
    </p:spTree>
    <p:extLst>
      <p:ext uri="{BB962C8B-B14F-4D97-AF65-F5344CB8AC3E}">
        <p14:creationId xmlns:p14="http://schemas.microsoft.com/office/powerpoint/2010/main" val="81809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a:xfrm>
            <a:off x="634275" y="640080"/>
            <a:ext cx="6707817" cy="3034857"/>
          </a:xfrm>
        </p:spPr>
        <p:txBody>
          <a:bodyPr vert="horz" lIns="91440" tIns="45720" rIns="91440" bIns="45720" rtlCol="0" anchor="b">
            <a:normAutofit/>
          </a:bodyPr>
          <a:lstStyle/>
          <a:p>
            <a:pPr algn="r"/>
            <a:r>
              <a:rPr lang="en-US" b="1" kern="1200" cap="all" spc="200" baseline="0">
                <a:solidFill>
                  <a:srgbClr val="FFFFFF"/>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58E9BD74-D3DD-478C-A8A9-26A8BACAE2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0177" y="5155197"/>
            <a:ext cx="1648572" cy="1648572"/>
          </a:xfrm>
          <a:prstGeom prst="rect">
            <a:avLst/>
          </a:prstGeom>
        </p:spPr>
      </p:pic>
      <p:sp>
        <p:nvSpPr>
          <p:cNvPr id="7" name="TextBox 6">
            <a:extLst>
              <a:ext uri="{FF2B5EF4-FFF2-40B4-BE49-F238E27FC236}">
                <a16:creationId xmlns:a16="http://schemas.microsoft.com/office/drawing/2014/main" id="{1FE40300-963F-4C3F-A4E6-6B227DC3E78A}"/>
              </a:ext>
            </a:extLst>
          </p:cNvPr>
          <p:cNvSpPr txBox="1"/>
          <p:nvPr/>
        </p:nvSpPr>
        <p:spPr>
          <a:xfrm>
            <a:off x="1750224" y="365970"/>
            <a:ext cx="4345776" cy="523220"/>
          </a:xfrm>
          <a:prstGeom prst="rect">
            <a:avLst/>
          </a:prstGeom>
          <a:noFill/>
        </p:spPr>
        <p:txBody>
          <a:bodyPr wrap="square" rtlCol="0">
            <a:spAutoFit/>
          </a:bodyPr>
          <a:lstStyle/>
          <a:p>
            <a:r>
              <a:rPr lang="en-US" sz="2800" dirty="0"/>
              <a:t>THANK YOU VERY MUCH!</a:t>
            </a:r>
          </a:p>
        </p:txBody>
      </p:sp>
      <p:pic>
        <p:nvPicPr>
          <p:cNvPr id="10" name="Picture 9">
            <a:extLst>
              <a:ext uri="{FF2B5EF4-FFF2-40B4-BE49-F238E27FC236}">
                <a16:creationId xmlns:a16="http://schemas.microsoft.com/office/drawing/2014/main" id="{925D9C46-5EF3-4516-B607-9F8064768DEF}"/>
              </a:ext>
            </a:extLst>
          </p:cNvPr>
          <p:cNvPicPr>
            <a:picLocks noChangeAspect="1"/>
          </p:cNvPicPr>
          <p:nvPr/>
        </p:nvPicPr>
        <p:blipFill>
          <a:blip r:embed="rId4"/>
          <a:stretch>
            <a:fillRect/>
          </a:stretch>
        </p:blipFill>
        <p:spPr>
          <a:xfrm>
            <a:off x="1567101" y="1608724"/>
            <a:ext cx="6172200" cy="3409950"/>
          </a:xfrm>
          <a:prstGeom prst="rect">
            <a:avLst/>
          </a:prstGeom>
        </p:spPr>
      </p:pic>
    </p:spTree>
    <p:extLst>
      <p:ext uri="{BB962C8B-B14F-4D97-AF65-F5344CB8AC3E}">
        <p14:creationId xmlns:p14="http://schemas.microsoft.com/office/powerpoint/2010/main" val="205572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p:txBody>
          <a:bodyPr/>
          <a:lstStyle/>
          <a:p>
            <a:r>
              <a:rPr lang="en-US" dirty="0"/>
              <a:t>Introduction: About the data</a:t>
            </a:r>
          </a:p>
        </p:txBody>
      </p:sp>
      <p:sp>
        <p:nvSpPr>
          <p:cNvPr id="3" name="Content Placeholder 2">
            <a:extLst>
              <a:ext uri="{FF2B5EF4-FFF2-40B4-BE49-F238E27FC236}">
                <a16:creationId xmlns:a16="http://schemas.microsoft.com/office/drawing/2014/main" id="{B9FAAAE5-FA2C-40C1-8611-A4BC8FCE9C8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Contains the full games and respective actions of the players or the state of the games as the games progresses.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Each game was stored as a separate and 10,000 game records/files were received as individual files .   </a:t>
            </a:r>
          </a:p>
          <a:p>
            <a:pPr marL="0" indent="0">
              <a:buNone/>
            </a:pPr>
            <a:endParaRPr lang="en-US" dirty="0"/>
          </a:p>
        </p:txBody>
      </p:sp>
    </p:spTree>
    <p:extLst>
      <p:ext uri="{BB962C8B-B14F-4D97-AF65-F5344CB8AC3E}">
        <p14:creationId xmlns:p14="http://schemas.microsoft.com/office/powerpoint/2010/main" val="133933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p:txBody>
          <a:bodyPr/>
          <a:lstStyle/>
          <a:p>
            <a:r>
              <a:rPr lang="en-US" dirty="0"/>
              <a:t>Introduction:  Question of Interest</a:t>
            </a:r>
          </a:p>
        </p:txBody>
      </p:sp>
      <p:sp>
        <p:nvSpPr>
          <p:cNvPr id="3" name="Content Placeholder 2">
            <a:extLst>
              <a:ext uri="{FF2B5EF4-FFF2-40B4-BE49-F238E27FC236}">
                <a16:creationId xmlns:a16="http://schemas.microsoft.com/office/drawing/2014/main" id="{B9FAAAE5-FA2C-40C1-8611-A4BC8FCE9C8F}"/>
              </a:ext>
            </a:extLst>
          </p:cNvPr>
          <p:cNvSpPr>
            <a:spLocks noGrp="1"/>
          </p:cNvSpPr>
          <p:nvPr>
            <p:ph idx="1"/>
          </p:nvPr>
        </p:nvSpPr>
        <p:spPr>
          <a:xfrm>
            <a:off x="838200" y="1825625"/>
            <a:ext cx="10515600" cy="1151751"/>
          </a:xfrm>
        </p:spPr>
        <p:txBody>
          <a:bodyPr>
            <a:normAutofit/>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Generate insights from the data in a visual format</a:t>
            </a:r>
          </a:p>
          <a:p>
            <a:pPr marL="0" indent="0">
              <a:buNone/>
            </a:pPr>
            <a:endParaRPr lang="en-US" sz="3200" dirty="0"/>
          </a:p>
        </p:txBody>
      </p:sp>
    </p:spTree>
    <p:extLst>
      <p:ext uri="{BB962C8B-B14F-4D97-AF65-F5344CB8AC3E}">
        <p14:creationId xmlns:p14="http://schemas.microsoft.com/office/powerpoint/2010/main" val="192995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a:xfrm>
            <a:off x="838200" y="18255"/>
            <a:ext cx="10515600" cy="1325563"/>
          </a:xfrm>
        </p:spPr>
        <p:txBody>
          <a:bodyPr/>
          <a:lstStyle/>
          <a:p>
            <a:r>
              <a:rPr lang="en-US" dirty="0"/>
              <a:t>Approach</a:t>
            </a:r>
          </a:p>
        </p:txBody>
      </p:sp>
      <p:sp>
        <p:nvSpPr>
          <p:cNvPr id="3" name="Content Placeholder 2">
            <a:extLst>
              <a:ext uri="{FF2B5EF4-FFF2-40B4-BE49-F238E27FC236}">
                <a16:creationId xmlns:a16="http://schemas.microsoft.com/office/drawing/2014/main" id="{B9FAAAE5-FA2C-40C1-8611-A4BC8FCE9C8F}"/>
              </a:ext>
            </a:extLst>
          </p:cNvPr>
          <p:cNvSpPr>
            <a:spLocks noGrp="1"/>
          </p:cNvSpPr>
          <p:nvPr>
            <p:ph idx="1"/>
          </p:nvPr>
        </p:nvSpPr>
        <p:spPr>
          <a:xfrm>
            <a:off x="838200" y="1628077"/>
            <a:ext cx="10515600" cy="4548885"/>
          </a:xfrm>
        </p:spPr>
        <p:txBody>
          <a:bodyPr/>
          <a:lstStyle/>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snooping: Look at the raw data structure to check consistency among all data files.</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 structure is reasonably consistent and Seed value is unique (the only unique item) to each game.</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Merge the data set. Assign respective seed value to game action and game progress to distinguish games apart.</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dashboards to explore any trends in players actions, cards names, win statistics etc.</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Tableau is tool for visualization. Attempt was made to use the Union function to merge the data files, but Tableau crashed several times due to the size of the resulting file.</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files were successfully merged in pandas/python but several operations used for data munging were particularly slow due to the size of the file and memory size of the laptop. </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assign the Seed, a new column was created and the corresponding seeds copied over. </a:t>
            </a:r>
          </a:p>
          <a:p>
            <a:pPr marL="0" marR="0">
              <a:lnSpc>
                <a:spcPct val="107000"/>
              </a:lnSpc>
              <a:spcBef>
                <a:spcPts val="0"/>
              </a:spcBef>
              <a:spcAft>
                <a:spcPts val="800"/>
              </a:spcAft>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wrangled data was written to local computer for onward transfer to Tableau.</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Tableau was used to create the dashboard.</a:t>
            </a:r>
          </a:p>
          <a:p>
            <a:pPr marL="0" indent="0">
              <a:buNone/>
            </a:pPr>
            <a:endParaRPr lang="en-US" dirty="0">
              <a:solidFill>
                <a:schemeClr val="tx1"/>
              </a:solidFill>
            </a:endParaRPr>
          </a:p>
        </p:txBody>
      </p:sp>
    </p:spTree>
    <p:extLst>
      <p:ext uri="{BB962C8B-B14F-4D97-AF65-F5344CB8AC3E}">
        <p14:creationId xmlns:p14="http://schemas.microsoft.com/office/powerpoint/2010/main" val="84108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p:txBody>
          <a:bodyPr/>
          <a:lstStyle/>
          <a:p>
            <a:r>
              <a:rPr lang="en-US" dirty="0"/>
              <a:t>Approach:</a:t>
            </a:r>
            <a:br>
              <a:rPr lang="en-US" dirty="0"/>
            </a:br>
            <a:r>
              <a:rPr lang="en-US" dirty="0"/>
              <a:t>Tools</a:t>
            </a:r>
          </a:p>
        </p:txBody>
      </p:sp>
      <p:sp>
        <p:nvSpPr>
          <p:cNvPr id="3" name="Content Placeholder 2">
            <a:extLst>
              <a:ext uri="{FF2B5EF4-FFF2-40B4-BE49-F238E27FC236}">
                <a16:creationId xmlns:a16="http://schemas.microsoft.com/office/drawing/2014/main" id="{B9FAAAE5-FA2C-40C1-8611-A4BC8FCE9C8F}"/>
              </a:ext>
            </a:extLst>
          </p:cNvPr>
          <p:cNvSpPr>
            <a:spLocks noGrp="1"/>
          </p:cNvSpPr>
          <p:nvPr>
            <p:ph idx="1"/>
          </p:nvPr>
        </p:nvSpPr>
        <p:spPr>
          <a:xfrm>
            <a:off x="763772" y="2623067"/>
            <a:ext cx="10515600" cy="2406133"/>
          </a:xfrm>
        </p:spPr>
        <p:txBody>
          <a:bodyPr>
            <a:normAutofit fontScale="85000" lnSpcReduction="20000"/>
          </a:bodyPr>
          <a:lstStyle/>
          <a:p>
            <a:pPr marL="0" marR="0">
              <a:lnSpc>
                <a:spcPct val="107000"/>
              </a:lnSpc>
              <a:spcBef>
                <a:spcPts val="0"/>
              </a:spcBef>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Data Wrangling:</a:t>
            </a:r>
          </a:p>
          <a:p>
            <a:pPr marL="800100" lvl="2">
              <a:lnSpc>
                <a:spcPct val="107000"/>
              </a:lnSpc>
              <a:spcBef>
                <a:spcPts val="0"/>
              </a:spcBef>
              <a:spcAft>
                <a:spcPts val="800"/>
              </a:spcAft>
            </a:pPr>
            <a:r>
              <a:rPr lang="en-US" sz="2800" dirty="0" err="1">
                <a:latin typeface="Calibri" panose="020F0502020204030204" pitchFamily="34" charset="0"/>
                <a:ea typeface="Calibri" panose="020F0502020204030204" pitchFamily="34" charset="0"/>
                <a:cs typeface="Times New Roman" panose="02020603050405020304" pitchFamily="18" charset="0"/>
              </a:rPr>
              <a:t>Jupyter</a:t>
            </a:r>
            <a:r>
              <a:rPr lang="en-US" sz="2800" dirty="0">
                <a:latin typeface="Calibri" panose="020F0502020204030204" pitchFamily="34" charset="0"/>
                <a:ea typeface="Calibri" panose="020F0502020204030204" pitchFamily="34" charset="0"/>
                <a:cs typeface="Times New Roman" panose="02020603050405020304" pitchFamily="18" charset="0"/>
              </a:rPr>
              <a:t> Notebook,  Pandas, </a:t>
            </a:r>
            <a:r>
              <a:rPr lang="en-US" sz="2800" dirty="0" err="1">
                <a:latin typeface="Calibri" panose="020F0502020204030204" pitchFamily="34" charset="0"/>
                <a:ea typeface="Calibri" panose="020F0502020204030204" pitchFamily="34" charset="0"/>
                <a:cs typeface="Times New Roman" panose="02020603050405020304" pitchFamily="18" charset="0"/>
              </a:rPr>
              <a:t>Numpy</a:t>
            </a:r>
            <a:r>
              <a:rPr lang="en-US" sz="2800" dirty="0">
                <a:latin typeface="Calibri" panose="020F0502020204030204" pitchFamily="34" charset="0"/>
                <a:ea typeface="Calibri" panose="020F0502020204030204" pitchFamily="34" charset="0"/>
                <a:cs typeface="Times New Roman" panose="02020603050405020304" pitchFamily="18" charset="0"/>
              </a:rPr>
              <a:t>, Python seaborn</a:t>
            </a:r>
          </a:p>
          <a:p>
            <a:pPr marL="800100" lvl="2">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Visualization:</a:t>
            </a:r>
          </a:p>
          <a:p>
            <a:pPr marL="800100" lvl="2">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Tableau desktop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200" dirty="0"/>
          </a:p>
        </p:txBody>
      </p:sp>
    </p:spTree>
    <p:extLst>
      <p:ext uri="{BB962C8B-B14F-4D97-AF65-F5344CB8AC3E}">
        <p14:creationId xmlns:p14="http://schemas.microsoft.com/office/powerpoint/2010/main" val="189605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p:txBody>
          <a:bodyPr/>
          <a:lstStyle/>
          <a:p>
            <a:r>
              <a:rPr lang="en-US" dirty="0"/>
              <a:t>Data cleaning</a:t>
            </a:r>
          </a:p>
        </p:txBody>
      </p:sp>
      <p:pic>
        <p:nvPicPr>
          <p:cNvPr id="7" name="Content Placeholder 6">
            <a:extLst>
              <a:ext uri="{FF2B5EF4-FFF2-40B4-BE49-F238E27FC236}">
                <a16:creationId xmlns:a16="http://schemas.microsoft.com/office/drawing/2014/main" id="{06CCB436-FADD-479A-BE63-67A189C5721D}"/>
              </a:ext>
            </a:extLst>
          </p:cNvPr>
          <p:cNvPicPr>
            <a:picLocks noGrp="1" noChangeAspect="1"/>
          </p:cNvPicPr>
          <p:nvPr>
            <p:ph idx="1"/>
          </p:nvPr>
        </p:nvPicPr>
        <p:blipFill>
          <a:blip r:embed="rId2"/>
          <a:stretch>
            <a:fillRect/>
          </a:stretch>
        </p:blipFill>
        <p:spPr>
          <a:xfrm>
            <a:off x="870098" y="4257799"/>
            <a:ext cx="7515225" cy="1914525"/>
          </a:xfrm>
        </p:spPr>
      </p:pic>
      <p:sp>
        <p:nvSpPr>
          <p:cNvPr id="8" name="TextBox 7">
            <a:extLst>
              <a:ext uri="{FF2B5EF4-FFF2-40B4-BE49-F238E27FC236}">
                <a16:creationId xmlns:a16="http://schemas.microsoft.com/office/drawing/2014/main" id="{6C769D2B-BB80-40DC-9588-C1A92C875DCD}"/>
              </a:ext>
            </a:extLst>
          </p:cNvPr>
          <p:cNvSpPr txBox="1"/>
          <p:nvPr/>
        </p:nvSpPr>
        <p:spPr>
          <a:xfrm>
            <a:off x="1354842" y="2228671"/>
            <a:ext cx="4524962" cy="1200329"/>
          </a:xfrm>
          <a:prstGeom prst="rect">
            <a:avLst/>
          </a:prstGeom>
          <a:noFill/>
        </p:spPr>
        <p:txBody>
          <a:bodyPr wrap="square" rtlCol="0">
            <a:spAutoFit/>
          </a:bodyPr>
          <a:lstStyle/>
          <a:p>
            <a:r>
              <a:rPr lang="en-US" dirty="0"/>
              <a:t>Below is ‘head’ of final clean data. The </a:t>
            </a:r>
            <a:r>
              <a:rPr lang="en-US" dirty="0" err="1"/>
              <a:t>Nas</a:t>
            </a:r>
            <a:r>
              <a:rPr lang="en-US" dirty="0"/>
              <a:t> are necessary due to unequal row number. They were handled efficiently in Tableau environment.</a:t>
            </a:r>
          </a:p>
        </p:txBody>
      </p:sp>
    </p:spTree>
    <p:extLst>
      <p:ext uri="{BB962C8B-B14F-4D97-AF65-F5344CB8AC3E}">
        <p14:creationId xmlns:p14="http://schemas.microsoft.com/office/powerpoint/2010/main" val="369379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p:txBody>
          <a:bodyPr/>
          <a:lstStyle/>
          <a:p>
            <a:r>
              <a:rPr lang="en-US" dirty="0"/>
              <a:t>Introduction:  Question of Interest</a:t>
            </a:r>
          </a:p>
        </p:txBody>
      </p:sp>
      <p:sp>
        <p:nvSpPr>
          <p:cNvPr id="8" name="TextBox 7">
            <a:extLst>
              <a:ext uri="{FF2B5EF4-FFF2-40B4-BE49-F238E27FC236}">
                <a16:creationId xmlns:a16="http://schemas.microsoft.com/office/drawing/2014/main" id="{6C769D2B-BB80-40DC-9588-C1A92C875DCD}"/>
              </a:ext>
            </a:extLst>
          </p:cNvPr>
          <p:cNvSpPr txBox="1"/>
          <p:nvPr/>
        </p:nvSpPr>
        <p:spPr>
          <a:xfrm>
            <a:off x="6992257" y="732291"/>
            <a:ext cx="3062515" cy="1477328"/>
          </a:xfrm>
          <a:prstGeom prst="rect">
            <a:avLst/>
          </a:prstGeom>
          <a:noFill/>
        </p:spPr>
        <p:txBody>
          <a:bodyPr wrap="square" rtlCol="0">
            <a:spAutoFit/>
          </a:bodyPr>
          <a:lstStyle/>
          <a:p>
            <a:r>
              <a:rPr lang="en-US" dirty="0"/>
              <a:t>Below is ‘head’ of final clean data. The </a:t>
            </a:r>
            <a:r>
              <a:rPr lang="en-US" dirty="0" err="1"/>
              <a:t>Nas</a:t>
            </a:r>
            <a:r>
              <a:rPr lang="en-US" dirty="0"/>
              <a:t> are necessary due to unequal row number. They were handled efficiently in Tableau environment.</a:t>
            </a:r>
          </a:p>
        </p:txBody>
      </p:sp>
      <p:pic>
        <p:nvPicPr>
          <p:cNvPr id="6" name="Picture 5">
            <a:extLst>
              <a:ext uri="{FF2B5EF4-FFF2-40B4-BE49-F238E27FC236}">
                <a16:creationId xmlns:a16="http://schemas.microsoft.com/office/drawing/2014/main" id="{1C127B71-6902-481D-959A-AC785E5556AE}"/>
              </a:ext>
            </a:extLst>
          </p:cNvPr>
          <p:cNvPicPr>
            <a:picLocks noChangeAspect="1"/>
          </p:cNvPicPr>
          <p:nvPr/>
        </p:nvPicPr>
        <p:blipFill>
          <a:blip r:embed="rId2"/>
          <a:stretch>
            <a:fillRect/>
          </a:stretch>
        </p:blipFill>
        <p:spPr>
          <a:xfrm rot="5400000">
            <a:off x="4525451" y="-607729"/>
            <a:ext cx="2023839" cy="10715968"/>
          </a:xfrm>
          <a:prstGeom prst="rect">
            <a:avLst/>
          </a:prstGeom>
        </p:spPr>
      </p:pic>
      <p:pic>
        <p:nvPicPr>
          <p:cNvPr id="10" name="Picture 9">
            <a:extLst>
              <a:ext uri="{FF2B5EF4-FFF2-40B4-BE49-F238E27FC236}">
                <a16:creationId xmlns:a16="http://schemas.microsoft.com/office/drawing/2014/main" id="{203EB333-0805-49AC-A88F-B950D229D0E2}"/>
              </a:ext>
            </a:extLst>
          </p:cNvPr>
          <p:cNvPicPr>
            <a:picLocks noChangeAspect="1"/>
          </p:cNvPicPr>
          <p:nvPr/>
        </p:nvPicPr>
        <p:blipFill>
          <a:blip r:embed="rId3"/>
          <a:stretch>
            <a:fillRect/>
          </a:stretch>
        </p:blipFill>
        <p:spPr>
          <a:xfrm>
            <a:off x="286203" y="2105252"/>
            <a:ext cx="11475373" cy="1218519"/>
          </a:xfrm>
          <a:prstGeom prst="rect">
            <a:avLst/>
          </a:prstGeom>
        </p:spPr>
      </p:pic>
    </p:spTree>
    <p:extLst>
      <p:ext uri="{BB962C8B-B14F-4D97-AF65-F5344CB8AC3E}">
        <p14:creationId xmlns:p14="http://schemas.microsoft.com/office/powerpoint/2010/main" val="370062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81A28C-8251-4216-A64C-A67563FD1D30}"/>
              </a:ext>
            </a:extLst>
          </p:cNvPr>
          <p:cNvPicPr>
            <a:picLocks noChangeAspect="1"/>
          </p:cNvPicPr>
          <p:nvPr/>
        </p:nvPicPr>
        <p:blipFill>
          <a:blip r:embed="rId2"/>
          <a:stretch>
            <a:fillRect/>
          </a:stretch>
        </p:blipFill>
        <p:spPr>
          <a:xfrm>
            <a:off x="17221" y="1924617"/>
            <a:ext cx="7869314" cy="4518842"/>
          </a:xfrm>
          <a:prstGeom prst="rect">
            <a:avLst/>
          </a:prstGeom>
        </p:spPr>
      </p:pic>
      <p:sp>
        <p:nvSpPr>
          <p:cNvPr id="2" name="Title 1">
            <a:extLst>
              <a:ext uri="{FF2B5EF4-FFF2-40B4-BE49-F238E27FC236}">
                <a16:creationId xmlns:a16="http://schemas.microsoft.com/office/drawing/2014/main" id="{5D41DB4D-BF9C-453E-883A-8AE960D1D086}"/>
              </a:ext>
            </a:extLst>
          </p:cNvPr>
          <p:cNvSpPr>
            <a:spLocks noGrp="1"/>
          </p:cNvSpPr>
          <p:nvPr>
            <p:ph type="title"/>
          </p:nvPr>
        </p:nvSpPr>
        <p:spPr>
          <a:xfrm>
            <a:off x="0" y="69509"/>
            <a:ext cx="6096000" cy="1325563"/>
          </a:xfrm>
        </p:spPr>
        <p:txBody>
          <a:bodyPr/>
          <a:lstStyle/>
          <a:p>
            <a:r>
              <a:rPr lang="en-US" dirty="0"/>
              <a:t>EDA: </a:t>
            </a:r>
            <a:r>
              <a:rPr lang="en-US" dirty="0" err="1"/>
              <a:t>Jupyter</a:t>
            </a:r>
            <a:r>
              <a:rPr lang="en-US" dirty="0"/>
              <a:t> notebook</a:t>
            </a:r>
          </a:p>
        </p:txBody>
      </p:sp>
      <p:sp>
        <p:nvSpPr>
          <p:cNvPr id="8" name="TextBox 7">
            <a:extLst>
              <a:ext uri="{FF2B5EF4-FFF2-40B4-BE49-F238E27FC236}">
                <a16:creationId xmlns:a16="http://schemas.microsoft.com/office/drawing/2014/main" id="{6C769D2B-BB80-40DC-9588-C1A92C875DCD}"/>
              </a:ext>
            </a:extLst>
          </p:cNvPr>
          <p:cNvSpPr txBox="1"/>
          <p:nvPr/>
        </p:nvSpPr>
        <p:spPr>
          <a:xfrm>
            <a:off x="7604166" y="2111280"/>
            <a:ext cx="3062515" cy="1754326"/>
          </a:xfrm>
          <a:prstGeom prst="rect">
            <a:avLst/>
          </a:prstGeom>
          <a:noFill/>
        </p:spPr>
        <p:txBody>
          <a:bodyPr wrap="square" rtlCol="0">
            <a:spAutoFit/>
          </a:bodyPr>
          <a:lstStyle/>
          <a:p>
            <a:r>
              <a:rPr lang="en-US" dirty="0"/>
              <a:t>Number of items (i.e. Actions of the player and the state of the game)   is proportions to duration of the game. This boxplot shows the distribution of game duration. </a:t>
            </a:r>
          </a:p>
        </p:txBody>
      </p:sp>
      <p:pic>
        <p:nvPicPr>
          <p:cNvPr id="11" name="Picture 10">
            <a:extLst>
              <a:ext uri="{FF2B5EF4-FFF2-40B4-BE49-F238E27FC236}">
                <a16:creationId xmlns:a16="http://schemas.microsoft.com/office/drawing/2014/main" id="{1F6BC3F0-55C4-451C-963D-7B88ACEE95FB}"/>
              </a:ext>
            </a:extLst>
          </p:cNvPr>
          <p:cNvPicPr>
            <a:picLocks noChangeAspect="1"/>
          </p:cNvPicPr>
          <p:nvPr/>
        </p:nvPicPr>
        <p:blipFill>
          <a:blip r:embed="rId3"/>
          <a:stretch>
            <a:fillRect/>
          </a:stretch>
        </p:blipFill>
        <p:spPr>
          <a:xfrm>
            <a:off x="5843815" y="599054"/>
            <a:ext cx="6315080" cy="1012032"/>
          </a:xfrm>
          <a:prstGeom prst="rect">
            <a:avLst/>
          </a:prstGeom>
        </p:spPr>
      </p:pic>
      <p:sp>
        <p:nvSpPr>
          <p:cNvPr id="12" name="TextBox 11">
            <a:extLst>
              <a:ext uri="{FF2B5EF4-FFF2-40B4-BE49-F238E27FC236}">
                <a16:creationId xmlns:a16="http://schemas.microsoft.com/office/drawing/2014/main" id="{1C7AE247-9190-4764-8AA7-AC9416D7D243}"/>
              </a:ext>
            </a:extLst>
          </p:cNvPr>
          <p:cNvSpPr txBox="1"/>
          <p:nvPr/>
        </p:nvSpPr>
        <p:spPr>
          <a:xfrm>
            <a:off x="8328561" y="4554368"/>
            <a:ext cx="3062515" cy="1200329"/>
          </a:xfrm>
          <a:prstGeom prst="rect">
            <a:avLst/>
          </a:prstGeom>
          <a:noFill/>
        </p:spPr>
        <p:txBody>
          <a:bodyPr wrap="square" rtlCol="0">
            <a:spAutoFit/>
          </a:bodyPr>
          <a:lstStyle/>
          <a:p>
            <a:r>
              <a:rPr lang="en-US" dirty="0"/>
              <a:t>Apart from the outlier that has up to 1400 items. Most games last a duration depicted by less that 200 lines.</a:t>
            </a:r>
          </a:p>
        </p:txBody>
      </p:sp>
    </p:spTree>
    <p:extLst>
      <p:ext uri="{BB962C8B-B14F-4D97-AF65-F5344CB8AC3E}">
        <p14:creationId xmlns:p14="http://schemas.microsoft.com/office/powerpoint/2010/main" val="71186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3AF0EA63-73BA-4F52-8EB2-DBA6F79A4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3" name="TextBox 2">
            <a:extLst>
              <a:ext uri="{FF2B5EF4-FFF2-40B4-BE49-F238E27FC236}">
                <a16:creationId xmlns:a16="http://schemas.microsoft.com/office/drawing/2014/main" id="{9AD16762-76DB-4171-9068-06BD4FF287AC}"/>
              </a:ext>
            </a:extLst>
          </p:cNvPr>
          <p:cNvSpPr txBox="1"/>
          <p:nvPr/>
        </p:nvSpPr>
        <p:spPr>
          <a:xfrm rot="16200000">
            <a:off x="-2196759" y="3105835"/>
            <a:ext cx="5878917" cy="646331"/>
          </a:xfrm>
          <a:prstGeom prst="rect">
            <a:avLst/>
          </a:prstGeom>
          <a:noFill/>
        </p:spPr>
        <p:txBody>
          <a:bodyPr wrap="none" rtlCol="0">
            <a:spAutoFit/>
          </a:bodyPr>
          <a:lstStyle/>
          <a:p>
            <a:r>
              <a:rPr lang="en-US" sz="3600" b="1" dirty="0"/>
              <a:t>Dashboard created in Tableau</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592</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Crazy Eight Game: Visualization</vt:lpstr>
      <vt:lpstr>Introduction: About the data</vt:lpstr>
      <vt:lpstr>Introduction:  Question of Interest</vt:lpstr>
      <vt:lpstr>Approach</vt:lpstr>
      <vt:lpstr>Approach: Tools</vt:lpstr>
      <vt:lpstr>Data cleaning</vt:lpstr>
      <vt:lpstr>Introduction:  Question of Interest</vt:lpstr>
      <vt:lpstr>EDA: Jupyter notebook</vt:lpstr>
      <vt:lpstr>PowerPoint Presentation</vt:lpstr>
      <vt:lpstr>Lessons learnt</vt:lpstr>
      <vt:lpstr>Further exploration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crz8_dashboard</dc:title>
  <dc:creator/>
  <cp:lastModifiedBy>Babatunde Olanipekun</cp:lastModifiedBy>
  <cp:revision>10</cp:revision>
  <dcterms:created xsi:type="dcterms:W3CDTF">2021-03-11T14:17:00Z</dcterms:created>
  <dcterms:modified xsi:type="dcterms:W3CDTF">2021-03-11T15:48:14Z</dcterms:modified>
</cp:coreProperties>
</file>