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5" r:id="rId5"/>
    <p:sldId id="315" r:id="rId6"/>
    <p:sldId id="311" r:id="rId7"/>
    <p:sldId id="313" r:id="rId8"/>
    <p:sldId id="312" r:id="rId9"/>
    <p:sldId id="314" r:id="rId10"/>
    <p:sldId id="316" r:id="rId11"/>
    <p:sldId id="317" r:id="rId12"/>
    <p:sldId id="318" r:id="rId13"/>
    <p:sldId id="319" r:id="rId14"/>
    <p:sldId id="320" r:id="rId15"/>
    <p:sldId id="321" r:id="rId16"/>
    <p:sldId id="322" r:id="rId17"/>
    <p:sldId id="324" r:id="rId18"/>
    <p:sldId id="325" r:id="rId19"/>
    <p:sldId id="323"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AE1C1-55BA-4126-9313-59A31F7979D1}" v="24" dt="2022-08-10T21:46:1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88" autoAdjust="0"/>
  </p:normalViewPr>
  <p:slideViewPr>
    <p:cSldViewPr showGuides="1">
      <p:cViewPr varScale="1">
        <p:scale>
          <a:sx n="76" d="100"/>
          <a:sy n="76" d="100"/>
        </p:scale>
        <p:origin x="946"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that the HR department has tasked me with is “What metrics are causing high attrition rates in our company?” The first step in my analysis was to determine the total number of attritions in our dataset. I’ve found that out of a total of 2,355 total attritions, 1,119 were by female employees and 1,236 were by male employees.</a:t>
            </a:r>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859674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Logistic Regression model which uses Hourly Rate instead of Job Performance gives us a slightly lower chance of correctly predicting attrition. This model gives us 59% for our ROC/AUC curve. The confusion matrix shows us that while this model has correctly predicted 65.55% of our cases with True Positives, our False Positives are much higher at 32.51%. This teaches us that Hourly Rate is slightly less influential than Performance Rating when predicting attrition.</a:t>
            </a:r>
          </a:p>
        </p:txBody>
      </p:sp>
      <p:sp>
        <p:nvSpPr>
          <p:cNvPr id="4" name="Slide Number Placeholder 3"/>
          <p:cNvSpPr>
            <a:spLocks noGrp="1"/>
          </p:cNvSpPr>
          <p:nvPr>
            <p:ph type="sldNum" sz="quarter" idx="5"/>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41215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are a type of flow chart that can be used to make decisions. Random Forest models take many different decision trees to make predictions for your dependent variable, which in our case is Attrition. The random forest model that I ran took many different factors and compared each one to Attrition to determine which ones were the most influential.</a:t>
            </a:r>
          </a:p>
        </p:txBody>
      </p:sp>
      <p:sp>
        <p:nvSpPr>
          <p:cNvPr id="4" name="Slide Number Placeholder 3"/>
          <p:cNvSpPr>
            <a:spLocks noGrp="1"/>
          </p:cNvSpPr>
          <p:nvPr>
            <p:ph type="sldNum" sz="quarter" idx="5"/>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262317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our model, I checked the accuracy using a confusion matrix. This model shows an 81% accuracy. It correctly predicted 58.15% of our cases to be true positives and only 9.41% to be false positives.</a:t>
            </a:r>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234290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our model, I created a bar chart to show what the most important features are related to attrition. By a landslide, our Random Forest model has shown Job Satisfaction to be the most influential feature in predicting attrition. Using this information, I returned to my logistic regression model. By comparing Job Satisfaction with attrition, you can see that as Job Satisfaction increases, Attrition decreases.</a:t>
            </a:r>
          </a:p>
        </p:txBody>
      </p:sp>
      <p:sp>
        <p:nvSpPr>
          <p:cNvPr id="4" name="Slide Number Placeholder 3"/>
          <p:cNvSpPr>
            <a:spLocks noGrp="1"/>
          </p:cNvSpPr>
          <p:nvPr>
            <p:ph type="sldNum" sz="quarter" idx="5"/>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125863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I wanted to compare was training levels. You can see in the first graph that there is a strong trend line between training and Performance Rating. It </a:t>
            </a:r>
            <a:r>
              <a:rPr lang="en-US"/>
              <a:t>is now obvious </a:t>
            </a:r>
            <a:r>
              <a:rPr lang="en-US" dirty="0"/>
              <a:t>that as training increases, so does Performance Rating. In our next graph, it can also be seen that as Performance Rating increases, Job Satisfaction increases. We can use this analysis to determine that increased training can lead to increased Performance Rating. Increased Performance Rating can lead to increased Job Satisfaction which will lower the attrition rate.</a:t>
            </a:r>
          </a:p>
        </p:txBody>
      </p:sp>
      <p:sp>
        <p:nvSpPr>
          <p:cNvPr id="4" name="Slide Number Placeholder 3"/>
          <p:cNvSpPr>
            <a:spLocks noGrp="1"/>
          </p:cNvSpPr>
          <p:nvPr>
            <p:ph type="sldNum" sz="quarter" idx="5"/>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159818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 took was to determine the top features that affected attrition. The first feature I want to touch on is Job Satisfaction. Employees who had a Job Satisfaction level of 1 and 2 showed higher attrition rates than employees with a Job Satisfaction level of 4 and 5.</a:t>
            </a:r>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80186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feature that showed importance was training. Lower levels of training, to include 0, 1, and 2, show a higher rate of attrition than non-attrition. Training levels of 3, 5, and 6 show a lower rate of attrition.</a:t>
            </a:r>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315411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factor related to attrition is Hourly Rate. My analysis shows that employees with an hourly rate between 30 and 110 show higher attrition rates than those with a higher rate. Attrition begins to level off for employees that make above 110.</a:t>
            </a:r>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355463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Rating is another key factor in attrition rates. Employees with Performance Ratings of 1, 2, and 3 show the highest rates of attrition, while employees with a higher performance rating of 4 and 5 shows much less attrition.</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78047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chart shows the level of non-attrition based on the employee’s distance from home. This chart only shows the attrition rate for employees with a Job Satisfaction level of 1. My analysis shows that the closer an employee lives to the office, the less likely they are to leave regardless of their job satisfaction. The attrition rate increases as the distance from home increases.</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267454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point I would like to make is that when Job Satisfaction is level 1, the Job Role with the highest attrition rate is Sales Executive. I have also analyzed Business Travel. I have determined that employees who travel rarely show significantly less attrition than those that travel frequently or not at all.</a:t>
            </a:r>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395604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statistical model that I performed was a Logistic Regression. A Logistic Regression allows you to compare different factors to the one factor you are trying to predict. I ran many different models, but the two I found to be most significant included Job Satisfaction, Training, and Performance Rating against Attrition, and then Job Satisfaction, Training, and Hourly Rate against Attrition.</a:t>
            </a:r>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62133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Logistic Regression model I want to discuss is Job Satisfaction, Training, and Performance Rating against Attrition. After running this model, I have determined that this model accurately predicts attrition based on the ROC/AUC curve and the confusion matrix. The ROC/AUC allows us to know how well our model has worked. This particular model shows a 73% chance that our model will correctly distinguish our results. The confusion matrix shows us that 58.9% of cases have been correctly predicted to be true positives and 15.02% of our cases have been correctly predicted to be true negatives.</a:t>
            </a: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3585609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8/11/2022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8/11/2022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8/11/2022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8/11/2022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8/11/2022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8/11/2022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8/11/2022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8/11/2022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HR Attrition Analysis</a:t>
            </a:r>
          </a:p>
        </p:txBody>
      </p:sp>
      <p:sp>
        <p:nvSpPr>
          <p:cNvPr id="4" name="Subtitle 3"/>
          <p:cNvSpPr>
            <a:spLocks noGrp="1"/>
          </p:cNvSpPr>
          <p:nvPr>
            <p:ph type="subTitle" idx="1"/>
          </p:nvPr>
        </p:nvSpPr>
        <p:spPr/>
        <p:txBody>
          <a:bodyPr/>
          <a:lstStyle/>
          <a:p>
            <a:r>
              <a:rPr lang="it-IT" dirty="0"/>
              <a:t>What features affect attrition the most?</a:t>
            </a:r>
          </a:p>
        </p:txBody>
      </p:sp>
      <p:sp>
        <p:nvSpPr>
          <p:cNvPr id="5" name="TextBox 4">
            <a:extLst>
              <a:ext uri="{FF2B5EF4-FFF2-40B4-BE49-F238E27FC236}">
                <a16:creationId xmlns:a16="http://schemas.microsoft.com/office/drawing/2014/main" id="{6E7E49F7-D4AC-DE59-27EF-09BA0BD71F25}"/>
              </a:ext>
            </a:extLst>
          </p:cNvPr>
          <p:cNvSpPr txBox="1"/>
          <p:nvPr/>
        </p:nvSpPr>
        <p:spPr>
          <a:xfrm>
            <a:off x="8576475" y="5265747"/>
            <a:ext cx="3459025" cy="1631216"/>
          </a:xfrm>
          <a:prstGeom prst="rect">
            <a:avLst/>
          </a:prstGeom>
          <a:noFill/>
        </p:spPr>
        <p:txBody>
          <a:bodyPr wrap="none" rtlCol="0">
            <a:spAutoFit/>
          </a:bodyPr>
          <a:lstStyle/>
          <a:p>
            <a:pPr marL="0" marR="0" algn="r">
              <a:spcBef>
                <a:spcPts val="0"/>
              </a:spcBef>
              <a:spcAft>
                <a:spcPts val="800"/>
              </a:spcAft>
            </a:pPr>
            <a:r>
              <a:rPr lang="en-US" sz="2000" dirty="0">
                <a:effectLst/>
                <a:latin typeface="+mj-lt"/>
                <a:ea typeface="Calibri" panose="020F0502020204030204" pitchFamily="34" charset="0"/>
              </a:rPr>
              <a:t>Brandi Jones</a:t>
            </a:r>
          </a:p>
          <a:p>
            <a:pPr marL="0" marR="0" algn="r">
              <a:spcBef>
                <a:spcPts val="0"/>
              </a:spcBef>
              <a:spcAft>
                <a:spcPts val="800"/>
              </a:spcAft>
            </a:pPr>
            <a:r>
              <a:rPr lang="en-US" sz="2000" dirty="0">
                <a:effectLst/>
                <a:latin typeface="+mj-lt"/>
                <a:ea typeface="Calibri" panose="020F0502020204030204" pitchFamily="34" charset="0"/>
              </a:rPr>
              <a:t>DAT-430-T6751</a:t>
            </a:r>
          </a:p>
          <a:p>
            <a:pPr marL="0" marR="0" algn="r">
              <a:spcBef>
                <a:spcPts val="0"/>
              </a:spcBef>
              <a:spcAft>
                <a:spcPts val="800"/>
              </a:spcAft>
            </a:pPr>
            <a:r>
              <a:rPr lang="en-US" sz="2000" spc="15" dirty="0">
                <a:effectLst/>
                <a:latin typeface="+mj-lt"/>
                <a:ea typeface="Calibri" panose="020F0502020204030204" pitchFamily="34" charset="0"/>
              </a:rPr>
              <a:t>Leverage Data For Org Results</a:t>
            </a:r>
            <a:endParaRPr lang="en-US" sz="2000" dirty="0">
              <a:effectLst/>
              <a:latin typeface="+mj-lt"/>
              <a:ea typeface="Calibri" panose="020F0502020204030204" pitchFamily="34" charset="0"/>
            </a:endParaRPr>
          </a:p>
          <a:p>
            <a:pPr marL="0" marR="0" algn="r">
              <a:spcBef>
                <a:spcPts val="0"/>
              </a:spcBef>
              <a:spcAft>
                <a:spcPts val="800"/>
              </a:spcAft>
            </a:pPr>
            <a:r>
              <a:rPr lang="en-US" sz="2000" dirty="0">
                <a:effectLst/>
                <a:latin typeface="+mj-lt"/>
                <a:ea typeface="Calibri" panose="020F0502020204030204" pitchFamily="34" charset="0"/>
              </a:rPr>
              <a:t>August 9, 2022</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81B4F0-5D4D-087C-EE47-0038434ACA19}"/>
              </a:ext>
            </a:extLst>
          </p:cNvPr>
          <p:cNvPicPr>
            <a:picLocks noChangeAspect="1"/>
          </p:cNvPicPr>
          <p:nvPr/>
        </p:nvPicPr>
        <p:blipFill>
          <a:blip r:embed="rId3"/>
          <a:stretch>
            <a:fillRect/>
          </a:stretch>
        </p:blipFill>
        <p:spPr>
          <a:xfrm>
            <a:off x="7161212" y="451911"/>
            <a:ext cx="4006770" cy="2674495"/>
          </a:xfrm>
          <a:prstGeom prst="rect">
            <a:avLst/>
          </a:prstGeom>
        </p:spPr>
      </p:pic>
      <p:pic>
        <p:nvPicPr>
          <p:cNvPr id="11" name="Picture 10">
            <a:extLst>
              <a:ext uri="{FF2B5EF4-FFF2-40B4-BE49-F238E27FC236}">
                <a16:creationId xmlns:a16="http://schemas.microsoft.com/office/drawing/2014/main" id="{9D409EC0-AE61-F8D4-B577-23F56418ADF0}"/>
              </a:ext>
            </a:extLst>
          </p:cNvPr>
          <p:cNvPicPr>
            <a:picLocks noChangeAspect="1"/>
          </p:cNvPicPr>
          <p:nvPr/>
        </p:nvPicPr>
        <p:blipFill>
          <a:blip r:embed="rId4"/>
          <a:stretch>
            <a:fillRect/>
          </a:stretch>
        </p:blipFill>
        <p:spPr>
          <a:xfrm>
            <a:off x="7175666" y="3614763"/>
            <a:ext cx="4071493" cy="2819400"/>
          </a:xfrm>
          <a:prstGeom prst="rect">
            <a:avLst/>
          </a:prstGeom>
        </p:spPr>
      </p:pic>
      <p:sp>
        <p:nvSpPr>
          <p:cNvPr id="13" name="TextBox 12">
            <a:extLst>
              <a:ext uri="{FF2B5EF4-FFF2-40B4-BE49-F238E27FC236}">
                <a16:creationId xmlns:a16="http://schemas.microsoft.com/office/drawing/2014/main" id="{E23527AE-398F-433B-7FDA-6E5F8805F0A7}"/>
              </a:ext>
            </a:extLst>
          </p:cNvPr>
          <p:cNvSpPr txBox="1"/>
          <p:nvPr/>
        </p:nvSpPr>
        <p:spPr>
          <a:xfrm>
            <a:off x="684212" y="920354"/>
            <a:ext cx="1882107" cy="584775"/>
          </a:xfrm>
          <a:prstGeom prst="rect">
            <a:avLst/>
          </a:prstGeom>
          <a:noFill/>
        </p:spPr>
        <p:txBody>
          <a:bodyPr wrap="square">
            <a:spAutoFit/>
          </a:bodyPr>
          <a:lstStyle/>
          <a:p>
            <a:r>
              <a:rPr lang="en-US" sz="3200" dirty="0">
                <a:latin typeface="+mj-lt"/>
              </a:rPr>
              <a:t>Model #1</a:t>
            </a:r>
            <a:r>
              <a:rPr lang="en-US" sz="3200" i="0" dirty="0">
                <a:effectLst/>
                <a:latin typeface="+mj-lt"/>
              </a:rPr>
              <a:t> </a:t>
            </a:r>
            <a:endParaRPr lang="en-US" sz="3200" dirty="0">
              <a:latin typeface="+mj-lt"/>
            </a:endParaRPr>
          </a:p>
        </p:txBody>
      </p:sp>
      <p:sp>
        <p:nvSpPr>
          <p:cNvPr id="15" name="TextBox 14">
            <a:extLst>
              <a:ext uri="{FF2B5EF4-FFF2-40B4-BE49-F238E27FC236}">
                <a16:creationId xmlns:a16="http://schemas.microsoft.com/office/drawing/2014/main" id="{3FE1B05C-BAB9-57D5-9396-01F2F74CCC37}"/>
              </a:ext>
            </a:extLst>
          </p:cNvPr>
          <p:cNvSpPr txBox="1"/>
          <p:nvPr/>
        </p:nvSpPr>
        <p:spPr>
          <a:xfrm>
            <a:off x="531812" y="2133600"/>
            <a:ext cx="6019800" cy="1200329"/>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dirty="0"/>
              <a:t>The AUC for our first model is 0.73, which means there is a 73% chance that the model will correctly distinguish our results.</a:t>
            </a:r>
          </a:p>
        </p:txBody>
      </p:sp>
      <p:sp>
        <p:nvSpPr>
          <p:cNvPr id="17" name="TextBox 16">
            <a:extLst>
              <a:ext uri="{FF2B5EF4-FFF2-40B4-BE49-F238E27FC236}">
                <a16:creationId xmlns:a16="http://schemas.microsoft.com/office/drawing/2014/main" id="{01897ADD-D37F-1563-CE36-2A87ED14308A}"/>
              </a:ext>
            </a:extLst>
          </p:cNvPr>
          <p:cNvSpPr txBox="1"/>
          <p:nvPr/>
        </p:nvSpPr>
        <p:spPr>
          <a:xfrm>
            <a:off x="522203" y="3962400"/>
            <a:ext cx="6093994" cy="1569660"/>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dirty="0"/>
              <a:t>The first model presents us with 58.9% of our results being True Positives, which is how many cases our model has correctly predicted.</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B0D4AD-8DFC-033B-6F01-7483E18356A9}"/>
              </a:ext>
            </a:extLst>
          </p:cNvPr>
          <p:cNvSpPr txBox="1"/>
          <p:nvPr/>
        </p:nvSpPr>
        <p:spPr>
          <a:xfrm>
            <a:off x="702801" y="516734"/>
            <a:ext cx="2818815" cy="584775"/>
          </a:xfrm>
          <a:prstGeom prst="rect">
            <a:avLst/>
          </a:prstGeom>
          <a:noFill/>
        </p:spPr>
        <p:txBody>
          <a:bodyPr wrap="square">
            <a:spAutoFit/>
          </a:bodyPr>
          <a:lstStyle/>
          <a:p>
            <a:r>
              <a:rPr lang="en-US" sz="3200" dirty="0">
                <a:latin typeface="+mj-lt"/>
              </a:rPr>
              <a:t>Model #2</a:t>
            </a:r>
            <a:r>
              <a:rPr lang="en-US" sz="3200" i="0" dirty="0">
                <a:effectLst/>
                <a:latin typeface="+mj-lt"/>
              </a:rPr>
              <a:t> </a:t>
            </a:r>
            <a:endParaRPr lang="en-US" sz="3200" dirty="0">
              <a:latin typeface="+mj-lt"/>
            </a:endParaRPr>
          </a:p>
        </p:txBody>
      </p:sp>
      <p:pic>
        <p:nvPicPr>
          <p:cNvPr id="8" name="Picture 7">
            <a:extLst>
              <a:ext uri="{FF2B5EF4-FFF2-40B4-BE49-F238E27FC236}">
                <a16:creationId xmlns:a16="http://schemas.microsoft.com/office/drawing/2014/main" id="{1D52D9B6-5E62-08DC-1C71-53655D7E9982}"/>
              </a:ext>
            </a:extLst>
          </p:cNvPr>
          <p:cNvPicPr>
            <a:picLocks noChangeAspect="1"/>
          </p:cNvPicPr>
          <p:nvPr/>
        </p:nvPicPr>
        <p:blipFill>
          <a:blip r:embed="rId3"/>
          <a:stretch>
            <a:fillRect/>
          </a:stretch>
        </p:blipFill>
        <p:spPr>
          <a:xfrm>
            <a:off x="7237412" y="496681"/>
            <a:ext cx="3962400" cy="2658577"/>
          </a:xfrm>
          <a:prstGeom prst="rect">
            <a:avLst/>
          </a:prstGeom>
        </p:spPr>
      </p:pic>
      <p:pic>
        <p:nvPicPr>
          <p:cNvPr id="10" name="Picture 9">
            <a:extLst>
              <a:ext uri="{FF2B5EF4-FFF2-40B4-BE49-F238E27FC236}">
                <a16:creationId xmlns:a16="http://schemas.microsoft.com/office/drawing/2014/main" id="{01F2C08E-1CA0-D4A3-7F90-3001E99C0129}"/>
              </a:ext>
            </a:extLst>
          </p:cNvPr>
          <p:cNvPicPr>
            <a:picLocks noChangeAspect="1"/>
          </p:cNvPicPr>
          <p:nvPr/>
        </p:nvPicPr>
        <p:blipFill>
          <a:blip r:embed="rId4"/>
          <a:stretch>
            <a:fillRect/>
          </a:stretch>
        </p:blipFill>
        <p:spPr>
          <a:xfrm>
            <a:off x="7292558" y="3702743"/>
            <a:ext cx="4047999" cy="2728651"/>
          </a:xfrm>
          <a:prstGeom prst="rect">
            <a:avLst/>
          </a:prstGeom>
        </p:spPr>
      </p:pic>
      <p:sp>
        <p:nvSpPr>
          <p:cNvPr id="12" name="TextBox 11">
            <a:extLst>
              <a:ext uri="{FF2B5EF4-FFF2-40B4-BE49-F238E27FC236}">
                <a16:creationId xmlns:a16="http://schemas.microsoft.com/office/drawing/2014/main" id="{3DEA0B8F-F9C5-F2AB-543C-F69679CDE595}"/>
              </a:ext>
            </a:extLst>
          </p:cNvPr>
          <p:cNvSpPr txBox="1"/>
          <p:nvPr/>
        </p:nvSpPr>
        <p:spPr>
          <a:xfrm>
            <a:off x="474619" y="3080557"/>
            <a:ext cx="6093994" cy="1938992"/>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dirty="0"/>
              <a:t>Our second model presents us with 65.55% of our results being True Positives, which is how many cases our model has correctly predicted. However, our False Negatives are much higher in this model.</a:t>
            </a:r>
          </a:p>
        </p:txBody>
      </p:sp>
      <p:sp>
        <p:nvSpPr>
          <p:cNvPr id="14" name="TextBox 13">
            <a:extLst>
              <a:ext uri="{FF2B5EF4-FFF2-40B4-BE49-F238E27FC236}">
                <a16:creationId xmlns:a16="http://schemas.microsoft.com/office/drawing/2014/main" id="{BB8602C8-3BE7-2D8C-E8E9-D1018A646659}"/>
              </a:ext>
            </a:extLst>
          </p:cNvPr>
          <p:cNvSpPr txBox="1"/>
          <p:nvPr/>
        </p:nvSpPr>
        <p:spPr>
          <a:xfrm>
            <a:off x="474619" y="1524000"/>
            <a:ext cx="6093994" cy="1200329"/>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dirty="0"/>
              <a:t>The AUC for our first model is 0.59, which means there is a 59% chance that the model will correctly distinguish our results.</a:t>
            </a:r>
          </a:p>
        </p:txBody>
      </p:sp>
      <p:sp>
        <p:nvSpPr>
          <p:cNvPr id="16" name="TextBox 15">
            <a:extLst>
              <a:ext uri="{FF2B5EF4-FFF2-40B4-BE49-F238E27FC236}">
                <a16:creationId xmlns:a16="http://schemas.microsoft.com/office/drawing/2014/main" id="{7A13A4BF-D3F5-C300-2B8F-961B748D030B}"/>
              </a:ext>
            </a:extLst>
          </p:cNvPr>
          <p:cNvSpPr txBox="1"/>
          <p:nvPr/>
        </p:nvSpPr>
        <p:spPr>
          <a:xfrm>
            <a:off x="534191" y="5417936"/>
            <a:ext cx="6093994" cy="830997"/>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dirty="0"/>
              <a:t>This shows that Hourly Rate is less influential than Performance Rating</a:t>
            </a:r>
          </a:p>
        </p:txBody>
      </p:sp>
    </p:spTree>
    <p:extLst>
      <p:ext uri="{BB962C8B-B14F-4D97-AF65-F5344CB8AC3E}">
        <p14:creationId xmlns:p14="http://schemas.microsoft.com/office/powerpoint/2010/main" val="347826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0FDE9A-01F3-CB59-6590-F054A0582B89}"/>
              </a:ext>
            </a:extLst>
          </p:cNvPr>
          <p:cNvSpPr txBox="1"/>
          <p:nvPr/>
        </p:nvSpPr>
        <p:spPr>
          <a:xfrm>
            <a:off x="1065212" y="685801"/>
            <a:ext cx="10591800" cy="2246769"/>
          </a:xfrm>
          <a:prstGeom prst="rect">
            <a:avLst/>
          </a:prstGeom>
          <a:noFill/>
        </p:spPr>
        <p:txBody>
          <a:bodyPr wrap="square">
            <a:spAutoFit/>
          </a:bodyPr>
          <a:lstStyle/>
          <a:p>
            <a:pPr algn="ctr"/>
            <a:r>
              <a:rPr lang="en-US" sz="2000" dirty="0">
                <a:latin typeface="+mj-lt"/>
              </a:rPr>
              <a:t>“A Decision Tree is </a:t>
            </a:r>
            <a:r>
              <a:rPr lang="en-US" sz="2000" b="0" i="0" dirty="0">
                <a:effectLst/>
                <a:latin typeface="+mj-lt"/>
              </a:rPr>
              <a:t>like a flowchart that draws a clear pathway to a decision or outcome; it starts at a single point and then branches off into two or more directions, with each branch of the decision tree offering different possible outcomes” (Meltzer, 2021).</a:t>
            </a:r>
            <a:r>
              <a:rPr lang="en-US" sz="2000" dirty="0">
                <a:latin typeface="+mj-lt"/>
              </a:rPr>
              <a:t> A Random Forest is a collection of Decision Trees used to upscale the predictions.</a:t>
            </a:r>
          </a:p>
          <a:p>
            <a:pPr algn="ctr"/>
            <a:endParaRPr lang="en-US" sz="2000" dirty="0">
              <a:latin typeface="+mj-lt"/>
            </a:endParaRPr>
          </a:p>
          <a:p>
            <a:pPr algn="ctr"/>
            <a:r>
              <a:rPr lang="en-US" sz="2000" dirty="0">
                <a:latin typeface="+mj-lt"/>
              </a:rPr>
              <a:t>The Random Forest Model used in this analysis will compare each feature to Attrition to make predictions.</a:t>
            </a:r>
          </a:p>
        </p:txBody>
      </p:sp>
      <p:pic>
        <p:nvPicPr>
          <p:cNvPr id="1026" name="Picture 2" descr="See the source image">
            <a:extLst>
              <a:ext uri="{FF2B5EF4-FFF2-40B4-BE49-F238E27FC236}">
                <a16:creationId xmlns:a16="http://schemas.microsoft.com/office/drawing/2014/main" id="{CF0801C4-2347-CCB2-FCBF-398F3697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434" y="3352800"/>
            <a:ext cx="6507956" cy="30977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DDF4A4-6B39-DCEC-7422-16425A87A232}"/>
              </a:ext>
            </a:extLst>
          </p:cNvPr>
          <p:cNvSpPr txBox="1"/>
          <p:nvPr/>
        </p:nvSpPr>
        <p:spPr>
          <a:xfrm>
            <a:off x="8304212" y="6450566"/>
            <a:ext cx="949491" cy="276999"/>
          </a:xfrm>
          <a:prstGeom prst="rect">
            <a:avLst/>
          </a:prstGeom>
          <a:noFill/>
        </p:spPr>
        <p:txBody>
          <a:bodyPr wrap="none" rtlCol="0">
            <a:spAutoFit/>
          </a:bodyPr>
          <a:lstStyle/>
          <a:p>
            <a:r>
              <a:rPr lang="en-US" sz="1200" dirty="0"/>
              <a:t>ODSC, 2019</a:t>
            </a:r>
          </a:p>
        </p:txBody>
      </p:sp>
    </p:spTree>
    <p:extLst>
      <p:ext uri="{BB962C8B-B14F-4D97-AF65-F5344CB8AC3E}">
        <p14:creationId xmlns:p14="http://schemas.microsoft.com/office/powerpoint/2010/main" val="28245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8327F-DB7A-CFAB-F231-63512F4D1F82}"/>
              </a:ext>
            </a:extLst>
          </p:cNvPr>
          <p:cNvPicPr>
            <a:picLocks noChangeAspect="1"/>
          </p:cNvPicPr>
          <p:nvPr/>
        </p:nvPicPr>
        <p:blipFill>
          <a:blip r:embed="rId3"/>
          <a:stretch>
            <a:fillRect/>
          </a:stretch>
        </p:blipFill>
        <p:spPr>
          <a:xfrm>
            <a:off x="7085012" y="1645321"/>
            <a:ext cx="4423523" cy="3567358"/>
          </a:xfrm>
          <a:prstGeom prst="rect">
            <a:avLst/>
          </a:prstGeom>
        </p:spPr>
      </p:pic>
      <p:sp>
        <p:nvSpPr>
          <p:cNvPr id="5" name="TextBox 4">
            <a:extLst>
              <a:ext uri="{FF2B5EF4-FFF2-40B4-BE49-F238E27FC236}">
                <a16:creationId xmlns:a16="http://schemas.microsoft.com/office/drawing/2014/main" id="{85DB7188-18D5-A87F-D3CE-FE52152F062A}"/>
              </a:ext>
            </a:extLst>
          </p:cNvPr>
          <p:cNvSpPr txBox="1"/>
          <p:nvPr/>
        </p:nvSpPr>
        <p:spPr>
          <a:xfrm>
            <a:off x="836612" y="2590800"/>
            <a:ext cx="5562600" cy="2308324"/>
          </a:xfrm>
          <a:prstGeom prst="rect">
            <a:avLst/>
          </a:prstGeom>
          <a:noFill/>
        </p:spPr>
        <p:txBody>
          <a:bodyPr wrap="square">
            <a:spAutoFit/>
          </a:bodyPr>
          <a:lstStyle/>
          <a:p>
            <a:pPr>
              <a:buClr>
                <a:schemeClr val="accent1"/>
              </a:buClr>
            </a:pPr>
            <a:r>
              <a:rPr lang="en-US" sz="2400" dirty="0"/>
              <a:t>Our Random Forest model had an accuracy of 81%. It successfully predicted 58.15% of its predictions to be True Positives. False Positives are only 9.27%, so this model has worked well at predicting Attrition.</a:t>
            </a:r>
          </a:p>
        </p:txBody>
      </p:sp>
      <p:sp>
        <p:nvSpPr>
          <p:cNvPr id="7" name="TextBox 6">
            <a:extLst>
              <a:ext uri="{FF2B5EF4-FFF2-40B4-BE49-F238E27FC236}">
                <a16:creationId xmlns:a16="http://schemas.microsoft.com/office/drawing/2014/main" id="{120B7233-9E71-0C2D-7EA2-5D6F9CCE5CD5}"/>
              </a:ext>
            </a:extLst>
          </p:cNvPr>
          <p:cNvSpPr txBox="1"/>
          <p:nvPr/>
        </p:nvSpPr>
        <p:spPr>
          <a:xfrm>
            <a:off x="973388" y="990600"/>
            <a:ext cx="6093994" cy="584775"/>
          </a:xfrm>
          <a:prstGeom prst="rect">
            <a:avLst/>
          </a:prstGeom>
          <a:noFill/>
        </p:spPr>
        <p:txBody>
          <a:bodyPr wrap="square">
            <a:spAutoFit/>
          </a:bodyPr>
          <a:lstStyle/>
          <a:p>
            <a:r>
              <a:rPr lang="en-US" sz="3200" dirty="0">
                <a:latin typeface="+mj-lt"/>
              </a:rPr>
              <a:t>Random Forest</a:t>
            </a:r>
          </a:p>
        </p:txBody>
      </p:sp>
    </p:spTree>
    <p:extLst>
      <p:ext uri="{BB962C8B-B14F-4D97-AF65-F5344CB8AC3E}">
        <p14:creationId xmlns:p14="http://schemas.microsoft.com/office/powerpoint/2010/main" val="275519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F2D6A-95D4-428F-7B9E-85E669E3BE54}"/>
              </a:ext>
            </a:extLst>
          </p:cNvPr>
          <p:cNvPicPr>
            <a:picLocks noChangeAspect="1"/>
          </p:cNvPicPr>
          <p:nvPr/>
        </p:nvPicPr>
        <p:blipFill>
          <a:blip r:embed="rId3"/>
          <a:stretch>
            <a:fillRect/>
          </a:stretch>
        </p:blipFill>
        <p:spPr>
          <a:xfrm>
            <a:off x="872330" y="3108293"/>
            <a:ext cx="4344989" cy="3086440"/>
          </a:xfrm>
          <a:prstGeom prst="rect">
            <a:avLst/>
          </a:prstGeom>
        </p:spPr>
      </p:pic>
      <p:sp>
        <p:nvSpPr>
          <p:cNvPr id="5" name="TextBox 4">
            <a:extLst>
              <a:ext uri="{FF2B5EF4-FFF2-40B4-BE49-F238E27FC236}">
                <a16:creationId xmlns:a16="http://schemas.microsoft.com/office/drawing/2014/main" id="{F693A3D9-55D5-651D-7B48-A7D5D9C20CE9}"/>
              </a:ext>
            </a:extLst>
          </p:cNvPr>
          <p:cNvSpPr txBox="1"/>
          <p:nvPr/>
        </p:nvSpPr>
        <p:spPr>
          <a:xfrm>
            <a:off x="303212" y="914400"/>
            <a:ext cx="5257800" cy="1569660"/>
          </a:xfrm>
          <a:prstGeom prst="rect">
            <a:avLst/>
          </a:prstGeom>
          <a:noFill/>
        </p:spPr>
        <p:txBody>
          <a:bodyPr wrap="square">
            <a:spAutoFit/>
          </a:bodyPr>
          <a:lstStyle/>
          <a:p>
            <a:pPr algn="ctr">
              <a:buClr>
                <a:schemeClr val="accent1"/>
              </a:buClr>
            </a:pPr>
            <a:r>
              <a:rPr lang="en-US" sz="2400" dirty="0"/>
              <a:t>A feature importance chart shows us that Job Satisfaction is the most influential feature in our Random Forest. </a:t>
            </a:r>
          </a:p>
        </p:txBody>
      </p:sp>
      <p:sp>
        <p:nvSpPr>
          <p:cNvPr id="9" name="TextBox 8">
            <a:extLst>
              <a:ext uri="{FF2B5EF4-FFF2-40B4-BE49-F238E27FC236}">
                <a16:creationId xmlns:a16="http://schemas.microsoft.com/office/drawing/2014/main" id="{E97D1019-7E59-3117-15F8-BF38D209A876}"/>
              </a:ext>
            </a:extLst>
          </p:cNvPr>
          <p:cNvSpPr txBox="1"/>
          <p:nvPr/>
        </p:nvSpPr>
        <p:spPr>
          <a:xfrm>
            <a:off x="6323012" y="926069"/>
            <a:ext cx="5257801" cy="1200329"/>
          </a:xfrm>
          <a:prstGeom prst="rect">
            <a:avLst/>
          </a:prstGeom>
          <a:noFill/>
        </p:spPr>
        <p:txBody>
          <a:bodyPr wrap="square">
            <a:spAutoFit/>
          </a:bodyPr>
          <a:lstStyle/>
          <a:p>
            <a:pPr algn="ctr">
              <a:buClr>
                <a:schemeClr val="accent1"/>
              </a:buClr>
            </a:pPr>
            <a:r>
              <a:rPr lang="en-US" sz="2400" dirty="0"/>
              <a:t>A plot of our logistic regression model shows us that as Job Satisfaction increases, Attrition decreases.</a:t>
            </a:r>
          </a:p>
        </p:txBody>
      </p:sp>
      <p:pic>
        <p:nvPicPr>
          <p:cNvPr id="11" name="Picture 10">
            <a:extLst>
              <a:ext uri="{FF2B5EF4-FFF2-40B4-BE49-F238E27FC236}">
                <a16:creationId xmlns:a16="http://schemas.microsoft.com/office/drawing/2014/main" id="{54F43291-EC0C-C424-D384-CB9943A98F5F}"/>
              </a:ext>
            </a:extLst>
          </p:cNvPr>
          <p:cNvPicPr>
            <a:picLocks noChangeAspect="1"/>
          </p:cNvPicPr>
          <p:nvPr/>
        </p:nvPicPr>
        <p:blipFill>
          <a:blip r:embed="rId4"/>
          <a:stretch>
            <a:fillRect/>
          </a:stretch>
        </p:blipFill>
        <p:spPr>
          <a:xfrm>
            <a:off x="7389812" y="3108293"/>
            <a:ext cx="3451991" cy="3103304"/>
          </a:xfrm>
          <a:prstGeom prst="rect">
            <a:avLst/>
          </a:prstGeom>
        </p:spPr>
      </p:pic>
    </p:spTree>
    <p:extLst>
      <p:ext uri="{BB962C8B-B14F-4D97-AF65-F5344CB8AC3E}">
        <p14:creationId xmlns:p14="http://schemas.microsoft.com/office/powerpoint/2010/main" val="296723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0CCA0D-3384-5F49-896A-3E7EB2457C2C}"/>
              </a:ext>
            </a:extLst>
          </p:cNvPr>
          <p:cNvPicPr>
            <a:picLocks noChangeAspect="1"/>
          </p:cNvPicPr>
          <p:nvPr/>
        </p:nvPicPr>
        <p:blipFill>
          <a:blip r:embed="rId3"/>
          <a:stretch>
            <a:fillRect/>
          </a:stretch>
        </p:blipFill>
        <p:spPr>
          <a:xfrm>
            <a:off x="7319753" y="2667000"/>
            <a:ext cx="4023498" cy="3613981"/>
          </a:xfrm>
          <a:prstGeom prst="rect">
            <a:avLst/>
          </a:prstGeom>
        </p:spPr>
      </p:pic>
      <p:pic>
        <p:nvPicPr>
          <p:cNvPr id="7" name="Picture 6">
            <a:extLst>
              <a:ext uri="{FF2B5EF4-FFF2-40B4-BE49-F238E27FC236}">
                <a16:creationId xmlns:a16="http://schemas.microsoft.com/office/drawing/2014/main" id="{0D0F1A0F-BCF0-FE16-A210-9553B9459A8F}"/>
              </a:ext>
            </a:extLst>
          </p:cNvPr>
          <p:cNvPicPr>
            <a:picLocks noChangeAspect="1"/>
          </p:cNvPicPr>
          <p:nvPr/>
        </p:nvPicPr>
        <p:blipFill>
          <a:blip r:embed="rId4"/>
          <a:stretch>
            <a:fillRect/>
          </a:stretch>
        </p:blipFill>
        <p:spPr>
          <a:xfrm>
            <a:off x="836612" y="2667000"/>
            <a:ext cx="4023498" cy="3622151"/>
          </a:xfrm>
          <a:prstGeom prst="rect">
            <a:avLst/>
          </a:prstGeom>
        </p:spPr>
      </p:pic>
      <p:sp>
        <p:nvSpPr>
          <p:cNvPr id="9" name="TextBox 8">
            <a:extLst>
              <a:ext uri="{FF2B5EF4-FFF2-40B4-BE49-F238E27FC236}">
                <a16:creationId xmlns:a16="http://schemas.microsoft.com/office/drawing/2014/main" id="{E2D10DA9-CA5E-A967-48E0-DEED969FF03A}"/>
              </a:ext>
            </a:extLst>
          </p:cNvPr>
          <p:cNvSpPr txBox="1"/>
          <p:nvPr/>
        </p:nvSpPr>
        <p:spPr>
          <a:xfrm>
            <a:off x="608012" y="762000"/>
            <a:ext cx="4495800" cy="1200329"/>
          </a:xfrm>
          <a:prstGeom prst="rect">
            <a:avLst/>
          </a:prstGeom>
          <a:noFill/>
        </p:spPr>
        <p:txBody>
          <a:bodyPr wrap="square">
            <a:spAutoFit/>
          </a:bodyPr>
          <a:lstStyle/>
          <a:p>
            <a:pPr algn="ctr">
              <a:buClr>
                <a:schemeClr val="accent1"/>
              </a:buClr>
            </a:pPr>
            <a:r>
              <a:rPr lang="en-US" sz="2400" dirty="0"/>
              <a:t>Our model shows us that as training increases, Performance Rating increases.</a:t>
            </a:r>
          </a:p>
        </p:txBody>
      </p:sp>
      <p:sp>
        <p:nvSpPr>
          <p:cNvPr id="11" name="TextBox 10">
            <a:extLst>
              <a:ext uri="{FF2B5EF4-FFF2-40B4-BE49-F238E27FC236}">
                <a16:creationId xmlns:a16="http://schemas.microsoft.com/office/drawing/2014/main" id="{EF6913CA-781E-0AFC-D5D3-60137CF428B3}"/>
              </a:ext>
            </a:extLst>
          </p:cNvPr>
          <p:cNvSpPr txBox="1"/>
          <p:nvPr/>
        </p:nvSpPr>
        <p:spPr>
          <a:xfrm>
            <a:off x="6704012" y="766916"/>
            <a:ext cx="4724400" cy="1200329"/>
          </a:xfrm>
          <a:prstGeom prst="rect">
            <a:avLst/>
          </a:prstGeom>
          <a:noFill/>
        </p:spPr>
        <p:txBody>
          <a:bodyPr wrap="square">
            <a:spAutoFit/>
          </a:bodyPr>
          <a:lstStyle/>
          <a:p>
            <a:pPr algn="ctr">
              <a:buClr>
                <a:schemeClr val="accent1"/>
              </a:buClr>
            </a:pPr>
            <a:r>
              <a:rPr lang="en-US" sz="2400" dirty="0"/>
              <a:t>Our model also shows us that as Performance Rating increases, Job Satisfaction increases.</a:t>
            </a:r>
          </a:p>
        </p:txBody>
      </p:sp>
    </p:spTree>
    <p:extLst>
      <p:ext uri="{BB962C8B-B14F-4D97-AF65-F5344CB8AC3E}">
        <p14:creationId xmlns:p14="http://schemas.microsoft.com/office/powerpoint/2010/main" val="306403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2F21F5-5373-1F3B-9059-C2965FF8627A}"/>
              </a:ext>
            </a:extLst>
          </p:cNvPr>
          <p:cNvSpPr txBox="1"/>
          <p:nvPr/>
        </p:nvSpPr>
        <p:spPr>
          <a:xfrm>
            <a:off x="760412" y="2133600"/>
            <a:ext cx="6092890" cy="4247317"/>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dirty="0">
                <a:effectLst/>
              </a:rPr>
              <a:t>IBM. (2022). </a:t>
            </a:r>
            <a:r>
              <a:rPr lang="en-US" i="1" dirty="0">
                <a:effectLst/>
              </a:rPr>
              <a:t>What is logistic regression?</a:t>
            </a:r>
            <a:r>
              <a:rPr lang="en-US" dirty="0">
                <a:effectLst/>
              </a:rPr>
              <a:t> IBM. Retrieved from https://www.ibm.com/topics/logistic-regression </a:t>
            </a:r>
          </a:p>
          <a:p>
            <a:pPr marL="285750" indent="-285750">
              <a:buClr>
                <a:schemeClr val="accent1"/>
              </a:buClr>
              <a:buFont typeface="Arial" panose="020B0604020202020204" pitchFamily="34" charset="0"/>
              <a:buChar char="•"/>
            </a:pPr>
            <a:endParaRPr lang="en-US" dirty="0">
              <a:effectLst/>
            </a:endParaRP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dirty="0">
                <a:effectLst/>
              </a:rPr>
              <a:t>Meltzer, R. (2021, July 15). </a:t>
            </a:r>
            <a:r>
              <a:rPr lang="en-US" i="1" dirty="0">
                <a:effectLst/>
              </a:rPr>
              <a:t>What is Random Forest?</a:t>
            </a:r>
            <a:r>
              <a:rPr lang="en-US" dirty="0">
                <a:effectLst/>
              </a:rPr>
              <a:t> </a:t>
            </a:r>
            <a:r>
              <a:rPr lang="en-US" dirty="0" err="1">
                <a:effectLst/>
              </a:rPr>
              <a:t>CareerFoundry</a:t>
            </a:r>
            <a:r>
              <a:rPr lang="en-US" dirty="0">
                <a:effectLst/>
              </a:rPr>
              <a:t>. Retrieved from https://careerfoundry.com/en/blog/data-analytics/what-is-random-forest/ </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dirty="0">
                <a:effectLst/>
              </a:rPr>
              <a:t>ODSC. (2019, February 28). </a:t>
            </a:r>
            <a:r>
              <a:rPr lang="en-US" i="1" dirty="0">
                <a:effectLst/>
              </a:rPr>
              <a:t>Principles of predictive analytics and the path to time-series predictions</a:t>
            </a:r>
            <a:r>
              <a:rPr lang="en-US" dirty="0">
                <a:effectLst/>
              </a:rPr>
              <a:t>. Medium. Retrieved from https://odsc.medium.com/principles-of-predictive-analytics-and-the-path-to-time-series-predictions-a61fb547efa6 </a:t>
            </a:r>
          </a:p>
          <a:p>
            <a:pPr>
              <a:buClr>
                <a:schemeClr val="accent1"/>
              </a:buClr>
            </a:pPr>
            <a:endParaRPr lang="en-US" dirty="0">
              <a:effectLst/>
            </a:endParaRPr>
          </a:p>
        </p:txBody>
      </p:sp>
      <p:sp>
        <p:nvSpPr>
          <p:cNvPr id="4" name="TextBox 3">
            <a:extLst>
              <a:ext uri="{FF2B5EF4-FFF2-40B4-BE49-F238E27FC236}">
                <a16:creationId xmlns:a16="http://schemas.microsoft.com/office/drawing/2014/main" id="{18BB8D00-2DAE-DF61-FE21-AC06AF634B10}"/>
              </a:ext>
            </a:extLst>
          </p:cNvPr>
          <p:cNvSpPr txBox="1"/>
          <p:nvPr/>
        </p:nvSpPr>
        <p:spPr>
          <a:xfrm>
            <a:off x="4189412" y="838200"/>
            <a:ext cx="3886200" cy="646331"/>
          </a:xfrm>
          <a:prstGeom prst="rect">
            <a:avLst/>
          </a:prstGeom>
          <a:noFill/>
        </p:spPr>
        <p:txBody>
          <a:bodyPr wrap="square" rtlCol="0">
            <a:spAutoFit/>
          </a:bodyPr>
          <a:lstStyle/>
          <a:p>
            <a:pPr algn="ctr"/>
            <a:r>
              <a:rPr lang="en-US" sz="3600" b="1" dirty="0"/>
              <a:t>References</a:t>
            </a:r>
          </a:p>
        </p:txBody>
      </p:sp>
    </p:spTree>
    <p:extLst>
      <p:ext uri="{BB962C8B-B14F-4D97-AF65-F5344CB8AC3E}">
        <p14:creationId xmlns:p14="http://schemas.microsoft.com/office/powerpoint/2010/main" val="11454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7E6F934-1558-0416-DDA9-D6060CC40A74}"/>
              </a:ext>
            </a:extLst>
          </p:cNvPr>
          <p:cNvSpPr txBox="1"/>
          <p:nvPr/>
        </p:nvSpPr>
        <p:spPr>
          <a:xfrm>
            <a:off x="837031" y="890007"/>
            <a:ext cx="6093994" cy="1569660"/>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400" dirty="0"/>
              <a:t>2,355 total Attritions, which is 33.8%</a:t>
            </a:r>
          </a:p>
          <a:p>
            <a:pPr marL="285750" indent="-285750">
              <a:buFont typeface="Arial" panose="020B0604020202020204" pitchFamily="34" charset="0"/>
              <a:buChar char="•"/>
            </a:pPr>
            <a:endParaRPr lang="en-US" sz="2400" dirty="0"/>
          </a:p>
          <a:p>
            <a:endParaRPr lang="en-US" sz="2400" dirty="0"/>
          </a:p>
          <a:p>
            <a:pPr marL="285750" indent="-285750">
              <a:buClr>
                <a:schemeClr val="accent1"/>
              </a:buClr>
              <a:buFont typeface="Arial" panose="020B0604020202020204" pitchFamily="34" charset="0"/>
              <a:buChar char="•"/>
            </a:pPr>
            <a:r>
              <a:rPr lang="en-US" sz="2400" dirty="0"/>
              <a:t>4,621 total Non-Attritions, which is 66.2%</a:t>
            </a:r>
          </a:p>
        </p:txBody>
      </p:sp>
      <p:sp>
        <p:nvSpPr>
          <p:cNvPr id="16" name="TextBox 15">
            <a:extLst>
              <a:ext uri="{FF2B5EF4-FFF2-40B4-BE49-F238E27FC236}">
                <a16:creationId xmlns:a16="http://schemas.microsoft.com/office/drawing/2014/main" id="{D5E3BB71-3A89-E78F-9E44-F2785C7775E0}"/>
              </a:ext>
            </a:extLst>
          </p:cNvPr>
          <p:cNvSpPr txBox="1"/>
          <p:nvPr/>
        </p:nvSpPr>
        <p:spPr>
          <a:xfrm>
            <a:off x="6931025" y="4114800"/>
            <a:ext cx="6324015" cy="1569660"/>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400" dirty="0"/>
              <a:t>1,119 Attrition by Female</a:t>
            </a:r>
          </a:p>
          <a:p>
            <a:pPr marL="285750" indent="-285750">
              <a:buFont typeface="Arial" panose="020B0604020202020204" pitchFamily="34" charset="0"/>
              <a:buChar char="•"/>
            </a:pPr>
            <a:endParaRPr lang="en-US" sz="2400" dirty="0"/>
          </a:p>
          <a:p>
            <a:endParaRPr lang="en-US" sz="2400" dirty="0"/>
          </a:p>
          <a:p>
            <a:pPr marL="285750" indent="-285750">
              <a:buClr>
                <a:schemeClr val="accent1"/>
              </a:buClr>
              <a:buFont typeface="Arial" panose="020B0604020202020204" pitchFamily="34" charset="0"/>
              <a:buChar char="•"/>
            </a:pPr>
            <a:r>
              <a:rPr lang="en-US" sz="2400" dirty="0"/>
              <a:t>1,236 Attrition by Male</a:t>
            </a:r>
          </a:p>
        </p:txBody>
      </p:sp>
      <p:sp>
        <p:nvSpPr>
          <p:cNvPr id="6" name="TextBox 5">
            <a:extLst>
              <a:ext uri="{FF2B5EF4-FFF2-40B4-BE49-F238E27FC236}">
                <a16:creationId xmlns:a16="http://schemas.microsoft.com/office/drawing/2014/main" id="{A456C2D1-71CE-DF02-2B46-8733270FC7E5}"/>
              </a:ext>
            </a:extLst>
          </p:cNvPr>
          <p:cNvSpPr txBox="1"/>
          <p:nvPr/>
        </p:nvSpPr>
        <p:spPr>
          <a:xfrm>
            <a:off x="10209212" y="3244334"/>
            <a:ext cx="512897" cy="369332"/>
          </a:xfrm>
          <a:prstGeom prst="rect">
            <a:avLst/>
          </a:prstGeom>
          <a:noFill/>
        </p:spPr>
        <p:txBody>
          <a:bodyPr wrap="none" rtlCol="0">
            <a:spAutoFit/>
          </a:bodyPr>
          <a:lstStyle/>
          <a:p>
            <a:r>
              <a:rPr lang="en-US" dirty="0"/>
              <a:t>Yes</a:t>
            </a:r>
          </a:p>
        </p:txBody>
      </p:sp>
      <p:sp>
        <p:nvSpPr>
          <p:cNvPr id="7" name="TextBox 6">
            <a:extLst>
              <a:ext uri="{FF2B5EF4-FFF2-40B4-BE49-F238E27FC236}">
                <a16:creationId xmlns:a16="http://schemas.microsoft.com/office/drawing/2014/main" id="{0A136900-519A-6680-F36A-3ED28405E1AB}"/>
              </a:ext>
            </a:extLst>
          </p:cNvPr>
          <p:cNvSpPr txBox="1"/>
          <p:nvPr/>
        </p:nvSpPr>
        <p:spPr>
          <a:xfrm>
            <a:off x="7748654" y="988874"/>
            <a:ext cx="468398" cy="369332"/>
          </a:xfrm>
          <a:prstGeom prst="rect">
            <a:avLst/>
          </a:prstGeom>
          <a:noFill/>
        </p:spPr>
        <p:txBody>
          <a:bodyPr wrap="none" rtlCol="0">
            <a:spAutoFit/>
          </a:bodyPr>
          <a:lstStyle/>
          <a:p>
            <a:r>
              <a:rPr lang="en-US" dirty="0"/>
              <a:t>No</a:t>
            </a:r>
          </a:p>
        </p:txBody>
      </p:sp>
      <p:sp>
        <p:nvSpPr>
          <p:cNvPr id="8" name="TextBox 7">
            <a:extLst>
              <a:ext uri="{FF2B5EF4-FFF2-40B4-BE49-F238E27FC236}">
                <a16:creationId xmlns:a16="http://schemas.microsoft.com/office/drawing/2014/main" id="{5E66F83A-2748-C131-9262-3105C968FA9D}"/>
              </a:ext>
            </a:extLst>
          </p:cNvPr>
          <p:cNvSpPr txBox="1"/>
          <p:nvPr/>
        </p:nvSpPr>
        <p:spPr>
          <a:xfrm>
            <a:off x="8380412" y="211723"/>
            <a:ext cx="1449628" cy="338554"/>
          </a:xfrm>
          <a:prstGeom prst="rect">
            <a:avLst/>
          </a:prstGeom>
          <a:noFill/>
        </p:spPr>
        <p:txBody>
          <a:bodyPr wrap="none" rtlCol="0">
            <a:spAutoFit/>
          </a:bodyPr>
          <a:lstStyle/>
          <a:p>
            <a:r>
              <a:rPr lang="en-US" sz="1600" dirty="0"/>
              <a:t>Attrition Totals</a:t>
            </a:r>
          </a:p>
        </p:txBody>
      </p:sp>
      <p:pic>
        <p:nvPicPr>
          <p:cNvPr id="22" name="Picture 21">
            <a:extLst>
              <a:ext uri="{FF2B5EF4-FFF2-40B4-BE49-F238E27FC236}">
                <a16:creationId xmlns:a16="http://schemas.microsoft.com/office/drawing/2014/main" id="{5F4959F4-469A-10E2-8B1B-28FEF98EEE1F}"/>
              </a:ext>
            </a:extLst>
          </p:cNvPr>
          <p:cNvPicPr>
            <a:picLocks noChangeAspect="1"/>
          </p:cNvPicPr>
          <p:nvPr/>
        </p:nvPicPr>
        <p:blipFill>
          <a:blip r:embed="rId3"/>
          <a:stretch>
            <a:fillRect/>
          </a:stretch>
        </p:blipFill>
        <p:spPr>
          <a:xfrm>
            <a:off x="1290003" y="3244334"/>
            <a:ext cx="4419600" cy="2989476"/>
          </a:xfrm>
          <a:prstGeom prst="rect">
            <a:avLst/>
          </a:prstGeom>
        </p:spPr>
      </p:pic>
      <p:pic>
        <p:nvPicPr>
          <p:cNvPr id="24" name="Picture 23">
            <a:extLst>
              <a:ext uri="{FF2B5EF4-FFF2-40B4-BE49-F238E27FC236}">
                <a16:creationId xmlns:a16="http://schemas.microsoft.com/office/drawing/2014/main" id="{9BE4AA4D-DBF2-C642-AEB2-A3CBEF6B2F45}"/>
              </a:ext>
            </a:extLst>
          </p:cNvPr>
          <p:cNvPicPr>
            <a:picLocks noChangeAspect="1"/>
          </p:cNvPicPr>
          <p:nvPr/>
        </p:nvPicPr>
        <p:blipFill>
          <a:blip r:embed="rId4"/>
          <a:stretch>
            <a:fillRect/>
          </a:stretch>
        </p:blipFill>
        <p:spPr>
          <a:xfrm>
            <a:off x="7594865" y="593680"/>
            <a:ext cx="3376347" cy="3376347"/>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0"/>
            <a:ext cx="9144001" cy="1371600"/>
          </a:xfrm>
        </p:spPr>
        <p:txBody>
          <a:bodyPr anchor="b">
            <a:normAutofit/>
          </a:bodyPr>
          <a:lstStyle/>
          <a:p>
            <a:pPr algn="ctr"/>
            <a:r>
              <a:rPr lang="en-US" dirty="0"/>
              <a:t>Important Features Related to Attrition</a:t>
            </a:r>
          </a:p>
        </p:txBody>
      </p:sp>
      <p:sp>
        <p:nvSpPr>
          <p:cNvPr id="26" name="Content Placeholder 2">
            <a:extLst>
              <a:ext uri="{FF2B5EF4-FFF2-40B4-BE49-F238E27FC236}">
                <a16:creationId xmlns:a16="http://schemas.microsoft.com/office/drawing/2014/main" id="{284DF69D-E79E-7BF9-BBBE-6C1E4DD0E6EC}"/>
              </a:ext>
            </a:extLst>
          </p:cNvPr>
          <p:cNvSpPr>
            <a:spLocks noGrp="1"/>
          </p:cNvSpPr>
          <p:nvPr>
            <p:ph sz="half" idx="1"/>
          </p:nvPr>
        </p:nvSpPr>
        <p:spPr>
          <a:xfrm>
            <a:off x="1370014" y="2895600"/>
            <a:ext cx="4419599" cy="3429001"/>
          </a:xfrm>
        </p:spPr>
        <p:txBody>
          <a:bodyPr/>
          <a:lstStyle/>
          <a:p>
            <a:r>
              <a:rPr lang="en-US" dirty="0"/>
              <a:t>Job Satisfaction 1 and 2 have the highest levels of Attrition</a:t>
            </a:r>
          </a:p>
          <a:p>
            <a:endParaRPr lang="en-US" dirty="0"/>
          </a:p>
          <a:p>
            <a:r>
              <a:rPr lang="en-US" dirty="0"/>
              <a:t>Job Satisfaction 4 and 5 have the lowest levels of Attrition</a:t>
            </a:r>
          </a:p>
        </p:txBody>
      </p:sp>
      <p:pic>
        <p:nvPicPr>
          <p:cNvPr id="5" name="Picture 4">
            <a:extLst>
              <a:ext uri="{FF2B5EF4-FFF2-40B4-BE49-F238E27FC236}">
                <a16:creationId xmlns:a16="http://schemas.microsoft.com/office/drawing/2014/main" id="{A7A3012B-B744-9C10-35B8-6342E4D6558A}"/>
              </a:ext>
            </a:extLst>
          </p:cNvPr>
          <p:cNvPicPr>
            <a:picLocks noChangeAspect="1"/>
          </p:cNvPicPr>
          <p:nvPr/>
        </p:nvPicPr>
        <p:blipFill>
          <a:blip r:embed="rId3"/>
          <a:stretch>
            <a:fillRect/>
          </a:stretch>
        </p:blipFill>
        <p:spPr>
          <a:xfrm>
            <a:off x="6399213" y="1981200"/>
            <a:ext cx="4899827" cy="3398892"/>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152400"/>
            <a:ext cx="9144001" cy="1371600"/>
          </a:xfrm>
        </p:spPr>
        <p:txBody>
          <a:bodyPr/>
          <a:lstStyle/>
          <a:p>
            <a:pPr algn="ctr"/>
            <a:r>
              <a:rPr lang="en-US" dirty="0"/>
              <a:t>Important Features Related to Attrition</a:t>
            </a:r>
          </a:p>
        </p:txBody>
      </p:sp>
      <p:sp>
        <p:nvSpPr>
          <p:cNvPr id="3" name="Content Placeholder 2"/>
          <p:cNvSpPr>
            <a:spLocks noGrp="1"/>
          </p:cNvSpPr>
          <p:nvPr>
            <p:ph sz="half" idx="1"/>
          </p:nvPr>
        </p:nvSpPr>
        <p:spPr>
          <a:xfrm>
            <a:off x="1217612" y="2743200"/>
            <a:ext cx="4419599" cy="4114800"/>
          </a:xfrm>
        </p:spPr>
        <p:txBody>
          <a:bodyPr/>
          <a:lstStyle/>
          <a:p>
            <a:r>
              <a:rPr lang="en-US" dirty="0"/>
              <a:t>Training levels of 0, 1, and 2 show more Attrition.</a:t>
            </a:r>
          </a:p>
          <a:p>
            <a:endParaRPr lang="en-US" dirty="0"/>
          </a:p>
          <a:p>
            <a:r>
              <a:rPr lang="en-US" dirty="0"/>
              <a:t>Training levels of 3, 5, and 6 show less Attrition.</a:t>
            </a:r>
          </a:p>
        </p:txBody>
      </p:sp>
      <p:pic>
        <p:nvPicPr>
          <p:cNvPr id="5" name="Picture 4">
            <a:extLst>
              <a:ext uri="{FF2B5EF4-FFF2-40B4-BE49-F238E27FC236}">
                <a16:creationId xmlns:a16="http://schemas.microsoft.com/office/drawing/2014/main" id="{6799EF91-BBBB-6B42-9369-4BE3BDFC0E4A}"/>
              </a:ext>
            </a:extLst>
          </p:cNvPr>
          <p:cNvPicPr>
            <a:picLocks noChangeAspect="1"/>
          </p:cNvPicPr>
          <p:nvPr/>
        </p:nvPicPr>
        <p:blipFill>
          <a:blip r:embed="rId3"/>
          <a:stretch>
            <a:fillRect/>
          </a:stretch>
        </p:blipFill>
        <p:spPr>
          <a:xfrm>
            <a:off x="5789612" y="1752600"/>
            <a:ext cx="5856548" cy="3759210"/>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1" y="-152400"/>
            <a:ext cx="9144001" cy="1371600"/>
          </a:xfrm>
        </p:spPr>
        <p:txBody>
          <a:bodyPr anchor="b">
            <a:normAutofit/>
          </a:bodyPr>
          <a:lstStyle/>
          <a:p>
            <a:pPr algn="ctr"/>
            <a:r>
              <a:rPr lang="en-US" dirty="0"/>
              <a:t>Important Features Related to Attrition</a:t>
            </a:r>
          </a:p>
        </p:txBody>
      </p:sp>
      <p:sp>
        <p:nvSpPr>
          <p:cNvPr id="18" name="Content Placeholder 2">
            <a:extLst>
              <a:ext uri="{FF2B5EF4-FFF2-40B4-BE49-F238E27FC236}">
                <a16:creationId xmlns:a16="http://schemas.microsoft.com/office/drawing/2014/main" id="{C7AE7446-1317-0447-B5FE-9420510145BB}"/>
              </a:ext>
            </a:extLst>
          </p:cNvPr>
          <p:cNvSpPr>
            <a:spLocks noGrp="1"/>
          </p:cNvSpPr>
          <p:nvPr>
            <p:ph sz="half" idx="1"/>
          </p:nvPr>
        </p:nvSpPr>
        <p:spPr>
          <a:xfrm>
            <a:off x="912812" y="2697120"/>
            <a:ext cx="4419599" cy="4114800"/>
          </a:xfrm>
        </p:spPr>
        <p:txBody>
          <a:bodyPr/>
          <a:lstStyle/>
          <a:p>
            <a:r>
              <a:rPr lang="en-US" dirty="0"/>
              <a:t>Hourly Rate shows a large difference in Attrition between the rates of 30s and 100s.</a:t>
            </a:r>
          </a:p>
          <a:p>
            <a:endParaRPr lang="en-US" dirty="0"/>
          </a:p>
          <a:p>
            <a:r>
              <a:rPr lang="en-US" dirty="0"/>
              <a:t>Attrition seems to level off at Hourly Rates above 100s.</a:t>
            </a:r>
          </a:p>
        </p:txBody>
      </p:sp>
      <p:pic>
        <p:nvPicPr>
          <p:cNvPr id="3" name="Picture 2">
            <a:extLst>
              <a:ext uri="{FF2B5EF4-FFF2-40B4-BE49-F238E27FC236}">
                <a16:creationId xmlns:a16="http://schemas.microsoft.com/office/drawing/2014/main" id="{FEF7F03A-A42A-4ED8-BB78-04C97C942126}"/>
              </a:ext>
            </a:extLst>
          </p:cNvPr>
          <p:cNvPicPr>
            <a:picLocks noChangeAspect="1"/>
          </p:cNvPicPr>
          <p:nvPr/>
        </p:nvPicPr>
        <p:blipFill>
          <a:blip r:embed="rId3"/>
          <a:stretch>
            <a:fillRect/>
          </a:stretch>
        </p:blipFill>
        <p:spPr>
          <a:xfrm>
            <a:off x="5408612" y="2286000"/>
            <a:ext cx="6446834" cy="3331767"/>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112" y="457200"/>
            <a:ext cx="9832599" cy="990600"/>
          </a:xfrm>
        </p:spPr>
        <p:txBody>
          <a:bodyPr>
            <a:noAutofit/>
          </a:bodyPr>
          <a:lstStyle/>
          <a:p>
            <a:pPr algn="ctr"/>
            <a:r>
              <a:rPr lang="en-US" sz="3600" dirty="0"/>
              <a:t>Important Features Related to Attrition</a:t>
            </a:r>
          </a:p>
        </p:txBody>
      </p:sp>
      <p:sp>
        <p:nvSpPr>
          <p:cNvPr id="8" name="TextBox 7">
            <a:extLst>
              <a:ext uri="{FF2B5EF4-FFF2-40B4-BE49-F238E27FC236}">
                <a16:creationId xmlns:a16="http://schemas.microsoft.com/office/drawing/2014/main" id="{8414AD98-8F9E-81A1-4D8D-D3B3777F2DBB}"/>
              </a:ext>
            </a:extLst>
          </p:cNvPr>
          <p:cNvSpPr txBox="1"/>
          <p:nvPr/>
        </p:nvSpPr>
        <p:spPr>
          <a:xfrm>
            <a:off x="684212" y="2872737"/>
            <a:ext cx="4876801" cy="2308324"/>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400" dirty="0"/>
              <a:t>Performance Ratings of 1, 2, and 3 show the highest Attrition.</a:t>
            </a:r>
          </a:p>
          <a:p>
            <a:pPr marL="285750" indent="-285750">
              <a:buFont typeface="Arial" panose="020B0604020202020204" pitchFamily="34" charset="0"/>
              <a:buChar char="•"/>
            </a:pPr>
            <a:endParaRPr lang="en-US" sz="2400" dirty="0"/>
          </a:p>
          <a:p>
            <a:endParaRPr lang="en-US" sz="2400" dirty="0"/>
          </a:p>
          <a:p>
            <a:pPr marL="285750" indent="-285750">
              <a:buClr>
                <a:schemeClr val="accent1"/>
              </a:buClr>
              <a:buFont typeface="Arial" panose="020B0604020202020204" pitchFamily="34" charset="0"/>
              <a:buChar char="•"/>
            </a:pPr>
            <a:r>
              <a:rPr lang="en-US" sz="2400" dirty="0"/>
              <a:t>Performance Ratings of 4 and 5 show the lowest Attrition</a:t>
            </a:r>
          </a:p>
        </p:txBody>
      </p:sp>
      <p:pic>
        <p:nvPicPr>
          <p:cNvPr id="4" name="Picture 3">
            <a:extLst>
              <a:ext uri="{FF2B5EF4-FFF2-40B4-BE49-F238E27FC236}">
                <a16:creationId xmlns:a16="http://schemas.microsoft.com/office/drawing/2014/main" id="{D245188B-6B59-C21F-5500-30E1A062DFBE}"/>
              </a:ext>
            </a:extLst>
          </p:cNvPr>
          <p:cNvPicPr>
            <a:picLocks noChangeAspect="1"/>
          </p:cNvPicPr>
          <p:nvPr/>
        </p:nvPicPr>
        <p:blipFill>
          <a:blip r:embed="rId3"/>
          <a:stretch>
            <a:fillRect/>
          </a:stretch>
        </p:blipFill>
        <p:spPr>
          <a:xfrm>
            <a:off x="6399212" y="2286000"/>
            <a:ext cx="4808277" cy="3287873"/>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256853-9B1F-2BD2-4604-1E49E41C8671}"/>
              </a:ext>
            </a:extLst>
          </p:cNvPr>
          <p:cNvSpPr txBox="1"/>
          <p:nvPr/>
        </p:nvSpPr>
        <p:spPr>
          <a:xfrm>
            <a:off x="303212" y="5334000"/>
            <a:ext cx="11705769" cy="461665"/>
          </a:xfrm>
          <a:prstGeom prst="rect">
            <a:avLst/>
          </a:prstGeom>
          <a:noFill/>
        </p:spPr>
        <p:txBody>
          <a:bodyPr wrap="none" rtlCol="0">
            <a:spAutoFit/>
          </a:bodyPr>
          <a:lstStyle/>
          <a:p>
            <a:r>
              <a:rPr lang="en-US" sz="2400" dirty="0"/>
              <a:t>Employees that live closer to work show less Attrition, even when their Job Satisfaction is 1.</a:t>
            </a:r>
          </a:p>
        </p:txBody>
      </p:sp>
      <p:pic>
        <p:nvPicPr>
          <p:cNvPr id="3" name="Picture 2">
            <a:extLst>
              <a:ext uri="{FF2B5EF4-FFF2-40B4-BE49-F238E27FC236}">
                <a16:creationId xmlns:a16="http://schemas.microsoft.com/office/drawing/2014/main" id="{B7A8556A-1D86-BB4F-EB65-A9C251719D85}"/>
              </a:ext>
            </a:extLst>
          </p:cNvPr>
          <p:cNvPicPr>
            <a:picLocks noChangeAspect="1"/>
          </p:cNvPicPr>
          <p:nvPr/>
        </p:nvPicPr>
        <p:blipFill>
          <a:blip r:embed="rId3"/>
          <a:stretch>
            <a:fillRect/>
          </a:stretch>
        </p:blipFill>
        <p:spPr>
          <a:xfrm>
            <a:off x="1293812" y="762000"/>
            <a:ext cx="8943391" cy="4114800"/>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4A2D87-70C5-BF60-9EE3-09A30B8183E0}"/>
              </a:ext>
            </a:extLst>
          </p:cNvPr>
          <p:cNvSpPr txBox="1"/>
          <p:nvPr/>
        </p:nvSpPr>
        <p:spPr>
          <a:xfrm>
            <a:off x="695487" y="4495800"/>
            <a:ext cx="5791201" cy="1200329"/>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400" dirty="0"/>
              <a:t>Employees that Travel Rarely show significantly less Attrition than those that Travel Frequently or not at all.</a:t>
            </a:r>
          </a:p>
        </p:txBody>
      </p:sp>
      <p:sp>
        <p:nvSpPr>
          <p:cNvPr id="10" name="TextBox 9">
            <a:extLst>
              <a:ext uri="{FF2B5EF4-FFF2-40B4-BE49-F238E27FC236}">
                <a16:creationId xmlns:a16="http://schemas.microsoft.com/office/drawing/2014/main" id="{1C797BCC-5EBB-4C2B-B43D-BC9BE9359208}"/>
              </a:ext>
            </a:extLst>
          </p:cNvPr>
          <p:cNvSpPr txBox="1"/>
          <p:nvPr/>
        </p:nvSpPr>
        <p:spPr>
          <a:xfrm>
            <a:off x="6932612" y="914400"/>
            <a:ext cx="5334000" cy="1200329"/>
          </a:xfrm>
          <a:prstGeom prst="rect">
            <a:avLst/>
          </a:prstGeom>
          <a:noFill/>
        </p:spPr>
        <p:txBody>
          <a:bodyPr wrap="square">
            <a:spAutoFit/>
          </a:bodyPr>
          <a:lstStyle/>
          <a:p>
            <a:pPr marL="285750" indent="-285750">
              <a:buClr>
                <a:schemeClr val="accent1"/>
              </a:buClr>
              <a:buFont typeface="Arial" panose="020B0604020202020204" pitchFamily="34" charset="0"/>
              <a:buChar char="•"/>
            </a:pPr>
            <a:r>
              <a:rPr lang="en-US" sz="2400" dirty="0"/>
              <a:t>Sales Executive is the department with the highest Attrition when Job Satisfaction is 1.</a:t>
            </a:r>
          </a:p>
        </p:txBody>
      </p:sp>
      <p:pic>
        <p:nvPicPr>
          <p:cNvPr id="7" name="Picture 6">
            <a:extLst>
              <a:ext uri="{FF2B5EF4-FFF2-40B4-BE49-F238E27FC236}">
                <a16:creationId xmlns:a16="http://schemas.microsoft.com/office/drawing/2014/main" id="{5850B605-7E88-8216-CED8-5644DEF0D126}"/>
              </a:ext>
            </a:extLst>
          </p:cNvPr>
          <p:cNvPicPr>
            <a:picLocks noChangeAspect="1"/>
          </p:cNvPicPr>
          <p:nvPr/>
        </p:nvPicPr>
        <p:blipFill>
          <a:blip r:embed="rId3"/>
          <a:stretch>
            <a:fillRect/>
          </a:stretch>
        </p:blipFill>
        <p:spPr>
          <a:xfrm>
            <a:off x="150812" y="228600"/>
            <a:ext cx="6706386" cy="2840352"/>
          </a:xfrm>
          <a:prstGeom prst="rect">
            <a:avLst/>
          </a:prstGeom>
        </p:spPr>
      </p:pic>
      <p:pic>
        <p:nvPicPr>
          <p:cNvPr id="11" name="Picture 10">
            <a:extLst>
              <a:ext uri="{FF2B5EF4-FFF2-40B4-BE49-F238E27FC236}">
                <a16:creationId xmlns:a16="http://schemas.microsoft.com/office/drawing/2014/main" id="{50DEE5C9-1308-535A-0DC4-D27CBF37E547}"/>
              </a:ext>
            </a:extLst>
          </p:cNvPr>
          <p:cNvPicPr>
            <a:picLocks noChangeAspect="1"/>
          </p:cNvPicPr>
          <p:nvPr/>
        </p:nvPicPr>
        <p:blipFill>
          <a:blip r:embed="rId4"/>
          <a:stretch>
            <a:fillRect/>
          </a:stretch>
        </p:blipFill>
        <p:spPr>
          <a:xfrm>
            <a:off x="7085012" y="3396343"/>
            <a:ext cx="4675676" cy="3032871"/>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1A0A96-9B1B-ABAB-C47D-83EC220B7F96}"/>
              </a:ext>
            </a:extLst>
          </p:cNvPr>
          <p:cNvSpPr txBox="1"/>
          <p:nvPr/>
        </p:nvSpPr>
        <p:spPr>
          <a:xfrm>
            <a:off x="836612" y="914400"/>
            <a:ext cx="10437812" cy="954107"/>
          </a:xfrm>
          <a:prstGeom prst="rect">
            <a:avLst/>
          </a:prstGeom>
          <a:noFill/>
        </p:spPr>
        <p:txBody>
          <a:bodyPr wrap="square">
            <a:spAutoFit/>
          </a:bodyPr>
          <a:lstStyle/>
          <a:p>
            <a:pPr algn="ctr"/>
            <a:r>
              <a:rPr lang="en-US" sz="2800" i="0" dirty="0">
                <a:effectLst/>
                <a:latin typeface="+mj-lt"/>
              </a:rPr>
              <a:t>  “Logistic regression estimates the probability of an event occurring based on a given dataset of independent variables” (IBM, 2022)</a:t>
            </a:r>
          </a:p>
        </p:txBody>
      </p:sp>
      <p:sp>
        <p:nvSpPr>
          <p:cNvPr id="13" name="TextBox 12">
            <a:extLst>
              <a:ext uri="{FF2B5EF4-FFF2-40B4-BE49-F238E27FC236}">
                <a16:creationId xmlns:a16="http://schemas.microsoft.com/office/drawing/2014/main" id="{10512C5D-D717-2F3C-9E46-3A314F5BA929}"/>
              </a:ext>
            </a:extLst>
          </p:cNvPr>
          <p:cNvSpPr txBox="1"/>
          <p:nvPr/>
        </p:nvSpPr>
        <p:spPr>
          <a:xfrm>
            <a:off x="1293813" y="4291262"/>
            <a:ext cx="3505200" cy="1200329"/>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i="0" dirty="0">
                <a:effectLst/>
                <a:latin typeface="+mj-lt"/>
              </a:rPr>
              <a:t>Job Satisfaction</a:t>
            </a:r>
            <a:endParaRPr lang="en-US" sz="2400" dirty="0">
              <a:latin typeface="+mj-lt"/>
            </a:endParaRPr>
          </a:p>
          <a:p>
            <a:pPr marL="342900" indent="-342900">
              <a:buClr>
                <a:schemeClr val="accent1"/>
              </a:buClr>
              <a:buFont typeface="Arial" panose="020B0604020202020204" pitchFamily="34" charset="0"/>
              <a:buChar char="•"/>
            </a:pPr>
            <a:r>
              <a:rPr lang="en-US" sz="2400" i="0" dirty="0">
                <a:effectLst/>
                <a:latin typeface="+mj-lt"/>
              </a:rPr>
              <a:t>Training</a:t>
            </a:r>
          </a:p>
          <a:p>
            <a:pPr marL="342900" indent="-342900">
              <a:buClr>
                <a:schemeClr val="accent1"/>
              </a:buClr>
              <a:buFont typeface="Arial" panose="020B0604020202020204" pitchFamily="34" charset="0"/>
              <a:buChar char="•"/>
            </a:pPr>
            <a:r>
              <a:rPr lang="en-US" sz="2400" i="0" dirty="0">
                <a:effectLst/>
                <a:latin typeface="+mj-lt"/>
              </a:rPr>
              <a:t>Performance Rating</a:t>
            </a:r>
            <a:endParaRPr lang="en-US" sz="2400" dirty="0"/>
          </a:p>
        </p:txBody>
      </p:sp>
      <p:sp>
        <p:nvSpPr>
          <p:cNvPr id="15" name="TextBox 14">
            <a:extLst>
              <a:ext uri="{FF2B5EF4-FFF2-40B4-BE49-F238E27FC236}">
                <a16:creationId xmlns:a16="http://schemas.microsoft.com/office/drawing/2014/main" id="{C2376631-EA36-FDEF-0A30-E7BEF5664C04}"/>
              </a:ext>
            </a:extLst>
          </p:cNvPr>
          <p:cNvSpPr txBox="1"/>
          <p:nvPr/>
        </p:nvSpPr>
        <p:spPr>
          <a:xfrm>
            <a:off x="1903412" y="3429000"/>
            <a:ext cx="1980615" cy="461665"/>
          </a:xfrm>
          <a:prstGeom prst="rect">
            <a:avLst/>
          </a:prstGeom>
          <a:noFill/>
        </p:spPr>
        <p:txBody>
          <a:bodyPr wrap="square">
            <a:spAutoFit/>
          </a:bodyPr>
          <a:lstStyle/>
          <a:p>
            <a:r>
              <a:rPr lang="en-US" sz="2400" dirty="0">
                <a:latin typeface="+mj-lt"/>
              </a:rPr>
              <a:t>Model #1</a:t>
            </a:r>
            <a:r>
              <a:rPr lang="en-US" sz="2400" i="0" dirty="0">
                <a:effectLst/>
                <a:latin typeface="+mj-lt"/>
              </a:rPr>
              <a:t> </a:t>
            </a:r>
            <a:endParaRPr lang="en-US" sz="2400" dirty="0">
              <a:latin typeface="+mj-lt"/>
            </a:endParaRPr>
          </a:p>
        </p:txBody>
      </p:sp>
      <p:sp>
        <p:nvSpPr>
          <p:cNvPr id="17" name="TextBox 16">
            <a:extLst>
              <a:ext uri="{FF2B5EF4-FFF2-40B4-BE49-F238E27FC236}">
                <a16:creationId xmlns:a16="http://schemas.microsoft.com/office/drawing/2014/main" id="{5FB5CE62-4413-86F9-0415-2B3D44BD7438}"/>
              </a:ext>
            </a:extLst>
          </p:cNvPr>
          <p:cNvSpPr txBox="1"/>
          <p:nvPr/>
        </p:nvSpPr>
        <p:spPr>
          <a:xfrm>
            <a:off x="7389812" y="4291263"/>
            <a:ext cx="6093994" cy="1200329"/>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US" sz="2400" i="0" dirty="0">
                <a:effectLst/>
                <a:latin typeface="+mj-lt"/>
              </a:rPr>
              <a:t>Job Satisfaction</a:t>
            </a:r>
            <a:endParaRPr lang="en-US" sz="2400" dirty="0">
              <a:latin typeface="+mj-lt"/>
            </a:endParaRPr>
          </a:p>
          <a:p>
            <a:pPr marL="342900" indent="-342900">
              <a:buClr>
                <a:schemeClr val="accent1"/>
              </a:buClr>
              <a:buFont typeface="Arial" panose="020B0604020202020204" pitchFamily="34" charset="0"/>
              <a:buChar char="•"/>
            </a:pPr>
            <a:r>
              <a:rPr lang="en-US" sz="2400" i="0" dirty="0">
                <a:effectLst/>
                <a:latin typeface="+mj-lt"/>
              </a:rPr>
              <a:t>Training</a:t>
            </a:r>
          </a:p>
          <a:p>
            <a:pPr marL="342900" indent="-342900">
              <a:buClr>
                <a:schemeClr val="accent1"/>
              </a:buClr>
              <a:buFont typeface="Arial" panose="020B0604020202020204" pitchFamily="34" charset="0"/>
              <a:buChar char="•"/>
            </a:pPr>
            <a:r>
              <a:rPr lang="en-US" sz="2400" i="0" dirty="0">
                <a:effectLst/>
                <a:latin typeface="+mj-lt"/>
              </a:rPr>
              <a:t>Hourly Rate</a:t>
            </a:r>
            <a:endParaRPr lang="en-US" sz="2400" dirty="0"/>
          </a:p>
        </p:txBody>
      </p:sp>
      <p:sp>
        <p:nvSpPr>
          <p:cNvPr id="19" name="TextBox 18">
            <a:extLst>
              <a:ext uri="{FF2B5EF4-FFF2-40B4-BE49-F238E27FC236}">
                <a16:creationId xmlns:a16="http://schemas.microsoft.com/office/drawing/2014/main" id="{76C90D91-6233-15E1-A372-FE410D1D52BE}"/>
              </a:ext>
            </a:extLst>
          </p:cNvPr>
          <p:cNvSpPr txBox="1"/>
          <p:nvPr/>
        </p:nvSpPr>
        <p:spPr>
          <a:xfrm>
            <a:off x="7923212" y="3429000"/>
            <a:ext cx="2189162" cy="461665"/>
          </a:xfrm>
          <a:prstGeom prst="rect">
            <a:avLst/>
          </a:prstGeom>
          <a:noFill/>
        </p:spPr>
        <p:txBody>
          <a:bodyPr wrap="square">
            <a:spAutoFit/>
          </a:bodyPr>
          <a:lstStyle/>
          <a:p>
            <a:r>
              <a:rPr lang="en-US" sz="2400" dirty="0">
                <a:latin typeface="+mj-lt"/>
              </a:rPr>
              <a:t>Model #2</a:t>
            </a:r>
            <a:r>
              <a:rPr lang="en-US" sz="2400" i="0" dirty="0">
                <a:effectLst/>
                <a:latin typeface="+mj-lt"/>
              </a:rPr>
              <a:t> </a:t>
            </a:r>
            <a:endParaRPr lang="en-US" sz="2400" dirty="0">
              <a:latin typeface="+mj-lt"/>
            </a:endParaRP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D00A3732F89B448EFDCE89A0C2BB7B" ma:contentTypeVersion="10" ma:contentTypeDescription="Create a new document." ma:contentTypeScope="" ma:versionID="4b3d5d626461a70e1bba4376d5c2d0a2">
  <xsd:schema xmlns:xsd="http://www.w3.org/2001/XMLSchema" xmlns:xs="http://www.w3.org/2001/XMLSchema" xmlns:p="http://schemas.microsoft.com/office/2006/metadata/properties" xmlns:ns3="0db2a331-a429-4726-bf7d-8cd8d6ef09da" targetNamespace="http://schemas.microsoft.com/office/2006/metadata/properties" ma:root="true" ma:fieldsID="4374a21af0a44fa18e4ebd5e42b446dc" ns3:_="">
    <xsd:import namespace="0db2a331-a429-4726-bf7d-8cd8d6ef09d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2a331-a429-4726-bf7d-8cd8d6ef09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4F9758-45E5-41E5-B71E-E50C34CE94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b2a331-a429-4726-bf7d-8cd8d6ef0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1C37B0-1CEE-4917-8909-4AF0116EFC0D}">
  <ds:schemaRefs>
    <ds:schemaRef ds:uri="http://schemas.microsoft.com/sharepoint/v3/contenttype/forms"/>
  </ds:schemaRefs>
</ds:datastoreItem>
</file>

<file path=customXml/itemProps3.xml><?xml version="1.0" encoding="utf-8"?>
<ds:datastoreItem xmlns:ds="http://schemas.openxmlformats.org/officeDocument/2006/customXml" ds:itemID="{F0CA40B8-2674-4388-8B6D-65F8EBC5617A}">
  <ds:schemaRef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2006/metadata/properties"/>
    <ds:schemaRef ds:uri="http://purl.org/dc/elements/1.1/"/>
    <ds:schemaRef ds:uri="http://purl.org/dc/terms/"/>
    <ds:schemaRef ds:uri="http://schemas.microsoft.com/office/infopath/2007/PartnerControls"/>
    <ds:schemaRef ds:uri="0db2a331-a429-4726-bf7d-8cd8d6ef09da"/>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4198</TotalTime>
  <Words>1624</Words>
  <Application>Microsoft Office PowerPoint</Application>
  <PresentationFormat>Custom</PresentationFormat>
  <Paragraphs>98</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Digital Blue Tunnel 16x9</vt:lpstr>
      <vt:lpstr>HR Attrition Analysis</vt:lpstr>
      <vt:lpstr>PowerPoint Presentation</vt:lpstr>
      <vt:lpstr>Important Features Related to Attrition</vt:lpstr>
      <vt:lpstr>Important Features Related to Attrition</vt:lpstr>
      <vt:lpstr>Important Features Related to Attrition</vt:lpstr>
      <vt:lpstr>Important Features Related to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dc:title>
  <dc:creator>Jones, Brandi</dc:creator>
  <cp:lastModifiedBy>Jones, Brandi</cp:lastModifiedBy>
  <cp:revision>2</cp:revision>
  <dcterms:created xsi:type="dcterms:W3CDTF">2022-08-09T15:21:01Z</dcterms:created>
  <dcterms:modified xsi:type="dcterms:W3CDTF">2022-08-12T13:46:29Z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0x01010094D00A3732F89B448EFDCE89A0C2BB7B</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