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8"/>
  </p:notesMasterIdLst>
  <p:sldIdLst>
    <p:sldId id="306" r:id="rId5"/>
    <p:sldId id="308" r:id="rId6"/>
    <p:sldId id="309" r:id="rId7"/>
    <p:sldId id="294" r:id="rId8"/>
    <p:sldId id="314" r:id="rId9"/>
    <p:sldId id="315" r:id="rId10"/>
    <p:sldId id="316" r:id="rId11"/>
    <p:sldId id="317" r:id="rId12"/>
    <p:sldId id="319" r:id="rId13"/>
    <p:sldId id="318" r:id="rId14"/>
    <p:sldId id="320" r:id="rId15"/>
    <p:sldId id="321" r:id="rId16"/>
    <p:sldId id="3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366" autoAdjust="0"/>
  </p:normalViewPr>
  <p:slideViewPr>
    <p:cSldViewPr snapToGrid="0">
      <p:cViewPr>
        <p:scale>
          <a:sx n="55" d="100"/>
          <a:sy n="55" d="100"/>
        </p:scale>
        <p:origin x="1742" y="67"/>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10/7/2022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j-lt"/>
              </a:rPr>
              <a:t>A manufacturing company in Tijuana that specializes in building electronic boards has come to realize that their number of manufacturing defects have increased, especially in their welding process and in the component Thru-Holes. After learning that fixing these defects post-production has become cost prohibitive, they are looking to prevent these defects before the product hits the production line. </a:t>
            </a:r>
            <a:r>
              <a:rPr lang="en-US" sz="1200" dirty="0">
                <a:solidFill>
                  <a:srgbClr val="000000"/>
                </a:solidFill>
                <a:effectLst/>
                <a:latin typeface="+mj-lt"/>
                <a:ea typeface="Calibri" panose="020F0502020204030204" pitchFamily="34" charset="0"/>
              </a:rPr>
              <a:t>The goal of the company is to have “a 20% reduction in the defects generated during the welding process in the three double production lines of the Manual Finish area” (SNHU, 2022) and to also show “a 20% increase in the capacity of the three double production lines where electronic boards are processed, without increasing the percentage of defects” (SNHU, 2022). </a:t>
            </a:r>
            <a:endParaRPr lang="en-US" sz="1200" dirty="0">
              <a:latin typeface="+mj-lt"/>
            </a:endParaRPr>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227527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rPr>
              <a:t>“The aim of a post-hoc analysis is to find patterns after the study has been completed, and to find results that weren’t the primary objective. Tukey’s test determines if your sample consists of groups that differ from each other. Every mean is compared with the mean of all other groups using the “Honest Significant Difference,” which represents how far apart the groups are” (Zaveri, 2022). Running this Post Hoc test allows us to compare the mean of each individual model against another individual model to check for significance. After running the Post Hoc test, I can determine that there is a significant difference between Model 1 vs Model 2 and Model 1 vs Model 3. Since Model 1 had the largest mean out of the three, this makes sense that it shows the most significance between the models. There is not a significant difference between Model 2 vs Model 3, which also makes sense as the means for these two models were much closer together than with Model 1. </a:t>
            </a:r>
            <a:endParaRPr lang="en-US" sz="1800" dirty="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939589-3E79-4C82-AA4A-FE78234FAA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0424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rPr>
              <a:t>In conclusion, our ANOVA test was successful in showing us that the null hypothesis (There is no significant difference between the three means) should be rejected and that we should accept the alternative (There is at least one difference between the three means). Our Post Hoc test has shown that the Model with the most significance is Model 1, meaning that production line 1 is the line with the highest percentage of defects, and more focus should be placed on this line to determine the root causes of these defects. Since we have determined that the most frequent defect is solderbridge, after finding the root cause we will be able to determine what measures need to be taken to reduce the number of defects by 20%, as our organizational goal </a:t>
            </a:r>
            <a:r>
              <a:rPr lang="en-US" sz="1800">
                <a:solidFill>
                  <a:srgbClr val="000000"/>
                </a:solidFill>
                <a:effectLst/>
                <a:latin typeface="Times New Roman" panose="02020603050405020304" pitchFamily="18" charset="0"/>
                <a:ea typeface="Calibri" panose="020F0502020204030204" pitchFamily="34" charset="0"/>
              </a:rPr>
              <a:t>asks.S</a:t>
            </a: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939589-3E79-4C82-AA4A-FE78234FAA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6133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407327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overview of the first dashboard created on Tableau gives you an idea of the Defect that is most prominent throughout the entire facility, along with the percentage of defects per model. A box plot shows the spread of our data, and you can easily spot each models minimum, maximum, and mean percentage of defects, along with any outliers.</a:t>
            </a:r>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2616788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closer at the first dashboard, we have a pie chart that shows the percent of total defects by name for the entire facility. You can easily spot that solderbridge has the largest slice, at 43.90%. This is followed by missingcomp at 20.48%, liftedcomp at 16.83%, damagedcomp at 11.71%, and then finally excessivesolder at 7.31%. This pie chart gives a great overview of what the most and the least frequent defect is throughout the facility.</a:t>
            </a:r>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3943606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chart in our dashboard is a bar chart. In this bar chart, you can view the percent of each defect categorized by model number. Each model is sorted in descending order to clearly show which defect is the most prominent, and the bar for each defect is the same color throughout each of the three models to lessen any confusion. It is easy to spot here that solderbridge is the most frequent defect for each model, and excessivesolder is the least frequent. This bar chart is interactive, meaning you can hover over each bar to see the full details, including the defect name, the model number, and the percent at a quick glance.</a:t>
            </a:r>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79213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libre franklin" pitchFamily="2" charset="0"/>
              </a:rPr>
              <a:t>“A box plot is a graph showing five values: the minimum, maximum, median, and first &amp; third quartiles of a data set” (Jonathan, 2021). This box plot shows each of the three models and their respective values. As shown in the example to the right, this graph is also interactive, meaning you can hover over the box plot to quickly view the values of that particular model. Model 1 has an upper whisker of 14 which means the maximum value (minus any outliers) is 14. The lower whisker, or minimum, is 5. To find the range of the data you simply subtract the minimum value from the maximum value, which is 9 in this case.</a:t>
            </a:r>
            <a:endParaRPr lang="en-US" b="0"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3775255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dashboard created shows the statistical analysis portion of our dataset. The first figure shown is a pareto chart that measures the number of defects by defect name. The second figure gives us the descriptives of our dataset before running our ANOVA.  The post hoc test shows us multiple comparisons to determine the individual significance between each model. Finally, the ANOVA test allows us to determine if the model shows a significant difference in the mean of the three models so we can either reject or fail to reject the null hypothesis.</a:t>
            </a:r>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190559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Taking a closer look at our second Tableau dashboard, we can view the pareto chart that I created. This pareto chart includes the entire facility, so all the models are in the chart. We can again see that solder bridge is the defect that occurs most frequently. Since one of our organizational goals is a </a:t>
            </a:r>
            <a:r>
              <a:rPr lang="en-US" sz="1200" dirty="0">
                <a:solidFill>
                  <a:srgbClr val="FFFFFF"/>
                </a:solidFill>
                <a:effectLst/>
              </a:rPr>
              <a:t>20% reduction in the defects generated during the welding process in the three double production lines of the Manual Finish area</a:t>
            </a:r>
            <a:r>
              <a:rPr lang="en-US" sz="1200" b="0" dirty="0">
                <a:solidFill>
                  <a:srgbClr val="FFFFFF"/>
                </a:solidFill>
                <a:effectLst/>
              </a:rPr>
              <a:t>, we would look at the bars that fall at or above the 20% mark to determine where to place our focus. In this case, using the entire facility, those defects include </a:t>
            </a:r>
            <a:r>
              <a:rPr lang="en-US" sz="1800" dirty="0">
                <a:solidFill>
                  <a:srgbClr val="000000"/>
                </a:solidFill>
                <a:effectLst/>
                <a:latin typeface="Times New Roman" panose="02020603050405020304" pitchFamily="18" charset="0"/>
                <a:ea typeface="Calibri" panose="020F0502020204030204" pitchFamily="34" charset="0"/>
              </a:rPr>
              <a:t>Solder Bridge, Excessive Solder, Missing Component, Lifted Component, Damaged Component, Pin Damaged, Wrong Component, and Reversed Component</a:t>
            </a:r>
            <a:r>
              <a:rPr lang="en-US" sz="1200" b="0" dirty="0">
                <a:solidFill>
                  <a:srgbClr val="FFFFFF"/>
                </a:solidFill>
                <a:effectLst/>
                <a:latin typeface="Times New Roman" panose="02020603050405020304" pitchFamily="18" charset="0"/>
                <a:ea typeface="Calibri" panose="020F0502020204030204" pitchFamily="34" charset="0"/>
              </a:rPr>
              <a:t>.</a:t>
            </a:r>
            <a:endParaRPr lang="en-US" sz="1200" dirty="0">
              <a:solidFill>
                <a:srgbClr val="FFFFFF"/>
              </a:solidFill>
              <a:effectLs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939589-3E79-4C82-AA4A-FE78234FAA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800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next item in our dashboard includes the descriptives of our dataset before performing our ANOVA test. As seen in this chart, there are 15 total observations. You can easily spot the mean, minimum, and maximum of each model. From this table you can determine that model 1 has a mean of 13.70, model 2 has a mean of 3.046, and model 3 has a mean of 3.30. The mean of the entire facility is 6.682, with a minimum value of 1.11 and a maximum value of 30.</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939589-3E79-4C82-AA4A-FE78234FAA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8412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200000"/>
              </a:lnSpc>
              <a:spcBef>
                <a:spcPts val="0"/>
              </a:spcBef>
              <a:spcAft>
                <a:spcPts val="80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rPr>
              <a:t>“</a:t>
            </a:r>
            <a:r>
              <a:rPr lang="en-US" sz="2800" b="0" i="0" dirty="0">
                <a:solidFill>
                  <a:srgbClr val="111111"/>
                </a:solidFill>
                <a:effectLst/>
                <a:latin typeface="SourceSansPro"/>
              </a:rPr>
              <a:t>A one-way ANOVA is used for three or more groups of data, to gain information about the relationship between the dependent and independent variables” (Kenton, 2022). </a:t>
            </a:r>
            <a:r>
              <a:rPr lang="en-US" sz="1800" dirty="0">
                <a:solidFill>
                  <a:srgbClr val="000000"/>
                </a:solidFill>
                <a:effectLst/>
                <a:latin typeface="Times New Roman" panose="02020603050405020304" pitchFamily="18" charset="0"/>
                <a:ea typeface="Calibri" panose="020F0502020204030204" pitchFamily="34" charset="0"/>
              </a:rPr>
              <a:t>After running the ANOVA, we can see that the Total Sum of Squares is equal to 789.096. The Sum of Squares Between Groups is 369.554 and the Sum of Squares Within Groups is 419.542. The F-Statistic is 5.285 and the significance (p-value) is .023. Since the p-value is less than the alpha of 0.05, we can determine that this test shows a significant difference, and we would reject the null hypothesis. This leads us to accept the alternative hypothesis, that there is at least one difference between the three means. We can use this test to determine that at least one model has a higher percentage of defects than the other models and this is where we may need to focus our efforts.</a:t>
            </a:r>
            <a:endParaRPr lang="en-US" sz="1800" dirty="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939589-3E79-4C82-AA4A-FE78234FAA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9361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7" y="594360"/>
            <a:ext cx="6800523" cy="2834640"/>
          </a:xfrm>
        </p:spPr>
        <p:txBody>
          <a:bodyPr/>
          <a:lstStyle/>
          <a:p>
            <a:r>
              <a:rPr lang="en-US" spc="400"/>
              <a:t>Project three</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6350975" y="5157216"/>
            <a:ext cx="5093208" cy="1197864"/>
          </a:xfrm>
        </p:spPr>
        <p:txBody>
          <a:bodyPr>
            <a:normAutofit fontScale="92500" lnSpcReduction="20000"/>
          </a:bodyPr>
          <a:lstStyle/>
          <a:p>
            <a:pPr marL="0" marR="0" algn="r">
              <a:spcBef>
                <a:spcPts val="0"/>
              </a:spcBef>
              <a:spcAft>
                <a:spcPts val="800"/>
              </a:spcAft>
            </a:pPr>
            <a:r>
              <a:rPr lang="en-US" sz="1800" dirty="0">
                <a:effectLst/>
                <a:latin typeface="Times New Roman" panose="02020603050405020304" pitchFamily="18" charset="0"/>
                <a:ea typeface="Calibri" panose="020F0502020204030204" pitchFamily="34" charset="0"/>
              </a:rPr>
              <a:t>Brandi Jones</a:t>
            </a:r>
          </a:p>
          <a:p>
            <a:pPr marL="0" marR="0" algn="r">
              <a:spcBef>
                <a:spcPts val="0"/>
              </a:spcBef>
              <a:spcAft>
                <a:spcPts val="800"/>
              </a:spcAft>
            </a:pPr>
            <a:r>
              <a:rPr lang="en-US" sz="1800" dirty="0">
                <a:effectLst/>
                <a:latin typeface="Times New Roman" panose="02020603050405020304" pitchFamily="18" charset="0"/>
                <a:ea typeface="Calibri" panose="020F0502020204030204" pitchFamily="34" charset="0"/>
              </a:rPr>
              <a:t>DAT-475-T1310</a:t>
            </a:r>
          </a:p>
          <a:p>
            <a:pPr marL="0" marR="0" algn="r">
              <a:spcBef>
                <a:spcPts val="0"/>
              </a:spcBef>
              <a:spcAft>
                <a:spcPts val="800"/>
              </a:spcAft>
            </a:pPr>
            <a:r>
              <a:rPr lang="en-US" sz="1800" spc="15" dirty="0">
                <a:effectLst/>
                <a:latin typeface="Times New Roman" panose="02020603050405020304" pitchFamily="18" charset="0"/>
                <a:ea typeface="Calibri" panose="020F0502020204030204" pitchFamily="34" charset="0"/>
              </a:rPr>
              <a:t>Applied Data Analysis</a:t>
            </a:r>
            <a:endParaRPr lang="en-US" sz="1800" dirty="0">
              <a:effectLst/>
              <a:latin typeface="Times New Roman" panose="02020603050405020304" pitchFamily="18" charset="0"/>
              <a:ea typeface="Calibri" panose="020F0502020204030204" pitchFamily="34" charset="0"/>
            </a:endParaRPr>
          </a:p>
          <a:p>
            <a:pPr marL="0" marR="0" algn="r">
              <a:spcBef>
                <a:spcPts val="0"/>
              </a:spcBef>
              <a:spcAft>
                <a:spcPts val="800"/>
              </a:spcAft>
            </a:pPr>
            <a:r>
              <a:rPr lang="en-US" sz="1800" dirty="0">
                <a:latin typeface="Times New Roman" panose="02020603050405020304" pitchFamily="18" charset="0"/>
                <a:ea typeface="Calibri" panose="020F0502020204030204" pitchFamily="34" charset="0"/>
              </a:rPr>
              <a:t>October 13</a:t>
            </a:r>
            <a:r>
              <a:rPr lang="en-US" sz="1800" dirty="0">
                <a:effectLst/>
                <a:latin typeface="Times New Roman" panose="02020603050405020304" pitchFamily="18" charset="0"/>
                <a:ea typeface="Calibri" panose="020F0502020204030204" pitchFamily="34" charset="0"/>
              </a:rPr>
              <a:t>, 2022</a:t>
            </a: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13">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8" name="Rectangle 15">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9306791" y="6484562"/>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D8DA9DAA-006C-4F4B-980E-E3DF019B24E2}" type="slidenum">
              <a:rPr kumimoji="0" lang="en-US" sz="1200" b="1" i="0" u="none" strike="noStrike" kern="1200" cap="all" spc="100" normalizeH="0" baseline="0" noProof="0">
                <a:ln>
                  <a:noFill/>
                </a:ln>
                <a:solidFill>
                  <a:srgbClr val="FFFFFF"/>
                </a:solidFill>
                <a:effectLst/>
                <a:uLnTx/>
                <a:uFillTx/>
                <a:latin typeface="Univers"/>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10</a:t>
            </a:fld>
            <a:endParaRPr kumimoji="0" lang="en-US" sz="1200" b="1" i="0" u="none" strike="noStrike" kern="1200" cap="all" spc="100" normalizeH="0" baseline="0" noProof="0" dirty="0">
              <a:ln>
                <a:noFill/>
              </a:ln>
              <a:solidFill>
                <a:srgbClr val="FFFFFF"/>
              </a:solidFill>
              <a:effectLst/>
              <a:uLnTx/>
              <a:uFillTx/>
              <a:latin typeface="Univers"/>
              <a:ea typeface="+mn-ea"/>
              <a:cs typeface="+mn-cs"/>
            </a:endParaRPr>
          </a:p>
        </p:txBody>
      </p:sp>
      <p:pic>
        <p:nvPicPr>
          <p:cNvPr id="3" name="Picture 2">
            <a:extLst>
              <a:ext uri="{FF2B5EF4-FFF2-40B4-BE49-F238E27FC236}">
                <a16:creationId xmlns:a16="http://schemas.microsoft.com/office/drawing/2014/main" id="{E4004EBB-D67C-5278-0F5D-EA5C0658CB53}"/>
              </a:ext>
            </a:extLst>
          </p:cNvPr>
          <p:cNvPicPr>
            <a:picLocks noChangeAspect="1"/>
          </p:cNvPicPr>
          <p:nvPr/>
        </p:nvPicPr>
        <p:blipFill>
          <a:blip r:embed="rId3"/>
          <a:stretch>
            <a:fillRect/>
          </a:stretch>
        </p:blipFill>
        <p:spPr>
          <a:xfrm>
            <a:off x="962213" y="2956865"/>
            <a:ext cx="10267573" cy="3710259"/>
          </a:xfrm>
          <a:prstGeom prst="rect">
            <a:avLst/>
          </a:prstGeom>
        </p:spPr>
      </p:pic>
      <p:sp>
        <p:nvSpPr>
          <p:cNvPr id="4" name="TextBox 3">
            <a:extLst>
              <a:ext uri="{FF2B5EF4-FFF2-40B4-BE49-F238E27FC236}">
                <a16:creationId xmlns:a16="http://schemas.microsoft.com/office/drawing/2014/main" id="{25D72661-D2CA-B81B-C92E-8DF2C5FE5048}"/>
              </a:ext>
            </a:extLst>
          </p:cNvPr>
          <p:cNvSpPr txBox="1"/>
          <p:nvPr/>
        </p:nvSpPr>
        <p:spPr>
          <a:xfrm>
            <a:off x="286001" y="887791"/>
            <a:ext cx="11934677" cy="1508105"/>
          </a:xfrm>
          <a:prstGeom prst="rect">
            <a:avLst/>
          </a:prstGeom>
          <a:noFill/>
        </p:spPr>
        <p:txBody>
          <a:bodyPr wrap="none" rtlCol="0">
            <a:spAutoFit/>
          </a:bodyPr>
          <a:lstStyle/>
          <a:p>
            <a:r>
              <a:rPr lang="en-US" sz="3200" b="1" dirty="0">
                <a:solidFill>
                  <a:schemeClr val="bg1"/>
                </a:solidFill>
                <a:latin typeface="+mj-lt"/>
              </a:rPr>
              <a:t>Null Hypothesis</a:t>
            </a:r>
            <a:r>
              <a:rPr lang="en-US" sz="3200" dirty="0">
                <a:solidFill>
                  <a:schemeClr val="bg1"/>
                </a:solidFill>
                <a:latin typeface="+mj-lt"/>
              </a:rPr>
              <a:t>:             </a:t>
            </a:r>
            <a:r>
              <a:rPr lang="en-US" sz="2000" dirty="0">
                <a:solidFill>
                  <a:schemeClr val="bg1"/>
                </a:solidFill>
                <a:effectLst/>
                <a:latin typeface="+mj-lt"/>
                <a:ea typeface="Calibri" panose="020F0502020204030204" pitchFamily="34" charset="0"/>
              </a:rPr>
              <a:t>There is no significant difference between the three means </a:t>
            </a:r>
            <a:endParaRPr lang="en-US" sz="2800" dirty="0">
              <a:solidFill>
                <a:schemeClr val="bg1"/>
              </a:solidFill>
              <a:latin typeface="+mj-lt"/>
            </a:endParaRPr>
          </a:p>
          <a:p>
            <a:endParaRPr lang="en-US" sz="2800" dirty="0">
              <a:solidFill>
                <a:schemeClr val="bg1"/>
              </a:solidFill>
              <a:latin typeface="+mj-lt"/>
            </a:endParaRPr>
          </a:p>
          <a:p>
            <a:r>
              <a:rPr lang="en-US" sz="3200" b="1" dirty="0">
                <a:solidFill>
                  <a:schemeClr val="bg1"/>
                </a:solidFill>
                <a:latin typeface="+mj-lt"/>
              </a:rPr>
              <a:t>Alternative Hypothesis</a:t>
            </a:r>
            <a:r>
              <a:rPr lang="en-US" sz="3200" dirty="0">
                <a:solidFill>
                  <a:schemeClr val="bg1"/>
                </a:solidFill>
                <a:latin typeface="+mj-lt"/>
              </a:rPr>
              <a:t>:   </a:t>
            </a:r>
            <a:r>
              <a:rPr lang="en-US" sz="2000" dirty="0">
                <a:solidFill>
                  <a:schemeClr val="bg1"/>
                </a:solidFill>
                <a:effectLst/>
                <a:latin typeface="+mj-lt"/>
                <a:ea typeface="Calibri" panose="020F0502020204030204" pitchFamily="34" charset="0"/>
              </a:rPr>
              <a:t>There is at least one difference between the three means </a:t>
            </a:r>
            <a:endParaRPr lang="en-US" sz="3200" dirty="0">
              <a:solidFill>
                <a:schemeClr val="bg1"/>
              </a:solidFill>
              <a:latin typeface="+mj-lt"/>
            </a:endParaRPr>
          </a:p>
        </p:txBody>
      </p:sp>
    </p:spTree>
    <p:extLst>
      <p:ext uri="{BB962C8B-B14F-4D97-AF65-F5344CB8AC3E}">
        <p14:creationId xmlns:p14="http://schemas.microsoft.com/office/powerpoint/2010/main" val="3833192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13">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8" name="Rectangle 15">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9306791" y="6484562"/>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D8DA9DAA-006C-4F4B-980E-E3DF019B24E2}" type="slidenum">
              <a:rPr kumimoji="0" lang="en-US" sz="1200" b="1" i="0" u="none" strike="noStrike" kern="1200" cap="all" spc="100" normalizeH="0" baseline="0" noProof="0">
                <a:ln>
                  <a:noFill/>
                </a:ln>
                <a:solidFill>
                  <a:srgbClr val="FFFFFF"/>
                </a:solidFill>
                <a:effectLst/>
                <a:uLnTx/>
                <a:uFillTx/>
                <a:latin typeface="Univers"/>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11</a:t>
            </a:fld>
            <a:endParaRPr kumimoji="0" lang="en-US" sz="1200" b="1" i="0" u="none" strike="noStrike" kern="1200" cap="all" spc="100" normalizeH="0" baseline="0" noProof="0" dirty="0">
              <a:ln>
                <a:noFill/>
              </a:ln>
              <a:solidFill>
                <a:srgbClr val="FFFFFF"/>
              </a:solidFill>
              <a:effectLst/>
              <a:uLnTx/>
              <a:uFillTx/>
              <a:latin typeface="Univers"/>
              <a:ea typeface="+mn-ea"/>
              <a:cs typeface="+mn-cs"/>
            </a:endParaRPr>
          </a:p>
        </p:txBody>
      </p:sp>
      <p:pic>
        <p:nvPicPr>
          <p:cNvPr id="3" name="Picture 2">
            <a:extLst>
              <a:ext uri="{FF2B5EF4-FFF2-40B4-BE49-F238E27FC236}">
                <a16:creationId xmlns:a16="http://schemas.microsoft.com/office/drawing/2014/main" id="{125783CE-3C7D-0DD2-F64E-F3C1B397E75E}"/>
              </a:ext>
            </a:extLst>
          </p:cNvPr>
          <p:cNvPicPr>
            <a:picLocks noChangeAspect="1"/>
          </p:cNvPicPr>
          <p:nvPr/>
        </p:nvPicPr>
        <p:blipFill>
          <a:blip r:embed="rId3"/>
          <a:stretch>
            <a:fillRect/>
          </a:stretch>
        </p:blipFill>
        <p:spPr>
          <a:xfrm>
            <a:off x="1009214" y="656995"/>
            <a:ext cx="10173572" cy="5341469"/>
          </a:xfrm>
          <a:prstGeom prst="rect">
            <a:avLst/>
          </a:prstGeom>
        </p:spPr>
      </p:pic>
    </p:spTree>
    <p:extLst>
      <p:ext uri="{BB962C8B-B14F-4D97-AF65-F5344CB8AC3E}">
        <p14:creationId xmlns:p14="http://schemas.microsoft.com/office/powerpoint/2010/main" val="1099956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13">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8" name="Rectangle 15">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9306791" y="6484562"/>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D8DA9DAA-006C-4F4B-980E-E3DF019B24E2}" type="slidenum">
              <a:rPr kumimoji="0" lang="en-US" sz="1200" b="1" i="0" u="none" strike="noStrike" kern="1200" cap="all" spc="100" normalizeH="0" baseline="0" noProof="0">
                <a:ln>
                  <a:noFill/>
                </a:ln>
                <a:solidFill>
                  <a:srgbClr val="FFFFFF"/>
                </a:solidFill>
                <a:effectLst/>
                <a:uLnTx/>
                <a:uFillTx/>
                <a:latin typeface="Univers"/>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12</a:t>
            </a:fld>
            <a:endParaRPr kumimoji="0" lang="en-US" sz="1200" b="1" i="0" u="none" strike="noStrike" kern="1200" cap="all" spc="100" normalizeH="0" baseline="0" noProof="0" dirty="0">
              <a:ln>
                <a:noFill/>
              </a:ln>
              <a:solidFill>
                <a:srgbClr val="FFFFFF"/>
              </a:solidFill>
              <a:effectLst/>
              <a:uLnTx/>
              <a:uFillTx/>
              <a:latin typeface="Univers"/>
              <a:ea typeface="+mn-ea"/>
              <a:cs typeface="+mn-cs"/>
            </a:endParaRPr>
          </a:p>
        </p:txBody>
      </p:sp>
      <p:sp>
        <p:nvSpPr>
          <p:cNvPr id="4" name="TextBox 3">
            <a:extLst>
              <a:ext uri="{FF2B5EF4-FFF2-40B4-BE49-F238E27FC236}">
                <a16:creationId xmlns:a16="http://schemas.microsoft.com/office/drawing/2014/main" id="{EEAE6472-1FCB-81F1-50D9-BCF8445CED29}"/>
              </a:ext>
            </a:extLst>
          </p:cNvPr>
          <p:cNvSpPr txBox="1"/>
          <p:nvPr/>
        </p:nvSpPr>
        <p:spPr>
          <a:xfrm>
            <a:off x="374078" y="678874"/>
            <a:ext cx="11208319" cy="4832092"/>
          </a:xfrm>
          <a:prstGeom prst="rect">
            <a:avLst/>
          </a:prstGeom>
          <a:noFill/>
        </p:spPr>
        <p:txBody>
          <a:bodyPr wrap="square">
            <a:spAutoFit/>
          </a:bodyPr>
          <a:lstStyle/>
          <a:p>
            <a:pPr marL="571500" indent="-571500">
              <a:buFont typeface="Arial" panose="020B0604020202020204" pitchFamily="34" charset="0"/>
              <a:buChar char="•"/>
            </a:pPr>
            <a:r>
              <a:rPr lang="en-US" sz="4400" b="1" dirty="0">
                <a:solidFill>
                  <a:schemeClr val="bg1"/>
                </a:solidFill>
              </a:rPr>
              <a:t>HIGHEST NUMBER OF DEFECTS</a:t>
            </a:r>
            <a:r>
              <a:rPr lang="en-US" sz="4400" dirty="0">
                <a:solidFill>
                  <a:schemeClr val="bg1"/>
                </a:solidFill>
              </a:rPr>
              <a:t>: </a:t>
            </a:r>
          </a:p>
          <a:p>
            <a:endParaRPr lang="en-US" sz="4400" dirty="0">
              <a:solidFill>
                <a:schemeClr val="bg1"/>
              </a:solidFill>
            </a:endParaRPr>
          </a:p>
          <a:p>
            <a:r>
              <a:rPr lang="en-US" sz="4400" dirty="0">
                <a:solidFill>
                  <a:schemeClr val="bg1"/>
                </a:solidFill>
              </a:rPr>
              <a:t>          Model 1</a:t>
            </a:r>
          </a:p>
          <a:p>
            <a:endParaRPr lang="en-US" sz="4400" dirty="0">
              <a:solidFill>
                <a:schemeClr val="bg1"/>
              </a:solidFill>
            </a:endParaRPr>
          </a:p>
          <a:p>
            <a:pPr marL="571500" indent="-571500">
              <a:buFont typeface="Arial" panose="020B0604020202020204" pitchFamily="34" charset="0"/>
              <a:buChar char="•"/>
            </a:pPr>
            <a:r>
              <a:rPr lang="en-US" sz="4400" b="1" dirty="0">
                <a:solidFill>
                  <a:schemeClr val="bg1"/>
                </a:solidFill>
              </a:rPr>
              <a:t>MOST FREQUENT DEFECT</a:t>
            </a:r>
            <a:r>
              <a:rPr lang="en-US" sz="4400" dirty="0">
                <a:solidFill>
                  <a:schemeClr val="bg1"/>
                </a:solidFill>
              </a:rPr>
              <a:t>:</a:t>
            </a:r>
          </a:p>
          <a:p>
            <a:endParaRPr lang="en-US" sz="4400" dirty="0">
              <a:solidFill>
                <a:schemeClr val="bg1"/>
              </a:solidFill>
            </a:endParaRPr>
          </a:p>
          <a:p>
            <a:r>
              <a:rPr lang="en-US" sz="4400" dirty="0">
                <a:solidFill>
                  <a:schemeClr val="bg1"/>
                </a:solidFill>
              </a:rPr>
              <a:t>          solderbridge</a:t>
            </a:r>
          </a:p>
        </p:txBody>
      </p:sp>
    </p:spTree>
    <p:extLst>
      <p:ext uri="{BB962C8B-B14F-4D97-AF65-F5344CB8AC3E}">
        <p14:creationId xmlns:p14="http://schemas.microsoft.com/office/powerpoint/2010/main" val="657128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a:xfrm>
            <a:off x="9358746" y="6290241"/>
            <a:ext cx="2743200" cy="365125"/>
          </a:xfrm>
        </p:spPr>
        <p:txBody>
          <a:bodyPr/>
          <a:lstStyle/>
          <a:p>
            <a:r>
              <a:rPr lang="en-US" dirty="0"/>
              <a:t>12</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245226" y="566293"/>
            <a:ext cx="5276088" cy="1124712"/>
          </a:xfrm>
        </p:spPr>
        <p:txBody>
          <a:bodyPr/>
          <a:lstStyle/>
          <a:p>
            <a:r>
              <a:rPr lang="en-US" dirty="0"/>
              <a:t>references</a:t>
            </a:r>
          </a:p>
        </p:txBody>
      </p:sp>
      <p:sp>
        <p:nvSpPr>
          <p:cNvPr id="17" name="Text Placeholder 16">
            <a:extLst>
              <a:ext uri="{FF2B5EF4-FFF2-40B4-BE49-F238E27FC236}">
                <a16:creationId xmlns:a16="http://schemas.microsoft.com/office/drawing/2014/main" id="{F787A289-8258-EFAC-559C-73D26E5894E8}"/>
              </a:ext>
            </a:extLst>
          </p:cNvPr>
          <p:cNvSpPr>
            <a:spLocks noGrp="1"/>
          </p:cNvSpPr>
          <p:nvPr>
            <p:ph type="body" sz="quarter" idx="13"/>
          </p:nvPr>
        </p:nvSpPr>
        <p:spPr>
          <a:xfrm>
            <a:off x="829056" y="2292096"/>
            <a:ext cx="10395689" cy="2593709"/>
          </a:xfrm>
        </p:spPr>
        <p:txBody>
          <a:bodyPr>
            <a:noAutofit/>
          </a:bodyPr>
          <a:lstStyle/>
          <a:p>
            <a:pPr algn="l"/>
            <a:r>
              <a:rPr lang="en-US" dirty="0">
                <a:effectLst/>
                <a:latin typeface="+mj-lt"/>
              </a:rPr>
              <a:t>Jonathan. (2021, July 19). </a:t>
            </a:r>
            <a:r>
              <a:rPr lang="en-US" i="1" dirty="0">
                <a:effectLst/>
                <a:latin typeface="+mj-lt"/>
              </a:rPr>
              <a:t>What does a box plot show? (10 common questions answered)</a:t>
            </a:r>
            <a:r>
              <a:rPr lang="en-US" dirty="0">
                <a:effectLst/>
                <a:latin typeface="+mj-lt"/>
              </a:rPr>
              <a:t>. </a:t>
            </a:r>
            <a:r>
              <a:rPr lang="en-US" dirty="0" err="1">
                <a:effectLst/>
                <a:latin typeface="+mj-lt"/>
              </a:rPr>
              <a:t>jdmeducational</a:t>
            </a:r>
            <a:r>
              <a:rPr lang="en-US" dirty="0">
                <a:effectLst/>
                <a:latin typeface="+mj-lt"/>
              </a:rPr>
              <a:t>. Retrieved from https://jdmeducational.com/what-does-a-box-plot-show-10-common-questions-answered/ </a:t>
            </a:r>
          </a:p>
          <a:p>
            <a:pPr algn="l"/>
            <a:endParaRPr lang="en-US" dirty="0">
              <a:effectLst/>
              <a:latin typeface="+mj-lt"/>
            </a:endParaRPr>
          </a:p>
          <a:p>
            <a:pPr algn="l"/>
            <a:r>
              <a:rPr lang="en-US" dirty="0">
                <a:effectLst/>
              </a:rPr>
              <a:t>Kenton, W. (2022, August 23). </a:t>
            </a:r>
            <a:r>
              <a:rPr lang="en-US" i="1" dirty="0">
                <a:effectLst/>
              </a:rPr>
              <a:t>Analysis of variance (ANOVA) explanation, formula, and applications</a:t>
            </a:r>
            <a:r>
              <a:rPr lang="en-US" dirty="0">
                <a:effectLst/>
              </a:rPr>
              <a:t>. Investopedia. Retrieved from https://www.investopedia.com/terms/a/anova.asp </a:t>
            </a:r>
            <a:endParaRPr lang="en-US" dirty="0">
              <a:effectLst/>
              <a:latin typeface="+mj-lt"/>
            </a:endParaRPr>
          </a:p>
          <a:p>
            <a:pPr algn="l"/>
            <a:endParaRPr lang="en-US" dirty="0">
              <a:effectLst/>
              <a:latin typeface="+mj-lt"/>
              <a:ea typeface="Times New Roman" panose="02020603050405020304" pitchFamily="18" charset="0"/>
            </a:endParaRPr>
          </a:p>
          <a:p>
            <a:pPr algn="l"/>
            <a:r>
              <a:rPr lang="en-US" dirty="0">
                <a:effectLst/>
                <a:latin typeface="+mj-lt"/>
                <a:ea typeface="Times New Roman" panose="02020603050405020304" pitchFamily="18" charset="0"/>
              </a:rPr>
              <a:t>SNHU. (2022). </a:t>
            </a:r>
            <a:r>
              <a:rPr lang="en-US" i="1" dirty="0">
                <a:effectLst/>
                <a:latin typeface="+mj-lt"/>
                <a:ea typeface="Times New Roman" panose="02020603050405020304" pitchFamily="18" charset="0"/>
              </a:rPr>
              <a:t>DAT 475 Project Case Study</a:t>
            </a:r>
            <a:r>
              <a:rPr lang="en-US" dirty="0">
                <a:effectLst/>
                <a:latin typeface="+mj-lt"/>
                <a:ea typeface="Times New Roman" panose="02020603050405020304" pitchFamily="18" charset="0"/>
              </a:rPr>
              <a:t>. SNHU. Retrieved from https://learn.snhu.edu/content/enforced/1163881-DAT-475-T1310-OL-TRAD-UG.22EW1/course_documents/DAT%20475%20Project%20Case%20Study.pdf?_&amp;d2lSessionVal=08MAFztxTdOyei2koD0ZK86zz&amp;ou=1163881</a:t>
            </a:r>
          </a:p>
          <a:p>
            <a:pPr algn="l"/>
            <a:endParaRPr lang="en-US" dirty="0">
              <a:effectLst/>
              <a:latin typeface="+mj-lt"/>
              <a:ea typeface="Times New Roman" panose="02020603050405020304" pitchFamily="18" charset="0"/>
            </a:endParaRPr>
          </a:p>
          <a:p>
            <a:pPr algn="l"/>
            <a:r>
              <a:rPr lang="en-US" dirty="0">
                <a:effectLst/>
                <a:latin typeface="+mj-lt"/>
                <a:ea typeface="Times New Roman" panose="02020603050405020304" pitchFamily="18" charset="0"/>
              </a:rPr>
              <a:t>Zaveri, A. (2022, August 4). </a:t>
            </a:r>
            <a:r>
              <a:rPr lang="en-US" i="1" dirty="0">
                <a:effectLst/>
                <a:latin typeface="+mj-lt"/>
                <a:ea typeface="Times New Roman" panose="02020603050405020304" pitchFamily="18" charset="0"/>
              </a:rPr>
              <a:t>Post Hoc Analysis: Process and types of tests</a:t>
            </a:r>
            <a:r>
              <a:rPr lang="en-US" dirty="0">
                <a:effectLst/>
                <a:latin typeface="+mj-lt"/>
                <a:ea typeface="Times New Roman" panose="02020603050405020304" pitchFamily="18" charset="0"/>
              </a:rPr>
              <a:t>. Mind the Graph Blog. Retrieved from https://mindthegraph.com/blog/post-hoc-analysis/ </a:t>
            </a:r>
          </a:p>
          <a:p>
            <a:pPr algn="l"/>
            <a:r>
              <a:rPr lang="en-US" dirty="0">
                <a:effectLst/>
                <a:latin typeface="+mj-lt"/>
                <a:ea typeface="Times New Roman" panose="02020603050405020304" pitchFamily="18" charset="0"/>
              </a:rPr>
              <a:t> </a:t>
            </a:r>
          </a:p>
          <a:p>
            <a:pPr algn="l"/>
            <a:endParaRPr lang="en-US" dirty="0">
              <a:latin typeface="+mj-lt"/>
            </a:endParaRPr>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2FD33B50-DCFC-4FC8-86E6-220C10042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a:extLst>
              <a:ext uri="{FF2B5EF4-FFF2-40B4-BE49-F238E27FC236}">
                <a16:creationId xmlns:a16="http://schemas.microsoft.com/office/drawing/2014/main" id="{B0C822EA-49C6-4B57-89F4-2F6A54365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30" name="Picture 29" descr="Electronic circuit board">
            <a:extLst>
              <a:ext uri="{FF2B5EF4-FFF2-40B4-BE49-F238E27FC236}">
                <a16:creationId xmlns:a16="http://schemas.microsoft.com/office/drawing/2014/main" id="{7CC1C598-41C0-1479-DD4D-AD8EC321D0D2}"/>
              </a:ext>
            </a:extLst>
          </p:cNvPr>
          <p:cNvPicPr>
            <a:picLocks noChangeAspect="1"/>
          </p:cNvPicPr>
          <p:nvPr/>
        </p:nvPicPr>
        <p:blipFill rotWithShape="1">
          <a:blip r:embed="rId3">
            <a:duotone>
              <a:schemeClr val="accent1">
                <a:shade val="45000"/>
                <a:satMod val="135000"/>
              </a:schemeClr>
              <a:prstClr val="white"/>
            </a:duotone>
            <a:alphaModFix amt="35000"/>
          </a:blip>
          <a:srcRect t="3846"/>
          <a:stretch/>
        </p:blipFill>
        <p:spPr>
          <a:xfrm>
            <a:off x="20" y="-8877"/>
            <a:ext cx="12191980" cy="6858000"/>
          </a:xfrm>
          <a:prstGeom prst="rect">
            <a:avLst/>
          </a:prstGeom>
        </p:spPr>
      </p:pic>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2639745"/>
            <a:ext cx="5243394" cy="1927007"/>
          </a:xfrm>
        </p:spPr>
        <p:txBody>
          <a:bodyPr vert="horz" lIns="91440" tIns="45720" rIns="91440" bIns="45720" rtlCol="0" anchor="t">
            <a:normAutofit/>
          </a:bodyPr>
          <a:lstStyle/>
          <a:p>
            <a:pPr algn="ctr"/>
            <a:r>
              <a:rPr lang="en-US" sz="5600" kern="1200" dirty="0">
                <a:solidFill>
                  <a:srgbClr val="FFFFFF"/>
                </a:solidFill>
                <a:latin typeface="+mj-lt"/>
                <a:ea typeface="+mj-ea"/>
                <a:cs typeface="+mj-cs"/>
              </a:rPr>
              <a:t>Organizational Goals</a:t>
            </a:r>
          </a:p>
        </p:txBody>
      </p:sp>
      <p:sp>
        <p:nvSpPr>
          <p:cNvPr id="4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0016"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796"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4476"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46" name="Straight Connector">
            <a:extLst>
              <a:ext uri="{FF2B5EF4-FFF2-40B4-BE49-F238E27FC236}">
                <a16:creationId xmlns:a16="http://schemas.microsoft.com/office/drawing/2014/main" id="{C27ECE09-20A7-4AE8-973B-F66776C111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7229042" y="698643"/>
            <a:ext cx="4124758" cy="5301467"/>
          </a:xfrm>
        </p:spPr>
        <p:txBody>
          <a:bodyPr vert="horz" lIns="91440" tIns="45720" rIns="91440" bIns="45720" rtlCol="0" anchor="b">
            <a:normAutofit/>
          </a:bodyPr>
          <a:lstStyle/>
          <a:p>
            <a:pPr indent="-228600">
              <a:lnSpc>
                <a:spcPct val="90000"/>
              </a:lnSpc>
              <a:buFont typeface="Arial" panose="020B0604020202020204" pitchFamily="34" charset="0"/>
              <a:buChar char="•"/>
            </a:pPr>
            <a:r>
              <a:rPr lang="en-US" sz="1800" dirty="0">
                <a:solidFill>
                  <a:srgbClr val="FFFFFF"/>
                </a:solidFill>
                <a:effectLst/>
              </a:rPr>
              <a:t>20% reduction in the defects generated during the welding process in the three double production lines of the Manual Finish area</a:t>
            </a:r>
          </a:p>
          <a:p>
            <a:pPr indent="-228600">
              <a:lnSpc>
                <a:spcPct val="90000"/>
              </a:lnSpc>
              <a:buFont typeface="Arial" panose="020B0604020202020204" pitchFamily="34" charset="0"/>
              <a:buChar char="•"/>
            </a:pPr>
            <a:endParaRPr lang="en-US" sz="1800" dirty="0">
              <a:solidFill>
                <a:srgbClr val="FFFFFF"/>
              </a:solidFill>
            </a:endParaRPr>
          </a:p>
          <a:p>
            <a:pPr indent="-228600">
              <a:lnSpc>
                <a:spcPct val="90000"/>
              </a:lnSpc>
              <a:buFont typeface="Arial" panose="020B0604020202020204" pitchFamily="34" charset="0"/>
              <a:buChar char="•"/>
            </a:pPr>
            <a:endParaRPr lang="en-US" sz="1800" dirty="0">
              <a:solidFill>
                <a:srgbClr val="FFFFFF"/>
              </a:solidFill>
              <a:effectLst/>
            </a:endParaRPr>
          </a:p>
          <a:p>
            <a:pPr indent="-228600">
              <a:lnSpc>
                <a:spcPct val="90000"/>
              </a:lnSpc>
              <a:buFont typeface="Arial" panose="020B0604020202020204" pitchFamily="34" charset="0"/>
              <a:buChar char="•"/>
            </a:pPr>
            <a:endParaRPr lang="en-US" sz="1800" dirty="0">
              <a:solidFill>
                <a:srgbClr val="FFFFFF"/>
              </a:solidFill>
              <a:effectLst/>
            </a:endParaRPr>
          </a:p>
          <a:p>
            <a:pPr indent="-228600">
              <a:lnSpc>
                <a:spcPct val="90000"/>
              </a:lnSpc>
              <a:buFont typeface="Arial" panose="020B0604020202020204" pitchFamily="34" charset="0"/>
              <a:buChar char="•"/>
            </a:pPr>
            <a:r>
              <a:rPr lang="en-US" sz="1800" dirty="0">
                <a:solidFill>
                  <a:srgbClr val="FFFFFF"/>
                </a:solidFill>
                <a:effectLst/>
              </a:rPr>
              <a:t>20% increase in the capacity of the three double production lines where electronic boards are processed, without increasing the percentage of defects.</a:t>
            </a:r>
            <a:endParaRPr lang="en-US" sz="1800" dirty="0">
              <a:solidFill>
                <a:srgbClr val="FFFFFF"/>
              </a:solidFill>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9291421" y="6483997"/>
            <a:ext cx="2743200" cy="365125"/>
          </a:xfrm>
        </p:spPr>
        <p:txBody>
          <a:bodyPr vert="horz" lIns="91440" tIns="45720" rIns="91440" bIns="45720" rtlCol="0" anchor="ctr">
            <a:normAutofit/>
          </a:bodyPr>
          <a:lstStyle/>
          <a:p>
            <a:pPr>
              <a:spcAft>
                <a:spcPts val="600"/>
              </a:spcAft>
            </a:pPr>
            <a:fld id="{D8DA9DAA-006C-4F4B-980E-E3DF019B24E2}" type="slidenum">
              <a:rPr lang="en-US">
                <a:solidFill>
                  <a:srgbClr val="FFFFFF"/>
                </a:solidFill>
              </a:rPr>
              <a:pPr>
                <a:spcAft>
                  <a:spcPts val="600"/>
                </a:spcAft>
              </a:pPr>
              <a:t>2</a:t>
            </a:fld>
            <a:endParaRPr lang="en-US" dirty="0">
              <a:solidFill>
                <a:srgbClr val="FFFFFF"/>
              </a:solidFill>
            </a:endParaRPr>
          </a:p>
        </p:txBody>
      </p:sp>
      <p:sp>
        <p:nvSpPr>
          <p:cNvPr id="2" name="Arrow: Up 1">
            <a:extLst>
              <a:ext uri="{FF2B5EF4-FFF2-40B4-BE49-F238E27FC236}">
                <a16:creationId xmlns:a16="http://schemas.microsoft.com/office/drawing/2014/main" id="{48F99EC6-DE1F-1839-8C01-57FF36460EB6}"/>
              </a:ext>
            </a:extLst>
          </p:cNvPr>
          <p:cNvSpPr/>
          <p:nvPr/>
        </p:nvSpPr>
        <p:spPr>
          <a:xfrm>
            <a:off x="11000666" y="4625183"/>
            <a:ext cx="1135423" cy="1374927"/>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F7B2D306-35E3-317C-D4E2-6D94F7662739}"/>
              </a:ext>
            </a:extLst>
          </p:cNvPr>
          <p:cNvSpPr/>
          <p:nvPr/>
        </p:nvSpPr>
        <p:spPr>
          <a:xfrm>
            <a:off x="10982265" y="2038459"/>
            <a:ext cx="1153824" cy="131091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1CC348-695C-84A2-FCEF-E78308D3742C}"/>
              </a:ext>
            </a:extLst>
          </p:cNvPr>
          <p:cNvPicPr>
            <a:picLocks noChangeAspect="1"/>
          </p:cNvPicPr>
          <p:nvPr/>
        </p:nvPicPr>
        <p:blipFill>
          <a:blip r:embed="rId3"/>
          <a:stretch>
            <a:fillRect/>
          </a:stretch>
        </p:blipFill>
        <p:spPr>
          <a:xfrm>
            <a:off x="604404" y="1080655"/>
            <a:ext cx="10983191" cy="5517572"/>
          </a:xfrm>
          <a:prstGeom prst="rect">
            <a:avLst/>
          </a:prstGeom>
        </p:spPr>
      </p:pic>
      <p:sp>
        <p:nvSpPr>
          <p:cNvPr id="8" name="TextBox 7">
            <a:extLst>
              <a:ext uri="{FF2B5EF4-FFF2-40B4-BE49-F238E27FC236}">
                <a16:creationId xmlns:a16="http://schemas.microsoft.com/office/drawing/2014/main" id="{32C2B7A7-487B-4668-CB1D-0CC362FCCEBA}"/>
              </a:ext>
            </a:extLst>
          </p:cNvPr>
          <p:cNvSpPr txBox="1"/>
          <p:nvPr/>
        </p:nvSpPr>
        <p:spPr>
          <a:xfrm>
            <a:off x="3965949" y="384464"/>
            <a:ext cx="3801042" cy="523220"/>
          </a:xfrm>
          <a:prstGeom prst="rect">
            <a:avLst/>
          </a:prstGeom>
          <a:noFill/>
        </p:spPr>
        <p:txBody>
          <a:bodyPr wrap="none" rtlCol="0">
            <a:spAutoFit/>
          </a:bodyPr>
          <a:lstStyle/>
          <a:p>
            <a:pPr algn="ctr"/>
            <a:r>
              <a:rPr lang="en-US" sz="2800" dirty="0">
                <a:solidFill>
                  <a:schemeClr val="bg1"/>
                </a:solidFill>
              </a:rPr>
              <a:t>Tableau Dashboard 1</a:t>
            </a:r>
          </a:p>
        </p:txBody>
      </p:sp>
      <p:sp>
        <p:nvSpPr>
          <p:cNvPr id="10" name="TextBox 9">
            <a:extLst>
              <a:ext uri="{FF2B5EF4-FFF2-40B4-BE49-F238E27FC236}">
                <a16:creationId xmlns:a16="http://schemas.microsoft.com/office/drawing/2014/main" id="{3AAAC35E-27E0-972E-EE38-29D4BEA0617E}"/>
              </a:ext>
            </a:extLst>
          </p:cNvPr>
          <p:cNvSpPr txBox="1"/>
          <p:nvPr/>
        </p:nvSpPr>
        <p:spPr>
          <a:xfrm>
            <a:off x="11765107" y="6488668"/>
            <a:ext cx="288348" cy="276999"/>
          </a:xfrm>
          <a:prstGeom prst="rect">
            <a:avLst/>
          </a:prstGeom>
          <a:noFill/>
        </p:spPr>
        <p:txBody>
          <a:bodyPr wrap="square">
            <a:spAutoFit/>
          </a:bodyPr>
          <a:lstStyle/>
          <a:p>
            <a:pPr>
              <a:spcAft>
                <a:spcPts val="600"/>
              </a:spcAft>
            </a:pPr>
            <a:fld id="{D8DA9DAA-006C-4F4B-980E-E3DF019B24E2}" type="slidenum">
              <a:rPr lang="en-US" sz="1200" smtClean="0">
                <a:solidFill>
                  <a:srgbClr val="FFFFFF"/>
                </a:solidFill>
              </a:rPr>
              <a:pPr>
                <a:spcAft>
                  <a:spcPts val="600"/>
                </a:spcAft>
              </a:pPr>
              <a:t>3</a:t>
            </a:fld>
            <a:endParaRPr lang="en-US" sz="1200" dirty="0">
              <a:solidFill>
                <a:srgbClr val="FFFFFF"/>
              </a:solidFill>
            </a:endParaRPr>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13">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8" name="Rectangle 15">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9300113" y="6484562"/>
            <a:ext cx="2743200" cy="365125"/>
          </a:xfrm>
        </p:spPr>
        <p:txBody>
          <a:bodyPr vert="horz" lIns="91440" tIns="45720" rIns="91440" bIns="45720" rtlCol="0" anchor="ctr">
            <a:normAutofit/>
          </a:bodyPr>
          <a:lstStyle/>
          <a:p>
            <a:pPr>
              <a:spcAft>
                <a:spcPts val="600"/>
              </a:spcAft>
            </a:pPr>
            <a:fld id="{D8DA9DAA-006C-4F4B-980E-E3DF019B24E2}" type="slidenum">
              <a:rPr lang="en-US">
                <a:solidFill>
                  <a:srgbClr val="FFFFFF"/>
                </a:solidFill>
              </a:rPr>
              <a:pPr>
                <a:spcAft>
                  <a:spcPts val="600"/>
                </a:spcAft>
              </a:pPr>
              <a:t>4</a:t>
            </a:fld>
            <a:endParaRPr lang="en-US" dirty="0">
              <a:solidFill>
                <a:srgbClr val="FFFFFF"/>
              </a:solidFill>
            </a:endParaRPr>
          </a:p>
        </p:txBody>
      </p:sp>
      <p:pic>
        <p:nvPicPr>
          <p:cNvPr id="12" name="Picture 11">
            <a:extLst>
              <a:ext uri="{FF2B5EF4-FFF2-40B4-BE49-F238E27FC236}">
                <a16:creationId xmlns:a16="http://schemas.microsoft.com/office/drawing/2014/main" id="{2CD76290-CE0E-E0EF-D8ED-D4F393C63408}"/>
              </a:ext>
            </a:extLst>
          </p:cNvPr>
          <p:cNvPicPr>
            <a:picLocks noChangeAspect="1"/>
          </p:cNvPicPr>
          <p:nvPr/>
        </p:nvPicPr>
        <p:blipFill>
          <a:blip r:embed="rId3"/>
          <a:stretch>
            <a:fillRect/>
          </a:stretch>
        </p:blipFill>
        <p:spPr>
          <a:xfrm>
            <a:off x="613588" y="770972"/>
            <a:ext cx="5868568" cy="5316055"/>
          </a:xfrm>
          <a:prstGeom prst="rect">
            <a:avLst/>
          </a:prstGeom>
        </p:spPr>
      </p:pic>
      <p:sp>
        <p:nvSpPr>
          <p:cNvPr id="15" name="TextBox 14">
            <a:extLst>
              <a:ext uri="{FF2B5EF4-FFF2-40B4-BE49-F238E27FC236}">
                <a16:creationId xmlns:a16="http://schemas.microsoft.com/office/drawing/2014/main" id="{7741EC14-E5FF-B329-43E7-3C18F5883DFE}"/>
              </a:ext>
            </a:extLst>
          </p:cNvPr>
          <p:cNvSpPr txBox="1"/>
          <p:nvPr/>
        </p:nvSpPr>
        <p:spPr>
          <a:xfrm>
            <a:off x="6811890" y="2521058"/>
            <a:ext cx="5231423" cy="1815882"/>
          </a:xfrm>
          <a:prstGeom prst="rect">
            <a:avLst/>
          </a:prstGeom>
          <a:noFill/>
        </p:spPr>
        <p:txBody>
          <a:bodyPr wrap="square">
            <a:spAutoFit/>
          </a:bodyPr>
          <a:lstStyle/>
          <a:p>
            <a:r>
              <a:rPr lang="en-US" sz="2800" b="1" dirty="0">
                <a:solidFill>
                  <a:schemeClr val="bg1">
                    <a:lumMod val="95000"/>
                  </a:schemeClr>
                </a:solidFill>
              </a:rPr>
              <a:t>Most frequent defect throughout the entire facility:</a:t>
            </a:r>
          </a:p>
          <a:p>
            <a:endParaRPr lang="en-US" sz="2800" dirty="0">
              <a:solidFill>
                <a:schemeClr val="bg1">
                  <a:lumMod val="95000"/>
                </a:schemeClr>
              </a:solidFill>
            </a:endParaRPr>
          </a:p>
          <a:p>
            <a:r>
              <a:rPr lang="en-US" sz="2800" dirty="0">
                <a:solidFill>
                  <a:schemeClr val="bg1">
                    <a:lumMod val="95000"/>
                  </a:schemeClr>
                </a:solidFill>
              </a:rPr>
              <a:t>solderbridge at 43.90%</a:t>
            </a:r>
          </a:p>
        </p:txBody>
      </p:sp>
    </p:spTree>
    <p:extLst>
      <p:ext uri="{BB962C8B-B14F-4D97-AF65-F5344CB8AC3E}">
        <p14:creationId xmlns:p14="http://schemas.microsoft.com/office/powerpoint/2010/main" val="78391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13">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8" name="Rectangle 15">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9317181" y="6406630"/>
            <a:ext cx="2743200" cy="365125"/>
          </a:xfrm>
        </p:spPr>
        <p:txBody>
          <a:bodyPr vert="horz" lIns="91440" tIns="45720" rIns="91440" bIns="45720" rtlCol="0" anchor="ctr">
            <a:normAutofit/>
          </a:bodyPr>
          <a:lstStyle/>
          <a:p>
            <a:pPr>
              <a:spcAft>
                <a:spcPts val="600"/>
              </a:spcAft>
            </a:pPr>
            <a:fld id="{D8DA9DAA-006C-4F4B-980E-E3DF019B24E2}" type="slidenum">
              <a:rPr lang="en-US">
                <a:solidFill>
                  <a:srgbClr val="FFFFFF"/>
                </a:solidFill>
              </a:rPr>
              <a:pPr>
                <a:spcAft>
                  <a:spcPts val="600"/>
                </a:spcAft>
              </a:pPr>
              <a:t>5</a:t>
            </a:fld>
            <a:endParaRPr lang="en-US">
              <a:solidFill>
                <a:srgbClr val="FFFFFF"/>
              </a:solidFill>
            </a:endParaRPr>
          </a:p>
        </p:txBody>
      </p:sp>
      <p:pic>
        <p:nvPicPr>
          <p:cNvPr id="3" name="Picture 2">
            <a:extLst>
              <a:ext uri="{FF2B5EF4-FFF2-40B4-BE49-F238E27FC236}">
                <a16:creationId xmlns:a16="http://schemas.microsoft.com/office/drawing/2014/main" id="{145CC035-C52E-24A4-8D4B-755B6D55F135}"/>
              </a:ext>
            </a:extLst>
          </p:cNvPr>
          <p:cNvPicPr>
            <a:picLocks noChangeAspect="1"/>
          </p:cNvPicPr>
          <p:nvPr/>
        </p:nvPicPr>
        <p:blipFill>
          <a:blip r:embed="rId3"/>
          <a:stretch>
            <a:fillRect/>
          </a:stretch>
        </p:blipFill>
        <p:spPr>
          <a:xfrm>
            <a:off x="6346963" y="86245"/>
            <a:ext cx="5348408" cy="6685510"/>
          </a:xfrm>
          <a:prstGeom prst="rect">
            <a:avLst/>
          </a:prstGeom>
        </p:spPr>
      </p:pic>
      <p:sp>
        <p:nvSpPr>
          <p:cNvPr id="4" name="TextBox 3">
            <a:extLst>
              <a:ext uri="{FF2B5EF4-FFF2-40B4-BE49-F238E27FC236}">
                <a16:creationId xmlns:a16="http://schemas.microsoft.com/office/drawing/2014/main" id="{3EA07840-9A98-4642-4F66-579A5A8E6D50}"/>
              </a:ext>
            </a:extLst>
          </p:cNvPr>
          <p:cNvSpPr txBox="1"/>
          <p:nvPr/>
        </p:nvSpPr>
        <p:spPr>
          <a:xfrm>
            <a:off x="87013" y="475488"/>
            <a:ext cx="5892960" cy="6124754"/>
          </a:xfrm>
          <a:prstGeom prst="rect">
            <a:avLst/>
          </a:prstGeom>
          <a:noFill/>
        </p:spPr>
        <p:txBody>
          <a:bodyPr wrap="none" rtlCol="0">
            <a:spAutoFit/>
          </a:bodyPr>
          <a:lstStyle/>
          <a:p>
            <a:r>
              <a:rPr lang="en-US" sz="2800" b="1" dirty="0">
                <a:solidFill>
                  <a:schemeClr val="bg1">
                    <a:lumMod val="95000"/>
                  </a:schemeClr>
                </a:solidFill>
              </a:rPr>
              <a:t>Most Frequent Defect in Model 1:</a:t>
            </a:r>
          </a:p>
          <a:p>
            <a:endParaRPr lang="en-US" sz="2800" dirty="0">
              <a:solidFill>
                <a:schemeClr val="bg1">
                  <a:lumMod val="95000"/>
                </a:schemeClr>
              </a:solidFill>
            </a:endParaRPr>
          </a:p>
          <a:p>
            <a:r>
              <a:rPr lang="en-US" sz="2800" dirty="0">
                <a:solidFill>
                  <a:schemeClr val="bg1">
                    <a:lumMod val="95000"/>
                  </a:schemeClr>
                </a:solidFill>
              </a:rPr>
              <a:t>solderbridge</a:t>
            </a:r>
          </a:p>
          <a:p>
            <a:endParaRPr lang="en-US" sz="2800" dirty="0">
              <a:solidFill>
                <a:schemeClr val="bg1">
                  <a:lumMod val="95000"/>
                </a:schemeClr>
              </a:solidFill>
            </a:endParaRPr>
          </a:p>
          <a:p>
            <a:endParaRPr lang="en-US" sz="2800" dirty="0">
              <a:solidFill>
                <a:schemeClr val="bg1">
                  <a:lumMod val="95000"/>
                </a:schemeClr>
              </a:solidFill>
            </a:endParaRPr>
          </a:p>
          <a:p>
            <a:r>
              <a:rPr lang="en-US" sz="2800" b="1" dirty="0">
                <a:solidFill>
                  <a:schemeClr val="bg1">
                    <a:lumMod val="95000"/>
                  </a:schemeClr>
                </a:solidFill>
              </a:rPr>
              <a:t>Most Frequent Defect in Model 2:</a:t>
            </a:r>
          </a:p>
          <a:p>
            <a:endParaRPr lang="en-US" sz="2800" dirty="0">
              <a:solidFill>
                <a:schemeClr val="bg1">
                  <a:lumMod val="95000"/>
                </a:schemeClr>
              </a:solidFill>
            </a:endParaRPr>
          </a:p>
          <a:p>
            <a:r>
              <a:rPr lang="en-US" sz="2800" dirty="0">
                <a:solidFill>
                  <a:schemeClr val="bg1">
                    <a:lumMod val="95000"/>
                  </a:schemeClr>
                </a:solidFill>
              </a:rPr>
              <a:t>solderbridge</a:t>
            </a:r>
          </a:p>
          <a:p>
            <a:endParaRPr lang="en-US" sz="2800" dirty="0">
              <a:solidFill>
                <a:schemeClr val="bg1">
                  <a:lumMod val="95000"/>
                </a:schemeClr>
              </a:solidFill>
            </a:endParaRPr>
          </a:p>
          <a:p>
            <a:endParaRPr lang="en-US" sz="2800" dirty="0">
              <a:solidFill>
                <a:schemeClr val="bg1">
                  <a:lumMod val="95000"/>
                </a:schemeClr>
              </a:solidFill>
            </a:endParaRPr>
          </a:p>
          <a:p>
            <a:r>
              <a:rPr lang="en-US" sz="2800" b="1" dirty="0">
                <a:solidFill>
                  <a:schemeClr val="bg1">
                    <a:lumMod val="95000"/>
                  </a:schemeClr>
                </a:solidFill>
              </a:rPr>
              <a:t>Most Frequent Defect in Model 3</a:t>
            </a:r>
            <a:r>
              <a:rPr lang="en-US" sz="2800" dirty="0">
                <a:solidFill>
                  <a:schemeClr val="bg1">
                    <a:lumMod val="95000"/>
                  </a:schemeClr>
                </a:solidFill>
              </a:rPr>
              <a:t>:</a:t>
            </a:r>
          </a:p>
          <a:p>
            <a:endParaRPr lang="en-US" sz="2800" dirty="0">
              <a:solidFill>
                <a:schemeClr val="bg1">
                  <a:lumMod val="95000"/>
                </a:schemeClr>
              </a:solidFill>
            </a:endParaRPr>
          </a:p>
          <a:p>
            <a:r>
              <a:rPr lang="en-US" sz="2800" dirty="0">
                <a:solidFill>
                  <a:schemeClr val="bg1">
                    <a:lumMod val="95000"/>
                  </a:schemeClr>
                </a:solidFill>
              </a:rPr>
              <a:t>solderbridge</a:t>
            </a:r>
          </a:p>
          <a:p>
            <a:endParaRPr lang="en-US" sz="2800" dirty="0">
              <a:solidFill>
                <a:schemeClr val="bg1">
                  <a:lumMod val="95000"/>
                </a:schemeClr>
              </a:solidFill>
            </a:endParaRPr>
          </a:p>
        </p:txBody>
      </p:sp>
    </p:spTree>
    <p:extLst>
      <p:ext uri="{BB962C8B-B14F-4D97-AF65-F5344CB8AC3E}">
        <p14:creationId xmlns:p14="http://schemas.microsoft.com/office/powerpoint/2010/main" val="153755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13">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8" name="Rectangle 15">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9306791" y="6484562"/>
            <a:ext cx="2743200" cy="365125"/>
          </a:xfrm>
        </p:spPr>
        <p:txBody>
          <a:bodyPr vert="horz" lIns="91440" tIns="45720" rIns="91440" bIns="45720" rtlCol="0" anchor="ctr">
            <a:normAutofit/>
          </a:bodyPr>
          <a:lstStyle/>
          <a:p>
            <a:pPr>
              <a:spcAft>
                <a:spcPts val="600"/>
              </a:spcAft>
            </a:pPr>
            <a:fld id="{D8DA9DAA-006C-4F4B-980E-E3DF019B24E2}" type="slidenum">
              <a:rPr lang="en-US">
                <a:solidFill>
                  <a:srgbClr val="FFFFFF"/>
                </a:solidFill>
              </a:rPr>
              <a:pPr>
                <a:spcAft>
                  <a:spcPts val="600"/>
                </a:spcAft>
              </a:pPr>
              <a:t>6</a:t>
            </a:fld>
            <a:endParaRPr lang="en-US" dirty="0">
              <a:solidFill>
                <a:srgbClr val="FFFFFF"/>
              </a:solidFill>
            </a:endParaRPr>
          </a:p>
        </p:txBody>
      </p:sp>
      <p:pic>
        <p:nvPicPr>
          <p:cNvPr id="4" name="Picture 3">
            <a:extLst>
              <a:ext uri="{FF2B5EF4-FFF2-40B4-BE49-F238E27FC236}">
                <a16:creationId xmlns:a16="http://schemas.microsoft.com/office/drawing/2014/main" id="{ED684595-CEFF-C2F8-BF80-E1FBEE054865}"/>
              </a:ext>
            </a:extLst>
          </p:cNvPr>
          <p:cNvPicPr>
            <a:picLocks noChangeAspect="1"/>
          </p:cNvPicPr>
          <p:nvPr/>
        </p:nvPicPr>
        <p:blipFill>
          <a:blip r:embed="rId3"/>
          <a:stretch>
            <a:fillRect/>
          </a:stretch>
        </p:blipFill>
        <p:spPr>
          <a:xfrm>
            <a:off x="1107255" y="228600"/>
            <a:ext cx="2619285" cy="6492875"/>
          </a:xfrm>
          <a:prstGeom prst="rect">
            <a:avLst/>
          </a:prstGeom>
        </p:spPr>
      </p:pic>
      <p:pic>
        <p:nvPicPr>
          <p:cNvPr id="6" name="Picture 5">
            <a:extLst>
              <a:ext uri="{FF2B5EF4-FFF2-40B4-BE49-F238E27FC236}">
                <a16:creationId xmlns:a16="http://schemas.microsoft.com/office/drawing/2014/main" id="{A4430FF2-D188-B615-BADF-7A0375745937}"/>
              </a:ext>
            </a:extLst>
          </p:cNvPr>
          <p:cNvPicPr>
            <a:picLocks noChangeAspect="1"/>
          </p:cNvPicPr>
          <p:nvPr/>
        </p:nvPicPr>
        <p:blipFill>
          <a:blip r:embed="rId4"/>
          <a:stretch>
            <a:fillRect/>
          </a:stretch>
        </p:blipFill>
        <p:spPr>
          <a:xfrm>
            <a:off x="6437376" y="1922108"/>
            <a:ext cx="3840575" cy="3013784"/>
          </a:xfrm>
          <a:prstGeom prst="rect">
            <a:avLst/>
          </a:prstGeom>
        </p:spPr>
      </p:pic>
    </p:spTree>
    <p:extLst>
      <p:ext uri="{BB962C8B-B14F-4D97-AF65-F5344CB8AC3E}">
        <p14:creationId xmlns:p14="http://schemas.microsoft.com/office/powerpoint/2010/main" val="305393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13">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8" name="Rectangle 15">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9296400" y="6420456"/>
            <a:ext cx="2743200" cy="365125"/>
          </a:xfrm>
        </p:spPr>
        <p:txBody>
          <a:bodyPr vert="horz" lIns="91440" tIns="45720" rIns="91440" bIns="45720" rtlCol="0" anchor="ctr">
            <a:normAutofit/>
          </a:bodyPr>
          <a:lstStyle/>
          <a:p>
            <a:pPr>
              <a:spcAft>
                <a:spcPts val="600"/>
              </a:spcAft>
            </a:pPr>
            <a:fld id="{D8DA9DAA-006C-4F4B-980E-E3DF019B24E2}" type="slidenum">
              <a:rPr lang="en-US">
                <a:solidFill>
                  <a:srgbClr val="FFFFFF"/>
                </a:solidFill>
              </a:rPr>
              <a:pPr>
                <a:spcAft>
                  <a:spcPts val="600"/>
                </a:spcAft>
              </a:pPr>
              <a:t>7</a:t>
            </a:fld>
            <a:endParaRPr lang="en-US" dirty="0">
              <a:solidFill>
                <a:srgbClr val="FFFFFF"/>
              </a:solidFill>
            </a:endParaRPr>
          </a:p>
        </p:txBody>
      </p:sp>
      <p:pic>
        <p:nvPicPr>
          <p:cNvPr id="3" name="Picture 2">
            <a:extLst>
              <a:ext uri="{FF2B5EF4-FFF2-40B4-BE49-F238E27FC236}">
                <a16:creationId xmlns:a16="http://schemas.microsoft.com/office/drawing/2014/main" id="{3F4BA004-2BB6-1D96-AC99-6B142ED4AAE3}"/>
              </a:ext>
            </a:extLst>
          </p:cNvPr>
          <p:cNvPicPr>
            <a:picLocks noChangeAspect="1"/>
          </p:cNvPicPr>
          <p:nvPr/>
        </p:nvPicPr>
        <p:blipFill>
          <a:blip r:embed="rId3"/>
          <a:stretch>
            <a:fillRect/>
          </a:stretch>
        </p:blipFill>
        <p:spPr>
          <a:xfrm>
            <a:off x="262384" y="1189542"/>
            <a:ext cx="11667231" cy="5166808"/>
          </a:xfrm>
          <a:prstGeom prst="rect">
            <a:avLst/>
          </a:prstGeom>
        </p:spPr>
      </p:pic>
      <p:sp>
        <p:nvSpPr>
          <p:cNvPr id="5" name="TextBox 4">
            <a:extLst>
              <a:ext uri="{FF2B5EF4-FFF2-40B4-BE49-F238E27FC236}">
                <a16:creationId xmlns:a16="http://schemas.microsoft.com/office/drawing/2014/main" id="{BB3BE37F-7BF1-15FC-8CF0-6470A2AB6395}"/>
              </a:ext>
            </a:extLst>
          </p:cNvPr>
          <p:cNvSpPr txBox="1"/>
          <p:nvPr/>
        </p:nvSpPr>
        <p:spPr>
          <a:xfrm>
            <a:off x="4035479" y="356812"/>
            <a:ext cx="3801041" cy="523220"/>
          </a:xfrm>
          <a:prstGeom prst="rect">
            <a:avLst/>
          </a:prstGeom>
          <a:noFill/>
        </p:spPr>
        <p:txBody>
          <a:bodyPr wrap="none" rtlCol="0">
            <a:spAutoFit/>
          </a:bodyPr>
          <a:lstStyle/>
          <a:p>
            <a:r>
              <a:rPr lang="en-US" sz="2800" dirty="0">
                <a:solidFill>
                  <a:schemeClr val="bg1"/>
                </a:solidFill>
              </a:rPr>
              <a:t>Tableau Dashboard 2</a:t>
            </a:r>
          </a:p>
        </p:txBody>
      </p:sp>
    </p:spTree>
    <p:extLst>
      <p:ext uri="{BB962C8B-B14F-4D97-AF65-F5344CB8AC3E}">
        <p14:creationId xmlns:p14="http://schemas.microsoft.com/office/powerpoint/2010/main" val="225270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9C53CC8-7D50-DFC0-687B-29DD5F4DF8A3}"/>
              </a:ext>
            </a:extLst>
          </p:cNvPr>
          <p:cNvPicPr>
            <a:picLocks noChangeAspect="1"/>
          </p:cNvPicPr>
          <p:nvPr/>
        </p:nvPicPr>
        <p:blipFill rotWithShape="1">
          <a:blip r:embed="rId3"/>
          <a:srcRect t="7780" b="2507"/>
          <a:stretch/>
        </p:blipFill>
        <p:spPr>
          <a:xfrm>
            <a:off x="307775" y="261437"/>
            <a:ext cx="11576450" cy="6335126"/>
          </a:xfrm>
          <a:prstGeom prst="rect">
            <a:avLst/>
          </a:prstGeom>
        </p:spPr>
      </p:pic>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8DA9DAA-006C-4F4B-980E-E3DF019B24E2}" type="slidenum">
              <a:rPr kumimoji="0" lang="en-US" u="none" strike="noStrike" normalizeH="0" noProof="0">
                <a:ln>
                  <a:noFill/>
                </a:ln>
                <a:solidFill>
                  <a:srgbClr val="FFFFFF"/>
                </a:solidFill>
                <a:effectLst/>
                <a:uLnTx/>
                <a:uFillTx/>
              </a:rPr>
              <a:pPr marR="0" lvl="0" indent="0" fontAlgn="auto">
                <a:spcBef>
                  <a:spcPts val="0"/>
                </a:spcBef>
                <a:spcAft>
                  <a:spcPts val="600"/>
                </a:spcAft>
                <a:buClrTx/>
                <a:buSzTx/>
                <a:buFontTx/>
                <a:buNone/>
                <a:tabLst/>
                <a:defRPr/>
              </a:pPr>
              <a:t>8</a:t>
            </a:fld>
            <a:endParaRPr kumimoji="0" lang="en-US" u="none" strike="noStrike" normalizeH="0" noProof="0">
              <a:ln>
                <a:noFill/>
              </a:ln>
              <a:solidFill>
                <a:srgbClr val="FFFFFF"/>
              </a:solidFill>
              <a:effectLst/>
              <a:uLnTx/>
              <a:uFillTx/>
            </a:endParaRPr>
          </a:p>
        </p:txBody>
      </p:sp>
    </p:spTree>
    <p:extLst>
      <p:ext uri="{BB962C8B-B14F-4D97-AF65-F5344CB8AC3E}">
        <p14:creationId xmlns:p14="http://schemas.microsoft.com/office/powerpoint/2010/main" val="147937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13">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8" name="Rectangle 15">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9306791" y="6484562"/>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D8DA9DAA-006C-4F4B-980E-E3DF019B24E2}" type="slidenum">
              <a:rPr kumimoji="0" lang="en-US" sz="1200" b="1" i="0" u="none" strike="noStrike" kern="1200" cap="all" spc="100" normalizeH="0" baseline="0" noProof="0">
                <a:ln>
                  <a:noFill/>
                </a:ln>
                <a:solidFill>
                  <a:srgbClr val="FFFFFF"/>
                </a:solidFill>
                <a:effectLst/>
                <a:uLnTx/>
                <a:uFillTx/>
                <a:latin typeface="Univers"/>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9</a:t>
            </a:fld>
            <a:endParaRPr kumimoji="0" lang="en-US" sz="1200" b="1" i="0" u="none" strike="noStrike" kern="1200" cap="all" spc="100" normalizeH="0" baseline="0" noProof="0" dirty="0">
              <a:ln>
                <a:noFill/>
              </a:ln>
              <a:solidFill>
                <a:srgbClr val="FFFFFF"/>
              </a:solidFill>
              <a:effectLst/>
              <a:uLnTx/>
              <a:uFillTx/>
              <a:latin typeface="Univers"/>
              <a:ea typeface="+mn-ea"/>
              <a:cs typeface="+mn-cs"/>
            </a:endParaRPr>
          </a:p>
        </p:txBody>
      </p:sp>
      <p:pic>
        <p:nvPicPr>
          <p:cNvPr id="5" name="Picture 4">
            <a:extLst>
              <a:ext uri="{FF2B5EF4-FFF2-40B4-BE49-F238E27FC236}">
                <a16:creationId xmlns:a16="http://schemas.microsoft.com/office/drawing/2014/main" id="{8012ECE1-62ED-8A2F-E27C-8F4505B82A89}"/>
              </a:ext>
            </a:extLst>
          </p:cNvPr>
          <p:cNvPicPr>
            <a:picLocks noChangeAspect="1"/>
          </p:cNvPicPr>
          <p:nvPr/>
        </p:nvPicPr>
        <p:blipFill>
          <a:blip r:embed="rId3"/>
          <a:stretch>
            <a:fillRect/>
          </a:stretch>
        </p:blipFill>
        <p:spPr>
          <a:xfrm>
            <a:off x="268225" y="1377695"/>
            <a:ext cx="11720473" cy="4080007"/>
          </a:xfrm>
          <a:prstGeom prst="rect">
            <a:avLst/>
          </a:prstGeom>
        </p:spPr>
      </p:pic>
    </p:spTree>
    <p:extLst>
      <p:ext uri="{BB962C8B-B14F-4D97-AF65-F5344CB8AC3E}">
        <p14:creationId xmlns:p14="http://schemas.microsoft.com/office/powerpoint/2010/main" val="2698695334"/>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{A0A52C4F-9A46-4C8D-865C-57284C63D7A8}tf89338750_win32</Template>
  <TotalTime>14950</TotalTime>
  <Words>1719</Words>
  <Application>Microsoft Office PowerPoint</Application>
  <PresentationFormat>Widescreen</PresentationFormat>
  <Paragraphs>83</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libre franklin</vt:lpstr>
      <vt:lpstr>SourceSansPro</vt:lpstr>
      <vt:lpstr>Times New Roman</vt:lpstr>
      <vt:lpstr>Univers</vt:lpstr>
      <vt:lpstr>GradientUnivers</vt:lpstr>
      <vt:lpstr>Project three</vt:lpstr>
      <vt:lpstr>Organizational 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three</dc:title>
  <dc:creator>Jones, Brandi</dc:creator>
  <cp:lastModifiedBy>Jones, Brandi</cp:lastModifiedBy>
  <cp:revision>16</cp:revision>
  <dcterms:created xsi:type="dcterms:W3CDTF">2022-09-26T13:58:28Z</dcterms:created>
  <dcterms:modified xsi:type="dcterms:W3CDTF">2022-10-13T14:17:05Z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