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8288000" cy="10287000"/>
  <p:notesSz cx="6858000" cy="9144000"/>
  <p:embeddedFontLst>
    <p:embeddedFont>
      <p:font typeface="Libre Baskerville" panose="02000000000000000000" pitchFamily="2" charset="0"/>
      <p:regular r:id="rId41"/>
    </p:embeddedFont>
    <p:embeddedFont>
      <p:font typeface="Libre Baskerville Bold" panose="02000000000000000000" charset="0"/>
      <p:regular r:id="rId42"/>
    </p:embeddedFont>
    <p:embeddedFont>
      <p:font typeface="Yeseva One" panose="020B0604020202020204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8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Can use this later in my career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Caused me to back track to earlier phases of my code </a:t>
            </a:r>
          </a:p>
          <a:p>
            <a:endParaRPr lang="en-US"/>
          </a:p>
          <a:p>
            <a:r>
              <a:rPr lang="en-US"/>
              <a:t>Working bit by bit so I didn’t have to trace my steps because rstudio is kinda difficult to understand. The error messages the compiler sends back is often very confusion and it takes a lot of time to dissect </a:t>
            </a:r>
          </a:p>
          <a:p>
            <a:r>
              <a:rPr lang="en-US"/>
              <a:t>Learned I couldn’t rush this process -&gt; lead me to more issues and trouble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Better time management: Always going to be a lot more errors and bugs to fix than you expect </a:t>
            </a:r>
          </a:p>
          <a:p>
            <a:r>
              <a:rPr lang="en-US"/>
              <a:t>First point on things I would adjust -&gt; the reason i used the whole email_text was to provide context and bring more info to the data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of course this comes down to the data, how it is processed, as well as the kind of models you train. But overall it is a well known fact, that you don;t need to go in depth of research to find to be true. </a:t>
            </a:r>
          </a:p>
          <a:p>
            <a:r>
              <a:rPr lang="en-US"/>
              <a:t>But I did so here it is: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Based on this generic criteria I knew that the essential key features that needed to be extracted from the data was the sentiment/tone, key topics/words, and grammar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Used STM model: show the top topics/keywords across the entire dataset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Decided to oversample the malicious email data and use the new dataset for the SVM to create a more distinct boundary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Balanced accuracy of 92.4%, which I was quite satisfied with  </a:t>
            </a:r>
          </a:p>
          <a:p>
            <a:r>
              <a:rPr lang="en-US"/>
              <a:t>Knew the beast I was going to struggle with the most was the NN model, and I was right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problem child of the bunch that required the most testing, training, evaluating and going back to step one </a:t>
            </a:r>
          </a:p>
          <a:p>
            <a:r>
              <a:rPr lang="en-US"/>
              <a:t>Tried to use keras and tensor flow (popular neural network) but was battling it out with Rstudio because keras is python and requires r studio to incorporate a separate distinct  </a:t>
            </a:r>
          </a:p>
          <a:p>
            <a:r>
              <a:rPr lang="en-US"/>
              <a:t>Because that was so fussy, I settled to use neuralnet to make my model </a:t>
            </a:r>
          </a:p>
          <a:p>
            <a:endParaRPr lang="en-US"/>
          </a:p>
          <a:p>
            <a:r>
              <a:rPr lang="en-US"/>
              <a:t>The biggest struggle was dealing with the layers, trying to actually plot this in some sort of graph and for it to actually get some sort of boundary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Code from the backend/making sure the functions can work together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Uses shiny App, and includes all of the functions mentioned before. Keep it consistent even if it means copying and pasting code - very redundant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chellkrogza/Phishing.Database?tab=readme-ov-file3" TargetMode="External"/><Relationship Id="rId13" Type="http://schemas.openxmlformats.org/officeDocument/2006/relationships/hyperlink" Target="https://github.com/KalyanM45/Spam-Email-Detection/blob/main/Data%20Source/SPAM.csv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s://github.com/davidsvy/Neural-Scam-Artist/blob/master/generated_samples/generated_samples.tx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hyperlink" Target="https://github.com/rmodi6/Email-Classification/tree/master" TargetMode="External"/><Relationship Id="rId5" Type="http://schemas.openxmlformats.org/officeDocument/2006/relationships/image" Target="../media/image4.svg"/><Relationship Id="rId10" Type="http://schemas.openxmlformats.org/officeDocument/2006/relationships/hyperlink" Target="https://urlhaus.abuse.ch/api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kaggle.com/datasets/sid321axn/malicious-urls-dataset" TargetMode="External"/><Relationship Id="rId14" Type="http://schemas.openxmlformats.org/officeDocument/2006/relationships/hyperlink" Target="https://github.com/TanusreeSharma/phishingdata-Analysis/blob/master/1st%20data/PhishingEmailData.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3182" y="3632200"/>
            <a:ext cx="11721636" cy="325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</a:rPr>
              <a:t>Should I Read This?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283182" y="8858250"/>
            <a:ext cx="11721636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Presented by Brianna Jones</a:t>
            </a:r>
          </a:p>
        </p:txBody>
      </p:sp>
      <p:sp>
        <p:nvSpPr>
          <p:cNvPr id="7" name="Freeform 7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283182" y="1089025"/>
            <a:ext cx="11721636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University of Texas at Dallas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928477" y="3720017"/>
            <a:ext cx="15038868" cy="5488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3292" lvl="1" indent="-336646">
              <a:lnSpc>
                <a:spcPts val="3648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Understanding the key features of what makes an email malicious regarding phishing:</a:t>
            </a:r>
          </a:p>
          <a:p>
            <a:pPr marL="1346584" lvl="2" indent="-448861">
              <a:lnSpc>
                <a:spcPts val="3648"/>
              </a:lnSpc>
              <a:buFont typeface="Arial"/>
              <a:buChar char="⚬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Suspicious: </a:t>
            </a:r>
            <a:r>
              <a:rPr lang="en-US" sz="3118">
                <a:solidFill>
                  <a:srgbClr val="000000"/>
                </a:solidFill>
                <a:latin typeface="Libre Baskerville Bold"/>
              </a:rPr>
              <a:t>tone,</a:t>
            </a:r>
            <a:r>
              <a:rPr lang="en-US" sz="3118">
                <a:solidFill>
                  <a:srgbClr val="000000"/>
                </a:solidFill>
                <a:latin typeface="Libre Baskerville"/>
              </a:rPr>
              <a:t> the receiver doesn’t recognize the sender</a:t>
            </a:r>
          </a:p>
          <a:p>
            <a:pPr marL="1346584" lvl="2" indent="-448861">
              <a:lnSpc>
                <a:spcPts val="3648"/>
              </a:lnSpc>
              <a:buFont typeface="Arial"/>
              <a:buChar char="⚬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Spoof sender address</a:t>
            </a:r>
          </a:p>
          <a:p>
            <a:pPr marL="1346584" lvl="2" indent="-448861">
              <a:lnSpc>
                <a:spcPts val="3648"/>
              </a:lnSpc>
              <a:buFont typeface="Arial"/>
              <a:buChar char="⚬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Urgent or threatening language </a:t>
            </a:r>
          </a:p>
          <a:p>
            <a:pPr marL="1346584" lvl="2" indent="-448861">
              <a:lnSpc>
                <a:spcPts val="3648"/>
              </a:lnSpc>
              <a:buFont typeface="Arial"/>
              <a:buChar char="⚬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Requests for Personal Information </a:t>
            </a:r>
          </a:p>
          <a:p>
            <a:pPr marL="1346584" lvl="2" indent="-448861">
              <a:lnSpc>
                <a:spcPts val="3648"/>
              </a:lnSpc>
              <a:buFont typeface="Arial"/>
              <a:buChar char="⚬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Unsolicited attachments or links </a:t>
            </a:r>
          </a:p>
          <a:p>
            <a:pPr marL="1346584" lvl="2" indent="-448861">
              <a:lnSpc>
                <a:spcPts val="3648"/>
              </a:lnSpc>
              <a:buFont typeface="Arial"/>
              <a:buChar char="⚬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Generic greetings: ‘dear customer’</a:t>
            </a:r>
          </a:p>
          <a:p>
            <a:pPr marL="1346584" lvl="2" indent="-448861">
              <a:lnSpc>
                <a:spcPts val="3648"/>
              </a:lnSpc>
              <a:buFont typeface="Arial"/>
              <a:buChar char="⚬"/>
            </a:pPr>
            <a:r>
              <a:rPr lang="en-US" sz="3118">
                <a:solidFill>
                  <a:srgbClr val="000000"/>
                </a:solidFill>
                <a:latin typeface="Libre Baskerville Bold"/>
              </a:rPr>
              <a:t>Grammatical errors</a:t>
            </a:r>
            <a:r>
              <a:rPr lang="en-US" sz="3118">
                <a:solidFill>
                  <a:srgbClr val="000000"/>
                </a:solidFill>
                <a:latin typeface="Libre Baskerville"/>
              </a:rPr>
              <a:t> </a:t>
            </a:r>
          </a:p>
          <a:p>
            <a:pPr marL="1346584" lvl="2" indent="-448861">
              <a:lnSpc>
                <a:spcPts val="3648"/>
              </a:lnSpc>
              <a:buFont typeface="Arial"/>
              <a:buChar char="⚬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Unsolicited offers</a:t>
            </a:r>
          </a:p>
          <a:p>
            <a:pPr marL="1346584" lvl="2" indent="-448861">
              <a:lnSpc>
                <a:spcPts val="3648"/>
              </a:lnSpc>
              <a:buFont typeface="Arial"/>
              <a:buChar char="⚬"/>
            </a:pPr>
            <a:r>
              <a:rPr lang="en-US" sz="3118">
                <a:solidFill>
                  <a:srgbClr val="000000"/>
                </a:solidFill>
                <a:latin typeface="Libre Baskerville Bold"/>
              </a:rPr>
              <a:t>Mimicking</a:t>
            </a:r>
            <a:r>
              <a:rPr lang="en-US" sz="3118">
                <a:solidFill>
                  <a:srgbClr val="000000"/>
                </a:solidFill>
                <a:latin typeface="Libre Baskerville"/>
              </a:rPr>
              <a:t> legitimate brands</a:t>
            </a:r>
          </a:p>
          <a:p>
            <a:pPr>
              <a:lnSpc>
                <a:spcPts val="3648"/>
              </a:lnSpc>
            </a:pPr>
            <a:endParaRPr lang="en-US" sz="3118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2263218"/>
            <a:ext cx="16230600" cy="121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Text Analysis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397389" y="4177217"/>
            <a:ext cx="13493221" cy="4117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3292" lvl="1" indent="-336646">
              <a:lnSpc>
                <a:spcPts val="3648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Word count and email length </a:t>
            </a:r>
          </a:p>
          <a:p>
            <a:pPr marL="673292" lvl="1" indent="-336646">
              <a:lnSpc>
                <a:spcPts val="3648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Sentiment score, </a:t>
            </a:r>
          </a:p>
          <a:p>
            <a:pPr marL="673292" lvl="1" indent="-336646">
              <a:lnSpc>
                <a:spcPts val="3648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Fear score</a:t>
            </a:r>
          </a:p>
          <a:p>
            <a:pPr marL="673292" lvl="1" indent="-336646">
              <a:lnSpc>
                <a:spcPts val="3648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 aggression (combined fear and anger)</a:t>
            </a:r>
          </a:p>
          <a:p>
            <a:pPr marL="673292" lvl="1" indent="-336646">
              <a:lnSpc>
                <a:spcPts val="3648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negative anticipation and positive anticipation</a:t>
            </a:r>
          </a:p>
          <a:p>
            <a:pPr marL="673292" lvl="1" indent="-336646">
              <a:lnSpc>
                <a:spcPts val="3648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Dominant emotion</a:t>
            </a:r>
          </a:p>
          <a:p>
            <a:pPr marL="673292" lvl="1" indent="-336646">
              <a:lnSpc>
                <a:spcPts val="3648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Frequency of misspelled words and the ratio of misspelled words by word count</a:t>
            </a:r>
          </a:p>
          <a:p>
            <a:pPr>
              <a:lnSpc>
                <a:spcPts val="3648"/>
              </a:lnSpc>
            </a:pPr>
            <a:endParaRPr lang="en-US" sz="3118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2263218"/>
            <a:ext cx="16230600" cy="121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Text Analysis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829251" y="821035"/>
            <a:ext cx="14629498" cy="9028552"/>
          </a:xfrm>
          <a:custGeom>
            <a:avLst/>
            <a:gdLst/>
            <a:ahLst/>
            <a:cxnLst/>
            <a:rect l="l" t="t" r="r" b="b"/>
            <a:pathLst>
              <a:path w="14629498" h="9028552">
                <a:moveTo>
                  <a:pt x="0" y="0"/>
                </a:moveTo>
                <a:lnTo>
                  <a:pt x="14629498" y="0"/>
                </a:lnTo>
                <a:lnTo>
                  <a:pt x="14629498" y="9028552"/>
                </a:lnTo>
                <a:lnTo>
                  <a:pt x="0" y="90285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700524" y="596299"/>
            <a:ext cx="14886952" cy="9094402"/>
          </a:xfrm>
          <a:custGeom>
            <a:avLst/>
            <a:gdLst/>
            <a:ahLst/>
            <a:cxnLst/>
            <a:rect l="l" t="t" r="r" b="b"/>
            <a:pathLst>
              <a:path w="14886952" h="9094402">
                <a:moveTo>
                  <a:pt x="0" y="0"/>
                </a:moveTo>
                <a:lnTo>
                  <a:pt x="14886952" y="0"/>
                </a:lnTo>
                <a:lnTo>
                  <a:pt x="14886952" y="9094402"/>
                </a:lnTo>
                <a:lnTo>
                  <a:pt x="0" y="90944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11" b="-511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90246" y="886092"/>
            <a:ext cx="15590545" cy="9046913"/>
          </a:xfrm>
          <a:custGeom>
            <a:avLst/>
            <a:gdLst/>
            <a:ahLst/>
            <a:cxnLst/>
            <a:rect l="l" t="t" r="r" b="b"/>
            <a:pathLst>
              <a:path w="15590545" h="9046913">
                <a:moveTo>
                  <a:pt x="0" y="0"/>
                </a:moveTo>
                <a:lnTo>
                  <a:pt x="15590545" y="0"/>
                </a:lnTo>
                <a:lnTo>
                  <a:pt x="15590545" y="9046913"/>
                </a:lnTo>
                <a:lnTo>
                  <a:pt x="0" y="90469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42" t="-567" b="-6254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822825" y="625275"/>
            <a:ext cx="14642350" cy="9036450"/>
          </a:xfrm>
          <a:custGeom>
            <a:avLst/>
            <a:gdLst/>
            <a:ahLst/>
            <a:cxnLst/>
            <a:rect l="l" t="t" r="r" b="b"/>
            <a:pathLst>
              <a:path w="14642350" h="9036450">
                <a:moveTo>
                  <a:pt x="0" y="0"/>
                </a:moveTo>
                <a:lnTo>
                  <a:pt x="14642350" y="0"/>
                </a:lnTo>
                <a:lnTo>
                  <a:pt x="14642350" y="9036450"/>
                </a:lnTo>
                <a:lnTo>
                  <a:pt x="0" y="90364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085850"/>
            <a:ext cx="723799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Topics Across Malicious Emails </a:t>
            </a:r>
          </a:p>
        </p:txBody>
      </p:sp>
      <p:sp>
        <p:nvSpPr>
          <p:cNvPr id="7" name="Freeform 7"/>
          <p:cNvSpPr/>
          <p:nvPr/>
        </p:nvSpPr>
        <p:spPr>
          <a:xfrm>
            <a:off x="1569255" y="1748844"/>
            <a:ext cx="14354190" cy="8134618"/>
          </a:xfrm>
          <a:custGeom>
            <a:avLst/>
            <a:gdLst/>
            <a:ahLst/>
            <a:cxnLst/>
            <a:rect l="l" t="t" r="r" b="b"/>
            <a:pathLst>
              <a:path w="14354190" h="8134618">
                <a:moveTo>
                  <a:pt x="0" y="0"/>
                </a:moveTo>
                <a:lnTo>
                  <a:pt x="14354190" y="0"/>
                </a:lnTo>
                <a:lnTo>
                  <a:pt x="14354190" y="8134618"/>
                </a:lnTo>
                <a:lnTo>
                  <a:pt x="0" y="81346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6192" b="-270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085850"/>
            <a:ext cx="7547127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Topics Across Legitimate Emails </a:t>
            </a:r>
          </a:p>
        </p:txBody>
      </p:sp>
      <p:sp>
        <p:nvSpPr>
          <p:cNvPr id="7" name="Freeform 7"/>
          <p:cNvSpPr/>
          <p:nvPr/>
        </p:nvSpPr>
        <p:spPr>
          <a:xfrm>
            <a:off x="1535745" y="1820136"/>
            <a:ext cx="14636737" cy="8028979"/>
          </a:xfrm>
          <a:custGeom>
            <a:avLst/>
            <a:gdLst/>
            <a:ahLst/>
            <a:cxnLst/>
            <a:rect l="l" t="t" r="r" b="b"/>
            <a:pathLst>
              <a:path w="14636737" h="8028979">
                <a:moveTo>
                  <a:pt x="0" y="0"/>
                </a:moveTo>
                <a:lnTo>
                  <a:pt x="14636737" y="0"/>
                </a:lnTo>
                <a:lnTo>
                  <a:pt x="14636737" y="8028979"/>
                </a:lnTo>
                <a:lnTo>
                  <a:pt x="0" y="80289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7624" b="-4880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839456" y="5305425"/>
            <a:ext cx="10609088" cy="121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Implementation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123125" y="1782784"/>
            <a:ext cx="14041750" cy="8114610"/>
          </a:xfrm>
          <a:custGeom>
            <a:avLst/>
            <a:gdLst/>
            <a:ahLst/>
            <a:cxnLst/>
            <a:rect l="l" t="t" r="r" b="b"/>
            <a:pathLst>
              <a:path w="14041750" h="8114610">
                <a:moveTo>
                  <a:pt x="0" y="0"/>
                </a:moveTo>
                <a:lnTo>
                  <a:pt x="14041750" y="0"/>
                </a:lnTo>
                <a:lnTo>
                  <a:pt x="14041750" y="8114610"/>
                </a:lnTo>
                <a:lnTo>
                  <a:pt x="0" y="81146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4771" b="-202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1085850"/>
            <a:ext cx="7547127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Data Encoded and Compressed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89561" y="3108552"/>
            <a:ext cx="8496705" cy="121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Overview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5366801" y="5917947"/>
            <a:ext cx="3379147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Literary Preview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44781" y="5186549"/>
            <a:ext cx="377719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Objective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66801" y="6735246"/>
            <a:ext cx="377719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Methodology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427414" y="5159810"/>
            <a:ext cx="4050235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Implementation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27414" y="5917947"/>
            <a:ext cx="377719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Result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27414" y="6570146"/>
            <a:ext cx="3777199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Conclusion and Final Thoughts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20292" y="5151624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20292" y="5917947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20292" y="6725721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350579" y="5089960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04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350579" y="5848097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05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350579" y="6735246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06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924221" y="2286000"/>
            <a:ext cx="12439558" cy="7432548"/>
          </a:xfrm>
          <a:custGeom>
            <a:avLst/>
            <a:gdLst/>
            <a:ahLst/>
            <a:cxnLst/>
            <a:rect l="l" t="t" r="r" b="b"/>
            <a:pathLst>
              <a:path w="12439558" h="7432548">
                <a:moveTo>
                  <a:pt x="0" y="0"/>
                </a:moveTo>
                <a:lnTo>
                  <a:pt x="12439558" y="0"/>
                </a:lnTo>
                <a:lnTo>
                  <a:pt x="12439558" y="7432548"/>
                </a:lnTo>
                <a:lnTo>
                  <a:pt x="0" y="743254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713" b="-171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1085850"/>
            <a:ext cx="7547127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Machine Learning Model: SVM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085850"/>
            <a:ext cx="7547127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Machine Learning Model: SVM</a:t>
            </a:r>
          </a:p>
        </p:txBody>
      </p:sp>
      <p:sp>
        <p:nvSpPr>
          <p:cNvPr id="7" name="Freeform 7"/>
          <p:cNvSpPr/>
          <p:nvPr/>
        </p:nvSpPr>
        <p:spPr>
          <a:xfrm>
            <a:off x="2434967" y="1923467"/>
            <a:ext cx="13418065" cy="7956753"/>
          </a:xfrm>
          <a:custGeom>
            <a:avLst/>
            <a:gdLst/>
            <a:ahLst/>
            <a:cxnLst/>
            <a:rect l="l" t="t" r="r" b="b"/>
            <a:pathLst>
              <a:path w="13418065" h="7956753">
                <a:moveTo>
                  <a:pt x="0" y="0"/>
                </a:moveTo>
                <a:lnTo>
                  <a:pt x="13418066" y="0"/>
                </a:lnTo>
                <a:lnTo>
                  <a:pt x="13418066" y="7956753"/>
                </a:lnTo>
                <a:lnTo>
                  <a:pt x="0" y="79567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2436" b="-177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085850"/>
            <a:ext cx="7547127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Machine Learning Model: NN</a:t>
            </a:r>
          </a:p>
        </p:txBody>
      </p:sp>
      <p:sp>
        <p:nvSpPr>
          <p:cNvPr id="7" name="Freeform 7"/>
          <p:cNvSpPr/>
          <p:nvPr/>
        </p:nvSpPr>
        <p:spPr>
          <a:xfrm>
            <a:off x="2083150" y="2878500"/>
            <a:ext cx="14128900" cy="6323200"/>
          </a:xfrm>
          <a:custGeom>
            <a:avLst/>
            <a:gdLst/>
            <a:ahLst/>
            <a:cxnLst/>
            <a:rect l="l" t="t" r="r" b="b"/>
            <a:pathLst>
              <a:path w="14128900" h="6323200">
                <a:moveTo>
                  <a:pt x="0" y="0"/>
                </a:moveTo>
                <a:lnTo>
                  <a:pt x="14128900" y="0"/>
                </a:lnTo>
                <a:lnTo>
                  <a:pt x="14128900" y="6323200"/>
                </a:lnTo>
                <a:lnTo>
                  <a:pt x="0" y="63232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3297" r="-12319" b="-1985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711675" y="5051475"/>
            <a:ext cx="8921850" cy="491250"/>
            <a:chOff x="0" y="0"/>
            <a:chExt cx="11895800" cy="655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895836" cy="654939"/>
            </a:xfrm>
            <a:custGeom>
              <a:avLst/>
              <a:gdLst/>
              <a:ahLst/>
              <a:cxnLst/>
              <a:rect l="l" t="t" r="r" b="b"/>
              <a:pathLst>
                <a:path w="11895836" h="654939">
                  <a:moveTo>
                    <a:pt x="12700" y="0"/>
                  </a:moveTo>
                  <a:lnTo>
                    <a:pt x="11883136" y="0"/>
                  </a:lnTo>
                  <a:cubicBezTo>
                    <a:pt x="11890121" y="0"/>
                    <a:pt x="11895836" y="5715"/>
                    <a:pt x="11895836" y="12700"/>
                  </a:cubicBezTo>
                  <a:lnTo>
                    <a:pt x="11895836" y="642239"/>
                  </a:lnTo>
                  <a:cubicBezTo>
                    <a:pt x="11895836" y="649224"/>
                    <a:pt x="11890121" y="654939"/>
                    <a:pt x="11883136" y="654939"/>
                  </a:cubicBezTo>
                  <a:lnTo>
                    <a:pt x="12700" y="654939"/>
                  </a:lnTo>
                  <a:cubicBezTo>
                    <a:pt x="5715" y="654939"/>
                    <a:pt x="0" y="649224"/>
                    <a:pt x="0" y="64223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642239"/>
                  </a:lnTo>
                  <a:lnTo>
                    <a:pt x="12700" y="642239"/>
                  </a:lnTo>
                  <a:lnTo>
                    <a:pt x="12700" y="629539"/>
                  </a:lnTo>
                  <a:lnTo>
                    <a:pt x="11883136" y="629539"/>
                  </a:lnTo>
                  <a:lnTo>
                    <a:pt x="11883136" y="642239"/>
                  </a:lnTo>
                  <a:lnTo>
                    <a:pt x="11870436" y="642239"/>
                  </a:lnTo>
                  <a:lnTo>
                    <a:pt x="11870436" y="12700"/>
                  </a:lnTo>
                  <a:lnTo>
                    <a:pt x="11883136" y="12700"/>
                  </a:lnTo>
                  <a:lnTo>
                    <a:pt x="11883136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711675" y="3136325"/>
            <a:ext cx="8591850" cy="491250"/>
            <a:chOff x="0" y="0"/>
            <a:chExt cx="11455800" cy="655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455781" cy="654939"/>
            </a:xfrm>
            <a:custGeom>
              <a:avLst/>
              <a:gdLst/>
              <a:ahLst/>
              <a:cxnLst/>
              <a:rect l="l" t="t" r="r" b="b"/>
              <a:pathLst>
                <a:path w="11455781" h="654939">
                  <a:moveTo>
                    <a:pt x="12700" y="0"/>
                  </a:moveTo>
                  <a:lnTo>
                    <a:pt x="11443081" y="0"/>
                  </a:lnTo>
                  <a:cubicBezTo>
                    <a:pt x="11450066" y="0"/>
                    <a:pt x="11455781" y="5715"/>
                    <a:pt x="11455781" y="12700"/>
                  </a:cubicBezTo>
                  <a:lnTo>
                    <a:pt x="11455781" y="642239"/>
                  </a:lnTo>
                  <a:cubicBezTo>
                    <a:pt x="11455781" y="649224"/>
                    <a:pt x="11450066" y="654939"/>
                    <a:pt x="11443081" y="654939"/>
                  </a:cubicBezTo>
                  <a:lnTo>
                    <a:pt x="12700" y="654939"/>
                  </a:lnTo>
                  <a:cubicBezTo>
                    <a:pt x="5715" y="654939"/>
                    <a:pt x="0" y="649224"/>
                    <a:pt x="0" y="64223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642239"/>
                  </a:lnTo>
                  <a:lnTo>
                    <a:pt x="12700" y="642239"/>
                  </a:lnTo>
                  <a:lnTo>
                    <a:pt x="12700" y="629539"/>
                  </a:lnTo>
                  <a:lnTo>
                    <a:pt x="11443081" y="629539"/>
                  </a:lnTo>
                  <a:lnTo>
                    <a:pt x="11443081" y="642239"/>
                  </a:lnTo>
                  <a:lnTo>
                    <a:pt x="11430381" y="642239"/>
                  </a:lnTo>
                  <a:lnTo>
                    <a:pt x="11430381" y="12700"/>
                  </a:lnTo>
                  <a:lnTo>
                    <a:pt x="11443081" y="12700"/>
                  </a:lnTo>
                  <a:lnTo>
                    <a:pt x="11443081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085850"/>
            <a:ext cx="7547127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Machine Learning Model: NN</a:t>
            </a:r>
          </a:p>
        </p:txBody>
      </p:sp>
      <p:sp>
        <p:nvSpPr>
          <p:cNvPr id="7" name="Freeform 7"/>
          <p:cNvSpPr/>
          <p:nvPr/>
        </p:nvSpPr>
        <p:spPr>
          <a:xfrm>
            <a:off x="2661482" y="2072440"/>
            <a:ext cx="12965036" cy="7904924"/>
          </a:xfrm>
          <a:custGeom>
            <a:avLst/>
            <a:gdLst/>
            <a:ahLst/>
            <a:cxnLst/>
            <a:rect l="l" t="t" r="r" b="b"/>
            <a:pathLst>
              <a:path w="12965036" h="7904924">
                <a:moveTo>
                  <a:pt x="0" y="0"/>
                </a:moveTo>
                <a:lnTo>
                  <a:pt x="12965036" y="0"/>
                </a:lnTo>
                <a:lnTo>
                  <a:pt x="12965036" y="7904924"/>
                </a:lnTo>
                <a:lnTo>
                  <a:pt x="0" y="79049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34" b="-1220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085850"/>
            <a:ext cx="7547127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Machine Learning Model: NN</a:t>
            </a:r>
          </a:p>
        </p:txBody>
      </p:sp>
      <p:sp>
        <p:nvSpPr>
          <p:cNvPr id="7" name="Freeform 7"/>
          <p:cNvSpPr/>
          <p:nvPr/>
        </p:nvSpPr>
        <p:spPr>
          <a:xfrm>
            <a:off x="4314076" y="2095072"/>
            <a:ext cx="12633801" cy="7807290"/>
          </a:xfrm>
          <a:custGeom>
            <a:avLst/>
            <a:gdLst/>
            <a:ahLst/>
            <a:cxnLst/>
            <a:rect l="l" t="t" r="r" b="b"/>
            <a:pathLst>
              <a:path w="12633801" h="7807290">
                <a:moveTo>
                  <a:pt x="0" y="0"/>
                </a:moveTo>
                <a:lnTo>
                  <a:pt x="12633801" y="0"/>
                </a:lnTo>
                <a:lnTo>
                  <a:pt x="12633801" y="7807290"/>
                </a:lnTo>
                <a:lnTo>
                  <a:pt x="0" y="78072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13538" y="4727666"/>
            <a:ext cx="7401075" cy="4530634"/>
          </a:xfrm>
          <a:custGeom>
            <a:avLst/>
            <a:gdLst/>
            <a:ahLst/>
            <a:cxnLst/>
            <a:rect l="l" t="t" r="r" b="b"/>
            <a:pathLst>
              <a:path w="7401075" h="4530634">
                <a:moveTo>
                  <a:pt x="0" y="0"/>
                </a:moveTo>
                <a:lnTo>
                  <a:pt x="7401075" y="0"/>
                </a:lnTo>
                <a:lnTo>
                  <a:pt x="7401075" y="4530634"/>
                </a:lnTo>
                <a:lnTo>
                  <a:pt x="0" y="453063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924" t="-6619" r="-2692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8014613" y="5402711"/>
            <a:ext cx="6893743" cy="1590272"/>
          </a:xfrm>
          <a:prstGeom prst="line">
            <a:avLst/>
          </a:prstGeom>
          <a:ln w="9525" cap="rnd">
            <a:solidFill>
              <a:srgbClr val="1A1A1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085850"/>
            <a:ext cx="7547127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Machine Learning Model: NN</a:t>
            </a:r>
          </a:p>
        </p:txBody>
      </p:sp>
      <p:sp>
        <p:nvSpPr>
          <p:cNvPr id="7" name="Freeform 7"/>
          <p:cNvSpPr/>
          <p:nvPr/>
        </p:nvSpPr>
        <p:spPr>
          <a:xfrm>
            <a:off x="2827646" y="2097088"/>
            <a:ext cx="11951008" cy="7385350"/>
          </a:xfrm>
          <a:custGeom>
            <a:avLst/>
            <a:gdLst/>
            <a:ahLst/>
            <a:cxnLst/>
            <a:rect l="l" t="t" r="r" b="b"/>
            <a:pathLst>
              <a:path w="11951008" h="7385350">
                <a:moveTo>
                  <a:pt x="0" y="0"/>
                </a:moveTo>
                <a:lnTo>
                  <a:pt x="11951008" y="0"/>
                </a:lnTo>
                <a:lnTo>
                  <a:pt x="11951008" y="7385350"/>
                </a:lnTo>
                <a:lnTo>
                  <a:pt x="0" y="73853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085850"/>
            <a:ext cx="7547127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Machine Learning Model: NN</a:t>
            </a:r>
          </a:p>
        </p:txBody>
      </p:sp>
      <p:sp>
        <p:nvSpPr>
          <p:cNvPr id="7" name="Freeform 7"/>
          <p:cNvSpPr/>
          <p:nvPr/>
        </p:nvSpPr>
        <p:spPr>
          <a:xfrm>
            <a:off x="2827646" y="2062740"/>
            <a:ext cx="11951008" cy="7385350"/>
          </a:xfrm>
          <a:custGeom>
            <a:avLst/>
            <a:gdLst/>
            <a:ahLst/>
            <a:cxnLst/>
            <a:rect l="l" t="t" r="r" b="b"/>
            <a:pathLst>
              <a:path w="11951008" h="7385350">
                <a:moveTo>
                  <a:pt x="0" y="0"/>
                </a:moveTo>
                <a:lnTo>
                  <a:pt x="11951008" y="0"/>
                </a:lnTo>
                <a:lnTo>
                  <a:pt x="11951008" y="7385350"/>
                </a:lnTo>
                <a:lnTo>
                  <a:pt x="0" y="73853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085850"/>
            <a:ext cx="7547127" cy="9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Putting It All Together: Making the Prediction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3013876" y="1033750"/>
            <a:ext cx="11827052" cy="7401048"/>
          </a:xfrm>
          <a:custGeom>
            <a:avLst/>
            <a:gdLst/>
            <a:ahLst/>
            <a:cxnLst/>
            <a:rect l="l" t="t" r="r" b="b"/>
            <a:pathLst>
              <a:path w="11827052" h="7401048">
                <a:moveTo>
                  <a:pt x="0" y="0"/>
                </a:moveTo>
                <a:lnTo>
                  <a:pt x="11827052" y="0"/>
                </a:lnTo>
                <a:lnTo>
                  <a:pt x="11827052" y="7401048"/>
                </a:lnTo>
                <a:lnTo>
                  <a:pt x="0" y="740104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322" b="-1322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085850"/>
            <a:ext cx="7547127" cy="9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Putting It All Together: Making the Prediction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1390124" y="3287450"/>
            <a:ext cx="15507750" cy="4858400"/>
          </a:xfrm>
          <a:custGeom>
            <a:avLst/>
            <a:gdLst/>
            <a:ahLst/>
            <a:cxnLst/>
            <a:rect l="l" t="t" r="r" b="b"/>
            <a:pathLst>
              <a:path w="15507750" h="4858400">
                <a:moveTo>
                  <a:pt x="0" y="0"/>
                </a:moveTo>
                <a:lnTo>
                  <a:pt x="15507750" y="0"/>
                </a:lnTo>
                <a:lnTo>
                  <a:pt x="15507750" y="4858400"/>
                </a:lnTo>
                <a:lnTo>
                  <a:pt x="0" y="48584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9769" b="-3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085850"/>
            <a:ext cx="7547127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The Application Itself</a:t>
            </a:r>
          </a:p>
        </p:txBody>
      </p:sp>
      <p:sp>
        <p:nvSpPr>
          <p:cNvPr id="7" name="Freeform 7"/>
          <p:cNvSpPr/>
          <p:nvPr/>
        </p:nvSpPr>
        <p:spPr>
          <a:xfrm>
            <a:off x="1458900" y="3082950"/>
            <a:ext cx="14445204" cy="5064852"/>
          </a:xfrm>
          <a:custGeom>
            <a:avLst/>
            <a:gdLst/>
            <a:ahLst/>
            <a:cxnLst/>
            <a:rect l="l" t="t" r="r" b="b"/>
            <a:pathLst>
              <a:path w="14445204" h="5064852">
                <a:moveTo>
                  <a:pt x="0" y="0"/>
                </a:moveTo>
                <a:lnTo>
                  <a:pt x="14445204" y="0"/>
                </a:lnTo>
                <a:lnTo>
                  <a:pt x="14445204" y="5064852"/>
                </a:lnTo>
                <a:lnTo>
                  <a:pt x="0" y="50648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b="-84414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623461" y="-995086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2736996" y="7443378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7"/>
                </a:lnTo>
                <a:lnTo>
                  <a:pt x="0" y="67211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2263218"/>
            <a:ext cx="16230600" cy="121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Objective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70740" y="4739640"/>
            <a:ext cx="14232062" cy="4290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19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That uses an amalgamation of different machine learning models to accurately predict whether an email is a phishing scam by the text alone. </a:t>
            </a:r>
          </a:p>
          <a:p>
            <a:pPr>
              <a:lnSpc>
                <a:spcPts val="3419"/>
              </a:lnSpc>
            </a:pPr>
            <a:endParaRPr lang="en-US" sz="3000">
              <a:solidFill>
                <a:srgbClr val="000000"/>
              </a:solidFill>
              <a:latin typeface="Libre Baskerville"/>
            </a:endParaRPr>
          </a:p>
          <a:p>
            <a:pPr marL="647700" lvl="1" indent="-323850">
              <a:lnSpc>
                <a:spcPts val="3419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It can assist elderly people to be more self-sufficient and be scammed less </a:t>
            </a:r>
          </a:p>
          <a:p>
            <a:pPr marL="647700" lvl="1" indent="-323850">
              <a:lnSpc>
                <a:spcPts val="3419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Deepen my understanding of machine learning </a:t>
            </a:r>
          </a:p>
          <a:p>
            <a:pPr marL="647700" lvl="1" indent="-323850">
              <a:lnSpc>
                <a:spcPts val="3419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Broaden my understanding of phishing scams and attacks </a:t>
            </a:r>
          </a:p>
          <a:p>
            <a:pPr>
              <a:lnSpc>
                <a:spcPts val="3419"/>
              </a:lnSpc>
            </a:pPr>
            <a:endParaRPr lang="en-US" sz="3000">
              <a:solidFill>
                <a:srgbClr val="000000"/>
              </a:solidFill>
              <a:latin typeface="Libre Baskerville"/>
            </a:endParaRPr>
          </a:p>
          <a:p>
            <a:pPr>
              <a:lnSpc>
                <a:spcPts val="3419"/>
              </a:lnSpc>
            </a:pPr>
            <a:endParaRPr lang="en-US" sz="3000">
              <a:solidFill>
                <a:srgbClr val="000000"/>
              </a:solidFill>
              <a:latin typeface="Libre Baskerville"/>
            </a:endParaRPr>
          </a:p>
          <a:p>
            <a:pPr algn="ctr">
              <a:lnSpc>
                <a:spcPts val="3419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RQ: Can I deploy such a website/application?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0740" y="4005009"/>
            <a:ext cx="5623656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Develop an Application: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085850"/>
            <a:ext cx="7547127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The Application Itself</a:t>
            </a:r>
          </a:p>
        </p:txBody>
      </p:sp>
      <p:sp>
        <p:nvSpPr>
          <p:cNvPr id="7" name="Freeform 7"/>
          <p:cNvSpPr/>
          <p:nvPr/>
        </p:nvSpPr>
        <p:spPr>
          <a:xfrm>
            <a:off x="1804529" y="2351587"/>
            <a:ext cx="14678942" cy="7432500"/>
          </a:xfrm>
          <a:custGeom>
            <a:avLst/>
            <a:gdLst/>
            <a:ahLst/>
            <a:cxnLst/>
            <a:rect l="l" t="t" r="r" b="b"/>
            <a:pathLst>
              <a:path w="14678942" h="7432500">
                <a:moveTo>
                  <a:pt x="0" y="0"/>
                </a:moveTo>
                <a:lnTo>
                  <a:pt x="14678942" y="0"/>
                </a:lnTo>
                <a:lnTo>
                  <a:pt x="14678942" y="7432500"/>
                </a:lnTo>
                <a:lnTo>
                  <a:pt x="0" y="74325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839456" y="5305425"/>
            <a:ext cx="10609088" cy="121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Results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04800" y="525000"/>
            <a:ext cx="17678396" cy="9543206"/>
          </a:xfrm>
          <a:custGeom>
            <a:avLst/>
            <a:gdLst/>
            <a:ahLst/>
            <a:cxnLst/>
            <a:rect l="l" t="t" r="r" b="b"/>
            <a:pathLst>
              <a:path w="17678396" h="9543206">
                <a:moveTo>
                  <a:pt x="0" y="0"/>
                </a:moveTo>
                <a:lnTo>
                  <a:pt x="17678396" y="0"/>
                </a:lnTo>
                <a:lnTo>
                  <a:pt x="17678396" y="9543206"/>
                </a:lnTo>
                <a:lnTo>
                  <a:pt x="0" y="95432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56866" y="3859747"/>
            <a:ext cx="15502434" cy="5374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9979" lvl="1" indent="-329989">
              <a:lnSpc>
                <a:spcPts val="3576"/>
              </a:lnSpc>
              <a:buFont typeface="Arial"/>
              <a:buChar char="•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Errors needing to be debugged</a:t>
            </a:r>
          </a:p>
          <a:p>
            <a:pPr marL="659979" lvl="1" indent="-329989">
              <a:lnSpc>
                <a:spcPts val="3576"/>
              </a:lnSpc>
              <a:buFont typeface="Arial"/>
              <a:buChar char="•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It’s still incomplete</a:t>
            </a:r>
          </a:p>
          <a:p>
            <a:pPr marL="1319958" lvl="2" indent="-439986">
              <a:lnSpc>
                <a:spcPts val="3576"/>
              </a:lnSpc>
              <a:buFont typeface="Arial"/>
              <a:buChar char="⚬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Logic needs to flow better </a:t>
            </a:r>
          </a:p>
          <a:p>
            <a:pPr marL="1319958" lvl="2" indent="-439986">
              <a:lnSpc>
                <a:spcPts val="3576"/>
              </a:lnSpc>
              <a:buFont typeface="Arial"/>
              <a:buChar char="⚬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Return: the topic, sentiment/dominant emotion, and scam in terms of probability </a:t>
            </a:r>
          </a:p>
          <a:p>
            <a:pPr marL="659979" lvl="1" indent="-329989">
              <a:lnSpc>
                <a:spcPts val="3576"/>
              </a:lnSpc>
              <a:buFont typeface="Arial"/>
              <a:buChar char="•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Fix the need to take in 2 different emails</a:t>
            </a:r>
          </a:p>
          <a:p>
            <a:pPr marL="659979" lvl="1" indent="-329989">
              <a:lnSpc>
                <a:spcPts val="3576"/>
              </a:lnSpc>
              <a:buFont typeface="Arial"/>
              <a:buChar char="•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RStudio failing -&gt; transition to Visual Basic </a:t>
            </a:r>
          </a:p>
          <a:p>
            <a:pPr marL="1319958" lvl="2" indent="-439986">
              <a:lnSpc>
                <a:spcPts val="3576"/>
              </a:lnSpc>
              <a:buFont typeface="Arial"/>
              <a:buChar char="⚬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Working between the two </a:t>
            </a:r>
          </a:p>
          <a:p>
            <a:pPr marL="659979" lvl="1" indent="-329989">
              <a:lnSpc>
                <a:spcPts val="3576"/>
              </a:lnSpc>
              <a:buFont typeface="Arial"/>
              <a:buChar char="•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Constant reevaluating my models</a:t>
            </a:r>
          </a:p>
          <a:p>
            <a:pPr marL="1319958" lvl="2" indent="-439986">
              <a:lnSpc>
                <a:spcPts val="3576"/>
              </a:lnSpc>
              <a:buFont typeface="Arial"/>
              <a:buChar char="⚬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Accuracy of models &gt; having a bugging application </a:t>
            </a:r>
          </a:p>
          <a:p>
            <a:pPr marL="659979" lvl="1" indent="-329989">
              <a:lnSpc>
                <a:spcPts val="3576"/>
              </a:lnSpc>
              <a:buFont typeface="Arial"/>
              <a:buChar char="•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Seeking to understand the code, ML, etc. </a:t>
            </a:r>
          </a:p>
          <a:p>
            <a:pPr>
              <a:lnSpc>
                <a:spcPts val="3576"/>
              </a:lnSpc>
            </a:pPr>
            <a:endParaRPr lang="en-US" sz="3056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1412875"/>
            <a:ext cx="16230600" cy="2258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61"/>
              </a:lnSpc>
            </a:pPr>
            <a:r>
              <a:rPr lang="en-US" sz="8661">
                <a:solidFill>
                  <a:srgbClr val="000000"/>
                </a:solidFill>
                <a:latin typeface="Yeseva One"/>
              </a:rPr>
              <a:t>So, Why Doesn’t My App Work?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839456" y="5305425"/>
            <a:ext cx="10609088" cy="2360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Conclusion and Final Thoughts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74108" y="-18288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4" y="0"/>
                </a:lnTo>
                <a:lnTo>
                  <a:pt x="6626484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2187433" y="6464469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370455" y="2660115"/>
            <a:ext cx="15547091" cy="6717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9979" lvl="1" indent="-329989">
              <a:lnSpc>
                <a:spcPts val="3576"/>
              </a:lnSpc>
              <a:buFont typeface="Arial"/>
              <a:buChar char="•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Better time management </a:t>
            </a:r>
          </a:p>
          <a:p>
            <a:pPr marL="659979" lvl="1" indent="-329989">
              <a:lnSpc>
                <a:spcPts val="3576"/>
              </a:lnSpc>
              <a:buFont typeface="Arial"/>
              <a:buChar char="•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Key features: Misspelled ratio, emotion, and text </a:t>
            </a:r>
          </a:p>
          <a:p>
            <a:pPr marL="659979" lvl="1" indent="-329989">
              <a:lnSpc>
                <a:spcPts val="3576"/>
              </a:lnSpc>
              <a:buFont typeface="Arial"/>
              <a:buChar char="•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Scams often replicate a more positive tone, not necessarily fear or aggression </a:t>
            </a:r>
          </a:p>
          <a:p>
            <a:pPr marL="659979" lvl="1" indent="-329989">
              <a:lnSpc>
                <a:spcPts val="3576"/>
              </a:lnSpc>
              <a:buFont typeface="Arial"/>
              <a:buChar char="•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SVM vs. NN </a:t>
            </a:r>
          </a:p>
          <a:p>
            <a:pPr marL="659979" lvl="1" indent="-329989">
              <a:lnSpc>
                <a:spcPts val="3576"/>
              </a:lnSpc>
              <a:buFont typeface="Arial"/>
              <a:buChar char="•"/>
            </a:pPr>
            <a:r>
              <a:rPr lang="en-US" sz="3056">
                <a:solidFill>
                  <a:srgbClr val="000000"/>
                </a:solidFill>
                <a:latin typeface="Libre Baskerville Bold"/>
              </a:rPr>
              <a:t>Things I would adjust </a:t>
            </a:r>
          </a:p>
          <a:p>
            <a:pPr marL="1319958" lvl="2" indent="-439986">
              <a:lnSpc>
                <a:spcPts val="3576"/>
              </a:lnSpc>
              <a:buFont typeface="Arial"/>
              <a:buChar char="⚬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Aggregate the data to focus on keywords/topics as opposed to dissecting the whole email</a:t>
            </a:r>
          </a:p>
          <a:p>
            <a:pPr marL="1319958" lvl="2" indent="-439986">
              <a:lnSpc>
                <a:spcPts val="3576"/>
              </a:lnSpc>
              <a:buFont typeface="Arial"/>
              <a:buChar char="⚬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Simplify the code even further </a:t>
            </a:r>
          </a:p>
          <a:p>
            <a:pPr marL="1319958" lvl="2" indent="-439986">
              <a:lnSpc>
                <a:spcPts val="3576"/>
              </a:lnSpc>
              <a:buFont typeface="Arial"/>
              <a:buChar char="⚬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Check to see if I need specific scores like aggression and fear involved in the data to make </a:t>
            </a:r>
          </a:p>
          <a:p>
            <a:pPr marL="1319958" lvl="2" indent="-439986">
              <a:lnSpc>
                <a:spcPts val="3576"/>
              </a:lnSpc>
              <a:buFont typeface="Arial"/>
              <a:buChar char="⚬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Get the Application to run and provide emotion, summary/keywords, and probability of it being a scam</a:t>
            </a:r>
          </a:p>
          <a:p>
            <a:pPr>
              <a:lnSpc>
                <a:spcPts val="3576"/>
              </a:lnSpc>
            </a:pPr>
            <a:endParaRPr lang="en-US" sz="3056">
              <a:solidFill>
                <a:srgbClr val="000000"/>
              </a:solidFill>
              <a:latin typeface="Libre Baskerville"/>
            </a:endParaRPr>
          </a:p>
          <a:p>
            <a:pPr>
              <a:lnSpc>
                <a:spcPts val="3576"/>
              </a:lnSpc>
            </a:pPr>
            <a:endParaRPr lang="en-US" sz="3056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1412875"/>
            <a:ext cx="16230600" cy="1162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61"/>
              </a:lnSpc>
            </a:pPr>
            <a:r>
              <a:rPr lang="en-US" sz="8661">
                <a:solidFill>
                  <a:srgbClr val="000000"/>
                </a:solidFill>
                <a:latin typeface="Yeseva One"/>
              </a:rPr>
              <a:t>What I Learned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3182" y="4464342"/>
            <a:ext cx="11721636" cy="167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</a:rPr>
              <a:t>Questions?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3182" y="3632200"/>
            <a:ext cx="11721636" cy="325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</a:rPr>
              <a:t>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8165" y="1422400"/>
            <a:ext cx="8496705" cy="121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References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514276" y="3345384"/>
            <a:ext cx="15259448" cy="4868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4" lvl="1" indent="-248287">
              <a:lnSpc>
                <a:spcPts val="230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Libre Baskerville"/>
              </a:rPr>
              <a:t> Mazorra, B., Adan, V., &amp; Daza, V. Do Not Rug on Me: Leveraging Machine Learning Techniques for Automated Scam Detection. Mathematics (Basel), 10(6). 949-973.</a:t>
            </a:r>
          </a:p>
          <a:p>
            <a:pPr marL="496574" lvl="1" indent="-248287">
              <a:lnSpc>
                <a:spcPts val="230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Libre Baskerville"/>
              </a:rPr>
              <a:t>Mughaid, A., AlZu’bi, S., Hnaif, A., Taamneh, S., Alnajjar, A., &amp; Elsoud, E.A. (2021). An Intelligent Cyber Security Phishing Detection System Using Deep learning. Techniques. Cluster Computing, 25(6). 3819-3828.</a:t>
            </a:r>
          </a:p>
          <a:p>
            <a:pPr marL="496574" lvl="1" indent="-248287">
              <a:lnSpc>
                <a:spcPts val="230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Libre Baskerville"/>
              </a:rPr>
              <a:t>(2022). Federal Bureau of Investigation Elder Fraud Report. Internet Crime Complaint Center, 1-22.</a:t>
            </a:r>
          </a:p>
          <a:p>
            <a:pPr marL="496574" lvl="1" indent="-248287">
              <a:lnSpc>
                <a:spcPts val="2300"/>
              </a:lnSpc>
              <a:buFont typeface="Arial"/>
              <a:buChar char="•"/>
            </a:pPr>
            <a:r>
              <a:rPr lang="en-US" sz="2300" u="sng">
                <a:solidFill>
                  <a:srgbClr val="000000"/>
                </a:solidFill>
                <a:latin typeface="Libre Baskerville"/>
                <a:hlinkClick r:id="rId8" tooltip="https://github.com/mitchellkrogza/Phishing.Database?tab=readme-ov-file3"/>
              </a:rPr>
              <a:t>https://github.com/mitchellkrogza/Phishing.Database?tab=readme-ov-file3</a:t>
            </a:r>
          </a:p>
          <a:p>
            <a:pPr marL="496574" lvl="1" indent="-248287">
              <a:lnSpc>
                <a:spcPts val="2300"/>
              </a:lnSpc>
              <a:buFont typeface="Arial"/>
              <a:buChar char="•"/>
            </a:pPr>
            <a:r>
              <a:rPr lang="en-US" sz="2300" u="sng">
                <a:solidFill>
                  <a:srgbClr val="000000"/>
                </a:solidFill>
                <a:latin typeface="Libre Baskerville"/>
                <a:hlinkClick r:id="rId9" tooltip="https://www.kaggle.com/datasets/sid321axn/malicious-urls-dataset"/>
              </a:rPr>
              <a:t>https://www.kaggle.com/datasets/sid321axn/malicious-urls-dataset</a:t>
            </a:r>
          </a:p>
          <a:p>
            <a:pPr marL="496574" lvl="1" indent="-248287">
              <a:lnSpc>
                <a:spcPts val="2300"/>
              </a:lnSpc>
              <a:buFont typeface="Arial"/>
              <a:buChar char="•"/>
            </a:pPr>
            <a:r>
              <a:rPr lang="en-US" sz="2300" u="sng">
                <a:solidFill>
                  <a:srgbClr val="000000"/>
                </a:solidFill>
                <a:latin typeface="Libre Baskerville"/>
                <a:hlinkClick r:id="rId10" tooltip="https://urlhaus.abuse.ch/api/"/>
              </a:rPr>
              <a:t>https://urlhaus.abuse.ch/api/</a:t>
            </a:r>
          </a:p>
          <a:p>
            <a:pPr marL="496574" lvl="1" indent="-248287">
              <a:lnSpc>
                <a:spcPts val="2300"/>
              </a:lnSpc>
              <a:buFont typeface="Arial"/>
              <a:buChar char="•"/>
            </a:pPr>
            <a:r>
              <a:rPr lang="en-US" sz="2300" u="sng">
                <a:solidFill>
                  <a:srgbClr val="000000"/>
                </a:solidFill>
                <a:latin typeface="Libre Baskerville"/>
                <a:hlinkClick r:id="rId11" tooltip="https://github.com/rmodi6/Email-Classification/tree/master"/>
              </a:rPr>
              <a:t>https://github.com/rmodi6/Email-Classification/tree/master</a:t>
            </a:r>
          </a:p>
          <a:p>
            <a:pPr marL="496574" lvl="1" indent="-248287">
              <a:lnSpc>
                <a:spcPts val="2300"/>
              </a:lnSpc>
              <a:buFont typeface="Arial"/>
              <a:buChar char="•"/>
            </a:pPr>
            <a:r>
              <a:rPr lang="en-US" sz="2300" u="sng">
                <a:solidFill>
                  <a:srgbClr val="000000"/>
                </a:solidFill>
                <a:latin typeface="Libre Baskerville"/>
                <a:hlinkClick r:id="rId12" tooltip="https://github.com/davidsvy/Neural-Scam-Artist/blob/master/generated_samples/generated_samples.txt"/>
              </a:rPr>
              <a:t>https://github.com/davidsvy/Neural-Scam-Artist/blob/master/generated_samples/generated_samples.txt</a:t>
            </a:r>
          </a:p>
          <a:p>
            <a:pPr marL="496574" lvl="1" indent="-248287">
              <a:lnSpc>
                <a:spcPts val="2300"/>
              </a:lnSpc>
              <a:buFont typeface="Arial"/>
              <a:buChar char="•"/>
            </a:pPr>
            <a:r>
              <a:rPr lang="en-US" sz="2300" u="sng">
                <a:solidFill>
                  <a:srgbClr val="000000"/>
                </a:solidFill>
                <a:latin typeface="Libre Baskerville"/>
                <a:hlinkClick r:id="rId13" tooltip="https://github.com/KalyanM45/Spam-Email-Detection/blob/main/Data%20Source/SPAM.csv"/>
              </a:rPr>
              <a:t>https://github.com/KalyanM45/Spam-Email-Detection/blob/main/Data%20Source/SPAM.csv</a:t>
            </a:r>
          </a:p>
          <a:p>
            <a:pPr marL="496574" lvl="1" indent="-248287">
              <a:lnSpc>
                <a:spcPts val="2300"/>
              </a:lnSpc>
              <a:buFont typeface="Arial"/>
              <a:buChar char="•"/>
            </a:pPr>
            <a:r>
              <a:rPr lang="en-US" sz="2300" u="sng">
                <a:solidFill>
                  <a:srgbClr val="000000"/>
                </a:solidFill>
                <a:latin typeface="Libre Baskerville"/>
                <a:hlinkClick r:id="rId14" tooltip="https://github.com/TanusreeSharma/phishingdata-Analysis/blob/master/1st%20data/PhishingEmailData.csv"/>
              </a:rPr>
              <a:t>https://github.com/TanusreeSharma/phishingdata-Analysis/blob/master/1st%20data/PhishingEmailData.csv</a:t>
            </a:r>
          </a:p>
          <a:p>
            <a:pPr>
              <a:lnSpc>
                <a:spcPts val="2300"/>
              </a:lnSpc>
            </a:pPr>
            <a:endParaRPr lang="en-US" sz="2300" u="sng">
              <a:solidFill>
                <a:srgbClr val="000000"/>
              </a:solidFill>
              <a:latin typeface="Libre Baskerville"/>
              <a:hlinkClick r:id="rId14" tooltip="https://github.com/TanusreeSharma/phishingdata-Analysis/blob/master/1st%20data/PhishingEmailData.csv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895648" y="4863710"/>
            <a:ext cx="8496705" cy="121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Well...Sort Of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104340" y="4448897"/>
            <a:ext cx="12079321" cy="4375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5270" lvl="1" indent="-357635">
              <a:lnSpc>
                <a:spcPts val="3876"/>
              </a:lnSpc>
              <a:buFont typeface="Arial"/>
              <a:buChar char="•"/>
            </a:pPr>
            <a:r>
              <a:rPr lang="en-US" sz="3312">
                <a:solidFill>
                  <a:srgbClr val="000000"/>
                </a:solidFill>
                <a:latin typeface="Libre Baskerville"/>
              </a:rPr>
              <a:t>The elderly are one of the most targeted groups for phishing scams outside of our business markets and organizations  </a:t>
            </a:r>
          </a:p>
          <a:p>
            <a:pPr>
              <a:lnSpc>
                <a:spcPts val="3876"/>
              </a:lnSpc>
            </a:pPr>
            <a:endParaRPr lang="en-US" sz="3312">
              <a:solidFill>
                <a:srgbClr val="000000"/>
              </a:solidFill>
              <a:latin typeface="Libre Baskerville"/>
            </a:endParaRPr>
          </a:p>
          <a:p>
            <a:pPr marL="715270" lvl="1" indent="-357635">
              <a:lnSpc>
                <a:spcPts val="3876"/>
              </a:lnSpc>
              <a:buFont typeface="Arial"/>
              <a:buChar char="•"/>
            </a:pPr>
            <a:r>
              <a:rPr lang="en-US" sz="3312">
                <a:solidFill>
                  <a:srgbClr val="000000"/>
                </a:solidFill>
                <a:latin typeface="Libre Baskerville"/>
              </a:rPr>
              <a:t>In 2022 alone (ICS, 2023), </a:t>
            </a:r>
          </a:p>
          <a:p>
            <a:pPr marL="1430539" lvl="2" indent="-476846">
              <a:lnSpc>
                <a:spcPts val="3876"/>
              </a:lnSpc>
              <a:buFont typeface="Arial"/>
              <a:buChar char="⚬"/>
            </a:pPr>
            <a:r>
              <a:rPr lang="en-US" sz="3312">
                <a:solidFill>
                  <a:srgbClr val="000000"/>
                </a:solidFill>
                <a:latin typeface="Libre Baskerville"/>
              </a:rPr>
              <a:t>~90,000 victims over the age of 60</a:t>
            </a:r>
          </a:p>
          <a:p>
            <a:pPr marL="1430539" lvl="2" indent="-476846">
              <a:lnSpc>
                <a:spcPts val="3876"/>
              </a:lnSpc>
              <a:buFont typeface="Arial"/>
              <a:buChar char="⚬"/>
            </a:pPr>
            <a:r>
              <a:rPr lang="en-US" sz="3312">
                <a:solidFill>
                  <a:srgbClr val="000000"/>
                </a:solidFill>
                <a:latin typeface="Libre Baskerville"/>
              </a:rPr>
              <a:t>~$3.1 billion of total losses </a:t>
            </a:r>
          </a:p>
          <a:p>
            <a:pPr marL="1430539" lvl="2" indent="-476846">
              <a:lnSpc>
                <a:spcPts val="3876"/>
              </a:lnSpc>
              <a:buFont typeface="Arial"/>
              <a:buChar char="⚬"/>
            </a:pPr>
            <a:r>
              <a:rPr lang="en-US" sz="3312">
                <a:solidFill>
                  <a:srgbClr val="000000"/>
                </a:solidFill>
                <a:latin typeface="Libre Baskerville"/>
              </a:rPr>
              <a:t>Average loss: $35,101</a:t>
            </a:r>
          </a:p>
          <a:p>
            <a:pPr>
              <a:lnSpc>
                <a:spcPts val="3876"/>
              </a:lnSpc>
            </a:pPr>
            <a:endParaRPr lang="en-US" sz="3312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34030" y="3537278"/>
            <a:ext cx="3940619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The Problem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263218"/>
            <a:ext cx="16230600" cy="121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Literature 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220432" y="4362382"/>
            <a:ext cx="13847135" cy="5331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9979" lvl="1" indent="-329989">
              <a:lnSpc>
                <a:spcPts val="3576"/>
              </a:lnSpc>
              <a:buFont typeface="Arial"/>
              <a:buChar char="•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Machine Learning is completely capable of detecting phishing scams</a:t>
            </a:r>
          </a:p>
          <a:p>
            <a:pPr marL="1319958" lvl="2" indent="-439986">
              <a:lnSpc>
                <a:spcPts val="3943"/>
              </a:lnSpc>
              <a:buFont typeface="Arial"/>
              <a:buChar char="⚬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An algorithm that clusters similar tokens together aides in increasing the accuracy of malicious token identification (Mazorra, et. al., 2022).</a:t>
            </a:r>
          </a:p>
          <a:p>
            <a:pPr marL="1319958" lvl="2" indent="-439986">
              <a:lnSpc>
                <a:spcPts val="3943"/>
              </a:lnSpc>
              <a:buFont typeface="Arial"/>
              <a:buChar char="⚬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Prioritize by looking at the tokens and extracting key features of the data.</a:t>
            </a:r>
          </a:p>
          <a:p>
            <a:pPr marL="1319958" lvl="2" indent="-439986">
              <a:lnSpc>
                <a:spcPts val="3943"/>
              </a:lnSpc>
              <a:buFont typeface="Arial"/>
              <a:buChar char="⚬"/>
            </a:pPr>
            <a:r>
              <a:rPr lang="en-US" sz="3056">
                <a:solidFill>
                  <a:srgbClr val="000000"/>
                </a:solidFill>
                <a:latin typeface="Libre Baskerville"/>
              </a:rPr>
              <a:t>For deep learning classification, the two most accurate models were Decision Trees and Neural Networks (Mugaid, et. al., 2022). </a:t>
            </a:r>
          </a:p>
          <a:p>
            <a:pPr>
              <a:lnSpc>
                <a:spcPts val="3943"/>
              </a:lnSpc>
            </a:pPr>
            <a:endParaRPr lang="en-US" sz="3056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45670" y="3531592"/>
            <a:ext cx="3940619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The Solution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263218"/>
            <a:ext cx="16230600" cy="121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Literature 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839456" y="5305425"/>
            <a:ext cx="10609088" cy="121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Methodology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5599365" y="4417717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928477" y="3720017"/>
            <a:ext cx="15038868" cy="583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1701" lvl="1" indent="-325851">
              <a:lnSpc>
                <a:spcPts val="3531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Libre Baskerville"/>
              </a:rPr>
              <a:t>Public open-source data from GitHub and Kaggle</a:t>
            </a:r>
          </a:p>
          <a:p>
            <a:pPr marL="1303402" lvl="2" indent="-434467">
              <a:lnSpc>
                <a:spcPts val="3531"/>
              </a:lnSpc>
              <a:buFont typeface="Arial"/>
              <a:buChar char="⚬"/>
            </a:pPr>
            <a:r>
              <a:rPr lang="en-US" sz="3018">
                <a:solidFill>
                  <a:srgbClr val="000000"/>
                </a:solidFill>
                <a:latin typeface="Libre Baskerville"/>
              </a:rPr>
              <a:t>~30,000 combined URLs and text needed to be sorted and parsed through </a:t>
            </a:r>
          </a:p>
          <a:p>
            <a:pPr marL="651701" lvl="1" indent="-325851">
              <a:lnSpc>
                <a:spcPts val="3531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Libre Baskerville"/>
              </a:rPr>
              <a:t>For my original project design: separate  </a:t>
            </a:r>
          </a:p>
          <a:p>
            <a:pPr marL="1303402" lvl="2" indent="-434467">
              <a:lnSpc>
                <a:spcPts val="3531"/>
              </a:lnSpc>
              <a:buFont typeface="Arial"/>
              <a:buChar char="⚬"/>
            </a:pPr>
            <a:r>
              <a:rPr lang="en-US" sz="3018">
                <a:solidFill>
                  <a:srgbClr val="000000"/>
                </a:solidFill>
                <a:latin typeface="Libre Baskerville"/>
              </a:rPr>
              <a:t>2 separate datasets - URLs, Email Text </a:t>
            </a:r>
          </a:p>
          <a:p>
            <a:pPr marL="1303402" lvl="2" indent="-434467">
              <a:lnSpc>
                <a:spcPts val="3531"/>
              </a:lnSpc>
              <a:buFont typeface="Arial"/>
              <a:buChar char="⚬"/>
            </a:pPr>
            <a:r>
              <a:rPr lang="en-US" sz="3018">
                <a:solidFill>
                  <a:srgbClr val="000000"/>
                </a:solidFill>
                <a:latin typeface="Libre Baskerville"/>
              </a:rPr>
              <a:t>1,6000 URLs mal and legitimate </a:t>
            </a:r>
          </a:p>
          <a:p>
            <a:pPr marL="1303402" lvl="2" indent="-434467">
              <a:lnSpc>
                <a:spcPts val="3531"/>
              </a:lnSpc>
              <a:buFont typeface="Arial"/>
              <a:buChar char="⚬"/>
            </a:pPr>
            <a:r>
              <a:rPr lang="en-US" sz="3018">
                <a:solidFill>
                  <a:srgbClr val="000000"/>
                </a:solidFill>
                <a:latin typeface="Libre Baskerville"/>
              </a:rPr>
              <a:t>400 emails mal and legitimate</a:t>
            </a:r>
          </a:p>
          <a:p>
            <a:pPr marL="651701" lvl="1" indent="-325851">
              <a:lnSpc>
                <a:spcPts val="3531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Libre Baskerville"/>
              </a:rPr>
              <a:t>For updated project design: combined </a:t>
            </a:r>
          </a:p>
          <a:p>
            <a:pPr marL="1303402" lvl="2" indent="-434467">
              <a:lnSpc>
                <a:spcPts val="3531"/>
              </a:lnSpc>
              <a:buFont typeface="Arial"/>
              <a:buChar char="⚬"/>
            </a:pPr>
            <a:r>
              <a:rPr lang="en-US" sz="3018">
                <a:solidFill>
                  <a:srgbClr val="000000"/>
                </a:solidFill>
                <a:latin typeface="Libre Baskerville"/>
              </a:rPr>
              <a:t>200 URLs, both malicious and legitimate </a:t>
            </a:r>
          </a:p>
          <a:p>
            <a:pPr marL="1303402" lvl="2" indent="-434467">
              <a:lnSpc>
                <a:spcPts val="3531"/>
              </a:lnSpc>
              <a:buFont typeface="Arial"/>
              <a:buChar char="⚬"/>
            </a:pPr>
            <a:r>
              <a:rPr lang="en-US" sz="3018">
                <a:solidFill>
                  <a:srgbClr val="000000"/>
                </a:solidFill>
                <a:latin typeface="Libre Baskerville"/>
              </a:rPr>
              <a:t>200 emails, both malicious and legit</a:t>
            </a:r>
          </a:p>
          <a:p>
            <a:pPr marL="651701" lvl="1" indent="-325851">
              <a:lnSpc>
                <a:spcPts val="3531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Libre Baskerville"/>
              </a:rPr>
              <a:t>For preprocessing and training the models: malicious were flagged with “1” and legitimate with “0”</a:t>
            </a:r>
          </a:p>
          <a:p>
            <a:pPr>
              <a:lnSpc>
                <a:spcPts val="3893"/>
              </a:lnSpc>
            </a:pPr>
            <a:endParaRPr lang="en-US" sz="3018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2263218"/>
            <a:ext cx="16230600" cy="121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Collecting the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266137">
            <a:off x="-3740589" y="678050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755510">
            <a:off x="16239973" y="6144103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4" y="0"/>
                </a:lnTo>
                <a:lnTo>
                  <a:pt x="4096054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928477" y="3720017"/>
            <a:ext cx="15038868" cy="5031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3292" lvl="1" indent="-336646">
              <a:lnSpc>
                <a:spcPts val="3648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What I removed:</a:t>
            </a:r>
          </a:p>
          <a:p>
            <a:pPr marL="1346584" lvl="2" indent="-448861">
              <a:lnSpc>
                <a:spcPts val="3648"/>
              </a:lnSpc>
              <a:buFont typeface="Arial"/>
              <a:buChar char="⚬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\n, \t, \”, \r</a:t>
            </a:r>
          </a:p>
          <a:p>
            <a:pPr marL="1346584" lvl="2" indent="-448861">
              <a:lnSpc>
                <a:spcPts val="3648"/>
              </a:lnSpc>
              <a:buFont typeface="Arial"/>
              <a:buChar char="⚬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 Extracted URLS to their separate column </a:t>
            </a:r>
          </a:p>
          <a:p>
            <a:pPr marL="673292" lvl="1" indent="-336646">
              <a:lnSpc>
                <a:spcPts val="3648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What I kept </a:t>
            </a:r>
          </a:p>
          <a:p>
            <a:pPr marL="1346584" lvl="2" indent="-448861">
              <a:lnSpc>
                <a:spcPts val="3648"/>
              </a:lnSpc>
              <a:buFont typeface="Arial"/>
              <a:buChar char="⚬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Distinct punctuation </a:t>
            </a:r>
          </a:p>
          <a:p>
            <a:pPr marL="1346584" lvl="2" indent="-448861">
              <a:lnSpc>
                <a:spcPts val="3648"/>
              </a:lnSpc>
              <a:buFont typeface="Arial"/>
              <a:buChar char="⚬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Spacing</a:t>
            </a:r>
          </a:p>
          <a:p>
            <a:pPr marL="1346584" lvl="2" indent="-448861">
              <a:lnSpc>
                <a:spcPts val="3648"/>
              </a:lnSpc>
              <a:buFont typeface="Arial"/>
              <a:buChar char="⚬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Capitalization </a:t>
            </a:r>
          </a:p>
          <a:p>
            <a:pPr marL="1346584" lvl="2" indent="-448861">
              <a:lnSpc>
                <a:spcPts val="3648"/>
              </a:lnSpc>
              <a:buFont typeface="Arial"/>
              <a:buChar char="⚬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Aggregated the data to show email length and word count </a:t>
            </a:r>
          </a:p>
          <a:p>
            <a:pPr marL="1346584" lvl="2" indent="-448861">
              <a:lnSpc>
                <a:spcPts val="3648"/>
              </a:lnSpc>
              <a:buFont typeface="Arial"/>
              <a:buChar char="⚬"/>
            </a:pPr>
            <a:r>
              <a:rPr lang="en-US" sz="3118">
                <a:solidFill>
                  <a:srgbClr val="000000"/>
                </a:solidFill>
                <a:latin typeface="Libre Baskerville"/>
              </a:rPr>
              <a:t>After gathering proper analysis for features to use in my model, the dataset was prepped with one-hot encoding and PCA </a:t>
            </a:r>
          </a:p>
          <a:p>
            <a:pPr>
              <a:lnSpc>
                <a:spcPts val="3648"/>
              </a:lnSpc>
            </a:pPr>
            <a:endParaRPr lang="en-US" sz="3118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2263218"/>
            <a:ext cx="16230600" cy="121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Preprocessing the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1385</Words>
  <Application>Microsoft Office PowerPoint</Application>
  <PresentationFormat>Custom</PresentationFormat>
  <Paragraphs>177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Libre Baskerville</vt:lpstr>
      <vt:lpstr>Arial</vt:lpstr>
      <vt:lpstr>Calibri</vt:lpstr>
      <vt:lpstr>Libre Baskerville Bold</vt:lpstr>
      <vt:lpstr>Yeseva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BJones_Capstone2024</dc:title>
  <dc:creator>Brianna Jones</dc:creator>
  <cp:lastModifiedBy>Brianna Jones</cp:lastModifiedBy>
  <cp:revision>1</cp:revision>
  <dcterms:created xsi:type="dcterms:W3CDTF">2006-08-16T00:00:00Z</dcterms:created>
  <dcterms:modified xsi:type="dcterms:W3CDTF">2024-09-17T02:00:59Z</dcterms:modified>
  <dc:identifier>DAF3Xz6Zi8w</dc:identifier>
</cp:coreProperties>
</file>