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43"/>
    <p:restoredTop sz="94767"/>
  </p:normalViewPr>
  <p:slideViewPr>
    <p:cSldViewPr snapToGrid="0" snapToObjects="1">
      <p:cViewPr varScale="1">
        <p:scale>
          <a:sx n="57" d="100"/>
          <a:sy n="57" d="100"/>
        </p:scale>
        <p:origin x="176" y="7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9/9/24</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9/9/24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9/9/24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9/9/24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9/9/24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9/9/24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9/9/24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9/9/24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9/9/24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9/9/24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9/9/24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9/9/24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9/9/24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9/9/24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9/9/24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9/9/24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9/9/24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9/9/24</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B7AA7-B033-934E-A8B5-75CF670554DE}"/>
              </a:ext>
            </a:extLst>
          </p:cNvPr>
          <p:cNvSpPr>
            <a:spLocks noGrp="1"/>
          </p:cNvSpPr>
          <p:nvPr>
            <p:ph type="ctrTitle"/>
          </p:nvPr>
        </p:nvSpPr>
        <p:spPr/>
        <p:txBody>
          <a:bodyPr/>
          <a:lstStyle/>
          <a:p>
            <a:r>
              <a:rPr lang="en-US" dirty="0"/>
              <a:t>predicting THYROID cancer</a:t>
            </a:r>
          </a:p>
        </p:txBody>
      </p:sp>
      <p:sp>
        <p:nvSpPr>
          <p:cNvPr id="3" name="Subtitle 2">
            <a:extLst>
              <a:ext uri="{FF2B5EF4-FFF2-40B4-BE49-F238E27FC236}">
                <a16:creationId xmlns:a16="http://schemas.microsoft.com/office/drawing/2014/main" id="{E232D169-EE35-EA46-A389-8E45E7E6CF4E}"/>
              </a:ext>
            </a:extLst>
          </p:cNvPr>
          <p:cNvSpPr>
            <a:spLocks noGrp="1"/>
          </p:cNvSpPr>
          <p:nvPr>
            <p:ph type="subTitle" idx="1"/>
          </p:nvPr>
        </p:nvSpPr>
        <p:spPr/>
        <p:txBody>
          <a:bodyPr/>
          <a:lstStyle/>
          <a:p>
            <a:r>
              <a:rPr lang="en-US" dirty="0"/>
              <a:t>brooks Jones</a:t>
            </a:r>
          </a:p>
        </p:txBody>
      </p:sp>
    </p:spTree>
    <p:extLst>
      <p:ext uri="{BB962C8B-B14F-4D97-AF65-F5344CB8AC3E}">
        <p14:creationId xmlns:p14="http://schemas.microsoft.com/office/powerpoint/2010/main" val="576620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6C44E-5087-B345-A41D-D7910B0736B1}"/>
              </a:ext>
            </a:extLst>
          </p:cNvPr>
          <p:cNvSpPr>
            <a:spLocks noGrp="1"/>
          </p:cNvSpPr>
          <p:nvPr>
            <p:ph type="title"/>
          </p:nvPr>
        </p:nvSpPr>
        <p:spPr/>
        <p:txBody>
          <a:bodyPr/>
          <a:lstStyle/>
          <a:p>
            <a:r>
              <a:rPr lang="en-US" dirty="0"/>
              <a:t>Recommendations</a:t>
            </a:r>
          </a:p>
        </p:txBody>
      </p:sp>
      <p:pic>
        <p:nvPicPr>
          <p:cNvPr id="6" name="Picture Placeholder 5">
            <a:extLst>
              <a:ext uri="{FF2B5EF4-FFF2-40B4-BE49-F238E27FC236}">
                <a16:creationId xmlns:a16="http://schemas.microsoft.com/office/drawing/2014/main" id="{9CB9FEF1-DDF4-EA43-8ACA-9509746B7369}"/>
              </a:ext>
            </a:extLst>
          </p:cNvPr>
          <p:cNvPicPr>
            <a:picLocks noGrp="1" noChangeAspect="1"/>
          </p:cNvPicPr>
          <p:nvPr>
            <p:ph type="pic" idx="1"/>
          </p:nvPr>
        </p:nvPicPr>
        <p:blipFill>
          <a:blip r:embed="rId2"/>
          <a:stretch>
            <a:fillRect/>
          </a:stretch>
        </p:blipFill>
        <p:spPr>
          <a:xfrm>
            <a:off x="8095784" y="1600200"/>
            <a:ext cx="3278459" cy="3200400"/>
          </a:xfrm>
        </p:spPr>
      </p:pic>
      <p:sp>
        <p:nvSpPr>
          <p:cNvPr id="4" name="Text Placeholder 3">
            <a:extLst>
              <a:ext uri="{FF2B5EF4-FFF2-40B4-BE49-F238E27FC236}">
                <a16:creationId xmlns:a16="http://schemas.microsoft.com/office/drawing/2014/main" id="{4BFC822C-FF47-0240-8525-94DB9419CB2E}"/>
              </a:ext>
            </a:extLst>
          </p:cNvPr>
          <p:cNvSpPr>
            <a:spLocks noGrp="1"/>
          </p:cNvSpPr>
          <p:nvPr>
            <p:ph type="body" sz="half" idx="2"/>
          </p:nvPr>
        </p:nvSpPr>
        <p:spPr/>
        <p:txBody>
          <a:bodyPr>
            <a:normAutofit fontScale="85000" lnSpcReduction="10000"/>
          </a:bodyPr>
          <a:lstStyle/>
          <a:p>
            <a:r>
              <a:rPr lang="en-US" dirty="0"/>
              <a:t>Through this data set we were able to correctly predict thyroid cancer with a recall of 89.2% and a precision of 96.15%.</a:t>
            </a:r>
          </a:p>
          <a:p>
            <a:r>
              <a:rPr lang="en-US" dirty="0"/>
              <a:t>Doctors will be able to implement this analysis for new and existing patients in helping to predict thyroid cancer.</a:t>
            </a:r>
          </a:p>
          <a:p>
            <a:r>
              <a:rPr lang="en-US" dirty="0"/>
              <a:t>Health insurance providers will be able to use this analysis to prescreen clients for the possibility of having or getting thyroid cancer, and in turn helping clients seek treatment at the early stages of thyroid cancer</a:t>
            </a:r>
          </a:p>
        </p:txBody>
      </p:sp>
    </p:spTree>
    <p:extLst>
      <p:ext uri="{BB962C8B-B14F-4D97-AF65-F5344CB8AC3E}">
        <p14:creationId xmlns:p14="http://schemas.microsoft.com/office/powerpoint/2010/main" val="22703476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F90B9-E548-8E41-BBDC-26ABCF1580F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79D8922-A252-F841-8ADB-EC0AB3C53BD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2619966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BCD2C-DD22-FF43-B0D4-DC0764D837FA}"/>
              </a:ext>
            </a:extLst>
          </p:cNvPr>
          <p:cNvSpPr>
            <a:spLocks noGrp="1"/>
          </p:cNvSpPr>
          <p:nvPr>
            <p:ph type="title"/>
          </p:nvPr>
        </p:nvSpPr>
        <p:spPr/>
        <p:txBody>
          <a:bodyPr/>
          <a:lstStyle/>
          <a:p>
            <a:r>
              <a:rPr lang="en-US" dirty="0"/>
              <a:t>What problem are we trying to solve </a:t>
            </a:r>
          </a:p>
        </p:txBody>
      </p:sp>
      <p:pic>
        <p:nvPicPr>
          <p:cNvPr id="6" name="Picture Placeholder 5">
            <a:extLst>
              <a:ext uri="{FF2B5EF4-FFF2-40B4-BE49-F238E27FC236}">
                <a16:creationId xmlns:a16="http://schemas.microsoft.com/office/drawing/2014/main" id="{73A14C07-9C8B-BA46-AC32-8A3B0F4F2371}"/>
              </a:ext>
            </a:extLst>
          </p:cNvPr>
          <p:cNvPicPr>
            <a:picLocks noGrp="1" noChangeAspect="1"/>
          </p:cNvPicPr>
          <p:nvPr>
            <p:ph type="pic" idx="1"/>
          </p:nvPr>
        </p:nvPicPr>
        <p:blipFill>
          <a:blip r:embed="rId2"/>
          <a:stretch>
            <a:fillRect/>
          </a:stretch>
        </p:blipFill>
        <p:spPr>
          <a:xfrm>
            <a:off x="7382107" y="869800"/>
            <a:ext cx="3163874" cy="3930800"/>
          </a:xfrm>
        </p:spPr>
      </p:pic>
      <p:sp>
        <p:nvSpPr>
          <p:cNvPr id="4" name="Text Placeholder 3">
            <a:extLst>
              <a:ext uri="{FF2B5EF4-FFF2-40B4-BE49-F238E27FC236}">
                <a16:creationId xmlns:a16="http://schemas.microsoft.com/office/drawing/2014/main" id="{B996E31B-A3C6-F847-9EF9-117028B6B2A3}"/>
              </a:ext>
            </a:extLst>
          </p:cNvPr>
          <p:cNvSpPr>
            <a:spLocks noGrp="1"/>
          </p:cNvSpPr>
          <p:nvPr>
            <p:ph type="body" sz="half" idx="2"/>
          </p:nvPr>
        </p:nvSpPr>
        <p:spPr/>
        <p:txBody>
          <a:bodyPr/>
          <a:lstStyle/>
          <a:p>
            <a:r>
              <a:rPr lang="en-US" dirty="0"/>
              <a:t>How can thyroid cancer be predicted from examining a data set of patients.</a:t>
            </a:r>
          </a:p>
        </p:txBody>
      </p:sp>
    </p:spTree>
    <p:extLst>
      <p:ext uri="{BB962C8B-B14F-4D97-AF65-F5344CB8AC3E}">
        <p14:creationId xmlns:p14="http://schemas.microsoft.com/office/powerpoint/2010/main" val="738687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D9380-8C74-9047-AA72-C8E359EC68B8}"/>
              </a:ext>
            </a:extLst>
          </p:cNvPr>
          <p:cNvSpPr>
            <a:spLocks noGrp="1"/>
          </p:cNvSpPr>
          <p:nvPr>
            <p:ph type="title"/>
          </p:nvPr>
        </p:nvSpPr>
        <p:spPr/>
        <p:txBody>
          <a:bodyPr/>
          <a:lstStyle/>
          <a:p>
            <a:r>
              <a:rPr lang="en-US" dirty="0"/>
              <a:t>Problem as it relates to data science</a:t>
            </a:r>
          </a:p>
        </p:txBody>
      </p:sp>
      <p:pic>
        <p:nvPicPr>
          <p:cNvPr id="6" name="Picture Placeholder 5">
            <a:extLst>
              <a:ext uri="{FF2B5EF4-FFF2-40B4-BE49-F238E27FC236}">
                <a16:creationId xmlns:a16="http://schemas.microsoft.com/office/drawing/2014/main" id="{79A6FE81-57B9-F64A-A374-7832A8A7BB02}"/>
              </a:ext>
            </a:extLst>
          </p:cNvPr>
          <p:cNvPicPr>
            <a:picLocks noGrp="1" noChangeAspect="1"/>
          </p:cNvPicPr>
          <p:nvPr>
            <p:ph type="pic" idx="1"/>
          </p:nvPr>
        </p:nvPicPr>
        <p:blipFill>
          <a:blip r:embed="rId2"/>
          <a:stretch>
            <a:fillRect/>
          </a:stretch>
        </p:blipFill>
        <p:spPr>
          <a:xfrm>
            <a:off x="6850454" y="978409"/>
            <a:ext cx="5170562" cy="3822191"/>
          </a:xfrm>
        </p:spPr>
      </p:pic>
      <p:sp>
        <p:nvSpPr>
          <p:cNvPr id="4" name="Text Placeholder 3">
            <a:extLst>
              <a:ext uri="{FF2B5EF4-FFF2-40B4-BE49-F238E27FC236}">
                <a16:creationId xmlns:a16="http://schemas.microsoft.com/office/drawing/2014/main" id="{24E3EAAB-0462-C04F-B4B4-8A88765A6725}"/>
              </a:ext>
            </a:extLst>
          </p:cNvPr>
          <p:cNvSpPr>
            <a:spLocks noGrp="1"/>
          </p:cNvSpPr>
          <p:nvPr>
            <p:ph type="body" sz="half" idx="2"/>
          </p:nvPr>
        </p:nvSpPr>
        <p:spPr/>
        <p:txBody>
          <a:bodyPr/>
          <a:lstStyle/>
          <a:p>
            <a:r>
              <a:rPr lang="en-US" dirty="0"/>
              <a:t>How can thyroid cancer be better predicted from examining this data set?</a:t>
            </a:r>
          </a:p>
          <a:p>
            <a:r>
              <a:rPr lang="en-US" dirty="0"/>
              <a:t>This data set was provided by Kaggle and is a list of patients and associated metrics related to their health and thyroid cancer prediction metrics.</a:t>
            </a:r>
          </a:p>
        </p:txBody>
      </p:sp>
    </p:spTree>
    <p:extLst>
      <p:ext uri="{BB962C8B-B14F-4D97-AF65-F5344CB8AC3E}">
        <p14:creationId xmlns:p14="http://schemas.microsoft.com/office/powerpoint/2010/main" val="23144339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5FFFE-0E30-494A-A48A-202A0799D519}"/>
              </a:ext>
            </a:extLst>
          </p:cNvPr>
          <p:cNvSpPr>
            <a:spLocks noGrp="1"/>
          </p:cNvSpPr>
          <p:nvPr>
            <p:ph type="title"/>
          </p:nvPr>
        </p:nvSpPr>
        <p:spPr/>
        <p:txBody>
          <a:bodyPr/>
          <a:lstStyle/>
          <a:p>
            <a:r>
              <a:rPr lang="en-US" dirty="0"/>
              <a:t>Data Wrangling</a:t>
            </a:r>
          </a:p>
        </p:txBody>
      </p:sp>
      <p:pic>
        <p:nvPicPr>
          <p:cNvPr id="6" name="Content Placeholder 5">
            <a:extLst>
              <a:ext uri="{FF2B5EF4-FFF2-40B4-BE49-F238E27FC236}">
                <a16:creationId xmlns:a16="http://schemas.microsoft.com/office/drawing/2014/main" id="{34B5BBF6-F4C0-6B4B-841F-F207D224017F}"/>
              </a:ext>
            </a:extLst>
          </p:cNvPr>
          <p:cNvPicPr>
            <a:picLocks noGrp="1" noChangeAspect="1"/>
          </p:cNvPicPr>
          <p:nvPr>
            <p:ph idx="1"/>
          </p:nvPr>
        </p:nvPicPr>
        <p:blipFill>
          <a:blip r:embed="rId2"/>
          <a:stretch>
            <a:fillRect/>
          </a:stretch>
        </p:blipFill>
        <p:spPr>
          <a:xfrm>
            <a:off x="4648200" y="1672683"/>
            <a:ext cx="6169025" cy="2877015"/>
          </a:xfrm>
        </p:spPr>
      </p:pic>
      <p:sp>
        <p:nvSpPr>
          <p:cNvPr id="4" name="Text Placeholder 3">
            <a:extLst>
              <a:ext uri="{FF2B5EF4-FFF2-40B4-BE49-F238E27FC236}">
                <a16:creationId xmlns:a16="http://schemas.microsoft.com/office/drawing/2014/main" id="{92D34B69-040F-AC4D-B5FD-027B91586213}"/>
              </a:ext>
            </a:extLst>
          </p:cNvPr>
          <p:cNvSpPr>
            <a:spLocks noGrp="1"/>
          </p:cNvSpPr>
          <p:nvPr>
            <p:ph type="body" sz="half" idx="2"/>
          </p:nvPr>
        </p:nvSpPr>
        <p:spPr/>
        <p:txBody>
          <a:bodyPr/>
          <a:lstStyle/>
          <a:p>
            <a:r>
              <a:rPr lang="en-US" dirty="0"/>
              <a:t>This data set was exceptionally clean so there wasn’t any wrangling that needed to be done for this data set.</a:t>
            </a:r>
          </a:p>
        </p:txBody>
      </p:sp>
    </p:spTree>
    <p:extLst>
      <p:ext uri="{BB962C8B-B14F-4D97-AF65-F5344CB8AC3E}">
        <p14:creationId xmlns:p14="http://schemas.microsoft.com/office/powerpoint/2010/main" val="19263156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5B145-5644-C64E-BDB4-A888C8DF4E99}"/>
              </a:ext>
            </a:extLst>
          </p:cNvPr>
          <p:cNvSpPr>
            <a:spLocks noGrp="1"/>
          </p:cNvSpPr>
          <p:nvPr>
            <p:ph type="title"/>
          </p:nvPr>
        </p:nvSpPr>
        <p:spPr/>
        <p:txBody>
          <a:bodyPr/>
          <a:lstStyle/>
          <a:p>
            <a:r>
              <a:rPr lang="en-US" dirty="0"/>
              <a:t>EDA</a:t>
            </a:r>
          </a:p>
        </p:txBody>
      </p:sp>
      <p:pic>
        <p:nvPicPr>
          <p:cNvPr id="6" name="Content Placeholder 5">
            <a:extLst>
              <a:ext uri="{FF2B5EF4-FFF2-40B4-BE49-F238E27FC236}">
                <a16:creationId xmlns:a16="http://schemas.microsoft.com/office/drawing/2014/main" id="{A0AFD196-5D32-D84C-906E-7DD90579E6B4}"/>
              </a:ext>
            </a:extLst>
          </p:cNvPr>
          <p:cNvPicPr>
            <a:picLocks noGrp="1" noChangeAspect="1"/>
          </p:cNvPicPr>
          <p:nvPr>
            <p:ph idx="1"/>
          </p:nvPr>
        </p:nvPicPr>
        <p:blipFill>
          <a:blip r:embed="rId2"/>
          <a:stretch>
            <a:fillRect/>
          </a:stretch>
        </p:blipFill>
        <p:spPr>
          <a:xfrm>
            <a:off x="4648200" y="1357856"/>
            <a:ext cx="6169025" cy="3685088"/>
          </a:xfrm>
        </p:spPr>
      </p:pic>
      <p:sp>
        <p:nvSpPr>
          <p:cNvPr id="4" name="Text Placeholder 3">
            <a:extLst>
              <a:ext uri="{FF2B5EF4-FFF2-40B4-BE49-F238E27FC236}">
                <a16:creationId xmlns:a16="http://schemas.microsoft.com/office/drawing/2014/main" id="{9DE504E5-3367-B343-BD10-7345785D9FDC}"/>
              </a:ext>
            </a:extLst>
          </p:cNvPr>
          <p:cNvSpPr>
            <a:spLocks noGrp="1"/>
          </p:cNvSpPr>
          <p:nvPr>
            <p:ph type="body" sz="half" idx="2"/>
          </p:nvPr>
        </p:nvSpPr>
        <p:spPr/>
        <p:txBody>
          <a:bodyPr>
            <a:normAutofit fontScale="85000" lnSpcReduction="20000"/>
          </a:bodyPr>
          <a:lstStyle/>
          <a:p>
            <a:r>
              <a:rPr lang="en-US" dirty="0"/>
              <a:t>We explored the data set by running a t-test and chi squared test to test for correlation of the data set.</a:t>
            </a:r>
          </a:p>
          <a:p>
            <a:r>
              <a:rPr lang="en-US" dirty="0"/>
              <a:t>We ran a t-test for the numerical age column as it related to the rest of the categorical data set.</a:t>
            </a:r>
          </a:p>
          <a:p>
            <a:r>
              <a:rPr lang="en-US" dirty="0"/>
              <a:t>We also ran a chi–squared on the </a:t>
            </a:r>
            <a:r>
              <a:rPr lang="en-US" dirty="0" err="1"/>
              <a:t>Recurred_Yes</a:t>
            </a:r>
            <a:r>
              <a:rPr lang="en-US" dirty="0"/>
              <a:t> column as it related to the other categorical variables.</a:t>
            </a:r>
          </a:p>
        </p:txBody>
      </p:sp>
    </p:spTree>
    <p:extLst>
      <p:ext uri="{BB962C8B-B14F-4D97-AF65-F5344CB8AC3E}">
        <p14:creationId xmlns:p14="http://schemas.microsoft.com/office/powerpoint/2010/main" val="6228458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B29DE-712B-B544-A1A4-482AFB6B267D}"/>
              </a:ext>
            </a:extLst>
          </p:cNvPr>
          <p:cNvSpPr>
            <a:spLocks noGrp="1"/>
          </p:cNvSpPr>
          <p:nvPr>
            <p:ph type="title"/>
          </p:nvPr>
        </p:nvSpPr>
        <p:spPr/>
        <p:txBody>
          <a:bodyPr/>
          <a:lstStyle/>
          <a:p>
            <a:r>
              <a:rPr lang="en-US" dirty="0"/>
              <a:t>Modeling</a:t>
            </a:r>
          </a:p>
        </p:txBody>
      </p:sp>
      <p:pic>
        <p:nvPicPr>
          <p:cNvPr id="6" name="Content Placeholder 5">
            <a:extLst>
              <a:ext uri="{FF2B5EF4-FFF2-40B4-BE49-F238E27FC236}">
                <a16:creationId xmlns:a16="http://schemas.microsoft.com/office/drawing/2014/main" id="{5EE9C6DC-6D55-804E-B233-452E9E60E3C3}"/>
              </a:ext>
            </a:extLst>
          </p:cNvPr>
          <p:cNvPicPr>
            <a:picLocks noGrp="1" noChangeAspect="1"/>
          </p:cNvPicPr>
          <p:nvPr>
            <p:ph idx="1"/>
          </p:nvPr>
        </p:nvPicPr>
        <p:blipFill>
          <a:blip r:embed="rId2"/>
          <a:stretch>
            <a:fillRect/>
          </a:stretch>
        </p:blipFill>
        <p:spPr>
          <a:xfrm>
            <a:off x="5160962" y="647700"/>
            <a:ext cx="5143500" cy="5105400"/>
          </a:xfrm>
        </p:spPr>
      </p:pic>
      <p:sp>
        <p:nvSpPr>
          <p:cNvPr id="4" name="Text Placeholder 3">
            <a:extLst>
              <a:ext uri="{FF2B5EF4-FFF2-40B4-BE49-F238E27FC236}">
                <a16:creationId xmlns:a16="http://schemas.microsoft.com/office/drawing/2014/main" id="{4B53CDA5-6A60-6C4D-B43C-94846EFC2D1A}"/>
              </a:ext>
            </a:extLst>
          </p:cNvPr>
          <p:cNvSpPr>
            <a:spLocks noGrp="1"/>
          </p:cNvSpPr>
          <p:nvPr>
            <p:ph type="body" sz="half" idx="2"/>
          </p:nvPr>
        </p:nvSpPr>
        <p:spPr/>
        <p:txBody>
          <a:bodyPr/>
          <a:lstStyle/>
          <a:p>
            <a:r>
              <a:rPr lang="en-US" dirty="0"/>
              <a:t>NAÏVE BAYES</a:t>
            </a:r>
          </a:p>
          <a:p>
            <a:r>
              <a:rPr lang="en-US" dirty="0"/>
              <a:t>SUPPORT VECTOR MACHINE (SVM)</a:t>
            </a:r>
          </a:p>
          <a:p>
            <a:r>
              <a:rPr lang="en-US" dirty="0"/>
              <a:t>DECISION TREE</a:t>
            </a:r>
          </a:p>
        </p:txBody>
      </p:sp>
    </p:spTree>
    <p:extLst>
      <p:ext uri="{BB962C8B-B14F-4D97-AF65-F5344CB8AC3E}">
        <p14:creationId xmlns:p14="http://schemas.microsoft.com/office/powerpoint/2010/main" val="14658391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FB524-640A-7D43-BD52-4CC85F88DFEB}"/>
              </a:ext>
            </a:extLst>
          </p:cNvPr>
          <p:cNvSpPr>
            <a:spLocks noGrp="1"/>
          </p:cNvSpPr>
          <p:nvPr>
            <p:ph type="title"/>
          </p:nvPr>
        </p:nvSpPr>
        <p:spPr/>
        <p:txBody>
          <a:bodyPr/>
          <a:lstStyle/>
          <a:p>
            <a:r>
              <a:rPr lang="en-US" dirty="0"/>
              <a:t>Modeling</a:t>
            </a:r>
          </a:p>
        </p:txBody>
      </p:sp>
      <p:pic>
        <p:nvPicPr>
          <p:cNvPr id="6" name="Picture Placeholder 5">
            <a:extLst>
              <a:ext uri="{FF2B5EF4-FFF2-40B4-BE49-F238E27FC236}">
                <a16:creationId xmlns:a16="http://schemas.microsoft.com/office/drawing/2014/main" id="{AF53F191-4DD8-F446-8F62-C45C9D721B23}"/>
              </a:ext>
            </a:extLst>
          </p:cNvPr>
          <p:cNvPicPr>
            <a:picLocks noGrp="1" noChangeAspect="1"/>
          </p:cNvPicPr>
          <p:nvPr>
            <p:ph type="pic" idx="1"/>
          </p:nvPr>
        </p:nvPicPr>
        <p:blipFill>
          <a:blip r:embed="rId2"/>
          <a:srcRect l="22580" r="22580"/>
          <a:stretch>
            <a:fillRect/>
          </a:stretch>
        </p:blipFill>
        <p:spPr/>
      </p:pic>
      <p:sp>
        <p:nvSpPr>
          <p:cNvPr id="4" name="Text Placeholder 3">
            <a:extLst>
              <a:ext uri="{FF2B5EF4-FFF2-40B4-BE49-F238E27FC236}">
                <a16:creationId xmlns:a16="http://schemas.microsoft.com/office/drawing/2014/main" id="{C70AD7CC-B0FD-6E47-8C3D-29747EC831F7}"/>
              </a:ext>
            </a:extLst>
          </p:cNvPr>
          <p:cNvSpPr>
            <a:spLocks noGrp="1"/>
          </p:cNvSpPr>
          <p:nvPr>
            <p:ph type="body" sz="half" idx="2"/>
          </p:nvPr>
        </p:nvSpPr>
        <p:spPr/>
        <p:txBody>
          <a:bodyPr/>
          <a:lstStyle/>
          <a:p>
            <a:r>
              <a:rPr lang="en-US" dirty="0"/>
              <a:t>These three models were chosen because they are heavily used in the medical field for predicting cancer in patients.</a:t>
            </a:r>
          </a:p>
          <a:p>
            <a:r>
              <a:rPr lang="en-US" dirty="0"/>
              <a:t>SVM being the most heavily favored model, we had high hopes for this model.</a:t>
            </a:r>
          </a:p>
        </p:txBody>
      </p:sp>
    </p:spTree>
    <p:extLst>
      <p:ext uri="{BB962C8B-B14F-4D97-AF65-F5344CB8AC3E}">
        <p14:creationId xmlns:p14="http://schemas.microsoft.com/office/powerpoint/2010/main" val="21364310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E90AB-D2F0-4D4E-8169-199ED289812C}"/>
              </a:ext>
            </a:extLst>
          </p:cNvPr>
          <p:cNvSpPr>
            <a:spLocks noGrp="1"/>
          </p:cNvSpPr>
          <p:nvPr>
            <p:ph type="title"/>
          </p:nvPr>
        </p:nvSpPr>
        <p:spPr/>
        <p:txBody>
          <a:bodyPr/>
          <a:lstStyle/>
          <a:p>
            <a:r>
              <a:rPr lang="en-US" dirty="0"/>
              <a:t>Analysis Results</a:t>
            </a:r>
          </a:p>
        </p:txBody>
      </p:sp>
      <p:pic>
        <p:nvPicPr>
          <p:cNvPr id="6" name="Picture Placeholder 5">
            <a:extLst>
              <a:ext uri="{FF2B5EF4-FFF2-40B4-BE49-F238E27FC236}">
                <a16:creationId xmlns:a16="http://schemas.microsoft.com/office/drawing/2014/main" id="{7D8D3698-D421-7A4D-9870-33DD0F5DCA5B}"/>
              </a:ext>
            </a:extLst>
          </p:cNvPr>
          <p:cNvPicPr>
            <a:picLocks noGrp="1" noChangeAspect="1"/>
          </p:cNvPicPr>
          <p:nvPr>
            <p:ph type="pic" idx="1"/>
          </p:nvPr>
        </p:nvPicPr>
        <p:blipFill>
          <a:blip r:embed="rId2"/>
          <a:stretch>
            <a:fillRect/>
          </a:stretch>
        </p:blipFill>
        <p:spPr>
          <a:xfrm>
            <a:off x="6850452" y="735980"/>
            <a:ext cx="5036747" cy="5202936"/>
          </a:xfrm>
        </p:spPr>
      </p:pic>
      <p:sp>
        <p:nvSpPr>
          <p:cNvPr id="4" name="Text Placeholder 3">
            <a:extLst>
              <a:ext uri="{FF2B5EF4-FFF2-40B4-BE49-F238E27FC236}">
                <a16:creationId xmlns:a16="http://schemas.microsoft.com/office/drawing/2014/main" id="{0D28D2B7-E507-7B48-A063-4FD55C9ADFB7}"/>
              </a:ext>
            </a:extLst>
          </p:cNvPr>
          <p:cNvSpPr>
            <a:spLocks noGrp="1"/>
          </p:cNvSpPr>
          <p:nvPr>
            <p:ph type="body" sz="half" idx="2"/>
          </p:nvPr>
        </p:nvSpPr>
        <p:spPr>
          <a:xfrm>
            <a:off x="685800" y="2971800"/>
            <a:ext cx="5781907" cy="1828800"/>
          </a:xfrm>
        </p:spPr>
        <p:txBody>
          <a:bodyPr/>
          <a:lstStyle/>
          <a:p>
            <a:r>
              <a:rPr lang="en-US" dirty="0"/>
              <a:t>Of the three models used, SVM had the highest performing results with precision (96.15%), recall (89.29) and an AUC (94%).</a:t>
            </a:r>
          </a:p>
          <a:p>
            <a:r>
              <a:rPr lang="en-US" dirty="0"/>
              <a:t>Cross validation was also ran on the training set and had a recall score of (84.71%).</a:t>
            </a:r>
          </a:p>
        </p:txBody>
      </p:sp>
    </p:spTree>
    <p:extLst>
      <p:ext uri="{BB962C8B-B14F-4D97-AF65-F5344CB8AC3E}">
        <p14:creationId xmlns:p14="http://schemas.microsoft.com/office/powerpoint/2010/main" val="24246786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Celestial</Template>
  <TotalTime>48</TotalTime>
  <Words>338</Words>
  <Application>Microsoft Macintosh PowerPoint</Application>
  <PresentationFormat>Widescreen</PresentationFormat>
  <Paragraphs>27</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Celestial</vt:lpstr>
      <vt:lpstr>predicting THYROID cancer</vt:lpstr>
      <vt:lpstr>PowerPoint Presentation</vt:lpstr>
      <vt:lpstr>What problem are we trying to solve </vt:lpstr>
      <vt:lpstr>Problem as it relates to data science</vt:lpstr>
      <vt:lpstr>Data Wrangling</vt:lpstr>
      <vt:lpstr>EDA</vt:lpstr>
      <vt:lpstr>Modeling</vt:lpstr>
      <vt:lpstr>Modeling</vt:lpstr>
      <vt:lpstr>Analysis Results</vt:lpstr>
      <vt:lpstr>Recommendations</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THYROID cancer</dc:title>
  <dc:creator>Brooks Jones</dc:creator>
  <cp:lastModifiedBy>Brooks Jones</cp:lastModifiedBy>
  <cp:revision>5</cp:revision>
  <dcterms:created xsi:type="dcterms:W3CDTF">2024-09-09T20:48:53Z</dcterms:created>
  <dcterms:modified xsi:type="dcterms:W3CDTF">2024-09-09T21:37:04Z</dcterms:modified>
</cp:coreProperties>
</file>