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8"/>
  </p:notesMasterIdLst>
  <p:sldIdLst>
    <p:sldId id="256" r:id="rId2"/>
    <p:sldId id="269" r:id="rId3"/>
    <p:sldId id="274" r:id="rId4"/>
    <p:sldId id="273" r:id="rId5"/>
    <p:sldId id="275" r:id="rId6"/>
    <p:sldId id="276" r:id="rId7"/>
    <p:sldId id="278" r:id="rId8"/>
    <p:sldId id="279" r:id="rId9"/>
    <p:sldId id="447" r:id="rId10"/>
    <p:sldId id="436" r:id="rId11"/>
    <p:sldId id="437" r:id="rId12"/>
    <p:sldId id="280" r:id="rId13"/>
    <p:sldId id="438" r:id="rId14"/>
    <p:sldId id="439" r:id="rId15"/>
    <p:sldId id="440" r:id="rId16"/>
    <p:sldId id="441" r:id="rId17"/>
    <p:sldId id="451" r:id="rId18"/>
    <p:sldId id="450" r:id="rId19"/>
    <p:sldId id="452" r:id="rId20"/>
    <p:sldId id="442" r:id="rId21"/>
    <p:sldId id="445" r:id="rId22"/>
    <p:sldId id="444" r:id="rId23"/>
    <p:sldId id="454" r:id="rId24"/>
    <p:sldId id="453" r:id="rId25"/>
    <p:sldId id="455" r:id="rId26"/>
    <p:sldId id="45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EE36"/>
    <a:srgbClr val="50DE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4EDBC6-FDE5-D146-9B87-D7D6CEC6E885}" type="doc">
      <dgm:prSet loTypeId="urn:microsoft.com/office/officeart/2005/8/layout/balance1" loCatId="" qsTypeId="urn:microsoft.com/office/officeart/2005/8/quickstyle/simple3" qsCatId="simple" csTypeId="urn:microsoft.com/office/officeart/2005/8/colors/colorful1" csCatId="colorful" phldr="1"/>
      <dgm:spPr/>
      <dgm:t>
        <a:bodyPr/>
        <a:lstStyle/>
        <a:p>
          <a:endParaRPr lang="en-US"/>
        </a:p>
      </dgm:t>
    </dgm:pt>
    <dgm:pt modelId="{F00DB0F5-208D-2140-AA2A-62423D4934C6}">
      <dgm:prSet phldrT="[Text]"/>
      <dgm:spPr/>
      <dgm:t>
        <a:bodyPr/>
        <a:lstStyle/>
        <a:p>
          <a:r>
            <a:rPr lang="en-US" dirty="0">
              <a:latin typeface="Avenir Book" panose="02000503020000020003" pitchFamily="2" charset="0"/>
            </a:rPr>
            <a:t>$$$</a:t>
          </a:r>
        </a:p>
      </dgm:t>
    </dgm:pt>
    <dgm:pt modelId="{D00E7980-22BF-2C40-83A7-0E78C9CA2DF7}" type="parTrans" cxnId="{B9378292-559A-5F48-BE88-3647A2FF8048}">
      <dgm:prSet/>
      <dgm:spPr/>
      <dgm:t>
        <a:bodyPr/>
        <a:lstStyle/>
        <a:p>
          <a:endParaRPr lang="en-US"/>
        </a:p>
      </dgm:t>
    </dgm:pt>
    <dgm:pt modelId="{FC275CDF-8145-C540-A257-40C94A148430}" type="sibTrans" cxnId="{B9378292-559A-5F48-BE88-3647A2FF8048}">
      <dgm:prSet/>
      <dgm:spPr/>
      <dgm:t>
        <a:bodyPr/>
        <a:lstStyle/>
        <a:p>
          <a:endParaRPr lang="en-US"/>
        </a:p>
      </dgm:t>
    </dgm:pt>
    <dgm:pt modelId="{94B5E6FC-2D32-2840-8DA6-E5FC16EEC7F0}">
      <dgm:prSet phldrT="[Text]"/>
      <dgm:spPr/>
      <dgm:t>
        <a:bodyPr/>
        <a:lstStyle/>
        <a:p>
          <a:r>
            <a:rPr lang="en-US" dirty="0">
              <a:latin typeface="Avenir Book" panose="02000503020000020003" pitchFamily="2" charset="0"/>
            </a:rPr>
            <a:t>Question</a:t>
          </a:r>
        </a:p>
      </dgm:t>
    </dgm:pt>
    <dgm:pt modelId="{9FA35997-83D4-CC45-A682-5787D894FC5E}" type="parTrans" cxnId="{97A058A2-A684-3141-8211-0388D9D46EB2}">
      <dgm:prSet/>
      <dgm:spPr/>
      <dgm:t>
        <a:bodyPr/>
        <a:lstStyle/>
        <a:p>
          <a:endParaRPr lang="en-US"/>
        </a:p>
      </dgm:t>
    </dgm:pt>
    <dgm:pt modelId="{5B9B4E74-150A-A842-900D-188EF5BCFA71}" type="sibTrans" cxnId="{97A058A2-A684-3141-8211-0388D9D46EB2}">
      <dgm:prSet/>
      <dgm:spPr/>
      <dgm:t>
        <a:bodyPr/>
        <a:lstStyle/>
        <a:p>
          <a:endParaRPr lang="en-US"/>
        </a:p>
      </dgm:t>
    </dgm:pt>
    <dgm:pt modelId="{8C3DA1FF-D868-3E48-8ADE-75285DF13ADC}">
      <dgm:prSet phldrT="[Text]"/>
      <dgm:spPr/>
      <dgm:t>
        <a:bodyPr/>
        <a:lstStyle/>
        <a:p>
          <a:r>
            <a:rPr lang="en-US" dirty="0">
              <a:latin typeface="Avenir Book" panose="02000503020000020003" pitchFamily="2" charset="0"/>
            </a:rPr>
            <a:t>Study design</a:t>
          </a:r>
        </a:p>
      </dgm:t>
    </dgm:pt>
    <dgm:pt modelId="{1B684B2A-19DD-0947-980C-9E3A59255330}" type="parTrans" cxnId="{CE51A021-D85D-2D49-96F2-27317F01CE5C}">
      <dgm:prSet/>
      <dgm:spPr/>
      <dgm:t>
        <a:bodyPr/>
        <a:lstStyle/>
        <a:p>
          <a:endParaRPr lang="en-US"/>
        </a:p>
      </dgm:t>
    </dgm:pt>
    <dgm:pt modelId="{0EBC6262-F32B-2D46-B401-51D40F264DF9}" type="sibTrans" cxnId="{CE51A021-D85D-2D49-96F2-27317F01CE5C}">
      <dgm:prSet/>
      <dgm:spPr/>
      <dgm:t>
        <a:bodyPr/>
        <a:lstStyle/>
        <a:p>
          <a:endParaRPr lang="en-US"/>
        </a:p>
      </dgm:t>
    </dgm:pt>
    <dgm:pt modelId="{B4C64E2B-2440-E744-9454-26CE9D5B2268}">
      <dgm:prSet phldrT="[Text]"/>
      <dgm:spPr/>
      <dgm:t>
        <a:bodyPr/>
        <a:lstStyle/>
        <a:p>
          <a:r>
            <a:rPr lang="en-US" dirty="0">
              <a:latin typeface="Avenir Book" panose="02000503020000020003" pitchFamily="2" charset="0"/>
            </a:rPr>
            <a:t>Samples</a:t>
          </a:r>
        </a:p>
      </dgm:t>
    </dgm:pt>
    <dgm:pt modelId="{92B26BAB-5AFC-F144-8540-94C9375E0F56}" type="parTrans" cxnId="{FE6D3A8F-AFD3-804D-B5B1-66E6D2ED5AE9}">
      <dgm:prSet/>
      <dgm:spPr/>
      <dgm:t>
        <a:bodyPr/>
        <a:lstStyle/>
        <a:p>
          <a:endParaRPr lang="en-US"/>
        </a:p>
      </dgm:t>
    </dgm:pt>
    <dgm:pt modelId="{829C5188-3019-1A40-B8F3-C89D1D1185FD}" type="sibTrans" cxnId="{FE6D3A8F-AFD3-804D-B5B1-66E6D2ED5AE9}">
      <dgm:prSet/>
      <dgm:spPr/>
      <dgm:t>
        <a:bodyPr/>
        <a:lstStyle/>
        <a:p>
          <a:endParaRPr lang="en-US"/>
        </a:p>
      </dgm:t>
    </dgm:pt>
    <dgm:pt modelId="{BF466F6D-8509-6945-A6C1-419DBC5159CB}">
      <dgm:prSet phldrT="[Text]"/>
      <dgm:spPr/>
      <dgm:t>
        <a:bodyPr/>
        <a:lstStyle/>
        <a:p>
          <a:r>
            <a:rPr lang="en-US" dirty="0">
              <a:latin typeface="Avenir Book" panose="02000503020000020003" pitchFamily="2" charset="0"/>
            </a:rPr>
            <a:t>Depth </a:t>
          </a:r>
        </a:p>
      </dgm:t>
    </dgm:pt>
    <dgm:pt modelId="{F2E8A874-0D40-D243-92C3-1579DC747182}" type="parTrans" cxnId="{B39EBEBA-AB93-BC4B-BA39-791A5B15A5A8}">
      <dgm:prSet/>
      <dgm:spPr/>
      <dgm:t>
        <a:bodyPr/>
        <a:lstStyle/>
        <a:p>
          <a:endParaRPr lang="en-US"/>
        </a:p>
      </dgm:t>
    </dgm:pt>
    <dgm:pt modelId="{D7692906-F84F-1B4E-9FD1-56860812EF3D}" type="sibTrans" cxnId="{B39EBEBA-AB93-BC4B-BA39-791A5B15A5A8}">
      <dgm:prSet/>
      <dgm:spPr/>
      <dgm:t>
        <a:bodyPr/>
        <a:lstStyle/>
        <a:p>
          <a:endParaRPr lang="en-US"/>
        </a:p>
      </dgm:t>
    </dgm:pt>
    <dgm:pt modelId="{D135A459-7C47-464C-AA99-A1D3899737B1}">
      <dgm:prSet phldrT="[Text]"/>
      <dgm:spPr/>
      <dgm:t>
        <a:bodyPr/>
        <a:lstStyle/>
        <a:p>
          <a:r>
            <a:rPr lang="en-US" dirty="0">
              <a:latin typeface="Avenir Book" panose="02000503020000020003" pitchFamily="2" charset="0"/>
            </a:rPr>
            <a:t>Coverage</a:t>
          </a:r>
        </a:p>
      </dgm:t>
    </dgm:pt>
    <dgm:pt modelId="{75957DE7-77A7-014D-850C-3A73CF49E8F6}" type="parTrans" cxnId="{9465EC7E-3CF4-4745-B2FD-756DEE0529D4}">
      <dgm:prSet/>
      <dgm:spPr/>
      <dgm:t>
        <a:bodyPr/>
        <a:lstStyle/>
        <a:p>
          <a:endParaRPr lang="en-US"/>
        </a:p>
      </dgm:t>
    </dgm:pt>
    <dgm:pt modelId="{27BD9DEF-D1BB-1041-92BC-F26814C9E33C}" type="sibTrans" cxnId="{9465EC7E-3CF4-4745-B2FD-756DEE0529D4}">
      <dgm:prSet/>
      <dgm:spPr/>
      <dgm:t>
        <a:bodyPr/>
        <a:lstStyle/>
        <a:p>
          <a:endParaRPr lang="en-US"/>
        </a:p>
      </dgm:t>
    </dgm:pt>
    <dgm:pt modelId="{542C289C-0411-CB4E-9C25-B3C509DF8E4B}">
      <dgm:prSet phldrT="[Text]"/>
      <dgm:spPr>
        <a:solidFill>
          <a:srgbClr val="FFFF00">
            <a:alpha val="42000"/>
          </a:srgbClr>
        </a:solidFill>
      </dgm:spPr>
      <dgm:t>
        <a:bodyPr/>
        <a:lstStyle/>
        <a:p>
          <a:r>
            <a:rPr lang="en-US" dirty="0">
              <a:latin typeface="Avenir Book" panose="02000503020000020003" pitchFamily="2" charset="0"/>
            </a:rPr>
            <a:t>Application</a:t>
          </a:r>
        </a:p>
      </dgm:t>
    </dgm:pt>
    <dgm:pt modelId="{9AB2B7F3-6375-B144-BAAE-7ADDC66EB9F1}" type="sibTrans" cxnId="{00F1716F-F0DC-E34E-9019-810DA1E606DC}">
      <dgm:prSet/>
      <dgm:spPr/>
      <dgm:t>
        <a:bodyPr/>
        <a:lstStyle/>
        <a:p>
          <a:endParaRPr lang="en-US"/>
        </a:p>
      </dgm:t>
    </dgm:pt>
    <dgm:pt modelId="{B6118A40-3232-2B45-9499-E67DBF2F868D}" type="parTrans" cxnId="{00F1716F-F0DC-E34E-9019-810DA1E606DC}">
      <dgm:prSet/>
      <dgm:spPr/>
      <dgm:t>
        <a:bodyPr/>
        <a:lstStyle/>
        <a:p>
          <a:endParaRPr lang="en-US"/>
        </a:p>
      </dgm:t>
    </dgm:pt>
    <dgm:pt modelId="{046F02A6-2955-4F46-A74D-62886F7ABABD}" type="pres">
      <dgm:prSet presAssocID="{874EDBC6-FDE5-D146-9B87-D7D6CEC6E885}" presName="outerComposite" presStyleCnt="0">
        <dgm:presLayoutVars>
          <dgm:chMax val="2"/>
          <dgm:animLvl val="lvl"/>
          <dgm:resizeHandles val="exact"/>
        </dgm:presLayoutVars>
      </dgm:prSet>
      <dgm:spPr/>
    </dgm:pt>
    <dgm:pt modelId="{77881378-0ACA-FE4F-8DA6-FA09A6DF5E52}" type="pres">
      <dgm:prSet presAssocID="{874EDBC6-FDE5-D146-9B87-D7D6CEC6E885}" presName="dummyMaxCanvas" presStyleCnt="0"/>
      <dgm:spPr/>
    </dgm:pt>
    <dgm:pt modelId="{B9410ADA-C801-854D-9D24-37B8BBDAE3B6}" type="pres">
      <dgm:prSet presAssocID="{874EDBC6-FDE5-D146-9B87-D7D6CEC6E885}" presName="parentComposite" presStyleCnt="0"/>
      <dgm:spPr/>
    </dgm:pt>
    <dgm:pt modelId="{D08EE7AD-7593-F84B-AB94-0ADB67BF398E}" type="pres">
      <dgm:prSet presAssocID="{874EDBC6-FDE5-D146-9B87-D7D6CEC6E885}" presName="parent1" presStyleLbl="alignAccFollowNode1" presStyleIdx="0" presStyleCnt="4" custScaleX="139059" custLinFactNeighborX="-3134" custLinFactNeighborY="0">
        <dgm:presLayoutVars>
          <dgm:chMax val="4"/>
        </dgm:presLayoutVars>
      </dgm:prSet>
      <dgm:spPr/>
    </dgm:pt>
    <dgm:pt modelId="{A4BDC88C-1248-D54D-BEEF-679EE4161E3F}" type="pres">
      <dgm:prSet presAssocID="{874EDBC6-FDE5-D146-9B87-D7D6CEC6E885}" presName="parent2" presStyleLbl="alignAccFollowNode1" presStyleIdx="1" presStyleCnt="4" custScaleX="147399" custLinFactNeighborX="10640" custLinFactNeighborY="-176">
        <dgm:presLayoutVars>
          <dgm:chMax val="4"/>
        </dgm:presLayoutVars>
      </dgm:prSet>
      <dgm:spPr/>
    </dgm:pt>
    <dgm:pt modelId="{58265D9E-E21E-FF41-9B80-EEC6A8F6CF29}" type="pres">
      <dgm:prSet presAssocID="{874EDBC6-FDE5-D146-9B87-D7D6CEC6E885}" presName="childrenComposite" presStyleCnt="0"/>
      <dgm:spPr/>
    </dgm:pt>
    <dgm:pt modelId="{C21A4E51-4F68-6349-A426-277512EF0830}" type="pres">
      <dgm:prSet presAssocID="{874EDBC6-FDE5-D146-9B87-D7D6CEC6E885}" presName="dummyMaxCanvas_ChildArea" presStyleCnt="0"/>
      <dgm:spPr/>
    </dgm:pt>
    <dgm:pt modelId="{1D79FFEE-E9BB-0348-8705-2215E545F5AC}" type="pres">
      <dgm:prSet presAssocID="{874EDBC6-FDE5-D146-9B87-D7D6CEC6E885}" presName="fulcrum" presStyleLbl="alignAccFollowNode1" presStyleIdx="2" presStyleCnt="4"/>
      <dgm:spPr/>
    </dgm:pt>
    <dgm:pt modelId="{D982E6C5-F9C4-B74A-A56F-488C74A1F74B}" type="pres">
      <dgm:prSet presAssocID="{874EDBC6-FDE5-D146-9B87-D7D6CEC6E885}" presName="balance_23" presStyleLbl="alignAccFollowNode1" presStyleIdx="3" presStyleCnt="4">
        <dgm:presLayoutVars>
          <dgm:bulletEnabled val="1"/>
        </dgm:presLayoutVars>
      </dgm:prSet>
      <dgm:spPr/>
    </dgm:pt>
    <dgm:pt modelId="{1EC741A2-0CA6-564D-BDCB-1C7318F404D3}" type="pres">
      <dgm:prSet presAssocID="{874EDBC6-FDE5-D146-9B87-D7D6CEC6E885}" presName="right_23_1" presStyleLbl="node1" presStyleIdx="0" presStyleCnt="5">
        <dgm:presLayoutVars>
          <dgm:bulletEnabled val="1"/>
        </dgm:presLayoutVars>
      </dgm:prSet>
      <dgm:spPr/>
    </dgm:pt>
    <dgm:pt modelId="{B3D37F13-05FC-994B-A1DD-3CD3E5FC6C0D}" type="pres">
      <dgm:prSet presAssocID="{874EDBC6-FDE5-D146-9B87-D7D6CEC6E885}" presName="right_23_2" presStyleLbl="node1" presStyleIdx="1" presStyleCnt="5">
        <dgm:presLayoutVars>
          <dgm:bulletEnabled val="1"/>
        </dgm:presLayoutVars>
      </dgm:prSet>
      <dgm:spPr/>
    </dgm:pt>
    <dgm:pt modelId="{9BA55A41-AAF3-C44F-A727-0A31A5C4C019}" type="pres">
      <dgm:prSet presAssocID="{874EDBC6-FDE5-D146-9B87-D7D6CEC6E885}" presName="right_23_3" presStyleLbl="node1" presStyleIdx="2" presStyleCnt="5">
        <dgm:presLayoutVars>
          <dgm:bulletEnabled val="1"/>
        </dgm:presLayoutVars>
      </dgm:prSet>
      <dgm:spPr/>
    </dgm:pt>
    <dgm:pt modelId="{6D6FDDB8-36D0-BB41-9701-AC736EEDDBD9}" type="pres">
      <dgm:prSet presAssocID="{874EDBC6-FDE5-D146-9B87-D7D6CEC6E885}" presName="left_23_1" presStyleLbl="node1" presStyleIdx="3" presStyleCnt="5">
        <dgm:presLayoutVars>
          <dgm:bulletEnabled val="1"/>
        </dgm:presLayoutVars>
      </dgm:prSet>
      <dgm:spPr/>
    </dgm:pt>
    <dgm:pt modelId="{7BDFF1F3-FFE0-6A4D-AEFF-02AF66D40A76}" type="pres">
      <dgm:prSet presAssocID="{874EDBC6-FDE5-D146-9B87-D7D6CEC6E885}" presName="left_23_2" presStyleLbl="node1" presStyleIdx="4" presStyleCnt="5">
        <dgm:presLayoutVars>
          <dgm:bulletEnabled val="1"/>
        </dgm:presLayoutVars>
      </dgm:prSet>
      <dgm:spPr/>
    </dgm:pt>
  </dgm:ptLst>
  <dgm:cxnLst>
    <dgm:cxn modelId="{8A05BD04-A4A9-7B48-A066-376D9258631D}" type="presOf" srcId="{874EDBC6-FDE5-D146-9B87-D7D6CEC6E885}" destId="{046F02A6-2955-4F46-A74D-62886F7ABABD}" srcOrd="0" destOrd="0" presId="urn:microsoft.com/office/officeart/2005/8/layout/balance1"/>
    <dgm:cxn modelId="{A0B8890E-C14C-E94F-B3E2-58376C704B2E}" type="presOf" srcId="{542C289C-0411-CB4E-9C25-B3C509DF8E4B}" destId="{D08EE7AD-7593-F84B-AB94-0ADB67BF398E}" srcOrd="0" destOrd="0" presId="urn:microsoft.com/office/officeart/2005/8/layout/balance1"/>
    <dgm:cxn modelId="{CE51A021-D85D-2D49-96F2-27317F01CE5C}" srcId="{874EDBC6-FDE5-D146-9B87-D7D6CEC6E885}" destId="{8C3DA1FF-D868-3E48-8ADE-75285DF13ADC}" srcOrd="1" destOrd="0" parTransId="{1B684B2A-19DD-0947-980C-9E3A59255330}" sibTransId="{0EBC6262-F32B-2D46-B401-51D40F264DF9}"/>
    <dgm:cxn modelId="{AA95732B-C807-5A46-88EA-8863584DDE9B}" type="presOf" srcId="{8C3DA1FF-D868-3E48-8ADE-75285DF13ADC}" destId="{A4BDC88C-1248-D54D-BEEF-679EE4161E3F}" srcOrd="0" destOrd="0" presId="urn:microsoft.com/office/officeart/2005/8/layout/balance1"/>
    <dgm:cxn modelId="{9B1D8835-2D66-9B42-9D87-4405F916A807}" type="presOf" srcId="{BF466F6D-8509-6945-A6C1-419DBC5159CB}" destId="{B3D37F13-05FC-994B-A1DD-3CD3E5FC6C0D}" srcOrd="0" destOrd="0" presId="urn:microsoft.com/office/officeart/2005/8/layout/balance1"/>
    <dgm:cxn modelId="{00F1716F-F0DC-E34E-9019-810DA1E606DC}" srcId="{874EDBC6-FDE5-D146-9B87-D7D6CEC6E885}" destId="{542C289C-0411-CB4E-9C25-B3C509DF8E4B}" srcOrd="0" destOrd="0" parTransId="{B6118A40-3232-2B45-9499-E67DBF2F868D}" sibTransId="{9AB2B7F3-6375-B144-BAAE-7ADDC66EB9F1}"/>
    <dgm:cxn modelId="{D0D8B17D-D016-7147-879C-D875EC626481}" type="presOf" srcId="{F00DB0F5-208D-2140-AA2A-62423D4934C6}" destId="{6D6FDDB8-36D0-BB41-9701-AC736EEDDBD9}" srcOrd="0" destOrd="0" presId="urn:microsoft.com/office/officeart/2005/8/layout/balance1"/>
    <dgm:cxn modelId="{9465EC7E-3CF4-4745-B2FD-756DEE0529D4}" srcId="{8C3DA1FF-D868-3E48-8ADE-75285DF13ADC}" destId="{D135A459-7C47-464C-AA99-A1D3899737B1}" srcOrd="2" destOrd="0" parTransId="{75957DE7-77A7-014D-850C-3A73CF49E8F6}" sibTransId="{27BD9DEF-D1BB-1041-92BC-F26814C9E33C}"/>
    <dgm:cxn modelId="{FE6D3A8F-AFD3-804D-B5B1-66E6D2ED5AE9}" srcId="{8C3DA1FF-D868-3E48-8ADE-75285DF13ADC}" destId="{B4C64E2B-2440-E744-9454-26CE9D5B2268}" srcOrd="0" destOrd="0" parTransId="{92B26BAB-5AFC-F144-8540-94C9375E0F56}" sibTransId="{829C5188-3019-1A40-B8F3-C89D1D1185FD}"/>
    <dgm:cxn modelId="{B9378292-559A-5F48-BE88-3647A2FF8048}" srcId="{542C289C-0411-CB4E-9C25-B3C509DF8E4B}" destId="{F00DB0F5-208D-2140-AA2A-62423D4934C6}" srcOrd="0" destOrd="0" parTransId="{D00E7980-22BF-2C40-83A7-0E78C9CA2DF7}" sibTransId="{FC275CDF-8145-C540-A257-40C94A148430}"/>
    <dgm:cxn modelId="{349BF9A1-F458-444B-AA67-528AAC88CD4C}" type="presOf" srcId="{94B5E6FC-2D32-2840-8DA6-E5FC16EEC7F0}" destId="{7BDFF1F3-FFE0-6A4D-AEFF-02AF66D40A76}" srcOrd="0" destOrd="0" presId="urn:microsoft.com/office/officeart/2005/8/layout/balance1"/>
    <dgm:cxn modelId="{97A058A2-A684-3141-8211-0388D9D46EB2}" srcId="{542C289C-0411-CB4E-9C25-B3C509DF8E4B}" destId="{94B5E6FC-2D32-2840-8DA6-E5FC16EEC7F0}" srcOrd="1" destOrd="0" parTransId="{9FA35997-83D4-CC45-A682-5787D894FC5E}" sibTransId="{5B9B4E74-150A-A842-900D-188EF5BCFA71}"/>
    <dgm:cxn modelId="{B39EBEBA-AB93-BC4B-BA39-791A5B15A5A8}" srcId="{8C3DA1FF-D868-3E48-8ADE-75285DF13ADC}" destId="{BF466F6D-8509-6945-A6C1-419DBC5159CB}" srcOrd="1" destOrd="0" parTransId="{F2E8A874-0D40-D243-92C3-1579DC747182}" sibTransId="{D7692906-F84F-1B4E-9FD1-56860812EF3D}"/>
    <dgm:cxn modelId="{1EF6A2E3-438D-5C43-985D-FB95DA6FA438}" type="presOf" srcId="{D135A459-7C47-464C-AA99-A1D3899737B1}" destId="{9BA55A41-AAF3-C44F-A727-0A31A5C4C019}" srcOrd="0" destOrd="0" presId="urn:microsoft.com/office/officeart/2005/8/layout/balance1"/>
    <dgm:cxn modelId="{9F53FFFE-A1F1-0D45-98AC-997D380C9405}" type="presOf" srcId="{B4C64E2B-2440-E744-9454-26CE9D5B2268}" destId="{1EC741A2-0CA6-564D-BDCB-1C7318F404D3}" srcOrd="0" destOrd="0" presId="urn:microsoft.com/office/officeart/2005/8/layout/balance1"/>
    <dgm:cxn modelId="{070B5173-80AC-4249-8CA5-CA9E0695F0D7}" type="presParOf" srcId="{046F02A6-2955-4F46-A74D-62886F7ABABD}" destId="{77881378-0ACA-FE4F-8DA6-FA09A6DF5E52}" srcOrd="0" destOrd="0" presId="urn:microsoft.com/office/officeart/2005/8/layout/balance1"/>
    <dgm:cxn modelId="{19F5BF14-0D9C-774B-A9BC-F4D71480A35F}" type="presParOf" srcId="{046F02A6-2955-4F46-A74D-62886F7ABABD}" destId="{B9410ADA-C801-854D-9D24-37B8BBDAE3B6}" srcOrd="1" destOrd="0" presId="urn:microsoft.com/office/officeart/2005/8/layout/balance1"/>
    <dgm:cxn modelId="{BB7C54CC-674E-F24F-9B0F-9A5CC26EECB5}" type="presParOf" srcId="{B9410ADA-C801-854D-9D24-37B8BBDAE3B6}" destId="{D08EE7AD-7593-F84B-AB94-0ADB67BF398E}" srcOrd="0" destOrd="0" presId="urn:microsoft.com/office/officeart/2005/8/layout/balance1"/>
    <dgm:cxn modelId="{17EE8CCB-E248-7546-A421-808DCBFF2DEC}" type="presParOf" srcId="{B9410ADA-C801-854D-9D24-37B8BBDAE3B6}" destId="{A4BDC88C-1248-D54D-BEEF-679EE4161E3F}" srcOrd="1" destOrd="0" presId="urn:microsoft.com/office/officeart/2005/8/layout/balance1"/>
    <dgm:cxn modelId="{BE50489E-CB5C-2C4E-885D-00500860BCD5}" type="presParOf" srcId="{046F02A6-2955-4F46-A74D-62886F7ABABD}" destId="{58265D9E-E21E-FF41-9B80-EEC6A8F6CF29}" srcOrd="2" destOrd="0" presId="urn:microsoft.com/office/officeart/2005/8/layout/balance1"/>
    <dgm:cxn modelId="{FCBBC3A5-A527-E549-BAD3-95913CECC80D}" type="presParOf" srcId="{58265D9E-E21E-FF41-9B80-EEC6A8F6CF29}" destId="{C21A4E51-4F68-6349-A426-277512EF0830}" srcOrd="0" destOrd="0" presId="urn:microsoft.com/office/officeart/2005/8/layout/balance1"/>
    <dgm:cxn modelId="{F989FED3-7700-7E48-B1D1-6F57653FA869}" type="presParOf" srcId="{58265D9E-E21E-FF41-9B80-EEC6A8F6CF29}" destId="{1D79FFEE-E9BB-0348-8705-2215E545F5AC}" srcOrd="1" destOrd="0" presId="urn:microsoft.com/office/officeart/2005/8/layout/balance1"/>
    <dgm:cxn modelId="{2B729B51-30EB-CD41-888B-392D34542771}" type="presParOf" srcId="{58265D9E-E21E-FF41-9B80-EEC6A8F6CF29}" destId="{D982E6C5-F9C4-B74A-A56F-488C74A1F74B}" srcOrd="2" destOrd="0" presId="urn:microsoft.com/office/officeart/2005/8/layout/balance1"/>
    <dgm:cxn modelId="{1256392B-8E96-3E4E-97FB-7C7E1C4F005E}" type="presParOf" srcId="{58265D9E-E21E-FF41-9B80-EEC6A8F6CF29}" destId="{1EC741A2-0CA6-564D-BDCB-1C7318F404D3}" srcOrd="3" destOrd="0" presId="urn:microsoft.com/office/officeart/2005/8/layout/balance1"/>
    <dgm:cxn modelId="{46F62AED-67ED-B34A-B78E-398C292EB991}" type="presParOf" srcId="{58265D9E-E21E-FF41-9B80-EEC6A8F6CF29}" destId="{B3D37F13-05FC-994B-A1DD-3CD3E5FC6C0D}" srcOrd="4" destOrd="0" presId="urn:microsoft.com/office/officeart/2005/8/layout/balance1"/>
    <dgm:cxn modelId="{4F09E37D-CBF3-A04F-8640-8515AFF6DA28}" type="presParOf" srcId="{58265D9E-E21E-FF41-9B80-EEC6A8F6CF29}" destId="{9BA55A41-AAF3-C44F-A727-0A31A5C4C019}" srcOrd="5" destOrd="0" presId="urn:microsoft.com/office/officeart/2005/8/layout/balance1"/>
    <dgm:cxn modelId="{8B076376-CF3B-9B4A-A0AC-240776802920}" type="presParOf" srcId="{58265D9E-E21E-FF41-9B80-EEC6A8F6CF29}" destId="{6D6FDDB8-36D0-BB41-9701-AC736EEDDBD9}" srcOrd="6" destOrd="0" presId="urn:microsoft.com/office/officeart/2005/8/layout/balance1"/>
    <dgm:cxn modelId="{02F5A9B1-28C3-394E-B1CD-1CD25F1AAD0B}" type="presParOf" srcId="{58265D9E-E21E-FF41-9B80-EEC6A8F6CF29}" destId="{7BDFF1F3-FFE0-6A4D-AEFF-02AF66D40A76}" srcOrd="7" destOrd="0" presId="urn:microsoft.com/office/officeart/2005/8/layout/balanc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550CCE-C796-C14E-A2BA-1560D48C4965}" type="doc">
      <dgm:prSet loTypeId="urn:microsoft.com/office/officeart/2005/8/layout/chevron1" loCatId="" qsTypeId="urn:microsoft.com/office/officeart/2005/8/quickstyle/simple1" qsCatId="simple" csTypeId="urn:microsoft.com/office/officeart/2005/8/colors/colorful4" csCatId="colorful" phldr="1"/>
      <dgm:spPr/>
    </dgm:pt>
    <dgm:pt modelId="{7D723E19-633E-904A-B80D-9CE0D1D49531}">
      <dgm:prSet phldrT="[Text]" custT="1"/>
      <dgm:spPr/>
      <dgm:t>
        <a:bodyPr/>
        <a:lstStyle/>
        <a:p>
          <a:r>
            <a:rPr lang="en-US" sz="2000" dirty="0">
              <a:latin typeface="Avenir Book" panose="02000503020000020003" pitchFamily="2" charset="0"/>
            </a:rPr>
            <a:t>Quality control</a:t>
          </a:r>
        </a:p>
      </dgm:t>
    </dgm:pt>
    <dgm:pt modelId="{B8506766-E863-AA45-9261-36E47523CB40}" type="parTrans" cxnId="{1EFE69CB-B677-BF4A-BBC5-56C75BDD3060}">
      <dgm:prSet/>
      <dgm:spPr/>
      <dgm:t>
        <a:bodyPr/>
        <a:lstStyle/>
        <a:p>
          <a:endParaRPr lang="en-US" sz="2000">
            <a:latin typeface="Avenir Book" panose="02000503020000020003" pitchFamily="2" charset="0"/>
          </a:endParaRPr>
        </a:p>
      </dgm:t>
    </dgm:pt>
    <dgm:pt modelId="{B0A8568F-48AF-2E44-997C-37DE5E43ABFE}" type="sibTrans" cxnId="{1EFE69CB-B677-BF4A-BBC5-56C75BDD3060}">
      <dgm:prSet/>
      <dgm:spPr/>
      <dgm:t>
        <a:bodyPr/>
        <a:lstStyle/>
        <a:p>
          <a:endParaRPr lang="en-US" sz="2000">
            <a:latin typeface="Avenir Book" panose="02000503020000020003" pitchFamily="2" charset="0"/>
          </a:endParaRPr>
        </a:p>
      </dgm:t>
    </dgm:pt>
    <dgm:pt modelId="{7A584DEF-4301-0248-963E-22C2550C789D}">
      <dgm:prSet phldrT="[Text]" custT="1"/>
      <dgm:spPr>
        <a:solidFill>
          <a:srgbClr val="50DE4A"/>
        </a:solidFill>
      </dgm:spPr>
      <dgm:t>
        <a:bodyPr/>
        <a:lstStyle/>
        <a:p>
          <a:r>
            <a:rPr lang="en-US" sz="2000" dirty="0">
              <a:latin typeface="Avenir Book" panose="02000503020000020003" pitchFamily="2" charset="0"/>
            </a:rPr>
            <a:t>Adapter trimming</a:t>
          </a:r>
        </a:p>
      </dgm:t>
    </dgm:pt>
    <dgm:pt modelId="{38352766-F9CA-9B4B-9E69-D8967EB73C36}" type="parTrans" cxnId="{F2883315-0131-3844-83FF-F7C309D076A8}">
      <dgm:prSet/>
      <dgm:spPr/>
      <dgm:t>
        <a:bodyPr/>
        <a:lstStyle/>
        <a:p>
          <a:endParaRPr lang="en-US" sz="2000">
            <a:latin typeface="Avenir Book" panose="02000503020000020003" pitchFamily="2" charset="0"/>
          </a:endParaRPr>
        </a:p>
      </dgm:t>
    </dgm:pt>
    <dgm:pt modelId="{912CEA03-DFCD-9945-A524-F80D1D6BED80}" type="sibTrans" cxnId="{F2883315-0131-3844-83FF-F7C309D076A8}">
      <dgm:prSet/>
      <dgm:spPr/>
      <dgm:t>
        <a:bodyPr/>
        <a:lstStyle/>
        <a:p>
          <a:endParaRPr lang="en-US" sz="2000">
            <a:latin typeface="Avenir Book" panose="02000503020000020003" pitchFamily="2" charset="0"/>
          </a:endParaRPr>
        </a:p>
      </dgm:t>
    </dgm:pt>
    <dgm:pt modelId="{164B6128-7E76-8C43-9E16-63C286FE0120}">
      <dgm:prSet phldrT="[Text]" custT="1"/>
      <dgm:spPr>
        <a:solidFill>
          <a:srgbClr val="CAEE36"/>
        </a:solidFill>
      </dgm:spPr>
      <dgm:t>
        <a:bodyPr/>
        <a:lstStyle/>
        <a:p>
          <a:r>
            <a:rPr lang="en-US" sz="2000" dirty="0">
              <a:latin typeface="Avenir Book" panose="02000503020000020003" pitchFamily="2" charset="0"/>
            </a:rPr>
            <a:t>Read aligning</a:t>
          </a:r>
        </a:p>
      </dgm:t>
    </dgm:pt>
    <dgm:pt modelId="{12571D38-91DF-914D-8887-B0B5DE20683A}" type="parTrans" cxnId="{91089708-FE34-C644-A113-C188CF3D9D9A}">
      <dgm:prSet/>
      <dgm:spPr/>
      <dgm:t>
        <a:bodyPr/>
        <a:lstStyle/>
        <a:p>
          <a:endParaRPr lang="en-US" sz="2000">
            <a:latin typeface="Avenir Book" panose="02000503020000020003" pitchFamily="2" charset="0"/>
          </a:endParaRPr>
        </a:p>
      </dgm:t>
    </dgm:pt>
    <dgm:pt modelId="{4BE6346E-2B7D-654E-9F65-DCEA1BD2E52E}" type="sibTrans" cxnId="{91089708-FE34-C644-A113-C188CF3D9D9A}">
      <dgm:prSet/>
      <dgm:spPr/>
      <dgm:t>
        <a:bodyPr/>
        <a:lstStyle/>
        <a:p>
          <a:endParaRPr lang="en-US" sz="2000">
            <a:latin typeface="Avenir Book" panose="02000503020000020003" pitchFamily="2" charset="0"/>
          </a:endParaRPr>
        </a:p>
      </dgm:t>
    </dgm:pt>
    <dgm:pt modelId="{F220681F-FDA6-F443-8B7F-17D72E8A9B79}">
      <dgm:prSet custT="1"/>
      <dgm:spPr/>
      <dgm:t>
        <a:bodyPr/>
        <a:lstStyle/>
        <a:p>
          <a:r>
            <a:rPr lang="en-US" sz="2000" dirty="0">
              <a:latin typeface="Avenir Book" panose="02000503020000020003" pitchFamily="2" charset="0"/>
            </a:rPr>
            <a:t>Variant calling </a:t>
          </a:r>
        </a:p>
      </dgm:t>
    </dgm:pt>
    <dgm:pt modelId="{6307DD74-8E40-B040-808E-19AE7667649C}" type="parTrans" cxnId="{CDC251EC-D5DB-D143-8ECE-69488A27B569}">
      <dgm:prSet/>
      <dgm:spPr/>
      <dgm:t>
        <a:bodyPr/>
        <a:lstStyle/>
        <a:p>
          <a:endParaRPr lang="en-US" sz="2000">
            <a:latin typeface="Avenir Book" panose="02000503020000020003" pitchFamily="2" charset="0"/>
          </a:endParaRPr>
        </a:p>
      </dgm:t>
    </dgm:pt>
    <dgm:pt modelId="{5442963D-71C6-304C-9B48-5E580C4213C8}" type="sibTrans" cxnId="{CDC251EC-D5DB-D143-8ECE-69488A27B569}">
      <dgm:prSet/>
      <dgm:spPr/>
      <dgm:t>
        <a:bodyPr/>
        <a:lstStyle/>
        <a:p>
          <a:endParaRPr lang="en-US" sz="2000">
            <a:latin typeface="Avenir Book" panose="02000503020000020003" pitchFamily="2" charset="0"/>
          </a:endParaRPr>
        </a:p>
      </dgm:t>
    </dgm:pt>
    <dgm:pt modelId="{E5B553FB-6DA6-0C45-8A63-EB7718F81CEF}" type="pres">
      <dgm:prSet presAssocID="{B4550CCE-C796-C14E-A2BA-1560D48C4965}" presName="Name0" presStyleCnt="0">
        <dgm:presLayoutVars>
          <dgm:dir/>
          <dgm:animLvl val="lvl"/>
          <dgm:resizeHandles val="exact"/>
        </dgm:presLayoutVars>
      </dgm:prSet>
      <dgm:spPr/>
    </dgm:pt>
    <dgm:pt modelId="{FB6DEECF-278B-7848-9CCC-69063067F1C7}" type="pres">
      <dgm:prSet presAssocID="{7D723E19-633E-904A-B80D-9CE0D1D49531}" presName="parTxOnly" presStyleLbl="node1" presStyleIdx="0" presStyleCnt="4">
        <dgm:presLayoutVars>
          <dgm:chMax val="0"/>
          <dgm:chPref val="0"/>
          <dgm:bulletEnabled val="1"/>
        </dgm:presLayoutVars>
      </dgm:prSet>
      <dgm:spPr/>
    </dgm:pt>
    <dgm:pt modelId="{A700C176-27F6-B640-9C4C-EF8E49705049}" type="pres">
      <dgm:prSet presAssocID="{B0A8568F-48AF-2E44-997C-37DE5E43ABFE}" presName="parTxOnlySpace" presStyleCnt="0"/>
      <dgm:spPr/>
    </dgm:pt>
    <dgm:pt modelId="{9E0EAA84-1300-154A-9AF6-1492E058A236}" type="pres">
      <dgm:prSet presAssocID="{7A584DEF-4301-0248-963E-22C2550C789D}" presName="parTxOnly" presStyleLbl="node1" presStyleIdx="1" presStyleCnt="4">
        <dgm:presLayoutVars>
          <dgm:chMax val="0"/>
          <dgm:chPref val="0"/>
          <dgm:bulletEnabled val="1"/>
        </dgm:presLayoutVars>
      </dgm:prSet>
      <dgm:spPr/>
    </dgm:pt>
    <dgm:pt modelId="{BBFD06C1-7D71-B547-84FB-9AA638D240DD}" type="pres">
      <dgm:prSet presAssocID="{912CEA03-DFCD-9945-A524-F80D1D6BED80}" presName="parTxOnlySpace" presStyleCnt="0"/>
      <dgm:spPr/>
    </dgm:pt>
    <dgm:pt modelId="{BA0D43D8-E658-2149-9626-33DCC489F6B2}" type="pres">
      <dgm:prSet presAssocID="{164B6128-7E76-8C43-9E16-63C286FE0120}" presName="parTxOnly" presStyleLbl="node1" presStyleIdx="2" presStyleCnt="4">
        <dgm:presLayoutVars>
          <dgm:chMax val="0"/>
          <dgm:chPref val="0"/>
          <dgm:bulletEnabled val="1"/>
        </dgm:presLayoutVars>
      </dgm:prSet>
      <dgm:spPr/>
    </dgm:pt>
    <dgm:pt modelId="{9626F1CD-0DD5-C64E-B695-080CA3F29D68}" type="pres">
      <dgm:prSet presAssocID="{4BE6346E-2B7D-654E-9F65-DCEA1BD2E52E}" presName="parTxOnlySpace" presStyleCnt="0"/>
      <dgm:spPr/>
    </dgm:pt>
    <dgm:pt modelId="{B2A89AD6-9C9A-E941-9CBA-4314273E2E2A}" type="pres">
      <dgm:prSet presAssocID="{F220681F-FDA6-F443-8B7F-17D72E8A9B79}" presName="parTxOnly" presStyleLbl="node1" presStyleIdx="3" presStyleCnt="4">
        <dgm:presLayoutVars>
          <dgm:chMax val="0"/>
          <dgm:chPref val="0"/>
          <dgm:bulletEnabled val="1"/>
        </dgm:presLayoutVars>
      </dgm:prSet>
      <dgm:spPr/>
    </dgm:pt>
  </dgm:ptLst>
  <dgm:cxnLst>
    <dgm:cxn modelId="{91089708-FE34-C644-A113-C188CF3D9D9A}" srcId="{B4550CCE-C796-C14E-A2BA-1560D48C4965}" destId="{164B6128-7E76-8C43-9E16-63C286FE0120}" srcOrd="2" destOrd="0" parTransId="{12571D38-91DF-914D-8887-B0B5DE20683A}" sibTransId="{4BE6346E-2B7D-654E-9F65-DCEA1BD2E52E}"/>
    <dgm:cxn modelId="{F2883315-0131-3844-83FF-F7C309D076A8}" srcId="{B4550CCE-C796-C14E-A2BA-1560D48C4965}" destId="{7A584DEF-4301-0248-963E-22C2550C789D}" srcOrd="1" destOrd="0" parTransId="{38352766-F9CA-9B4B-9E69-D8967EB73C36}" sibTransId="{912CEA03-DFCD-9945-A524-F80D1D6BED80}"/>
    <dgm:cxn modelId="{2305FE1A-3BED-FE42-B7D0-3E1C1B12218D}" type="presOf" srcId="{7D723E19-633E-904A-B80D-9CE0D1D49531}" destId="{FB6DEECF-278B-7848-9CCC-69063067F1C7}" srcOrd="0" destOrd="0" presId="urn:microsoft.com/office/officeart/2005/8/layout/chevron1"/>
    <dgm:cxn modelId="{87ABD66B-35EA-754E-9F21-86DA3919EBC8}" type="presOf" srcId="{7A584DEF-4301-0248-963E-22C2550C789D}" destId="{9E0EAA84-1300-154A-9AF6-1492E058A236}" srcOrd="0" destOrd="0" presId="urn:microsoft.com/office/officeart/2005/8/layout/chevron1"/>
    <dgm:cxn modelId="{FFDD7F71-9709-554E-984F-B69D98982423}" type="presOf" srcId="{F220681F-FDA6-F443-8B7F-17D72E8A9B79}" destId="{B2A89AD6-9C9A-E941-9CBA-4314273E2E2A}" srcOrd="0" destOrd="0" presId="urn:microsoft.com/office/officeart/2005/8/layout/chevron1"/>
    <dgm:cxn modelId="{1EFE69CB-B677-BF4A-BBC5-56C75BDD3060}" srcId="{B4550CCE-C796-C14E-A2BA-1560D48C4965}" destId="{7D723E19-633E-904A-B80D-9CE0D1D49531}" srcOrd="0" destOrd="0" parTransId="{B8506766-E863-AA45-9261-36E47523CB40}" sibTransId="{B0A8568F-48AF-2E44-997C-37DE5E43ABFE}"/>
    <dgm:cxn modelId="{840DCED8-3B02-DE4D-891E-5D4BBF1E895C}" type="presOf" srcId="{164B6128-7E76-8C43-9E16-63C286FE0120}" destId="{BA0D43D8-E658-2149-9626-33DCC489F6B2}" srcOrd="0" destOrd="0" presId="urn:microsoft.com/office/officeart/2005/8/layout/chevron1"/>
    <dgm:cxn modelId="{A8D1FBDE-176A-6A47-AC68-AD02872EAFB8}" type="presOf" srcId="{B4550CCE-C796-C14E-A2BA-1560D48C4965}" destId="{E5B553FB-6DA6-0C45-8A63-EB7718F81CEF}" srcOrd="0" destOrd="0" presId="urn:microsoft.com/office/officeart/2005/8/layout/chevron1"/>
    <dgm:cxn modelId="{CDC251EC-D5DB-D143-8ECE-69488A27B569}" srcId="{B4550CCE-C796-C14E-A2BA-1560D48C4965}" destId="{F220681F-FDA6-F443-8B7F-17D72E8A9B79}" srcOrd="3" destOrd="0" parTransId="{6307DD74-8E40-B040-808E-19AE7667649C}" sibTransId="{5442963D-71C6-304C-9B48-5E580C4213C8}"/>
    <dgm:cxn modelId="{877EE832-42EA-2645-BEA2-A0285FB03A2C}" type="presParOf" srcId="{E5B553FB-6DA6-0C45-8A63-EB7718F81CEF}" destId="{FB6DEECF-278B-7848-9CCC-69063067F1C7}" srcOrd="0" destOrd="0" presId="urn:microsoft.com/office/officeart/2005/8/layout/chevron1"/>
    <dgm:cxn modelId="{B6F70A65-5201-4A41-A3CE-174C54280C2E}" type="presParOf" srcId="{E5B553FB-6DA6-0C45-8A63-EB7718F81CEF}" destId="{A700C176-27F6-B640-9C4C-EF8E49705049}" srcOrd="1" destOrd="0" presId="urn:microsoft.com/office/officeart/2005/8/layout/chevron1"/>
    <dgm:cxn modelId="{316DC50F-F2F9-4841-941B-975132A113BA}" type="presParOf" srcId="{E5B553FB-6DA6-0C45-8A63-EB7718F81CEF}" destId="{9E0EAA84-1300-154A-9AF6-1492E058A236}" srcOrd="2" destOrd="0" presId="urn:microsoft.com/office/officeart/2005/8/layout/chevron1"/>
    <dgm:cxn modelId="{0C4BED9C-0201-1E4D-9B56-70003ABAAC00}" type="presParOf" srcId="{E5B553FB-6DA6-0C45-8A63-EB7718F81CEF}" destId="{BBFD06C1-7D71-B547-84FB-9AA638D240DD}" srcOrd="3" destOrd="0" presId="urn:microsoft.com/office/officeart/2005/8/layout/chevron1"/>
    <dgm:cxn modelId="{C308C5AC-D70D-B04F-991B-5B4EFB0E1AF2}" type="presParOf" srcId="{E5B553FB-6DA6-0C45-8A63-EB7718F81CEF}" destId="{BA0D43D8-E658-2149-9626-33DCC489F6B2}" srcOrd="4" destOrd="0" presId="urn:microsoft.com/office/officeart/2005/8/layout/chevron1"/>
    <dgm:cxn modelId="{7F5877CC-307A-1344-9544-266BAA56E638}" type="presParOf" srcId="{E5B553FB-6DA6-0C45-8A63-EB7718F81CEF}" destId="{9626F1CD-0DD5-C64E-B695-080CA3F29D68}" srcOrd="5" destOrd="0" presId="urn:microsoft.com/office/officeart/2005/8/layout/chevron1"/>
    <dgm:cxn modelId="{6BFE6442-A249-5945-BD58-E1511D25844C}" type="presParOf" srcId="{E5B553FB-6DA6-0C45-8A63-EB7718F81CEF}" destId="{B2A89AD6-9C9A-E941-9CBA-4314273E2E2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550CCE-C796-C14E-A2BA-1560D48C4965}" type="doc">
      <dgm:prSet loTypeId="urn:microsoft.com/office/officeart/2005/8/layout/chevron1" loCatId="" qsTypeId="urn:microsoft.com/office/officeart/2005/8/quickstyle/simple1" qsCatId="simple" csTypeId="urn:microsoft.com/office/officeart/2005/8/colors/colorful4" csCatId="colorful" phldr="1"/>
      <dgm:spPr/>
    </dgm:pt>
    <dgm:pt modelId="{7D723E19-633E-904A-B80D-9CE0D1D49531}">
      <dgm:prSet phldrT="[Text]" custT="1"/>
      <dgm:spPr/>
      <dgm:t>
        <a:bodyPr/>
        <a:lstStyle/>
        <a:p>
          <a:r>
            <a:rPr lang="en-US" sz="2000" dirty="0">
              <a:latin typeface="Avenir Book" panose="02000503020000020003" pitchFamily="2" charset="0"/>
            </a:rPr>
            <a:t>Quality control</a:t>
          </a:r>
        </a:p>
      </dgm:t>
    </dgm:pt>
    <dgm:pt modelId="{B8506766-E863-AA45-9261-36E47523CB40}" type="parTrans" cxnId="{1EFE69CB-B677-BF4A-BBC5-56C75BDD3060}">
      <dgm:prSet/>
      <dgm:spPr/>
      <dgm:t>
        <a:bodyPr/>
        <a:lstStyle/>
        <a:p>
          <a:endParaRPr lang="en-US" sz="2000">
            <a:latin typeface="Avenir Book" panose="02000503020000020003" pitchFamily="2" charset="0"/>
          </a:endParaRPr>
        </a:p>
      </dgm:t>
    </dgm:pt>
    <dgm:pt modelId="{B0A8568F-48AF-2E44-997C-37DE5E43ABFE}" type="sibTrans" cxnId="{1EFE69CB-B677-BF4A-BBC5-56C75BDD3060}">
      <dgm:prSet/>
      <dgm:spPr/>
      <dgm:t>
        <a:bodyPr/>
        <a:lstStyle/>
        <a:p>
          <a:endParaRPr lang="en-US" sz="2000">
            <a:latin typeface="Avenir Book" panose="02000503020000020003" pitchFamily="2" charset="0"/>
          </a:endParaRPr>
        </a:p>
      </dgm:t>
    </dgm:pt>
    <dgm:pt modelId="{7A584DEF-4301-0248-963E-22C2550C789D}">
      <dgm:prSet phldrT="[Text]" custT="1"/>
      <dgm:spPr>
        <a:solidFill>
          <a:schemeClr val="bg1">
            <a:lumMod val="85000"/>
          </a:schemeClr>
        </a:solidFill>
      </dgm:spPr>
      <dgm:t>
        <a:bodyPr/>
        <a:lstStyle/>
        <a:p>
          <a:r>
            <a:rPr lang="en-US" sz="2000" dirty="0">
              <a:latin typeface="Avenir Book" panose="02000503020000020003" pitchFamily="2" charset="0"/>
            </a:rPr>
            <a:t>Adapter trimming</a:t>
          </a:r>
        </a:p>
      </dgm:t>
    </dgm:pt>
    <dgm:pt modelId="{38352766-F9CA-9B4B-9E69-D8967EB73C36}" type="parTrans" cxnId="{F2883315-0131-3844-83FF-F7C309D076A8}">
      <dgm:prSet/>
      <dgm:spPr/>
      <dgm:t>
        <a:bodyPr/>
        <a:lstStyle/>
        <a:p>
          <a:endParaRPr lang="en-US" sz="2000">
            <a:latin typeface="Avenir Book" panose="02000503020000020003" pitchFamily="2" charset="0"/>
          </a:endParaRPr>
        </a:p>
      </dgm:t>
    </dgm:pt>
    <dgm:pt modelId="{912CEA03-DFCD-9945-A524-F80D1D6BED80}" type="sibTrans" cxnId="{F2883315-0131-3844-83FF-F7C309D076A8}">
      <dgm:prSet/>
      <dgm:spPr/>
      <dgm:t>
        <a:bodyPr/>
        <a:lstStyle/>
        <a:p>
          <a:endParaRPr lang="en-US" sz="2000">
            <a:latin typeface="Avenir Book" panose="02000503020000020003" pitchFamily="2" charset="0"/>
          </a:endParaRPr>
        </a:p>
      </dgm:t>
    </dgm:pt>
    <dgm:pt modelId="{164B6128-7E76-8C43-9E16-63C286FE0120}">
      <dgm:prSet phldrT="[Text]" custT="1"/>
      <dgm:spPr>
        <a:solidFill>
          <a:schemeClr val="bg1">
            <a:lumMod val="85000"/>
          </a:schemeClr>
        </a:solidFill>
      </dgm:spPr>
      <dgm:t>
        <a:bodyPr/>
        <a:lstStyle/>
        <a:p>
          <a:r>
            <a:rPr lang="en-US" sz="2000" dirty="0">
              <a:latin typeface="Avenir Book" panose="02000503020000020003" pitchFamily="2" charset="0"/>
            </a:rPr>
            <a:t>Read aligning</a:t>
          </a:r>
        </a:p>
      </dgm:t>
    </dgm:pt>
    <dgm:pt modelId="{12571D38-91DF-914D-8887-B0B5DE20683A}" type="parTrans" cxnId="{91089708-FE34-C644-A113-C188CF3D9D9A}">
      <dgm:prSet/>
      <dgm:spPr/>
      <dgm:t>
        <a:bodyPr/>
        <a:lstStyle/>
        <a:p>
          <a:endParaRPr lang="en-US" sz="2000">
            <a:latin typeface="Avenir Book" panose="02000503020000020003" pitchFamily="2" charset="0"/>
          </a:endParaRPr>
        </a:p>
      </dgm:t>
    </dgm:pt>
    <dgm:pt modelId="{4BE6346E-2B7D-654E-9F65-DCEA1BD2E52E}" type="sibTrans" cxnId="{91089708-FE34-C644-A113-C188CF3D9D9A}">
      <dgm:prSet/>
      <dgm:spPr/>
      <dgm:t>
        <a:bodyPr/>
        <a:lstStyle/>
        <a:p>
          <a:endParaRPr lang="en-US" sz="2000">
            <a:latin typeface="Avenir Book" panose="02000503020000020003" pitchFamily="2" charset="0"/>
          </a:endParaRPr>
        </a:p>
      </dgm:t>
    </dgm:pt>
    <dgm:pt modelId="{F220681F-FDA6-F443-8B7F-17D72E8A9B79}">
      <dgm:prSet custT="1"/>
      <dgm:spPr>
        <a:solidFill>
          <a:schemeClr val="bg1">
            <a:lumMod val="85000"/>
          </a:schemeClr>
        </a:solidFill>
      </dgm:spPr>
      <dgm:t>
        <a:bodyPr/>
        <a:lstStyle/>
        <a:p>
          <a:r>
            <a:rPr lang="en-US" sz="2000" dirty="0">
              <a:latin typeface="Avenir Book" panose="02000503020000020003" pitchFamily="2" charset="0"/>
            </a:rPr>
            <a:t>Variant calling </a:t>
          </a:r>
        </a:p>
      </dgm:t>
    </dgm:pt>
    <dgm:pt modelId="{6307DD74-8E40-B040-808E-19AE7667649C}" type="parTrans" cxnId="{CDC251EC-D5DB-D143-8ECE-69488A27B569}">
      <dgm:prSet/>
      <dgm:spPr/>
      <dgm:t>
        <a:bodyPr/>
        <a:lstStyle/>
        <a:p>
          <a:endParaRPr lang="en-US" sz="2000">
            <a:latin typeface="Avenir Book" panose="02000503020000020003" pitchFamily="2" charset="0"/>
          </a:endParaRPr>
        </a:p>
      </dgm:t>
    </dgm:pt>
    <dgm:pt modelId="{5442963D-71C6-304C-9B48-5E580C4213C8}" type="sibTrans" cxnId="{CDC251EC-D5DB-D143-8ECE-69488A27B569}">
      <dgm:prSet/>
      <dgm:spPr/>
      <dgm:t>
        <a:bodyPr/>
        <a:lstStyle/>
        <a:p>
          <a:endParaRPr lang="en-US" sz="2000">
            <a:latin typeface="Avenir Book" panose="02000503020000020003" pitchFamily="2" charset="0"/>
          </a:endParaRPr>
        </a:p>
      </dgm:t>
    </dgm:pt>
    <dgm:pt modelId="{E5B553FB-6DA6-0C45-8A63-EB7718F81CEF}" type="pres">
      <dgm:prSet presAssocID="{B4550CCE-C796-C14E-A2BA-1560D48C4965}" presName="Name0" presStyleCnt="0">
        <dgm:presLayoutVars>
          <dgm:dir/>
          <dgm:animLvl val="lvl"/>
          <dgm:resizeHandles val="exact"/>
        </dgm:presLayoutVars>
      </dgm:prSet>
      <dgm:spPr/>
    </dgm:pt>
    <dgm:pt modelId="{FB6DEECF-278B-7848-9CCC-69063067F1C7}" type="pres">
      <dgm:prSet presAssocID="{7D723E19-633E-904A-B80D-9CE0D1D49531}" presName="parTxOnly" presStyleLbl="node1" presStyleIdx="0" presStyleCnt="4">
        <dgm:presLayoutVars>
          <dgm:chMax val="0"/>
          <dgm:chPref val="0"/>
          <dgm:bulletEnabled val="1"/>
        </dgm:presLayoutVars>
      </dgm:prSet>
      <dgm:spPr/>
    </dgm:pt>
    <dgm:pt modelId="{A700C176-27F6-B640-9C4C-EF8E49705049}" type="pres">
      <dgm:prSet presAssocID="{B0A8568F-48AF-2E44-997C-37DE5E43ABFE}" presName="parTxOnlySpace" presStyleCnt="0"/>
      <dgm:spPr/>
    </dgm:pt>
    <dgm:pt modelId="{9E0EAA84-1300-154A-9AF6-1492E058A236}" type="pres">
      <dgm:prSet presAssocID="{7A584DEF-4301-0248-963E-22C2550C789D}" presName="parTxOnly" presStyleLbl="node1" presStyleIdx="1" presStyleCnt="4">
        <dgm:presLayoutVars>
          <dgm:chMax val="0"/>
          <dgm:chPref val="0"/>
          <dgm:bulletEnabled val="1"/>
        </dgm:presLayoutVars>
      </dgm:prSet>
      <dgm:spPr/>
    </dgm:pt>
    <dgm:pt modelId="{BBFD06C1-7D71-B547-84FB-9AA638D240DD}" type="pres">
      <dgm:prSet presAssocID="{912CEA03-DFCD-9945-A524-F80D1D6BED80}" presName="parTxOnlySpace" presStyleCnt="0"/>
      <dgm:spPr/>
    </dgm:pt>
    <dgm:pt modelId="{BA0D43D8-E658-2149-9626-33DCC489F6B2}" type="pres">
      <dgm:prSet presAssocID="{164B6128-7E76-8C43-9E16-63C286FE0120}" presName="parTxOnly" presStyleLbl="node1" presStyleIdx="2" presStyleCnt="4">
        <dgm:presLayoutVars>
          <dgm:chMax val="0"/>
          <dgm:chPref val="0"/>
          <dgm:bulletEnabled val="1"/>
        </dgm:presLayoutVars>
      </dgm:prSet>
      <dgm:spPr/>
    </dgm:pt>
    <dgm:pt modelId="{9626F1CD-0DD5-C64E-B695-080CA3F29D68}" type="pres">
      <dgm:prSet presAssocID="{4BE6346E-2B7D-654E-9F65-DCEA1BD2E52E}" presName="parTxOnlySpace" presStyleCnt="0"/>
      <dgm:spPr/>
    </dgm:pt>
    <dgm:pt modelId="{B2A89AD6-9C9A-E941-9CBA-4314273E2E2A}" type="pres">
      <dgm:prSet presAssocID="{F220681F-FDA6-F443-8B7F-17D72E8A9B79}" presName="parTxOnly" presStyleLbl="node1" presStyleIdx="3" presStyleCnt="4">
        <dgm:presLayoutVars>
          <dgm:chMax val="0"/>
          <dgm:chPref val="0"/>
          <dgm:bulletEnabled val="1"/>
        </dgm:presLayoutVars>
      </dgm:prSet>
      <dgm:spPr/>
    </dgm:pt>
  </dgm:ptLst>
  <dgm:cxnLst>
    <dgm:cxn modelId="{91089708-FE34-C644-A113-C188CF3D9D9A}" srcId="{B4550CCE-C796-C14E-A2BA-1560D48C4965}" destId="{164B6128-7E76-8C43-9E16-63C286FE0120}" srcOrd="2" destOrd="0" parTransId="{12571D38-91DF-914D-8887-B0B5DE20683A}" sibTransId="{4BE6346E-2B7D-654E-9F65-DCEA1BD2E52E}"/>
    <dgm:cxn modelId="{F2883315-0131-3844-83FF-F7C309D076A8}" srcId="{B4550CCE-C796-C14E-A2BA-1560D48C4965}" destId="{7A584DEF-4301-0248-963E-22C2550C789D}" srcOrd="1" destOrd="0" parTransId="{38352766-F9CA-9B4B-9E69-D8967EB73C36}" sibTransId="{912CEA03-DFCD-9945-A524-F80D1D6BED80}"/>
    <dgm:cxn modelId="{2305FE1A-3BED-FE42-B7D0-3E1C1B12218D}" type="presOf" srcId="{7D723E19-633E-904A-B80D-9CE0D1D49531}" destId="{FB6DEECF-278B-7848-9CCC-69063067F1C7}" srcOrd="0" destOrd="0" presId="urn:microsoft.com/office/officeart/2005/8/layout/chevron1"/>
    <dgm:cxn modelId="{87ABD66B-35EA-754E-9F21-86DA3919EBC8}" type="presOf" srcId="{7A584DEF-4301-0248-963E-22C2550C789D}" destId="{9E0EAA84-1300-154A-9AF6-1492E058A236}" srcOrd="0" destOrd="0" presId="urn:microsoft.com/office/officeart/2005/8/layout/chevron1"/>
    <dgm:cxn modelId="{FFDD7F71-9709-554E-984F-B69D98982423}" type="presOf" srcId="{F220681F-FDA6-F443-8B7F-17D72E8A9B79}" destId="{B2A89AD6-9C9A-E941-9CBA-4314273E2E2A}" srcOrd="0" destOrd="0" presId="urn:microsoft.com/office/officeart/2005/8/layout/chevron1"/>
    <dgm:cxn modelId="{1EFE69CB-B677-BF4A-BBC5-56C75BDD3060}" srcId="{B4550CCE-C796-C14E-A2BA-1560D48C4965}" destId="{7D723E19-633E-904A-B80D-9CE0D1D49531}" srcOrd="0" destOrd="0" parTransId="{B8506766-E863-AA45-9261-36E47523CB40}" sibTransId="{B0A8568F-48AF-2E44-997C-37DE5E43ABFE}"/>
    <dgm:cxn modelId="{840DCED8-3B02-DE4D-891E-5D4BBF1E895C}" type="presOf" srcId="{164B6128-7E76-8C43-9E16-63C286FE0120}" destId="{BA0D43D8-E658-2149-9626-33DCC489F6B2}" srcOrd="0" destOrd="0" presId="urn:microsoft.com/office/officeart/2005/8/layout/chevron1"/>
    <dgm:cxn modelId="{A8D1FBDE-176A-6A47-AC68-AD02872EAFB8}" type="presOf" srcId="{B4550CCE-C796-C14E-A2BA-1560D48C4965}" destId="{E5B553FB-6DA6-0C45-8A63-EB7718F81CEF}" srcOrd="0" destOrd="0" presId="urn:microsoft.com/office/officeart/2005/8/layout/chevron1"/>
    <dgm:cxn modelId="{CDC251EC-D5DB-D143-8ECE-69488A27B569}" srcId="{B4550CCE-C796-C14E-A2BA-1560D48C4965}" destId="{F220681F-FDA6-F443-8B7F-17D72E8A9B79}" srcOrd="3" destOrd="0" parTransId="{6307DD74-8E40-B040-808E-19AE7667649C}" sibTransId="{5442963D-71C6-304C-9B48-5E580C4213C8}"/>
    <dgm:cxn modelId="{877EE832-42EA-2645-BEA2-A0285FB03A2C}" type="presParOf" srcId="{E5B553FB-6DA6-0C45-8A63-EB7718F81CEF}" destId="{FB6DEECF-278B-7848-9CCC-69063067F1C7}" srcOrd="0" destOrd="0" presId="urn:microsoft.com/office/officeart/2005/8/layout/chevron1"/>
    <dgm:cxn modelId="{B6F70A65-5201-4A41-A3CE-174C54280C2E}" type="presParOf" srcId="{E5B553FB-6DA6-0C45-8A63-EB7718F81CEF}" destId="{A700C176-27F6-B640-9C4C-EF8E49705049}" srcOrd="1" destOrd="0" presId="urn:microsoft.com/office/officeart/2005/8/layout/chevron1"/>
    <dgm:cxn modelId="{316DC50F-F2F9-4841-941B-975132A113BA}" type="presParOf" srcId="{E5B553FB-6DA6-0C45-8A63-EB7718F81CEF}" destId="{9E0EAA84-1300-154A-9AF6-1492E058A236}" srcOrd="2" destOrd="0" presId="urn:microsoft.com/office/officeart/2005/8/layout/chevron1"/>
    <dgm:cxn modelId="{0C4BED9C-0201-1E4D-9B56-70003ABAAC00}" type="presParOf" srcId="{E5B553FB-6DA6-0C45-8A63-EB7718F81CEF}" destId="{BBFD06C1-7D71-B547-84FB-9AA638D240DD}" srcOrd="3" destOrd="0" presId="urn:microsoft.com/office/officeart/2005/8/layout/chevron1"/>
    <dgm:cxn modelId="{C308C5AC-D70D-B04F-991B-5B4EFB0E1AF2}" type="presParOf" srcId="{E5B553FB-6DA6-0C45-8A63-EB7718F81CEF}" destId="{BA0D43D8-E658-2149-9626-33DCC489F6B2}" srcOrd="4" destOrd="0" presId="urn:microsoft.com/office/officeart/2005/8/layout/chevron1"/>
    <dgm:cxn modelId="{7F5877CC-307A-1344-9544-266BAA56E638}" type="presParOf" srcId="{E5B553FB-6DA6-0C45-8A63-EB7718F81CEF}" destId="{9626F1CD-0DD5-C64E-B695-080CA3F29D68}" srcOrd="5" destOrd="0" presId="urn:microsoft.com/office/officeart/2005/8/layout/chevron1"/>
    <dgm:cxn modelId="{6BFE6442-A249-5945-BD58-E1511D25844C}" type="presParOf" srcId="{E5B553FB-6DA6-0C45-8A63-EB7718F81CEF}" destId="{B2A89AD6-9C9A-E941-9CBA-4314273E2E2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4550CCE-C796-C14E-A2BA-1560D48C4965}" type="doc">
      <dgm:prSet loTypeId="urn:microsoft.com/office/officeart/2005/8/layout/chevron1" loCatId="" qsTypeId="urn:microsoft.com/office/officeart/2005/8/quickstyle/simple1" qsCatId="simple" csTypeId="urn:microsoft.com/office/officeart/2005/8/colors/colorful4" csCatId="colorful" phldr="1"/>
      <dgm:spPr/>
    </dgm:pt>
    <dgm:pt modelId="{7D723E19-633E-904A-B80D-9CE0D1D49531}">
      <dgm:prSet phldrT="[Text]" custT="1"/>
      <dgm:spPr/>
      <dgm:t>
        <a:bodyPr/>
        <a:lstStyle/>
        <a:p>
          <a:r>
            <a:rPr lang="en-US" sz="2000" dirty="0">
              <a:latin typeface="Avenir Book" panose="02000503020000020003" pitchFamily="2" charset="0"/>
            </a:rPr>
            <a:t>Quality control</a:t>
          </a:r>
        </a:p>
      </dgm:t>
    </dgm:pt>
    <dgm:pt modelId="{B8506766-E863-AA45-9261-36E47523CB40}" type="parTrans" cxnId="{1EFE69CB-B677-BF4A-BBC5-56C75BDD3060}">
      <dgm:prSet/>
      <dgm:spPr/>
      <dgm:t>
        <a:bodyPr/>
        <a:lstStyle/>
        <a:p>
          <a:endParaRPr lang="en-US" sz="2000">
            <a:latin typeface="Avenir Book" panose="02000503020000020003" pitchFamily="2" charset="0"/>
          </a:endParaRPr>
        </a:p>
      </dgm:t>
    </dgm:pt>
    <dgm:pt modelId="{B0A8568F-48AF-2E44-997C-37DE5E43ABFE}" type="sibTrans" cxnId="{1EFE69CB-B677-BF4A-BBC5-56C75BDD3060}">
      <dgm:prSet/>
      <dgm:spPr/>
      <dgm:t>
        <a:bodyPr/>
        <a:lstStyle/>
        <a:p>
          <a:endParaRPr lang="en-US" sz="2000">
            <a:latin typeface="Avenir Book" panose="02000503020000020003" pitchFamily="2" charset="0"/>
          </a:endParaRPr>
        </a:p>
      </dgm:t>
    </dgm:pt>
    <dgm:pt modelId="{7A584DEF-4301-0248-963E-22C2550C789D}">
      <dgm:prSet phldrT="[Text]" custT="1"/>
      <dgm:spPr>
        <a:solidFill>
          <a:srgbClr val="50DE4A"/>
        </a:solidFill>
      </dgm:spPr>
      <dgm:t>
        <a:bodyPr/>
        <a:lstStyle/>
        <a:p>
          <a:r>
            <a:rPr lang="en-US" sz="2000" dirty="0">
              <a:latin typeface="Avenir Book" panose="02000503020000020003" pitchFamily="2" charset="0"/>
            </a:rPr>
            <a:t>Adapter trimming</a:t>
          </a:r>
        </a:p>
      </dgm:t>
    </dgm:pt>
    <dgm:pt modelId="{38352766-F9CA-9B4B-9E69-D8967EB73C36}" type="parTrans" cxnId="{F2883315-0131-3844-83FF-F7C309D076A8}">
      <dgm:prSet/>
      <dgm:spPr/>
      <dgm:t>
        <a:bodyPr/>
        <a:lstStyle/>
        <a:p>
          <a:endParaRPr lang="en-US" sz="2000">
            <a:latin typeface="Avenir Book" panose="02000503020000020003" pitchFamily="2" charset="0"/>
          </a:endParaRPr>
        </a:p>
      </dgm:t>
    </dgm:pt>
    <dgm:pt modelId="{912CEA03-DFCD-9945-A524-F80D1D6BED80}" type="sibTrans" cxnId="{F2883315-0131-3844-83FF-F7C309D076A8}">
      <dgm:prSet/>
      <dgm:spPr/>
      <dgm:t>
        <a:bodyPr/>
        <a:lstStyle/>
        <a:p>
          <a:endParaRPr lang="en-US" sz="2000">
            <a:latin typeface="Avenir Book" panose="02000503020000020003" pitchFamily="2" charset="0"/>
          </a:endParaRPr>
        </a:p>
      </dgm:t>
    </dgm:pt>
    <dgm:pt modelId="{164B6128-7E76-8C43-9E16-63C286FE0120}">
      <dgm:prSet phldrT="[Text]" custT="1"/>
      <dgm:spPr>
        <a:solidFill>
          <a:schemeClr val="bg1">
            <a:lumMod val="85000"/>
          </a:schemeClr>
        </a:solidFill>
      </dgm:spPr>
      <dgm:t>
        <a:bodyPr/>
        <a:lstStyle/>
        <a:p>
          <a:r>
            <a:rPr lang="en-US" sz="2000" dirty="0">
              <a:latin typeface="Avenir Book" panose="02000503020000020003" pitchFamily="2" charset="0"/>
            </a:rPr>
            <a:t>Read aligning</a:t>
          </a:r>
        </a:p>
      </dgm:t>
    </dgm:pt>
    <dgm:pt modelId="{12571D38-91DF-914D-8887-B0B5DE20683A}" type="parTrans" cxnId="{91089708-FE34-C644-A113-C188CF3D9D9A}">
      <dgm:prSet/>
      <dgm:spPr/>
      <dgm:t>
        <a:bodyPr/>
        <a:lstStyle/>
        <a:p>
          <a:endParaRPr lang="en-US" sz="2000">
            <a:latin typeface="Avenir Book" panose="02000503020000020003" pitchFamily="2" charset="0"/>
          </a:endParaRPr>
        </a:p>
      </dgm:t>
    </dgm:pt>
    <dgm:pt modelId="{4BE6346E-2B7D-654E-9F65-DCEA1BD2E52E}" type="sibTrans" cxnId="{91089708-FE34-C644-A113-C188CF3D9D9A}">
      <dgm:prSet/>
      <dgm:spPr/>
      <dgm:t>
        <a:bodyPr/>
        <a:lstStyle/>
        <a:p>
          <a:endParaRPr lang="en-US" sz="2000">
            <a:latin typeface="Avenir Book" panose="02000503020000020003" pitchFamily="2" charset="0"/>
          </a:endParaRPr>
        </a:p>
      </dgm:t>
    </dgm:pt>
    <dgm:pt modelId="{F220681F-FDA6-F443-8B7F-17D72E8A9B79}">
      <dgm:prSet custT="1"/>
      <dgm:spPr>
        <a:solidFill>
          <a:schemeClr val="bg1">
            <a:lumMod val="85000"/>
          </a:schemeClr>
        </a:solidFill>
      </dgm:spPr>
      <dgm:t>
        <a:bodyPr/>
        <a:lstStyle/>
        <a:p>
          <a:r>
            <a:rPr lang="en-US" sz="2000" dirty="0">
              <a:latin typeface="Avenir Book" panose="02000503020000020003" pitchFamily="2" charset="0"/>
            </a:rPr>
            <a:t>Variant calling </a:t>
          </a:r>
        </a:p>
      </dgm:t>
    </dgm:pt>
    <dgm:pt modelId="{6307DD74-8E40-B040-808E-19AE7667649C}" type="parTrans" cxnId="{CDC251EC-D5DB-D143-8ECE-69488A27B569}">
      <dgm:prSet/>
      <dgm:spPr/>
      <dgm:t>
        <a:bodyPr/>
        <a:lstStyle/>
        <a:p>
          <a:endParaRPr lang="en-US" sz="2000">
            <a:latin typeface="Avenir Book" panose="02000503020000020003" pitchFamily="2" charset="0"/>
          </a:endParaRPr>
        </a:p>
      </dgm:t>
    </dgm:pt>
    <dgm:pt modelId="{5442963D-71C6-304C-9B48-5E580C4213C8}" type="sibTrans" cxnId="{CDC251EC-D5DB-D143-8ECE-69488A27B569}">
      <dgm:prSet/>
      <dgm:spPr/>
      <dgm:t>
        <a:bodyPr/>
        <a:lstStyle/>
        <a:p>
          <a:endParaRPr lang="en-US" sz="2000">
            <a:latin typeface="Avenir Book" panose="02000503020000020003" pitchFamily="2" charset="0"/>
          </a:endParaRPr>
        </a:p>
      </dgm:t>
    </dgm:pt>
    <dgm:pt modelId="{E5B553FB-6DA6-0C45-8A63-EB7718F81CEF}" type="pres">
      <dgm:prSet presAssocID="{B4550CCE-C796-C14E-A2BA-1560D48C4965}" presName="Name0" presStyleCnt="0">
        <dgm:presLayoutVars>
          <dgm:dir/>
          <dgm:animLvl val="lvl"/>
          <dgm:resizeHandles val="exact"/>
        </dgm:presLayoutVars>
      </dgm:prSet>
      <dgm:spPr/>
    </dgm:pt>
    <dgm:pt modelId="{FB6DEECF-278B-7848-9CCC-69063067F1C7}" type="pres">
      <dgm:prSet presAssocID="{7D723E19-633E-904A-B80D-9CE0D1D49531}" presName="parTxOnly" presStyleLbl="node1" presStyleIdx="0" presStyleCnt="4">
        <dgm:presLayoutVars>
          <dgm:chMax val="0"/>
          <dgm:chPref val="0"/>
          <dgm:bulletEnabled val="1"/>
        </dgm:presLayoutVars>
      </dgm:prSet>
      <dgm:spPr/>
    </dgm:pt>
    <dgm:pt modelId="{A700C176-27F6-B640-9C4C-EF8E49705049}" type="pres">
      <dgm:prSet presAssocID="{B0A8568F-48AF-2E44-997C-37DE5E43ABFE}" presName="parTxOnlySpace" presStyleCnt="0"/>
      <dgm:spPr/>
    </dgm:pt>
    <dgm:pt modelId="{9E0EAA84-1300-154A-9AF6-1492E058A236}" type="pres">
      <dgm:prSet presAssocID="{7A584DEF-4301-0248-963E-22C2550C789D}" presName="parTxOnly" presStyleLbl="node1" presStyleIdx="1" presStyleCnt="4">
        <dgm:presLayoutVars>
          <dgm:chMax val="0"/>
          <dgm:chPref val="0"/>
          <dgm:bulletEnabled val="1"/>
        </dgm:presLayoutVars>
      </dgm:prSet>
      <dgm:spPr/>
    </dgm:pt>
    <dgm:pt modelId="{BBFD06C1-7D71-B547-84FB-9AA638D240DD}" type="pres">
      <dgm:prSet presAssocID="{912CEA03-DFCD-9945-A524-F80D1D6BED80}" presName="parTxOnlySpace" presStyleCnt="0"/>
      <dgm:spPr/>
    </dgm:pt>
    <dgm:pt modelId="{BA0D43D8-E658-2149-9626-33DCC489F6B2}" type="pres">
      <dgm:prSet presAssocID="{164B6128-7E76-8C43-9E16-63C286FE0120}" presName="parTxOnly" presStyleLbl="node1" presStyleIdx="2" presStyleCnt="4">
        <dgm:presLayoutVars>
          <dgm:chMax val="0"/>
          <dgm:chPref val="0"/>
          <dgm:bulletEnabled val="1"/>
        </dgm:presLayoutVars>
      </dgm:prSet>
      <dgm:spPr/>
    </dgm:pt>
    <dgm:pt modelId="{9626F1CD-0DD5-C64E-B695-080CA3F29D68}" type="pres">
      <dgm:prSet presAssocID="{4BE6346E-2B7D-654E-9F65-DCEA1BD2E52E}" presName="parTxOnlySpace" presStyleCnt="0"/>
      <dgm:spPr/>
    </dgm:pt>
    <dgm:pt modelId="{B2A89AD6-9C9A-E941-9CBA-4314273E2E2A}" type="pres">
      <dgm:prSet presAssocID="{F220681F-FDA6-F443-8B7F-17D72E8A9B79}" presName="parTxOnly" presStyleLbl="node1" presStyleIdx="3" presStyleCnt="4">
        <dgm:presLayoutVars>
          <dgm:chMax val="0"/>
          <dgm:chPref val="0"/>
          <dgm:bulletEnabled val="1"/>
        </dgm:presLayoutVars>
      </dgm:prSet>
      <dgm:spPr/>
    </dgm:pt>
  </dgm:ptLst>
  <dgm:cxnLst>
    <dgm:cxn modelId="{91089708-FE34-C644-A113-C188CF3D9D9A}" srcId="{B4550CCE-C796-C14E-A2BA-1560D48C4965}" destId="{164B6128-7E76-8C43-9E16-63C286FE0120}" srcOrd="2" destOrd="0" parTransId="{12571D38-91DF-914D-8887-B0B5DE20683A}" sibTransId="{4BE6346E-2B7D-654E-9F65-DCEA1BD2E52E}"/>
    <dgm:cxn modelId="{F2883315-0131-3844-83FF-F7C309D076A8}" srcId="{B4550CCE-C796-C14E-A2BA-1560D48C4965}" destId="{7A584DEF-4301-0248-963E-22C2550C789D}" srcOrd="1" destOrd="0" parTransId="{38352766-F9CA-9B4B-9E69-D8967EB73C36}" sibTransId="{912CEA03-DFCD-9945-A524-F80D1D6BED80}"/>
    <dgm:cxn modelId="{2305FE1A-3BED-FE42-B7D0-3E1C1B12218D}" type="presOf" srcId="{7D723E19-633E-904A-B80D-9CE0D1D49531}" destId="{FB6DEECF-278B-7848-9CCC-69063067F1C7}" srcOrd="0" destOrd="0" presId="urn:microsoft.com/office/officeart/2005/8/layout/chevron1"/>
    <dgm:cxn modelId="{87ABD66B-35EA-754E-9F21-86DA3919EBC8}" type="presOf" srcId="{7A584DEF-4301-0248-963E-22C2550C789D}" destId="{9E0EAA84-1300-154A-9AF6-1492E058A236}" srcOrd="0" destOrd="0" presId="urn:microsoft.com/office/officeart/2005/8/layout/chevron1"/>
    <dgm:cxn modelId="{FFDD7F71-9709-554E-984F-B69D98982423}" type="presOf" srcId="{F220681F-FDA6-F443-8B7F-17D72E8A9B79}" destId="{B2A89AD6-9C9A-E941-9CBA-4314273E2E2A}" srcOrd="0" destOrd="0" presId="urn:microsoft.com/office/officeart/2005/8/layout/chevron1"/>
    <dgm:cxn modelId="{1EFE69CB-B677-BF4A-BBC5-56C75BDD3060}" srcId="{B4550CCE-C796-C14E-A2BA-1560D48C4965}" destId="{7D723E19-633E-904A-B80D-9CE0D1D49531}" srcOrd="0" destOrd="0" parTransId="{B8506766-E863-AA45-9261-36E47523CB40}" sibTransId="{B0A8568F-48AF-2E44-997C-37DE5E43ABFE}"/>
    <dgm:cxn modelId="{840DCED8-3B02-DE4D-891E-5D4BBF1E895C}" type="presOf" srcId="{164B6128-7E76-8C43-9E16-63C286FE0120}" destId="{BA0D43D8-E658-2149-9626-33DCC489F6B2}" srcOrd="0" destOrd="0" presId="urn:microsoft.com/office/officeart/2005/8/layout/chevron1"/>
    <dgm:cxn modelId="{A8D1FBDE-176A-6A47-AC68-AD02872EAFB8}" type="presOf" srcId="{B4550CCE-C796-C14E-A2BA-1560D48C4965}" destId="{E5B553FB-6DA6-0C45-8A63-EB7718F81CEF}" srcOrd="0" destOrd="0" presId="urn:microsoft.com/office/officeart/2005/8/layout/chevron1"/>
    <dgm:cxn modelId="{CDC251EC-D5DB-D143-8ECE-69488A27B569}" srcId="{B4550CCE-C796-C14E-A2BA-1560D48C4965}" destId="{F220681F-FDA6-F443-8B7F-17D72E8A9B79}" srcOrd="3" destOrd="0" parTransId="{6307DD74-8E40-B040-808E-19AE7667649C}" sibTransId="{5442963D-71C6-304C-9B48-5E580C4213C8}"/>
    <dgm:cxn modelId="{877EE832-42EA-2645-BEA2-A0285FB03A2C}" type="presParOf" srcId="{E5B553FB-6DA6-0C45-8A63-EB7718F81CEF}" destId="{FB6DEECF-278B-7848-9CCC-69063067F1C7}" srcOrd="0" destOrd="0" presId="urn:microsoft.com/office/officeart/2005/8/layout/chevron1"/>
    <dgm:cxn modelId="{B6F70A65-5201-4A41-A3CE-174C54280C2E}" type="presParOf" srcId="{E5B553FB-6DA6-0C45-8A63-EB7718F81CEF}" destId="{A700C176-27F6-B640-9C4C-EF8E49705049}" srcOrd="1" destOrd="0" presId="urn:microsoft.com/office/officeart/2005/8/layout/chevron1"/>
    <dgm:cxn modelId="{316DC50F-F2F9-4841-941B-975132A113BA}" type="presParOf" srcId="{E5B553FB-6DA6-0C45-8A63-EB7718F81CEF}" destId="{9E0EAA84-1300-154A-9AF6-1492E058A236}" srcOrd="2" destOrd="0" presId="urn:microsoft.com/office/officeart/2005/8/layout/chevron1"/>
    <dgm:cxn modelId="{0C4BED9C-0201-1E4D-9B56-70003ABAAC00}" type="presParOf" srcId="{E5B553FB-6DA6-0C45-8A63-EB7718F81CEF}" destId="{BBFD06C1-7D71-B547-84FB-9AA638D240DD}" srcOrd="3" destOrd="0" presId="urn:microsoft.com/office/officeart/2005/8/layout/chevron1"/>
    <dgm:cxn modelId="{C308C5AC-D70D-B04F-991B-5B4EFB0E1AF2}" type="presParOf" srcId="{E5B553FB-6DA6-0C45-8A63-EB7718F81CEF}" destId="{BA0D43D8-E658-2149-9626-33DCC489F6B2}" srcOrd="4" destOrd="0" presId="urn:microsoft.com/office/officeart/2005/8/layout/chevron1"/>
    <dgm:cxn modelId="{7F5877CC-307A-1344-9544-266BAA56E638}" type="presParOf" srcId="{E5B553FB-6DA6-0C45-8A63-EB7718F81CEF}" destId="{9626F1CD-0DD5-C64E-B695-080CA3F29D68}" srcOrd="5" destOrd="0" presId="urn:microsoft.com/office/officeart/2005/8/layout/chevron1"/>
    <dgm:cxn modelId="{6BFE6442-A249-5945-BD58-E1511D25844C}" type="presParOf" srcId="{E5B553FB-6DA6-0C45-8A63-EB7718F81CEF}" destId="{B2A89AD6-9C9A-E941-9CBA-4314273E2E2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550CCE-C796-C14E-A2BA-1560D48C4965}" type="doc">
      <dgm:prSet loTypeId="urn:microsoft.com/office/officeart/2005/8/layout/chevron1" loCatId="" qsTypeId="urn:microsoft.com/office/officeart/2005/8/quickstyle/simple1" qsCatId="simple" csTypeId="urn:microsoft.com/office/officeart/2005/8/colors/colorful4" csCatId="colorful" phldr="1"/>
      <dgm:spPr/>
    </dgm:pt>
    <dgm:pt modelId="{7D723E19-633E-904A-B80D-9CE0D1D49531}">
      <dgm:prSet phldrT="[Text]" custT="1"/>
      <dgm:spPr/>
      <dgm:t>
        <a:bodyPr/>
        <a:lstStyle/>
        <a:p>
          <a:r>
            <a:rPr lang="en-US" sz="2000" dirty="0">
              <a:latin typeface="Avenir Book" panose="02000503020000020003" pitchFamily="2" charset="0"/>
            </a:rPr>
            <a:t>Quality control</a:t>
          </a:r>
        </a:p>
      </dgm:t>
    </dgm:pt>
    <dgm:pt modelId="{B8506766-E863-AA45-9261-36E47523CB40}" type="parTrans" cxnId="{1EFE69CB-B677-BF4A-BBC5-56C75BDD3060}">
      <dgm:prSet/>
      <dgm:spPr/>
      <dgm:t>
        <a:bodyPr/>
        <a:lstStyle/>
        <a:p>
          <a:endParaRPr lang="en-US" sz="2000">
            <a:latin typeface="Avenir Book" panose="02000503020000020003" pitchFamily="2" charset="0"/>
          </a:endParaRPr>
        </a:p>
      </dgm:t>
    </dgm:pt>
    <dgm:pt modelId="{B0A8568F-48AF-2E44-997C-37DE5E43ABFE}" type="sibTrans" cxnId="{1EFE69CB-B677-BF4A-BBC5-56C75BDD3060}">
      <dgm:prSet/>
      <dgm:spPr/>
      <dgm:t>
        <a:bodyPr/>
        <a:lstStyle/>
        <a:p>
          <a:endParaRPr lang="en-US" sz="2000">
            <a:latin typeface="Avenir Book" panose="02000503020000020003" pitchFamily="2" charset="0"/>
          </a:endParaRPr>
        </a:p>
      </dgm:t>
    </dgm:pt>
    <dgm:pt modelId="{7A584DEF-4301-0248-963E-22C2550C789D}">
      <dgm:prSet phldrT="[Text]" custT="1"/>
      <dgm:spPr>
        <a:solidFill>
          <a:srgbClr val="50DE4A"/>
        </a:solidFill>
      </dgm:spPr>
      <dgm:t>
        <a:bodyPr/>
        <a:lstStyle/>
        <a:p>
          <a:r>
            <a:rPr lang="en-US" sz="2000" dirty="0">
              <a:latin typeface="Avenir Book" panose="02000503020000020003" pitchFamily="2" charset="0"/>
            </a:rPr>
            <a:t>Adapter trimming</a:t>
          </a:r>
        </a:p>
      </dgm:t>
    </dgm:pt>
    <dgm:pt modelId="{38352766-F9CA-9B4B-9E69-D8967EB73C36}" type="parTrans" cxnId="{F2883315-0131-3844-83FF-F7C309D076A8}">
      <dgm:prSet/>
      <dgm:spPr/>
      <dgm:t>
        <a:bodyPr/>
        <a:lstStyle/>
        <a:p>
          <a:endParaRPr lang="en-US" sz="2000">
            <a:latin typeface="Avenir Book" panose="02000503020000020003" pitchFamily="2" charset="0"/>
          </a:endParaRPr>
        </a:p>
      </dgm:t>
    </dgm:pt>
    <dgm:pt modelId="{912CEA03-DFCD-9945-A524-F80D1D6BED80}" type="sibTrans" cxnId="{F2883315-0131-3844-83FF-F7C309D076A8}">
      <dgm:prSet/>
      <dgm:spPr/>
      <dgm:t>
        <a:bodyPr/>
        <a:lstStyle/>
        <a:p>
          <a:endParaRPr lang="en-US" sz="2000">
            <a:latin typeface="Avenir Book" panose="02000503020000020003" pitchFamily="2" charset="0"/>
          </a:endParaRPr>
        </a:p>
      </dgm:t>
    </dgm:pt>
    <dgm:pt modelId="{164B6128-7E76-8C43-9E16-63C286FE0120}">
      <dgm:prSet phldrT="[Text]" custT="1"/>
      <dgm:spPr>
        <a:solidFill>
          <a:srgbClr val="CAEE36"/>
        </a:solidFill>
      </dgm:spPr>
      <dgm:t>
        <a:bodyPr/>
        <a:lstStyle/>
        <a:p>
          <a:r>
            <a:rPr lang="en-US" sz="2000" dirty="0">
              <a:latin typeface="Avenir Book" panose="02000503020000020003" pitchFamily="2" charset="0"/>
            </a:rPr>
            <a:t>Read aligning</a:t>
          </a:r>
        </a:p>
      </dgm:t>
    </dgm:pt>
    <dgm:pt modelId="{12571D38-91DF-914D-8887-B0B5DE20683A}" type="parTrans" cxnId="{91089708-FE34-C644-A113-C188CF3D9D9A}">
      <dgm:prSet/>
      <dgm:spPr/>
      <dgm:t>
        <a:bodyPr/>
        <a:lstStyle/>
        <a:p>
          <a:endParaRPr lang="en-US" sz="2000">
            <a:latin typeface="Avenir Book" panose="02000503020000020003" pitchFamily="2" charset="0"/>
          </a:endParaRPr>
        </a:p>
      </dgm:t>
    </dgm:pt>
    <dgm:pt modelId="{4BE6346E-2B7D-654E-9F65-DCEA1BD2E52E}" type="sibTrans" cxnId="{91089708-FE34-C644-A113-C188CF3D9D9A}">
      <dgm:prSet/>
      <dgm:spPr/>
      <dgm:t>
        <a:bodyPr/>
        <a:lstStyle/>
        <a:p>
          <a:endParaRPr lang="en-US" sz="2000">
            <a:latin typeface="Avenir Book" panose="02000503020000020003" pitchFamily="2" charset="0"/>
          </a:endParaRPr>
        </a:p>
      </dgm:t>
    </dgm:pt>
    <dgm:pt modelId="{F220681F-FDA6-F443-8B7F-17D72E8A9B79}">
      <dgm:prSet custT="1"/>
      <dgm:spPr>
        <a:solidFill>
          <a:schemeClr val="bg1">
            <a:lumMod val="85000"/>
          </a:schemeClr>
        </a:solidFill>
      </dgm:spPr>
      <dgm:t>
        <a:bodyPr/>
        <a:lstStyle/>
        <a:p>
          <a:r>
            <a:rPr lang="en-US" sz="2000" dirty="0">
              <a:latin typeface="Avenir Book" panose="02000503020000020003" pitchFamily="2" charset="0"/>
            </a:rPr>
            <a:t>Variant calling </a:t>
          </a:r>
        </a:p>
      </dgm:t>
    </dgm:pt>
    <dgm:pt modelId="{6307DD74-8E40-B040-808E-19AE7667649C}" type="parTrans" cxnId="{CDC251EC-D5DB-D143-8ECE-69488A27B569}">
      <dgm:prSet/>
      <dgm:spPr/>
      <dgm:t>
        <a:bodyPr/>
        <a:lstStyle/>
        <a:p>
          <a:endParaRPr lang="en-US" sz="2000">
            <a:latin typeface="Avenir Book" panose="02000503020000020003" pitchFamily="2" charset="0"/>
          </a:endParaRPr>
        </a:p>
      </dgm:t>
    </dgm:pt>
    <dgm:pt modelId="{5442963D-71C6-304C-9B48-5E580C4213C8}" type="sibTrans" cxnId="{CDC251EC-D5DB-D143-8ECE-69488A27B569}">
      <dgm:prSet/>
      <dgm:spPr/>
      <dgm:t>
        <a:bodyPr/>
        <a:lstStyle/>
        <a:p>
          <a:endParaRPr lang="en-US" sz="2000">
            <a:latin typeface="Avenir Book" panose="02000503020000020003" pitchFamily="2" charset="0"/>
          </a:endParaRPr>
        </a:p>
      </dgm:t>
    </dgm:pt>
    <dgm:pt modelId="{E5B553FB-6DA6-0C45-8A63-EB7718F81CEF}" type="pres">
      <dgm:prSet presAssocID="{B4550CCE-C796-C14E-A2BA-1560D48C4965}" presName="Name0" presStyleCnt="0">
        <dgm:presLayoutVars>
          <dgm:dir/>
          <dgm:animLvl val="lvl"/>
          <dgm:resizeHandles val="exact"/>
        </dgm:presLayoutVars>
      </dgm:prSet>
      <dgm:spPr/>
    </dgm:pt>
    <dgm:pt modelId="{FB6DEECF-278B-7848-9CCC-69063067F1C7}" type="pres">
      <dgm:prSet presAssocID="{7D723E19-633E-904A-B80D-9CE0D1D49531}" presName="parTxOnly" presStyleLbl="node1" presStyleIdx="0" presStyleCnt="4">
        <dgm:presLayoutVars>
          <dgm:chMax val="0"/>
          <dgm:chPref val="0"/>
          <dgm:bulletEnabled val="1"/>
        </dgm:presLayoutVars>
      </dgm:prSet>
      <dgm:spPr/>
    </dgm:pt>
    <dgm:pt modelId="{A700C176-27F6-B640-9C4C-EF8E49705049}" type="pres">
      <dgm:prSet presAssocID="{B0A8568F-48AF-2E44-997C-37DE5E43ABFE}" presName="parTxOnlySpace" presStyleCnt="0"/>
      <dgm:spPr/>
    </dgm:pt>
    <dgm:pt modelId="{9E0EAA84-1300-154A-9AF6-1492E058A236}" type="pres">
      <dgm:prSet presAssocID="{7A584DEF-4301-0248-963E-22C2550C789D}" presName="parTxOnly" presStyleLbl="node1" presStyleIdx="1" presStyleCnt="4">
        <dgm:presLayoutVars>
          <dgm:chMax val="0"/>
          <dgm:chPref val="0"/>
          <dgm:bulletEnabled val="1"/>
        </dgm:presLayoutVars>
      </dgm:prSet>
      <dgm:spPr/>
    </dgm:pt>
    <dgm:pt modelId="{BBFD06C1-7D71-B547-84FB-9AA638D240DD}" type="pres">
      <dgm:prSet presAssocID="{912CEA03-DFCD-9945-A524-F80D1D6BED80}" presName="parTxOnlySpace" presStyleCnt="0"/>
      <dgm:spPr/>
    </dgm:pt>
    <dgm:pt modelId="{BA0D43D8-E658-2149-9626-33DCC489F6B2}" type="pres">
      <dgm:prSet presAssocID="{164B6128-7E76-8C43-9E16-63C286FE0120}" presName="parTxOnly" presStyleLbl="node1" presStyleIdx="2" presStyleCnt="4">
        <dgm:presLayoutVars>
          <dgm:chMax val="0"/>
          <dgm:chPref val="0"/>
          <dgm:bulletEnabled val="1"/>
        </dgm:presLayoutVars>
      </dgm:prSet>
      <dgm:spPr/>
    </dgm:pt>
    <dgm:pt modelId="{9626F1CD-0DD5-C64E-B695-080CA3F29D68}" type="pres">
      <dgm:prSet presAssocID="{4BE6346E-2B7D-654E-9F65-DCEA1BD2E52E}" presName="parTxOnlySpace" presStyleCnt="0"/>
      <dgm:spPr/>
    </dgm:pt>
    <dgm:pt modelId="{B2A89AD6-9C9A-E941-9CBA-4314273E2E2A}" type="pres">
      <dgm:prSet presAssocID="{F220681F-FDA6-F443-8B7F-17D72E8A9B79}" presName="parTxOnly" presStyleLbl="node1" presStyleIdx="3" presStyleCnt="4">
        <dgm:presLayoutVars>
          <dgm:chMax val="0"/>
          <dgm:chPref val="0"/>
          <dgm:bulletEnabled val="1"/>
        </dgm:presLayoutVars>
      </dgm:prSet>
      <dgm:spPr/>
    </dgm:pt>
  </dgm:ptLst>
  <dgm:cxnLst>
    <dgm:cxn modelId="{91089708-FE34-C644-A113-C188CF3D9D9A}" srcId="{B4550CCE-C796-C14E-A2BA-1560D48C4965}" destId="{164B6128-7E76-8C43-9E16-63C286FE0120}" srcOrd="2" destOrd="0" parTransId="{12571D38-91DF-914D-8887-B0B5DE20683A}" sibTransId="{4BE6346E-2B7D-654E-9F65-DCEA1BD2E52E}"/>
    <dgm:cxn modelId="{F2883315-0131-3844-83FF-F7C309D076A8}" srcId="{B4550CCE-C796-C14E-A2BA-1560D48C4965}" destId="{7A584DEF-4301-0248-963E-22C2550C789D}" srcOrd="1" destOrd="0" parTransId="{38352766-F9CA-9B4B-9E69-D8967EB73C36}" sibTransId="{912CEA03-DFCD-9945-A524-F80D1D6BED80}"/>
    <dgm:cxn modelId="{2305FE1A-3BED-FE42-B7D0-3E1C1B12218D}" type="presOf" srcId="{7D723E19-633E-904A-B80D-9CE0D1D49531}" destId="{FB6DEECF-278B-7848-9CCC-69063067F1C7}" srcOrd="0" destOrd="0" presId="urn:microsoft.com/office/officeart/2005/8/layout/chevron1"/>
    <dgm:cxn modelId="{87ABD66B-35EA-754E-9F21-86DA3919EBC8}" type="presOf" srcId="{7A584DEF-4301-0248-963E-22C2550C789D}" destId="{9E0EAA84-1300-154A-9AF6-1492E058A236}" srcOrd="0" destOrd="0" presId="urn:microsoft.com/office/officeart/2005/8/layout/chevron1"/>
    <dgm:cxn modelId="{FFDD7F71-9709-554E-984F-B69D98982423}" type="presOf" srcId="{F220681F-FDA6-F443-8B7F-17D72E8A9B79}" destId="{B2A89AD6-9C9A-E941-9CBA-4314273E2E2A}" srcOrd="0" destOrd="0" presId="urn:microsoft.com/office/officeart/2005/8/layout/chevron1"/>
    <dgm:cxn modelId="{1EFE69CB-B677-BF4A-BBC5-56C75BDD3060}" srcId="{B4550CCE-C796-C14E-A2BA-1560D48C4965}" destId="{7D723E19-633E-904A-B80D-9CE0D1D49531}" srcOrd="0" destOrd="0" parTransId="{B8506766-E863-AA45-9261-36E47523CB40}" sibTransId="{B0A8568F-48AF-2E44-997C-37DE5E43ABFE}"/>
    <dgm:cxn modelId="{840DCED8-3B02-DE4D-891E-5D4BBF1E895C}" type="presOf" srcId="{164B6128-7E76-8C43-9E16-63C286FE0120}" destId="{BA0D43D8-E658-2149-9626-33DCC489F6B2}" srcOrd="0" destOrd="0" presId="urn:microsoft.com/office/officeart/2005/8/layout/chevron1"/>
    <dgm:cxn modelId="{A8D1FBDE-176A-6A47-AC68-AD02872EAFB8}" type="presOf" srcId="{B4550CCE-C796-C14E-A2BA-1560D48C4965}" destId="{E5B553FB-6DA6-0C45-8A63-EB7718F81CEF}" srcOrd="0" destOrd="0" presId="urn:microsoft.com/office/officeart/2005/8/layout/chevron1"/>
    <dgm:cxn modelId="{CDC251EC-D5DB-D143-8ECE-69488A27B569}" srcId="{B4550CCE-C796-C14E-A2BA-1560D48C4965}" destId="{F220681F-FDA6-F443-8B7F-17D72E8A9B79}" srcOrd="3" destOrd="0" parTransId="{6307DD74-8E40-B040-808E-19AE7667649C}" sibTransId="{5442963D-71C6-304C-9B48-5E580C4213C8}"/>
    <dgm:cxn modelId="{877EE832-42EA-2645-BEA2-A0285FB03A2C}" type="presParOf" srcId="{E5B553FB-6DA6-0C45-8A63-EB7718F81CEF}" destId="{FB6DEECF-278B-7848-9CCC-69063067F1C7}" srcOrd="0" destOrd="0" presId="urn:microsoft.com/office/officeart/2005/8/layout/chevron1"/>
    <dgm:cxn modelId="{B6F70A65-5201-4A41-A3CE-174C54280C2E}" type="presParOf" srcId="{E5B553FB-6DA6-0C45-8A63-EB7718F81CEF}" destId="{A700C176-27F6-B640-9C4C-EF8E49705049}" srcOrd="1" destOrd="0" presId="urn:microsoft.com/office/officeart/2005/8/layout/chevron1"/>
    <dgm:cxn modelId="{316DC50F-F2F9-4841-941B-975132A113BA}" type="presParOf" srcId="{E5B553FB-6DA6-0C45-8A63-EB7718F81CEF}" destId="{9E0EAA84-1300-154A-9AF6-1492E058A236}" srcOrd="2" destOrd="0" presId="urn:microsoft.com/office/officeart/2005/8/layout/chevron1"/>
    <dgm:cxn modelId="{0C4BED9C-0201-1E4D-9B56-70003ABAAC00}" type="presParOf" srcId="{E5B553FB-6DA6-0C45-8A63-EB7718F81CEF}" destId="{BBFD06C1-7D71-B547-84FB-9AA638D240DD}" srcOrd="3" destOrd="0" presId="urn:microsoft.com/office/officeart/2005/8/layout/chevron1"/>
    <dgm:cxn modelId="{C308C5AC-D70D-B04F-991B-5B4EFB0E1AF2}" type="presParOf" srcId="{E5B553FB-6DA6-0C45-8A63-EB7718F81CEF}" destId="{BA0D43D8-E658-2149-9626-33DCC489F6B2}" srcOrd="4" destOrd="0" presId="urn:microsoft.com/office/officeart/2005/8/layout/chevron1"/>
    <dgm:cxn modelId="{7F5877CC-307A-1344-9544-266BAA56E638}" type="presParOf" srcId="{E5B553FB-6DA6-0C45-8A63-EB7718F81CEF}" destId="{9626F1CD-0DD5-C64E-B695-080CA3F29D68}" srcOrd="5" destOrd="0" presId="urn:microsoft.com/office/officeart/2005/8/layout/chevron1"/>
    <dgm:cxn modelId="{6BFE6442-A249-5945-BD58-E1511D25844C}" type="presParOf" srcId="{E5B553FB-6DA6-0C45-8A63-EB7718F81CEF}" destId="{B2A89AD6-9C9A-E941-9CBA-4314273E2E2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4550CCE-C796-C14E-A2BA-1560D48C4965}" type="doc">
      <dgm:prSet loTypeId="urn:microsoft.com/office/officeart/2005/8/layout/chevron1" loCatId="" qsTypeId="urn:microsoft.com/office/officeart/2005/8/quickstyle/simple1" qsCatId="simple" csTypeId="urn:microsoft.com/office/officeart/2005/8/colors/colorful4" csCatId="colorful" phldr="1"/>
      <dgm:spPr/>
    </dgm:pt>
    <dgm:pt modelId="{7D723E19-633E-904A-B80D-9CE0D1D49531}">
      <dgm:prSet phldrT="[Text]" custT="1"/>
      <dgm:spPr/>
      <dgm:t>
        <a:bodyPr/>
        <a:lstStyle/>
        <a:p>
          <a:r>
            <a:rPr lang="en-US" sz="2000" dirty="0">
              <a:latin typeface="Avenir Book" panose="02000503020000020003" pitchFamily="2" charset="0"/>
            </a:rPr>
            <a:t>Quality control</a:t>
          </a:r>
        </a:p>
      </dgm:t>
    </dgm:pt>
    <dgm:pt modelId="{B8506766-E863-AA45-9261-36E47523CB40}" type="parTrans" cxnId="{1EFE69CB-B677-BF4A-BBC5-56C75BDD3060}">
      <dgm:prSet/>
      <dgm:spPr/>
      <dgm:t>
        <a:bodyPr/>
        <a:lstStyle/>
        <a:p>
          <a:endParaRPr lang="en-US" sz="2000">
            <a:latin typeface="Avenir Book" panose="02000503020000020003" pitchFamily="2" charset="0"/>
          </a:endParaRPr>
        </a:p>
      </dgm:t>
    </dgm:pt>
    <dgm:pt modelId="{B0A8568F-48AF-2E44-997C-37DE5E43ABFE}" type="sibTrans" cxnId="{1EFE69CB-B677-BF4A-BBC5-56C75BDD3060}">
      <dgm:prSet/>
      <dgm:spPr/>
      <dgm:t>
        <a:bodyPr/>
        <a:lstStyle/>
        <a:p>
          <a:endParaRPr lang="en-US" sz="2000">
            <a:latin typeface="Avenir Book" panose="02000503020000020003" pitchFamily="2" charset="0"/>
          </a:endParaRPr>
        </a:p>
      </dgm:t>
    </dgm:pt>
    <dgm:pt modelId="{7A584DEF-4301-0248-963E-22C2550C789D}">
      <dgm:prSet phldrT="[Text]" custT="1"/>
      <dgm:spPr>
        <a:solidFill>
          <a:srgbClr val="50DE4A"/>
        </a:solidFill>
      </dgm:spPr>
      <dgm:t>
        <a:bodyPr/>
        <a:lstStyle/>
        <a:p>
          <a:r>
            <a:rPr lang="en-US" sz="2000" dirty="0">
              <a:latin typeface="Avenir Book" panose="02000503020000020003" pitchFamily="2" charset="0"/>
            </a:rPr>
            <a:t>Adapter trimming</a:t>
          </a:r>
        </a:p>
      </dgm:t>
    </dgm:pt>
    <dgm:pt modelId="{38352766-F9CA-9B4B-9E69-D8967EB73C36}" type="parTrans" cxnId="{F2883315-0131-3844-83FF-F7C309D076A8}">
      <dgm:prSet/>
      <dgm:spPr/>
      <dgm:t>
        <a:bodyPr/>
        <a:lstStyle/>
        <a:p>
          <a:endParaRPr lang="en-US" sz="2000">
            <a:latin typeface="Avenir Book" panose="02000503020000020003" pitchFamily="2" charset="0"/>
          </a:endParaRPr>
        </a:p>
      </dgm:t>
    </dgm:pt>
    <dgm:pt modelId="{912CEA03-DFCD-9945-A524-F80D1D6BED80}" type="sibTrans" cxnId="{F2883315-0131-3844-83FF-F7C309D076A8}">
      <dgm:prSet/>
      <dgm:spPr/>
      <dgm:t>
        <a:bodyPr/>
        <a:lstStyle/>
        <a:p>
          <a:endParaRPr lang="en-US" sz="2000">
            <a:latin typeface="Avenir Book" panose="02000503020000020003" pitchFamily="2" charset="0"/>
          </a:endParaRPr>
        </a:p>
      </dgm:t>
    </dgm:pt>
    <dgm:pt modelId="{164B6128-7E76-8C43-9E16-63C286FE0120}">
      <dgm:prSet phldrT="[Text]" custT="1"/>
      <dgm:spPr>
        <a:solidFill>
          <a:srgbClr val="CAEE36"/>
        </a:solidFill>
      </dgm:spPr>
      <dgm:t>
        <a:bodyPr/>
        <a:lstStyle/>
        <a:p>
          <a:r>
            <a:rPr lang="en-US" sz="2000" dirty="0">
              <a:latin typeface="Avenir Book" panose="02000503020000020003" pitchFamily="2" charset="0"/>
            </a:rPr>
            <a:t>Read aligning</a:t>
          </a:r>
        </a:p>
      </dgm:t>
    </dgm:pt>
    <dgm:pt modelId="{12571D38-91DF-914D-8887-B0B5DE20683A}" type="parTrans" cxnId="{91089708-FE34-C644-A113-C188CF3D9D9A}">
      <dgm:prSet/>
      <dgm:spPr/>
      <dgm:t>
        <a:bodyPr/>
        <a:lstStyle/>
        <a:p>
          <a:endParaRPr lang="en-US" sz="2000">
            <a:latin typeface="Avenir Book" panose="02000503020000020003" pitchFamily="2" charset="0"/>
          </a:endParaRPr>
        </a:p>
      </dgm:t>
    </dgm:pt>
    <dgm:pt modelId="{4BE6346E-2B7D-654E-9F65-DCEA1BD2E52E}" type="sibTrans" cxnId="{91089708-FE34-C644-A113-C188CF3D9D9A}">
      <dgm:prSet/>
      <dgm:spPr/>
      <dgm:t>
        <a:bodyPr/>
        <a:lstStyle/>
        <a:p>
          <a:endParaRPr lang="en-US" sz="2000">
            <a:latin typeface="Avenir Book" panose="02000503020000020003" pitchFamily="2" charset="0"/>
          </a:endParaRPr>
        </a:p>
      </dgm:t>
    </dgm:pt>
    <dgm:pt modelId="{F220681F-FDA6-F443-8B7F-17D72E8A9B79}">
      <dgm:prSet custT="1"/>
      <dgm:spPr>
        <a:solidFill>
          <a:schemeClr val="accent5"/>
        </a:solidFill>
      </dgm:spPr>
      <dgm:t>
        <a:bodyPr/>
        <a:lstStyle/>
        <a:p>
          <a:r>
            <a:rPr lang="en-US" sz="2000" dirty="0">
              <a:latin typeface="Avenir Book" panose="02000503020000020003" pitchFamily="2" charset="0"/>
            </a:rPr>
            <a:t>Variant calling </a:t>
          </a:r>
        </a:p>
      </dgm:t>
    </dgm:pt>
    <dgm:pt modelId="{6307DD74-8E40-B040-808E-19AE7667649C}" type="parTrans" cxnId="{CDC251EC-D5DB-D143-8ECE-69488A27B569}">
      <dgm:prSet/>
      <dgm:spPr/>
      <dgm:t>
        <a:bodyPr/>
        <a:lstStyle/>
        <a:p>
          <a:endParaRPr lang="en-US" sz="2000">
            <a:latin typeface="Avenir Book" panose="02000503020000020003" pitchFamily="2" charset="0"/>
          </a:endParaRPr>
        </a:p>
      </dgm:t>
    </dgm:pt>
    <dgm:pt modelId="{5442963D-71C6-304C-9B48-5E580C4213C8}" type="sibTrans" cxnId="{CDC251EC-D5DB-D143-8ECE-69488A27B569}">
      <dgm:prSet/>
      <dgm:spPr/>
      <dgm:t>
        <a:bodyPr/>
        <a:lstStyle/>
        <a:p>
          <a:endParaRPr lang="en-US" sz="2000">
            <a:latin typeface="Avenir Book" panose="02000503020000020003" pitchFamily="2" charset="0"/>
          </a:endParaRPr>
        </a:p>
      </dgm:t>
    </dgm:pt>
    <dgm:pt modelId="{E5B553FB-6DA6-0C45-8A63-EB7718F81CEF}" type="pres">
      <dgm:prSet presAssocID="{B4550CCE-C796-C14E-A2BA-1560D48C4965}" presName="Name0" presStyleCnt="0">
        <dgm:presLayoutVars>
          <dgm:dir/>
          <dgm:animLvl val="lvl"/>
          <dgm:resizeHandles val="exact"/>
        </dgm:presLayoutVars>
      </dgm:prSet>
      <dgm:spPr/>
    </dgm:pt>
    <dgm:pt modelId="{FB6DEECF-278B-7848-9CCC-69063067F1C7}" type="pres">
      <dgm:prSet presAssocID="{7D723E19-633E-904A-B80D-9CE0D1D49531}" presName="parTxOnly" presStyleLbl="node1" presStyleIdx="0" presStyleCnt="4">
        <dgm:presLayoutVars>
          <dgm:chMax val="0"/>
          <dgm:chPref val="0"/>
          <dgm:bulletEnabled val="1"/>
        </dgm:presLayoutVars>
      </dgm:prSet>
      <dgm:spPr/>
    </dgm:pt>
    <dgm:pt modelId="{A700C176-27F6-B640-9C4C-EF8E49705049}" type="pres">
      <dgm:prSet presAssocID="{B0A8568F-48AF-2E44-997C-37DE5E43ABFE}" presName="parTxOnlySpace" presStyleCnt="0"/>
      <dgm:spPr/>
    </dgm:pt>
    <dgm:pt modelId="{9E0EAA84-1300-154A-9AF6-1492E058A236}" type="pres">
      <dgm:prSet presAssocID="{7A584DEF-4301-0248-963E-22C2550C789D}" presName="parTxOnly" presStyleLbl="node1" presStyleIdx="1" presStyleCnt="4">
        <dgm:presLayoutVars>
          <dgm:chMax val="0"/>
          <dgm:chPref val="0"/>
          <dgm:bulletEnabled val="1"/>
        </dgm:presLayoutVars>
      </dgm:prSet>
      <dgm:spPr/>
    </dgm:pt>
    <dgm:pt modelId="{BBFD06C1-7D71-B547-84FB-9AA638D240DD}" type="pres">
      <dgm:prSet presAssocID="{912CEA03-DFCD-9945-A524-F80D1D6BED80}" presName="parTxOnlySpace" presStyleCnt="0"/>
      <dgm:spPr/>
    </dgm:pt>
    <dgm:pt modelId="{BA0D43D8-E658-2149-9626-33DCC489F6B2}" type="pres">
      <dgm:prSet presAssocID="{164B6128-7E76-8C43-9E16-63C286FE0120}" presName="parTxOnly" presStyleLbl="node1" presStyleIdx="2" presStyleCnt="4">
        <dgm:presLayoutVars>
          <dgm:chMax val="0"/>
          <dgm:chPref val="0"/>
          <dgm:bulletEnabled val="1"/>
        </dgm:presLayoutVars>
      </dgm:prSet>
      <dgm:spPr/>
    </dgm:pt>
    <dgm:pt modelId="{9626F1CD-0DD5-C64E-B695-080CA3F29D68}" type="pres">
      <dgm:prSet presAssocID="{4BE6346E-2B7D-654E-9F65-DCEA1BD2E52E}" presName="parTxOnlySpace" presStyleCnt="0"/>
      <dgm:spPr/>
    </dgm:pt>
    <dgm:pt modelId="{B2A89AD6-9C9A-E941-9CBA-4314273E2E2A}" type="pres">
      <dgm:prSet presAssocID="{F220681F-FDA6-F443-8B7F-17D72E8A9B79}" presName="parTxOnly" presStyleLbl="node1" presStyleIdx="3" presStyleCnt="4">
        <dgm:presLayoutVars>
          <dgm:chMax val="0"/>
          <dgm:chPref val="0"/>
          <dgm:bulletEnabled val="1"/>
        </dgm:presLayoutVars>
      </dgm:prSet>
      <dgm:spPr/>
    </dgm:pt>
  </dgm:ptLst>
  <dgm:cxnLst>
    <dgm:cxn modelId="{91089708-FE34-C644-A113-C188CF3D9D9A}" srcId="{B4550CCE-C796-C14E-A2BA-1560D48C4965}" destId="{164B6128-7E76-8C43-9E16-63C286FE0120}" srcOrd="2" destOrd="0" parTransId="{12571D38-91DF-914D-8887-B0B5DE20683A}" sibTransId="{4BE6346E-2B7D-654E-9F65-DCEA1BD2E52E}"/>
    <dgm:cxn modelId="{F2883315-0131-3844-83FF-F7C309D076A8}" srcId="{B4550CCE-C796-C14E-A2BA-1560D48C4965}" destId="{7A584DEF-4301-0248-963E-22C2550C789D}" srcOrd="1" destOrd="0" parTransId="{38352766-F9CA-9B4B-9E69-D8967EB73C36}" sibTransId="{912CEA03-DFCD-9945-A524-F80D1D6BED80}"/>
    <dgm:cxn modelId="{2305FE1A-3BED-FE42-B7D0-3E1C1B12218D}" type="presOf" srcId="{7D723E19-633E-904A-B80D-9CE0D1D49531}" destId="{FB6DEECF-278B-7848-9CCC-69063067F1C7}" srcOrd="0" destOrd="0" presId="urn:microsoft.com/office/officeart/2005/8/layout/chevron1"/>
    <dgm:cxn modelId="{87ABD66B-35EA-754E-9F21-86DA3919EBC8}" type="presOf" srcId="{7A584DEF-4301-0248-963E-22C2550C789D}" destId="{9E0EAA84-1300-154A-9AF6-1492E058A236}" srcOrd="0" destOrd="0" presId="urn:microsoft.com/office/officeart/2005/8/layout/chevron1"/>
    <dgm:cxn modelId="{FFDD7F71-9709-554E-984F-B69D98982423}" type="presOf" srcId="{F220681F-FDA6-F443-8B7F-17D72E8A9B79}" destId="{B2A89AD6-9C9A-E941-9CBA-4314273E2E2A}" srcOrd="0" destOrd="0" presId="urn:microsoft.com/office/officeart/2005/8/layout/chevron1"/>
    <dgm:cxn modelId="{1EFE69CB-B677-BF4A-BBC5-56C75BDD3060}" srcId="{B4550CCE-C796-C14E-A2BA-1560D48C4965}" destId="{7D723E19-633E-904A-B80D-9CE0D1D49531}" srcOrd="0" destOrd="0" parTransId="{B8506766-E863-AA45-9261-36E47523CB40}" sibTransId="{B0A8568F-48AF-2E44-997C-37DE5E43ABFE}"/>
    <dgm:cxn modelId="{840DCED8-3B02-DE4D-891E-5D4BBF1E895C}" type="presOf" srcId="{164B6128-7E76-8C43-9E16-63C286FE0120}" destId="{BA0D43D8-E658-2149-9626-33DCC489F6B2}" srcOrd="0" destOrd="0" presId="urn:microsoft.com/office/officeart/2005/8/layout/chevron1"/>
    <dgm:cxn modelId="{A8D1FBDE-176A-6A47-AC68-AD02872EAFB8}" type="presOf" srcId="{B4550CCE-C796-C14E-A2BA-1560D48C4965}" destId="{E5B553FB-6DA6-0C45-8A63-EB7718F81CEF}" srcOrd="0" destOrd="0" presId="urn:microsoft.com/office/officeart/2005/8/layout/chevron1"/>
    <dgm:cxn modelId="{CDC251EC-D5DB-D143-8ECE-69488A27B569}" srcId="{B4550CCE-C796-C14E-A2BA-1560D48C4965}" destId="{F220681F-FDA6-F443-8B7F-17D72E8A9B79}" srcOrd="3" destOrd="0" parTransId="{6307DD74-8E40-B040-808E-19AE7667649C}" sibTransId="{5442963D-71C6-304C-9B48-5E580C4213C8}"/>
    <dgm:cxn modelId="{877EE832-42EA-2645-BEA2-A0285FB03A2C}" type="presParOf" srcId="{E5B553FB-6DA6-0C45-8A63-EB7718F81CEF}" destId="{FB6DEECF-278B-7848-9CCC-69063067F1C7}" srcOrd="0" destOrd="0" presId="urn:microsoft.com/office/officeart/2005/8/layout/chevron1"/>
    <dgm:cxn modelId="{B6F70A65-5201-4A41-A3CE-174C54280C2E}" type="presParOf" srcId="{E5B553FB-6DA6-0C45-8A63-EB7718F81CEF}" destId="{A700C176-27F6-B640-9C4C-EF8E49705049}" srcOrd="1" destOrd="0" presId="urn:microsoft.com/office/officeart/2005/8/layout/chevron1"/>
    <dgm:cxn modelId="{316DC50F-F2F9-4841-941B-975132A113BA}" type="presParOf" srcId="{E5B553FB-6DA6-0C45-8A63-EB7718F81CEF}" destId="{9E0EAA84-1300-154A-9AF6-1492E058A236}" srcOrd="2" destOrd="0" presId="urn:microsoft.com/office/officeart/2005/8/layout/chevron1"/>
    <dgm:cxn modelId="{0C4BED9C-0201-1E4D-9B56-70003ABAAC00}" type="presParOf" srcId="{E5B553FB-6DA6-0C45-8A63-EB7718F81CEF}" destId="{BBFD06C1-7D71-B547-84FB-9AA638D240DD}" srcOrd="3" destOrd="0" presId="urn:microsoft.com/office/officeart/2005/8/layout/chevron1"/>
    <dgm:cxn modelId="{C308C5AC-D70D-B04F-991B-5B4EFB0E1AF2}" type="presParOf" srcId="{E5B553FB-6DA6-0C45-8A63-EB7718F81CEF}" destId="{BA0D43D8-E658-2149-9626-33DCC489F6B2}" srcOrd="4" destOrd="0" presId="urn:microsoft.com/office/officeart/2005/8/layout/chevron1"/>
    <dgm:cxn modelId="{7F5877CC-307A-1344-9544-266BAA56E638}" type="presParOf" srcId="{E5B553FB-6DA6-0C45-8A63-EB7718F81CEF}" destId="{9626F1CD-0DD5-C64E-B695-080CA3F29D68}" srcOrd="5" destOrd="0" presId="urn:microsoft.com/office/officeart/2005/8/layout/chevron1"/>
    <dgm:cxn modelId="{6BFE6442-A249-5945-BD58-E1511D25844C}" type="presParOf" srcId="{E5B553FB-6DA6-0C45-8A63-EB7718F81CEF}" destId="{B2A89AD6-9C9A-E941-9CBA-4314273E2E2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EE7AD-7593-F84B-AB94-0ADB67BF398E}">
      <dsp:nvSpPr>
        <dsp:cNvPr id="0" name=""/>
        <dsp:cNvSpPr/>
      </dsp:nvSpPr>
      <dsp:spPr>
        <a:xfrm>
          <a:off x="885937" y="0"/>
          <a:ext cx="1717662" cy="686224"/>
        </a:xfrm>
        <a:prstGeom prst="roundRect">
          <a:avLst>
            <a:gd name="adj" fmla="val 10000"/>
          </a:avLst>
        </a:prstGeom>
        <a:solidFill>
          <a:srgbClr val="FFFF00">
            <a:alpha val="42000"/>
          </a:srgb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venir Book" panose="02000503020000020003" pitchFamily="2" charset="0"/>
            </a:rPr>
            <a:t>Application</a:t>
          </a:r>
        </a:p>
      </dsp:txBody>
      <dsp:txXfrm>
        <a:off x="906036" y="20099"/>
        <a:ext cx="1677464" cy="646026"/>
      </dsp:txXfrm>
    </dsp:sp>
    <dsp:sp modelId="{A4BDC88C-1248-D54D-BEEF-679EE4161E3F}">
      <dsp:nvSpPr>
        <dsp:cNvPr id="0" name=""/>
        <dsp:cNvSpPr/>
      </dsp:nvSpPr>
      <dsp:spPr>
        <a:xfrm>
          <a:off x="2788749" y="0"/>
          <a:ext cx="1820678" cy="686224"/>
        </a:xfrm>
        <a:prstGeom prst="roundRect">
          <a:avLst>
            <a:gd name="adj" fmla="val 10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Study design</a:t>
          </a:r>
        </a:p>
      </dsp:txBody>
      <dsp:txXfrm>
        <a:off x="2808848" y="20099"/>
        <a:ext cx="1780480" cy="646026"/>
      </dsp:txXfrm>
    </dsp:sp>
    <dsp:sp modelId="{1D79FFEE-E9BB-0348-8705-2215E545F5AC}">
      <dsp:nvSpPr>
        <dsp:cNvPr id="0" name=""/>
        <dsp:cNvSpPr/>
      </dsp:nvSpPr>
      <dsp:spPr>
        <a:xfrm>
          <a:off x="2443991" y="2916453"/>
          <a:ext cx="514668" cy="514668"/>
        </a:xfrm>
        <a:prstGeom prst="triangle">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982E6C5-F9C4-B74A-A56F-488C74A1F74B}">
      <dsp:nvSpPr>
        <dsp:cNvPr id="0" name=""/>
        <dsp:cNvSpPr/>
      </dsp:nvSpPr>
      <dsp:spPr>
        <a:xfrm rot="240000">
          <a:off x="1156849" y="2695912"/>
          <a:ext cx="3088952" cy="216000"/>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EC741A2-0CA6-564D-BDCB-1C7318F404D3}">
      <dsp:nvSpPr>
        <dsp:cNvPr id="0" name=""/>
        <dsp:cNvSpPr/>
      </dsp:nvSpPr>
      <dsp:spPr>
        <a:xfrm rot="240000">
          <a:off x="3011496" y="2155857"/>
          <a:ext cx="1232463" cy="574201"/>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venir Book" panose="02000503020000020003" pitchFamily="2" charset="0"/>
            </a:rPr>
            <a:t>Samples</a:t>
          </a:r>
        </a:p>
      </dsp:txBody>
      <dsp:txXfrm>
        <a:off x="3039526" y="2183887"/>
        <a:ext cx="1176403" cy="518141"/>
      </dsp:txXfrm>
    </dsp:sp>
    <dsp:sp modelId="{B3D37F13-05FC-994B-A1DD-3CD3E5FC6C0D}">
      <dsp:nvSpPr>
        <dsp:cNvPr id="0" name=""/>
        <dsp:cNvSpPr/>
      </dsp:nvSpPr>
      <dsp:spPr>
        <a:xfrm rot="240000">
          <a:off x="3056101" y="1538255"/>
          <a:ext cx="1232463" cy="574201"/>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venir Book" panose="02000503020000020003" pitchFamily="2" charset="0"/>
            </a:rPr>
            <a:t>Depth </a:t>
          </a:r>
        </a:p>
      </dsp:txBody>
      <dsp:txXfrm>
        <a:off x="3084131" y="1566285"/>
        <a:ext cx="1176403" cy="518141"/>
      </dsp:txXfrm>
    </dsp:sp>
    <dsp:sp modelId="{9BA55A41-AAF3-C44F-A727-0A31A5C4C019}">
      <dsp:nvSpPr>
        <dsp:cNvPr id="0" name=""/>
        <dsp:cNvSpPr/>
      </dsp:nvSpPr>
      <dsp:spPr>
        <a:xfrm rot="240000">
          <a:off x="3100706" y="934378"/>
          <a:ext cx="1232463" cy="574201"/>
        </a:xfrm>
        <a:prstGeom prst="round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venir Book" panose="02000503020000020003" pitchFamily="2" charset="0"/>
            </a:rPr>
            <a:t>Coverage</a:t>
          </a:r>
        </a:p>
      </dsp:txBody>
      <dsp:txXfrm>
        <a:off x="3128736" y="962408"/>
        <a:ext cx="1176403" cy="518141"/>
      </dsp:txXfrm>
    </dsp:sp>
    <dsp:sp modelId="{6D6FDDB8-36D0-BB41-9701-AC736EEDDBD9}">
      <dsp:nvSpPr>
        <dsp:cNvPr id="0" name=""/>
        <dsp:cNvSpPr/>
      </dsp:nvSpPr>
      <dsp:spPr>
        <a:xfrm rot="240000">
          <a:off x="1244469" y="2032337"/>
          <a:ext cx="1232463" cy="574201"/>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venir Book" panose="02000503020000020003" pitchFamily="2" charset="0"/>
            </a:rPr>
            <a:t>$$$</a:t>
          </a:r>
        </a:p>
      </dsp:txBody>
      <dsp:txXfrm>
        <a:off x="1272499" y="2060367"/>
        <a:ext cx="1176403" cy="518141"/>
      </dsp:txXfrm>
    </dsp:sp>
    <dsp:sp modelId="{7BDFF1F3-FFE0-6A4D-AEFF-02AF66D40A76}">
      <dsp:nvSpPr>
        <dsp:cNvPr id="0" name=""/>
        <dsp:cNvSpPr/>
      </dsp:nvSpPr>
      <dsp:spPr>
        <a:xfrm rot="240000">
          <a:off x="1289073" y="1414735"/>
          <a:ext cx="1232463" cy="574201"/>
        </a:xfrm>
        <a:prstGeom prst="round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venir Book" panose="02000503020000020003" pitchFamily="2" charset="0"/>
            </a:rPr>
            <a:t>Question</a:t>
          </a:r>
        </a:p>
      </dsp:txBody>
      <dsp:txXfrm>
        <a:off x="1317103" y="1442765"/>
        <a:ext cx="1176403" cy="518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DEECF-278B-7848-9CCC-69063067F1C7}">
      <dsp:nvSpPr>
        <dsp:cNvPr id="0" name=""/>
        <dsp:cNvSpPr/>
      </dsp:nvSpPr>
      <dsp:spPr>
        <a:xfrm>
          <a:off x="4877" y="373742"/>
          <a:ext cx="2839417" cy="1135766"/>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Quality control</a:t>
          </a:r>
        </a:p>
      </dsp:txBody>
      <dsp:txXfrm>
        <a:off x="572760" y="373742"/>
        <a:ext cx="1703651" cy="1135766"/>
      </dsp:txXfrm>
    </dsp:sp>
    <dsp:sp modelId="{9E0EAA84-1300-154A-9AF6-1492E058A236}">
      <dsp:nvSpPr>
        <dsp:cNvPr id="0" name=""/>
        <dsp:cNvSpPr/>
      </dsp:nvSpPr>
      <dsp:spPr>
        <a:xfrm>
          <a:off x="2560353" y="373742"/>
          <a:ext cx="2839417" cy="1135766"/>
        </a:xfrm>
        <a:prstGeom prst="chevron">
          <a:avLst/>
        </a:prstGeom>
        <a:solidFill>
          <a:srgbClr val="50DE4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Adapter trimming</a:t>
          </a:r>
        </a:p>
      </dsp:txBody>
      <dsp:txXfrm>
        <a:off x="3128236" y="373742"/>
        <a:ext cx="1703651" cy="1135766"/>
      </dsp:txXfrm>
    </dsp:sp>
    <dsp:sp modelId="{BA0D43D8-E658-2149-9626-33DCC489F6B2}">
      <dsp:nvSpPr>
        <dsp:cNvPr id="0" name=""/>
        <dsp:cNvSpPr/>
      </dsp:nvSpPr>
      <dsp:spPr>
        <a:xfrm>
          <a:off x="5115829" y="373742"/>
          <a:ext cx="2839417" cy="1135766"/>
        </a:xfrm>
        <a:prstGeom prst="chevron">
          <a:avLst/>
        </a:prstGeom>
        <a:solidFill>
          <a:srgbClr val="CAEE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Read aligning</a:t>
          </a:r>
        </a:p>
      </dsp:txBody>
      <dsp:txXfrm>
        <a:off x="5683712" y="373742"/>
        <a:ext cx="1703651" cy="1135766"/>
      </dsp:txXfrm>
    </dsp:sp>
    <dsp:sp modelId="{B2A89AD6-9C9A-E941-9CBA-4314273E2E2A}">
      <dsp:nvSpPr>
        <dsp:cNvPr id="0" name=""/>
        <dsp:cNvSpPr/>
      </dsp:nvSpPr>
      <dsp:spPr>
        <a:xfrm>
          <a:off x="7671304" y="373742"/>
          <a:ext cx="2839417" cy="1135766"/>
        </a:xfrm>
        <a:prstGeom prst="chevron">
          <a:avLst/>
        </a:prstGeom>
        <a:solidFill>
          <a:schemeClr val="accent4">
            <a:hueOff val="-8271860"/>
            <a:satOff val="46445"/>
            <a:lumOff val="-21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Variant calling </a:t>
          </a:r>
        </a:p>
      </dsp:txBody>
      <dsp:txXfrm>
        <a:off x="8239187" y="373742"/>
        <a:ext cx="1703651" cy="11357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DEECF-278B-7848-9CCC-69063067F1C7}">
      <dsp:nvSpPr>
        <dsp:cNvPr id="0" name=""/>
        <dsp:cNvSpPr/>
      </dsp:nvSpPr>
      <dsp:spPr>
        <a:xfrm>
          <a:off x="4877" y="373742"/>
          <a:ext cx="2839417" cy="1135766"/>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Quality control</a:t>
          </a:r>
        </a:p>
      </dsp:txBody>
      <dsp:txXfrm>
        <a:off x="572760" y="373742"/>
        <a:ext cx="1703651" cy="1135766"/>
      </dsp:txXfrm>
    </dsp:sp>
    <dsp:sp modelId="{9E0EAA84-1300-154A-9AF6-1492E058A236}">
      <dsp:nvSpPr>
        <dsp:cNvPr id="0" name=""/>
        <dsp:cNvSpPr/>
      </dsp:nvSpPr>
      <dsp:spPr>
        <a:xfrm>
          <a:off x="2560353" y="373742"/>
          <a:ext cx="2839417" cy="1135766"/>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Adapter trimming</a:t>
          </a:r>
        </a:p>
      </dsp:txBody>
      <dsp:txXfrm>
        <a:off x="3128236" y="373742"/>
        <a:ext cx="1703651" cy="1135766"/>
      </dsp:txXfrm>
    </dsp:sp>
    <dsp:sp modelId="{BA0D43D8-E658-2149-9626-33DCC489F6B2}">
      <dsp:nvSpPr>
        <dsp:cNvPr id="0" name=""/>
        <dsp:cNvSpPr/>
      </dsp:nvSpPr>
      <dsp:spPr>
        <a:xfrm>
          <a:off x="5115829" y="373742"/>
          <a:ext cx="2839417" cy="1135766"/>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Read aligning</a:t>
          </a:r>
        </a:p>
      </dsp:txBody>
      <dsp:txXfrm>
        <a:off x="5683712" y="373742"/>
        <a:ext cx="1703651" cy="1135766"/>
      </dsp:txXfrm>
    </dsp:sp>
    <dsp:sp modelId="{B2A89AD6-9C9A-E941-9CBA-4314273E2E2A}">
      <dsp:nvSpPr>
        <dsp:cNvPr id="0" name=""/>
        <dsp:cNvSpPr/>
      </dsp:nvSpPr>
      <dsp:spPr>
        <a:xfrm>
          <a:off x="7671304" y="373742"/>
          <a:ext cx="2839417" cy="1135766"/>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Variant calling </a:t>
          </a:r>
        </a:p>
      </dsp:txBody>
      <dsp:txXfrm>
        <a:off x="8239187" y="373742"/>
        <a:ext cx="1703651" cy="11357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DEECF-278B-7848-9CCC-69063067F1C7}">
      <dsp:nvSpPr>
        <dsp:cNvPr id="0" name=""/>
        <dsp:cNvSpPr/>
      </dsp:nvSpPr>
      <dsp:spPr>
        <a:xfrm>
          <a:off x="4877" y="373742"/>
          <a:ext cx="2839417" cy="1135766"/>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Quality control</a:t>
          </a:r>
        </a:p>
      </dsp:txBody>
      <dsp:txXfrm>
        <a:off x="572760" y="373742"/>
        <a:ext cx="1703651" cy="1135766"/>
      </dsp:txXfrm>
    </dsp:sp>
    <dsp:sp modelId="{9E0EAA84-1300-154A-9AF6-1492E058A236}">
      <dsp:nvSpPr>
        <dsp:cNvPr id="0" name=""/>
        <dsp:cNvSpPr/>
      </dsp:nvSpPr>
      <dsp:spPr>
        <a:xfrm>
          <a:off x="2560353" y="373742"/>
          <a:ext cx="2839417" cy="1135766"/>
        </a:xfrm>
        <a:prstGeom prst="chevron">
          <a:avLst/>
        </a:prstGeom>
        <a:solidFill>
          <a:srgbClr val="50DE4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Adapter trimming</a:t>
          </a:r>
        </a:p>
      </dsp:txBody>
      <dsp:txXfrm>
        <a:off x="3128236" y="373742"/>
        <a:ext cx="1703651" cy="1135766"/>
      </dsp:txXfrm>
    </dsp:sp>
    <dsp:sp modelId="{BA0D43D8-E658-2149-9626-33DCC489F6B2}">
      <dsp:nvSpPr>
        <dsp:cNvPr id="0" name=""/>
        <dsp:cNvSpPr/>
      </dsp:nvSpPr>
      <dsp:spPr>
        <a:xfrm>
          <a:off x="5115829" y="373742"/>
          <a:ext cx="2839417" cy="1135766"/>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Read aligning</a:t>
          </a:r>
        </a:p>
      </dsp:txBody>
      <dsp:txXfrm>
        <a:off x="5683712" y="373742"/>
        <a:ext cx="1703651" cy="1135766"/>
      </dsp:txXfrm>
    </dsp:sp>
    <dsp:sp modelId="{B2A89AD6-9C9A-E941-9CBA-4314273E2E2A}">
      <dsp:nvSpPr>
        <dsp:cNvPr id="0" name=""/>
        <dsp:cNvSpPr/>
      </dsp:nvSpPr>
      <dsp:spPr>
        <a:xfrm>
          <a:off x="7671304" y="373742"/>
          <a:ext cx="2839417" cy="1135766"/>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Variant calling </a:t>
          </a:r>
        </a:p>
      </dsp:txBody>
      <dsp:txXfrm>
        <a:off x="8239187" y="373742"/>
        <a:ext cx="1703651" cy="11357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DEECF-278B-7848-9CCC-69063067F1C7}">
      <dsp:nvSpPr>
        <dsp:cNvPr id="0" name=""/>
        <dsp:cNvSpPr/>
      </dsp:nvSpPr>
      <dsp:spPr>
        <a:xfrm>
          <a:off x="4877" y="373742"/>
          <a:ext cx="2839417" cy="1135766"/>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Quality control</a:t>
          </a:r>
        </a:p>
      </dsp:txBody>
      <dsp:txXfrm>
        <a:off x="572760" y="373742"/>
        <a:ext cx="1703651" cy="1135766"/>
      </dsp:txXfrm>
    </dsp:sp>
    <dsp:sp modelId="{9E0EAA84-1300-154A-9AF6-1492E058A236}">
      <dsp:nvSpPr>
        <dsp:cNvPr id="0" name=""/>
        <dsp:cNvSpPr/>
      </dsp:nvSpPr>
      <dsp:spPr>
        <a:xfrm>
          <a:off x="2560353" y="373742"/>
          <a:ext cx="2839417" cy="1135766"/>
        </a:xfrm>
        <a:prstGeom prst="chevron">
          <a:avLst/>
        </a:prstGeom>
        <a:solidFill>
          <a:srgbClr val="50DE4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Adapter trimming</a:t>
          </a:r>
        </a:p>
      </dsp:txBody>
      <dsp:txXfrm>
        <a:off x="3128236" y="373742"/>
        <a:ext cx="1703651" cy="1135766"/>
      </dsp:txXfrm>
    </dsp:sp>
    <dsp:sp modelId="{BA0D43D8-E658-2149-9626-33DCC489F6B2}">
      <dsp:nvSpPr>
        <dsp:cNvPr id="0" name=""/>
        <dsp:cNvSpPr/>
      </dsp:nvSpPr>
      <dsp:spPr>
        <a:xfrm>
          <a:off x="5115829" y="373742"/>
          <a:ext cx="2839417" cy="1135766"/>
        </a:xfrm>
        <a:prstGeom prst="chevron">
          <a:avLst/>
        </a:prstGeom>
        <a:solidFill>
          <a:srgbClr val="CAEE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Read aligning</a:t>
          </a:r>
        </a:p>
      </dsp:txBody>
      <dsp:txXfrm>
        <a:off x="5683712" y="373742"/>
        <a:ext cx="1703651" cy="1135766"/>
      </dsp:txXfrm>
    </dsp:sp>
    <dsp:sp modelId="{B2A89AD6-9C9A-E941-9CBA-4314273E2E2A}">
      <dsp:nvSpPr>
        <dsp:cNvPr id="0" name=""/>
        <dsp:cNvSpPr/>
      </dsp:nvSpPr>
      <dsp:spPr>
        <a:xfrm>
          <a:off x="7671304" y="373742"/>
          <a:ext cx="2839417" cy="1135766"/>
        </a:xfrm>
        <a:prstGeom prst="chevron">
          <a:avLst/>
        </a:prstGeom>
        <a:solidFill>
          <a:schemeClr val="bg1">
            <a:lumMod val="8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Variant calling </a:t>
          </a:r>
        </a:p>
      </dsp:txBody>
      <dsp:txXfrm>
        <a:off x="8239187" y="373742"/>
        <a:ext cx="1703651" cy="113576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DEECF-278B-7848-9CCC-69063067F1C7}">
      <dsp:nvSpPr>
        <dsp:cNvPr id="0" name=""/>
        <dsp:cNvSpPr/>
      </dsp:nvSpPr>
      <dsp:spPr>
        <a:xfrm>
          <a:off x="4877" y="373742"/>
          <a:ext cx="2839417" cy="1135766"/>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Quality control</a:t>
          </a:r>
        </a:p>
      </dsp:txBody>
      <dsp:txXfrm>
        <a:off x="572760" y="373742"/>
        <a:ext cx="1703651" cy="1135766"/>
      </dsp:txXfrm>
    </dsp:sp>
    <dsp:sp modelId="{9E0EAA84-1300-154A-9AF6-1492E058A236}">
      <dsp:nvSpPr>
        <dsp:cNvPr id="0" name=""/>
        <dsp:cNvSpPr/>
      </dsp:nvSpPr>
      <dsp:spPr>
        <a:xfrm>
          <a:off x="2560353" y="373742"/>
          <a:ext cx="2839417" cy="1135766"/>
        </a:xfrm>
        <a:prstGeom prst="chevron">
          <a:avLst/>
        </a:prstGeom>
        <a:solidFill>
          <a:srgbClr val="50DE4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Adapter trimming</a:t>
          </a:r>
        </a:p>
      </dsp:txBody>
      <dsp:txXfrm>
        <a:off x="3128236" y="373742"/>
        <a:ext cx="1703651" cy="1135766"/>
      </dsp:txXfrm>
    </dsp:sp>
    <dsp:sp modelId="{BA0D43D8-E658-2149-9626-33DCC489F6B2}">
      <dsp:nvSpPr>
        <dsp:cNvPr id="0" name=""/>
        <dsp:cNvSpPr/>
      </dsp:nvSpPr>
      <dsp:spPr>
        <a:xfrm>
          <a:off x="5115829" y="373742"/>
          <a:ext cx="2839417" cy="1135766"/>
        </a:xfrm>
        <a:prstGeom prst="chevron">
          <a:avLst/>
        </a:prstGeom>
        <a:solidFill>
          <a:srgbClr val="CAEE3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Read aligning</a:t>
          </a:r>
        </a:p>
      </dsp:txBody>
      <dsp:txXfrm>
        <a:off x="5683712" y="373742"/>
        <a:ext cx="1703651" cy="1135766"/>
      </dsp:txXfrm>
    </dsp:sp>
    <dsp:sp modelId="{B2A89AD6-9C9A-E941-9CBA-4314273E2E2A}">
      <dsp:nvSpPr>
        <dsp:cNvPr id="0" name=""/>
        <dsp:cNvSpPr/>
      </dsp:nvSpPr>
      <dsp:spPr>
        <a:xfrm>
          <a:off x="7671304" y="373742"/>
          <a:ext cx="2839417" cy="1135766"/>
        </a:xfrm>
        <a:prstGeom prst="chevron">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venir Book" panose="02000503020000020003" pitchFamily="2" charset="0"/>
            </a:rPr>
            <a:t>Variant calling </a:t>
          </a:r>
        </a:p>
      </dsp:txBody>
      <dsp:txXfrm>
        <a:off x="8239187" y="373742"/>
        <a:ext cx="1703651" cy="1135766"/>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3:22:49.472"/>
    </inkml:context>
    <inkml:brush xml:id="br0">
      <inkml:brushProperty name="width" value="0.1" units="cm"/>
      <inkml:brushProperty name="height" value="0.1" units="cm"/>
      <inkml:brushProperty name="color" value="#FFC114"/>
    </inkml:brush>
  </inkml:definitions>
  <inkml:trace contextRef="#ctx0" brushRef="#br0">127 822 24575,'-33'77'0,"7"-5"0,7-3 0,8-10 0,-6 20 0,8-17 0,2-3 0,4 8 0,1-4 0,2 10 0,0 0 0,2 6 0,3 4 0,5-3 0,4-11 0,7-4 0,3-13 0,8 10 0,2-5 0,7 12 0,2-4 0,7 1 0,1-8 0,9-5 0,10-5 0,11 5 0,-37-29 0,1 0 0,0 1 0,0 0 0,0-1 0,0-2 0,3 1 0,1 0 0,40 21 0,-36-20 0,1-2 0,-3-2 0,2-1 0,4 2 0,2 0 0,2-3 0,1 0 0,-4-1 0,1 0 0,1 0 0,1-1 0,-3-4 0,0 0 0,2 0 0,-2-1 0,41 1 0,-48-6 0,0-1 0,37 2 0,4-3 0,-2 2 0,1-2 0,-1-2 0,5-1 0,-11-1 0,11-3 0,-14 0 0,12-4 0,-5-1 0,-5-4 0,-1-4 0,-10-3 0,-13-2 0,-6-4 0,-7-3 0,3-6 0,0-3 0,1-3 0,-3-3 0,-2-1 0,-8 5 0,6-3 0,-8 5 0,4-6 0,-3-5 0,0 2 0,-4-7 0,-1 8 0,-5-1 0,-3 8 0,-4-4 0,0 2 0,-4-12 0,0 3 0,-2-7 0,-3 6 0,2 1 0,-4 4 0,-3-1 0,-1-1 0,-4-3 0,2-4 0,-2 0 0,0-1 0,0-4 0,0 13 0,-2-11 0,0 10 0,-4-9 0,1 0 0,-3 1 0,1-4 0,-3 4 0,-3 3 0,-4-2 0,-3 4 0,-5-6 0,-1 4 0,-3 3 0,-1 1 0,-4 2 0,-3 1 0,-4-2 0,-4 2 0,-1-2 0,-6 2 0,-2-1 0,-7 1 0,-3-2 0,-3 1 0,5 5 0,-15-5 0,1 5 0,-10-3 0,13 8 0,4 5 0,14 8 0,0 5 0,7 6 0,2 3 0,4 5 0,-5-1 0,-5 3 0,-3 0 0,-2 1 0,-6 1 0,8 0 0,-17 1 0,5 1 0,-12 2 0,-1 0 0,-1-1 0,-5 0 0,2 2 0,5-1 0,-1 1 0,13 2 0,-4-2 0,10 1 0,-5 0 0,-1 2 0,-2 1 0,5 0 0,5 1 0,7-2 0,3 2 0,-5-2 0,1 2 0,-3 2 0,2 1 0,1 6 0,9-3 0,1 2 0,10-4 0,-3 3 0,1-2 0,1 2 0,-2-1 0,4 2 0,3-1 0,2 0 0,8-5 0,0 1 0,2-1 0,0 3 0,0 1 0,-4 7 0,0 1 0,-1 4 0,3-4 0,3-1 0,3-4 0,1 0 0,0-1 0,1-2 0,3-1 0,2-5 0,2-2 0,2-5 0,0-1 0,1-2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0T13:17:00.595"/>
    </inkml:context>
    <inkml:brush xml:id="br0">
      <inkml:brushProperty name="width" value="0.1" units="cm"/>
      <inkml:brushProperty name="height" value="0.1" units="cm"/>
      <inkml:brushProperty name="color" value="#AB008B"/>
    </inkml:brush>
  </inkml:definitions>
  <inkml:trace contextRef="#ctx0" brushRef="#br0">50 0 24575,'-1'19'0,"1"1"0,-2 1 0,1 3 0,-1-3 0,-2 4 0,2-3 0,-3 8 0,3-3 0,-2 3 0,3-7 0,-1-4 0,2-6 0,-2-3 0,1 5 0,-1-3 0,0 2 0,0-4 0,0-5 0,-4-5 0,4 0 0,-3-2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0T13:17:01.686"/>
    </inkml:context>
    <inkml:brush xml:id="br0">
      <inkml:brushProperty name="width" value="0.1" units="cm"/>
      <inkml:brushProperty name="height" value="0.1" units="cm"/>
      <inkml:brushProperty name="color" value="#AB008B"/>
    </inkml:brush>
  </inkml:definitions>
  <inkml:trace contextRef="#ctx0" brushRef="#br0">1 0 24575,'6'8'0,"1"1"0,2 2 0,3 7 0,7 11 0,4 5 0,2 5 0,1-3 0,-1 1 0,-7-9 0,-2-4 0,-8-13 0,-3-10 0,1-6 0,2-5 0,2 2 0,3-3 0,0 0 0,4-2 0,0 0 0,0 0 0,-2 1 0,1 2 0,-2 0 0,5-1 0,-1 2 0,-1-2 0,-6 5 0,-4 1 0,-4 2 0,-1 2 0,-2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0T13:17:03.745"/>
    </inkml:context>
    <inkml:brush xml:id="br0">
      <inkml:brushProperty name="width" value="0.1" units="cm"/>
      <inkml:brushProperty name="height" value="0.1" units="cm"/>
      <inkml:brushProperty name="color" value="#AB008B"/>
    </inkml:brush>
  </inkml:definitions>
  <inkml:trace contextRef="#ctx0" brushRef="#br0">1 0 24575,'8'22'0,"-1"0"0,-1-8 0,-1 2 0,0-2 0,1 3 0,-1-2 0,1 2 0,-1-4 0,-1-2 0,-1-3 0,-1 1 0,1 2 0,1 3 0,2 1 0,-2-2 0,-1-1 0,-1-7 0,-1 0 0,-3-4 0,0-1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0T13:17:04.803"/>
    </inkml:context>
    <inkml:brush xml:id="br0">
      <inkml:brushProperty name="width" value="0.1" units="cm"/>
      <inkml:brushProperty name="height" value="0.1" units="cm"/>
      <inkml:brushProperty name="color" value="#AB008B"/>
    </inkml:brush>
  </inkml:definitions>
  <inkml:trace contextRef="#ctx0" brushRef="#br0">1 59 24575,'11'7'0,"-1"2"0,0-4 0,6 5 0,2-2 0,7 2 0,0-3 0,0-1 0,-5-2 0,-2 0 0,-7-2 0,0 1 0,1 0 0,2 1 0,3-1 0,2 2 0,0-3 0,-7 0 0,-4-1 0,-1-5 0,2-4 0,6-5 0,0-4 0,3 0 0,-3-3 0,0 2 0,-4 1 0,-2 4 0,-3 2 0,-3 6 0,0 0 0,-1 2 0,0 1 0,-1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9T13:23:04.749"/>
    </inkml:context>
    <inkml:brush xml:id="br0">
      <inkml:brushProperty name="width" value="0.1" units="cm"/>
      <inkml:brushProperty name="height" value="0.1" units="cm"/>
      <inkml:brushProperty name="color" value="#FFC114"/>
    </inkml:brush>
  </inkml:definitions>
  <inkml:trace contextRef="#ctx0" brushRef="#br0">1 1580 24575,'52'60'0,"3"-1"0,-9-9 0,0-5 0,6 12 0,-1-9 0,14 11 0,3-7 0,0 4 0,3-8 0,-5 0 0,-1-8 0,5 0 0,-4-7 0,5 0 0,3-1 0,-2-6 0,4-2 0,-2-4 0,-5-5 0,3 1 0,-7-5 0,3-1 0,3-1 0,-6-3 0,1-3 0,-7-1 0,-10-2 0,2 0 0,-6-2 0,4-1 0,1-2 0,-3-2 0,2-1 0,-2 0 0,-2-2 0,3 0 0,-3-2 0,-2 0 0,0-3 0,-9 1 0,1-4 0,-1 1 0,4-5 0,-4 4 0,5-4 0,-6 2 0,4-2 0,-5 1 0,-1 1 0,-3 0 0,3-1 0,-5 0 0,4-3 0,-4 0 0,4-1 0,-5-2 0,1-2 0,-9 4 0,-1 0 0,-4 3 0,2-2 0,3-2 0,0-4 0,3 0 0,-3-4 0,1 2 0,-3-4 0,-1 5 0,-3-4 0,2 2 0,-4-1 0,0-4 0,-2 2 0,-3-2 0,1-2 0,-4 6 0,2-5 0,-3 2 0,2-5 0,-2 2 0,0-2 0,-2 4 0,1-1 0,-4 4 0,0-6 0,-2 2 0,-3-4 0,-1-5 0,-4 0 0,0-4 0,-4-3 0,0 5 0,1 3 0,-3-3 0,-2 7 0,-3-4 0,-6 2 0,6 6 0,-7-4 0,6 9 0,-2-1 0,4 6 0,-4 1 0,-6-6 0,-5 0 0,-5 1 0,6 5 0,2 7 0,4 4 0,-4-1 0,2 4 0,-5-1 0,2 1 0,-4 2 0,2 2 0,-2 2 0,7 5 0,-6-3 0,1 5 0,-9-3 0,-1 4 0,1-2 0,0 2 0,3 0 0,0 0 0,-3 2 0,-1-1 0,-9 6 0,4-3 0,-4 4 0,1-1 0,0 2 0,1 1 0,8-2 0,0 2 0,0 0 0,-6 2 0,-4 2 0,4 0 0,1 2 0,2 0 0,8 0 0,-7 4 0,9-2 0,-7 5 0,3-2 0,0 2 0,2 2 0,-3 1 0,10 0 0,-7 5 0,7 2 0,-3 4 0,1 2 0,6-2 0,4-3 0,5-2 0,4-4 0,1 2 0,1 1 0,0 6 0,-1 5 0,1 1 0,2 0 0,3 3 0,2-7 0,0 9 0,1-5 0,-1 9 0,2 0 0,2 0 0,2-3 0,2-4 0,0-9 0,0-2 0,0-4 0,0-1 0,0 3 0,2-3 0,-1 0 0,2-5 0,0-4 0,-1-8 0,1 0 0,-1-3 0,1 0 0,0 0 0,0-3 0,0-2 0,0-1 0,0-2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0T13:11:13.784"/>
    </inkml:context>
    <inkml:brush xml:id="br0">
      <inkml:brushProperty name="width" value="0.1" units="cm"/>
      <inkml:brushProperty name="height" value="0.1" units="cm"/>
      <inkml:brushProperty name="color" value="#004F8B"/>
    </inkml:brush>
  </inkml:definitions>
  <inkml:trace contextRef="#ctx0" brushRef="#br0">1 7384 24575,'27'-13'0,"30"-13"0,-6 2 0,19-12 0,-5-3 0,2-2 0,-3-1 0,3-2 0,-17 11 0,1-2 0,6-5 0,5-3 0,-5 1 0,-2-1 0,-2-1-352,15-12 0,0-1 352,-14 6 0,-2-1 0,2-2 0,1-2 0,5-7 0,-1-3-712,5-10 1,-1-3 711,-3 3 0,1-4 0,-16 17 0,0-3 0,-1 1-621,-3 3 0,-1 1 1,0-2 620,6-9 0,0-2 0,0 0 0,0-2 0,0 0 0,-1-1-763,1-5 1,0-1 0,0-1 762,-10 17 0,1-1 0,-1 1 0,-1 0 0,8-16 0,-2 1 0,0-2 0,-7 13 0,1-1 0,0-2 0,-2 2 0,-2 3 0,0 1 0,-1-1 0,0-2-576,4-8 0,0-3 0,1-1 0,-2-1 576,3-5 0,-1-2 0,0-1 0,-2-1 0,-7 17 0,-2 0 0,0-1 0,0 0 0,-1 2 0,5-13 0,-2 1 0,0 0 0,-1 1-201,-3-1 1,-1 0 0,-1 2 0,0 3 200,1-5 0,0 3 0,0 1 78,0 1 1,0-1-1,-2 4-78,-2 11 0,-2 2 0,1 0 0,7-31 0,-1 1 0,-9 28 0,-1 1 0,0 0 0,5-23 0,0 0 365,-8 22 0,-1-2 0,-1 3-365,4-12 0,-2 2 1358,-1-2 1,-2 1-1359,0 17 0,-1 4 2352,5-36-2352,-4 27 1572,-2 24-1572,-2 17 0,-1 16 0,-1 6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0T13:11:15.245"/>
    </inkml:context>
    <inkml:brush xml:id="br0">
      <inkml:brushProperty name="width" value="0.1" units="cm"/>
      <inkml:brushProperty name="height" value="0.1" units="cm"/>
      <inkml:brushProperty name="color" value="#004F8B"/>
    </inkml:brush>
  </inkml:definitions>
  <inkml:trace contextRef="#ctx0" brushRef="#br0">398 1 24575,'-19'9'0,"-1"3"0,-2 2 0,-7 5 0,-1 2 0,-12 8 0,-5 6 0,-2 4 0,5-5 0,13-6 0,6-10 0,9-2 0,2-7 0,8-2 0,2-2 0,4-4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0T13:11:16.427"/>
    </inkml:context>
    <inkml:brush xml:id="br0">
      <inkml:brushProperty name="width" value="0.1" units="cm"/>
      <inkml:brushProperty name="height" value="0.1" units="cm"/>
      <inkml:brushProperty name="color" value="#004F8B"/>
    </inkml:brush>
  </inkml:definitions>
  <inkml:trace contextRef="#ctx0" brushRef="#br0">1 0 24575,'9'25'0,"6"5"0,2-2 0,8 7 0,8 8 0,9 5 0,12 6 0,4-4 0,-3-7 0,-15-16 0,-13-7 0,-13-12 0,-9-5 0,-3-2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0T13:17:00.595"/>
    </inkml:context>
    <inkml:brush xml:id="br0">
      <inkml:brushProperty name="width" value="0.1" units="cm"/>
      <inkml:brushProperty name="height" value="0.1" units="cm"/>
      <inkml:brushProperty name="color" value="#AB008B"/>
    </inkml:brush>
  </inkml:definitions>
  <inkml:trace contextRef="#ctx0" brushRef="#br0">50 0 24575,'-1'19'0,"1"1"0,-2 1 0,1 3 0,-1-3 0,-2 4 0,2-3 0,-3 8 0,3-3 0,-2 3 0,3-7 0,-1-4 0,2-6 0,-2-3 0,1 5 0,-1-3 0,0 2 0,0-4 0,0-5 0,-4-5 0,4 0 0,-3-2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0T13:17:01.686"/>
    </inkml:context>
    <inkml:brush xml:id="br0">
      <inkml:brushProperty name="width" value="0.1" units="cm"/>
      <inkml:brushProperty name="height" value="0.1" units="cm"/>
      <inkml:brushProperty name="color" value="#AB008B"/>
    </inkml:brush>
  </inkml:definitions>
  <inkml:trace contextRef="#ctx0" brushRef="#br0">1 0 24575,'6'8'0,"1"1"0,2 2 0,3 7 0,7 11 0,4 5 0,2 5 0,1-3 0,-1 1 0,-7-9 0,-2-4 0,-8-13 0,-3-10 0,1-6 0,2-5 0,2 2 0,3-3 0,0 0 0,4-2 0,0 0 0,0 0 0,-2 1 0,1 2 0,-2 0 0,5-1 0,-1 2 0,-1-2 0,-6 5 0,-4 1 0,-4 2 0,-1 2 0,-2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0T13:17:03.745"/>
    </inkml:context>
    <inkml:brush xml:id="br0">
      <inkml:brushProperty name="width" value="0.1" units="cm"/>
      <inkml:brushProperty name="height" value="0.1" units="cm"/>
      <inkml:brushProperty name="color" value="#AB008B"/>
    </inkml:brush>
  </inkml:definitions>
  <inkml:trace contextRef="#ctx0" brushRef="#br0">1 0 24575,'8'22'0,"-1"0"0,-1-8 0,-1 2 0,0-2 0,1 3 0,-1-2 0,1 2 0,-1-4 0,-1-2 0,-1-3 0,-1 1 0,1 2 0,1 3 0,2 1 0,-2-2 0,-1-1 0,-1-7 0,-1 0 0,-3-4 0,0-1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0T13:17:04.803"/>
    </inkml:context>
    <inkml:brush xml:id="br0">
      <inkml:brushProperty name="width" value="0.1" units="cm"/>
      <inkml:brushProperty name="height" value="0.1" units="cm"/>
      <inkml:brushProperty name="color" value="#AB008B"/>
    </inkml:brush>
  </inkml:definitions>
  <inkml:trace contextRef="#ctx0" brushRef="#br0">1 59 24575,'11'7'0,"-1"2"0,0-4 0,6 5 0,2-2 0,7 2 0,0-3 0,0-1 0,-5-2 0,-2 0 0,-7-2 0,0 1 0,1 0 0,2 1 0,3-1 0,2 2 0,0-3 0,-7 0 0,-4-1 0,-1-5 0,2-4 0,6-5 0,0-4 0,3 0 0,-3-3 0,0 2 0,-4 1 0,-2 4 0,-3 2 0,-3 6 0,0 0 0,-1 2 0,0 1 0,-1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2862C-B615-3442-9746-8477D4AA3F72}" type="datetimeFigureOut">
              <a:rPr lang="en-US" smtClean="0"/>
              <a:t>5/24/22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AFD017-6076-CA47-8EA4-224DDD3E1C38}" type="slidenum">
              <a:rPr lang="en-US" smtClean="0"/>
              <a:t>‹#›</a:t>
            </a:fld>
            <a:endParaRPr lang="en-US"/>
          </a:p>
        </p:txBody>
      </p:sp>
    </p:spTree>
    <p:extLst>
      <p:ext uri="{BB962C8B-B14F-4D97-AF65-F5344CB8AC3E}">
        <p14:creationId xmlns:p14="http://schemas.microsoft.com/office/powerpoint/2010/main" val="4013508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dirty="0"/>
              <a:t>It’s not an exaggeration</a:t>
            </a:r>
            <a:r>
              <a:rPr lang="en-CA" baseline="0" dirty="0"/>
              <a:t> to say that the improvement of sequencing technology has been a revolution in many fields, including evolutionary biology. </a:t>
            </a:r>
          </a:p>
          <a:p>
            <a:pPr marL="0" marR="0" indent="0" algn="l" defTabSz="457200" rtl="0" eaLnBrk="1" fontAlgn="auto" latinLnBrk="0" hangingPunct="1">
              <a:lnSpc>
                <a:spcPct val="100000"/>
              </a:lnSpc>
              <a:spcBef>
                <a:spcPts val="0"/>
              </a:spcBef>
              <a:spcAft>
                <a:spcPts val="0"/>
              </a:spcAft>
              <a:buClrTx/>
              <a:buSzTx/>
              <a:buFontTx/>
              <a:buNone/>
              <a:tabLst/>
              <a:defRPr/>
            </a:pPr>
            <a:r>
              <a:rPr lang="en-CA" baseline="0" dirty="0"/>
              <a:t>we now have higher resolution, we can also address questions that were intractable before, revisit old theory and develop new hypotheses. And these methods are becoming accessible to an increasing number of research groups we have a variety of tools to study the genomic basis of local adaptation. Until few years ago we were limited to genes that were identified and whose function was </a:t>
            </a:r>
            <a:r>
              <a:rPr lang="en-CA" baseline="0" dirty="0" err="1"/>
              <a:t>charcterized</a:t>
            </a:r>
            <a:r>
              <a:rPr lang="en-CA" baseline="0" dirty="0"/>
              <a:t> in model organisms. The so called candidate genes, that we can genotype in wild populations. With an Increased coverage of the genome we can identify loci under selection in wild populations directly. We can either adopt a reduced-</a:t>
            </a:r>
            <a:r>
              <a:rPr lang="en-CA" baseline="0" dirty="0" err="1"/>
              <a:t>represenation</a:t>
            </a:r>
            <a:r>
              <a:rPr lang="en-CA" baseline="0" dirty="0"/>
              <a:t> approach, such as rad-</a:t>
            </a:r>
            <a:r>
              <a:rPr lang="en-CA" baseline="0" dirty="0" err="1"/>
              <a:t>seq</a:t>
            </a:r>
            <a:r>
              <a:rPr lang="en-CA" baseline="0" dirty="0"/>
              <a:t>, to target up to hundreds of thousands of loci across the genome. Thanks to the recent reduction in sequencing costs sequencing whole genomes is now a reality. And with outlier analyses and genome-wide association studies for example we can detect loci under selection that underlie traits of adaptive importance.</a:t>
            </a:r>
            <a:endParaRPr lang="en-CA" dirty="0"/>
          </a:p>
        </p:txBody>
      </p:sp>
      <p:sp>
        <p:nvSpPr>
          <p:cNvPr id="4" name="Slide Number Placeholder 3"/>
          <p:cNvSpPr>
            <a:spLocks noGrp="1"/>
          </p:cNvSpPr>
          <p:nvPr>
            <p:ph type="sldNum" sz="quarter" idx="10"/>
          </p:nvPr>
        </p:nvSpPr>
        <p:spPr/>
        <p:txBody>
          <a:bodyPr/>
          <a:lstStyle/>
          <a:p>
            <a:fld id="{7D228074-C269-2F4D-91EF-AA42B9E03C87}" type="slidenum">
              <a:rPr lang="en-CA" smtClean="0"/>
              <a:t>10</a:t>
            </a:fld>
            <a:endParaRPr lang="en-CA"/>
          </a:p>
        </p:txBody>
      </p:sp>
    </p:spTree>
    <p:extLst>
      <p:ext uri="{BB962C8B-B14F-4D97-AF65-F5344CB8AC3E}">
        <p14:creationId xmlns:p14="http://schemas.microsoft.com/office/powerpoint/2010/main" val="1443837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CA" dirty="0"/>
              <a:t>It’s not an exaggeration</a:t>
            </a:r>
            <a:r>
              <a:rPr lang="en-CA" baseline="0" dirty="0"/>
              <a:t> to say that the improvement of sequencing technology has been a revolution in many fields, including evolutionary biology. </a:t>
            </a:r>
          </a:p>
          <a:p>
            <a:pPr marL="0" marR="0" indent="0" algn="l" defTabSz="457200" rtl="0" eaLnBrk="1" fontAlgn="auto" latinLnBrk="0" hangingPunct="1">
              <a:lnSpc>
                <a:spcPct val="100000"/>
              </a:lnSpc>
              <a:spcBef>
                <a:spcPts val="0"/>
              </a:spcBef>
              <a:spcAft>
                <a:spcPts val="0"/>
              </a:spcAft>
              <a:buClrTx/>
              <a:buSzTx/>
              <a:buFontTx/>
              <a:buNone/>
              <a:tabLst/>
              <a:defRPr/>
            </a:pPr>
            <a:r>
              <a:rPr lang="en-CA" baseline="0" dirty="0"/>
              <a:t>we now have higher resolution, we can also address questions that were intractable before, revisit old theory and develop new hypotheses. And these methods are becoming accessible to an increasing number of research groups we have a variety of tools to study the genomic basis of local adaptation. Until few years ago we were limited to genes that were identified and whose function was </a:t>
            </a:r>
            <a:r>
              <a:rPr lang="en-CA" baseline="0" dirty="0" err="1"/>
              <a:t>charcterized</a:t>
            </a:r>
            <a:r>
              <a:rPr lang="en-CA" baseline="0" dirty="0"/>
              <a:t> in model organisms. The so called candidate genes, that we can genotype in wild populations. With an Increased coverage of the genome we can identify loci under selection in wild populations directly. We can either adopt a reduced-</a:t>
            </a:r>
            <a:r>
              <a:rPr lang="en-CA" baseline="0" dirty="0" err="1"/>
              <a:t>represenation</a:t>
            </a:r>
            <a:r>
              <a:rPr lang="en-CA" baseline="0" dirty="0"/>
              <a:t> approach, such as rad-</a:t>
            </a:r>
            <a:r>
              <a:rPr lang="en-CA" baseline="0" dirty="0" err="1"/>
              <a:t>seq</a:t>
            </a:r>
            <a:r>
              <a:rPr lang="en-CA" baseline="0" dirty="0"/>
              <a:t>, to target up to hundreds of thousands of loci across the genome. Thanks to the recent reduction in sequencing costs sequencing whole genomes is now a reality. And with outlier analyses and genome-wide association studies for example we can detect loci under selection that underlie traits of adaptive importance.</a:t>
            </a:r>
            <a:endParaRPr lang="en-CA" dirty="0"/>
          </a:p>
        </p:txBody>
      </p:sp>
      <p:sp>
        <p:nvSpPr>
          <p:cNvPr id="4" name="Slide Number Placeholder 3"/>
          <p:cNvSpPr>
            <a:spLocks noGrp="1"/>
          </p:cNvSpPr>
          <p:nvPr>
            <p:ph type="sldNum" sz="quarter" idx="10"/>
          </p:nvPr>
        </p:nvSpPr>
        <p:spPr/>
        <p:txBody>
          <a:bodyPr/>
          <a:lstStyle/>
          <a:p>
            <a:fld id="{7D228074-C269-2F4D-91EF-AA42B9E03C87}" type="slidenum">
              <a:rPr lang="en-CA" smtClean="0"/>
              <a:t>11</a:t>
            </a:fld>
            <a:endParaRPr lang="en-CA"/>
          </a:p>
        </p:txBody>
      </p:sp>
    </p:spTree>
    <p:extLst>
      <p:ext uri="{BB962C8B-B14F-4D97-AF65-F5344CB8AC3E}">
        <p14:creationId xmlns:p14="http://schemas.microsoft.com/office/powerpoint/2010/main" val="1802442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atin typeface="Avenir Book" panose="02000503020000020003" pitchFamily="2" charset="0"/>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atin typeface="Avenir Book" panose="02000503020000020003" pitchFamily="2" charset="0"/>
              </a:defRPr>
            </a:lvl1pPr>
          </a:lstStyle>
          <a:p>
            <a:fld id="{325C9CFF-371E-2A40-9E9C-114F0C27F346}" type="datetimeFigureOut">
              <a:rPr lang="en-US" smtClean="0"/>
              <a:t>5/24/22</a:t>
            </a:fld>
            <a:endParaRPr lang="en-US"/>
          </a:p>
        </p:txBody>
      </p:sp>
      <p:sp>
        <p:nvSpPr>
          <p:cNvPr id="5" name="Footer Placeholder 4"/>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venir Book" panose="02000503020000020003" pitchFamily="2" charset="0"/>
              </a:defRPr>
            </a:lvl1pPr>
          </a:lstStyle>
          <a:p>
            <a:fld id="{E322569D-EA63-674E-AFBF-6DFD35614ECD}" type="slidenum">
              <a:rPr lang="en-US" smtClean="0"/>
              <a:t>‹#›</a:t>
            </a:fld>
            <a:endParaRPr lang="en-US"/>
          </a:p>
        </p:txBody>
      </p:sp>
    </p:spTree>
    <p:extLst>
      <p:ext uri="{BB962C8B-B14F-4D97-AF65-F5344CB8AC3E}">
        <p14:creationId xmlns:p14="http://schemas.microsoft.com/office/powerpoint/2010/main" val="91784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C9CFF-371E-2A40-9E9C-114F0C27F346}" type="datetimeFigureOut">
              <a:rPr lang="en-US" smtClean="0"/>
              <a:t>5/24/22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2569D-EA63-674E-AFBF-6DFD35614ECD}" type="slidenum">
              <a:rPr lang="en-US" smtClean="0"/>
              <a:t>‹#›</a:t>
            </a:fld>
            <a:endParaRPr lang="en-US"/>
          </a:p>
        </p:txBody>
      </p:sp>
    </p:spTree>
    <p:extLst>
      <p:ext uri="{BB962C8B-B14F-4D97-AF65-F5344CB8AC3E}">
        <p14:creationId xmlns:p14="http://schemas.microsoft.com/office/powerpoint/2010/main" val="41701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5C9CFF-371E-2A40-9E9C-114F0C27F346}" type="datetimeFigureOut">
              <a:rPr lang="en-US" smtClean="0"/>
              <a:t>5/24/22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22569D-EA63-674E-AFBF-6DFD35614ECD}" type="slidenum">
              <a:rPr lang="en-US" smtClean="0"/>
              <a:t>‹#›</a:t>
            </a:fld>
            <a:endParaRPr lang="en-US"/>
          </a:p>
        </p:txBody>
      </p:sp>
    </p:spTree>
    <p:extLst>
      <p:ext uri="{BB962C8B-B14F-4D97-AF65-F5344CB8AC3E}">
        <p14:creationId xmlns:p14="http://schemas.microsoft.com/office/powerpoint/2010/main" val="1542072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Avenir Book" panose="02000503020000020003" pitchFamily="2"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atin typeface="Avenir Book" panose="02000503020000020003" pitchFamily="2" charset="0"/>
              </a:defRPr>
            </a:lvl1pPr>
          </a:lstStyle>
          <a:p>
            <a:fld id="{325C9CFF-371E-2A40-9E9C-114F0C27F346}" type="datetimeFigureOut">
              <a:rPr lang="en-US" smtClean="0"/>
              <a:t>5/24/22</a:t>
            </a:fld>
            <a:endParaRPr lang="en-US"/>
          </a:p>
        </p:txBody>
      </p:sp>
      <p:sp>
        <p:nvSpPr>
          <p:cNvPr id="5" name="Footer Placeholder 4"/>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venir Book" panose="02000503020000020003" pitchFamily="2" charset="0"/>
              </a:defRPr>
            </a:lvl1pPr>
          </a:lstStyle>
          <a:p>
            <a:fld id="{E322569D-EA63-674E-AFBF-6DFD35614ECD}" type="slidenum">
              <a:rPr lang="en-US" smtClean="0"/>
              <a:t>‹#›</a:t>
            </a:fld>
            <a:endParaRPr lang="en-US"/>
          </a:p>
        </p:txBody>
      </p:sp>
    </p:spTree>
    <p:extLst>
      <p:ext uri="{BB962C8B-B14F-4D97-AF65-F5344CB8AC3E}">
        <p14:creationId xmlns:p14="http://schemas.microsoft.com/office/powerpoint/2010/main" val="1014719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venir Book" panose="02000503020000020003" pitchFamily="2" charset="0"/>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Book"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atin typeface="Avenir Book" panose="02000503020000020003" pitchFamily="2" charset="0"/>
              </a:defRPr>
            </a:lvl1pPr>
          </a:lstStyle>
          <a:p>
            <a:fld id="{325C9CFF-371E-2A40-9E9C-114F0C27F346}" type="datetimeFigureOut">
              <a:rPr lang="en-US" smtClean="0"/>
              <a:t>5/24/22</a:t>
            </a:fld>
            <a:endParaRPr lang="en-US"/>
          </a:p>
        </p:txBody>
      </p:sp>
      <p:sp>
        <p:nvSpPr>
          <p:cNvPr id="5" name="Footer Placeholder 4"/>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6" name="Slide Number Placeholder 5"/>
          <p:cNvSpPr>
            <a:spLocks noGrp="1"/>
          </p:cNvSpPr>
          <p:nvPr>
            <p:ph type="sldNum" sz="quarter" idx="12"/>
          </p:nvPr>
        </p:nvSpPr>
        <p:spPr/>
        <p:txBody>
          <a:bodyPr/>
          <a:lstStyle>
            <a:lvl1pPr>
              <a:defRPr>
                <a:latin typeface="Avenir Book" panose="02000503020000020003" pitchFamily="2" charset="0"/>
              </a:defRPr>
            </a:lvl1pPr>
          </a:lstStyle>
          <a:p>
            <a:fld id="{E322569D-EA63-674E-AFBF-6DFD35614ECD}" type="slidenum">
              <a:rPr lang="en-US" smtClean="0"/>
              <a:t>‹#›</a:t>
            </a:fld>
            <a:endParaRPr lang="en-US"/>
          </a:p>
        </p:txBody>
      </p:sp>
    </p:spTree>
    <p:extLst>
      <p:ext uri="{BB962C8B-B14F-4D97-AF65-F5344CB8AC3E}">
        <p14:creationId xmlns:p14="http://schemas.microsoft.com/office/powerpoint/2010/main" val="148292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Avenir Book" panose="02000503020000020003" pitchFamily="2"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lvl1pPr>
              <a:defRPr sz="2400">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lvl1pPr>
              <a:defRPr sz="2400">
                <a:latin typeface="Avenir Book" panose="02000503020000020003" pitchFamily="2" charset="0"/>
              </a:defRPr>
            </a:lvl1pPr>
            <a:lvl2pPr>
              <a:defRPr>
                <a:latin typeface="Avenir Book" panose="02000503020000020003" pitchFamily="2" charset="0"/>
              </a:defRPr>
            </a:lvl2pPr>
            <a:lvl3pPr>
              <a:defRPr>
                <a:latin typeface="Avenir Book" panose="02000503020000020003" pitchFamily="2" charset="0"/>
              </a:defRPr>
            </a:lvl3pPr>
            <a:lvl4pPr>
              <a:defRPr>
                <a:latin typeface="Avenir Book" panose="02000503020000020003" pitchFamily="2" charset="0"/>
              </a:defRPr>
            </a:lvl4pPr>
            <a:lvl5pPr>
              <a:defRPr>
                <a:latin typeface="Avenir Book" panose="02000503020000020003"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atin typeface="Avenir Book" panose="02000503020000020003" pitchFamily="2" charset="0"/>
              </a:defRPr>
            </a:lvl1pPr>
          </a:lstStyle>
          <a:p>
            <a:fld id="{325C9CFF-371E-2A40-9E9C-114F0C27F346}" type="datetimeFigureOut">
              <a:rPr lang="en-US" smtClean="0"/>
              <a:t>5/24/22</a:t>
            </a:fld>
            <a:endParaRPr lang="en-US"/>
          </a:p>
        </p:txBody>
      </p:sp>
      <p:sp>
        <p:nvSpPr>
          <p:cNvPr id="6" name="Footer Placeholder 5"/>
          <p:cNvSpPr>
            <a:spLocks noGrp="1"/>
          </p:cNvSpPr>
          <p:nvPr>
            <p:ph type="ftr" sz="quarter" idx="11"/>
          </p:nvPr>
        </p:nvSpPr>
        <p:spPr/>
        <p:txBody>
          <a:bodyPr/>
          <a:lstStyle>
            <a:lvl1pPr>
              <a:defRPr>
                <a:latin typeface="Avenir Book" panose="02000503020000020003" pitchFamily="2" charset="0"/>
              </a:defRPr>
            </a:lvl1pPr>
          </a:lstStyle>
          <a:p>
            <a:endParaRPr lang="en-US"/>
          </a:p>
        </p:txBody>
      </p:sp>
      <p:sp>
        <p:nvSpPr>
          <p:cNvPr id="7" name="Slide Number Placeholder 6"/>
          <p:cNvSpPr>
            <a:spLocks noGrp="1"/>
          </p:cNvSpPr>
          <p:nvPr>
            <p:ph type="sldNum" sz="quarter" idx="12"/>
          </p:nvPr>
        </p:nvSpPr>
        <p:spPr/>
        <p:txBody>
          <a:bodyPr/>
          <a:lstStyle>
            <a:lvl1pPr>
              <a:defRPr>
                <a:latin typeface="Avenir Book" panose="02000503020000020003" pitchFamily="2" charset="0"/>
              </a:defRPr>
            </a:lvl1pPr>
          </a:lstStyle>
          <a:p>
            <a:fld id="{E322569D-EA63-674E-AFBF-6DFD35614ECD}" type="slidenum">
              <a:rPr lang="en-US" smtClean="0"/>
              <a:t>‹#›</a:t>
            </a:fld>
            <a:endParaRPr lang="en-US"/>
          </a:p>
        </p:txBody>
      </p:sp>
    </p:spTree>
    <p:extLst>
      <p:ext uri="{BB962C8B-B14F-4D97-AF65-F5344CB8AC3E}">
        <p14:creationId xmlns:p14="http://schemas.microsoft.com/office/powerpoint/2010/main" val="391099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5C9CFF-371E-2A40-9E9C-114F0C27F346}" type="datetimeFigureOut">
              <a:rPr lang="en-US" smtClean="0"/>
              <a:t>5/24/22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22569D-EA63-674E-AFBF-6DFD35614ECD}" type="slidenum">
              <a:rPr lang="en-US" smtClean="0"/>
              <a:t>‹#›</a:t>
            </a:fld>
            <a:endParaRPr lang="en-US"/>
          </a:p>
        </p:txBody>
      </p:sp>
    </p:spTree>
    <p:extLst>
      <p:ext uri="{BB962C8B-B14F-4D97-AF65-F5344CB8AC3E}">
        <p14:creationId xmlns:p14="http://schemas.microsoft.com/office/powerpoint/2010/main" val="4182706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Avenir Book" panose="02000503020000020003" pitchFamily="2"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5C9CFF-371E-2A40-9E9C-114F0C27F346}" type="datetimeFigureOut">
              <a:rPr lang="en-US" smtClean="0"/>
              <a:t>5/24/22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22569D-EA63-674E-AFBF-6DFD35614ECD}" type="slidenum">
              <a:rPr lang="en-US" smtClean="0"/>
              <a:t>‹#›</a:t>
            </a:fld>
            <a:endParaRPr lang="en-US"/>
          </a:p>
        </p:txBody>
      </p:sp>
    </p:spTree>
    <p:extLst>
      <p:ext uri="{BB962C8B-B14F-4D97-AF65-F5344CB8AC3E}">
        <p14:creationId xmlns:p14="http://schemas.microsoft.com/office/powerpoint/2010/main" val="1663387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5C9CFF-371E-2A40-9E9C-114F0C27F346}" type="datetimeFigureOut">
              <a:rPr lang="en-US" smtClean="0"/>
              <a:t>5/24/22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22569D-EA63-674E-AFBF-6DFD35614ECD}" type="slidenum">
              <a:rPr lang="en-US" smtClean="0"/>
              <a:t>‹#›</a:t>
            </a:fld>
            <a:endParaRPr lang="en-US"/>
          </a:p>
        </p:txBody>
      </p:sp>
    </p:spTree>
    <p:extLst>
      <p:ext uri="{BB962C8B-B14F-4D97-AF65-F5344CB8AC3E}">
        <p14:creationId xmlns:p14="http://schemas.microsoft.com/office/powerpoint/2010/main" val="1059521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5C9CFF-371E-2A40-9E9C-114F0C27F346}" type="datetimeFigureOut">
              <a:rPr lang="en-US" smtClean="0"/>
              <a:t>5/24/22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2569D-EA63-674E-AFBF-6DFD35614ECD}" type="slidenum">
              <a:rPr lang="en-US" smtClean="0"/>
              <a:t>‹#›</a:t>
            </a:fld>
            <a:endParaRPr lang="en-US"/>
          </a:p>
        </p:txBody>
      </p:sp>
    </p:spTree>
    <p:extLst>
      <p:ext uri="{BB962C8B-B14F-4D97-AF65-F5344CB8AC3E}">
        <p14:creationId xmlns:p14="http://schemas.microsoft.com/office/powerpoint/2010/main" val="3405502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5C9CFF-371E-2A40-9E9C-114F0C27F346}" type="datetimeFigureOut">
              <a:rPr lang="en-US" smtClean="0"/>
              <a:t>5/24/22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22569D-EA63-674E-AFBF-6DFD35614ECD}" type="slidenum">
              <a:rPr lang="en-US" smtClean="0"/>
              <a:t>‹#›</a:t>
            </a:fld>
            <a:endParaRPr lang="en-US"/>
          </a:p>
        </p:txBody>
      </p:sp>
    </p:spTree>
    <p:extLst>
      <p:ext uri="{BB962C8B-B14F-4D97-AF65-F5344CB8AC3E}">
        <p14:creationId xmlns:p14="http://schemas.microsoft.com/office/powerpoint/2010/main" val="975719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5C9CFF-371E-2A40-9E9C-114F0C27F346}" type="datetimeFigureOut">
              <a:rPr lang="en-US" smtClean="0"/>
              <a:t>5/24/22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22569D-EA63-674E-AFBF-6DFD35614ECD}" type="slidenum">
              <a:rPr lang="en-US" smtClean="0"/>
              <a:t>‹#›</a:t>
            </a:fld>
            <a:endParaRPr lang="en-US"/>
          </a:p>
        </p:txBody>
      </p:sp>
    </p:spTree>
    <p:extLst>
      <p:ext uri="{BB962C8B-B14F-4D97-AF65-F5344CB8AC3E}">
        <p14:creationId xmlns:p14="http://schemas.microsoft.com/office/powerpoint/2010/main" val="19474747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3.xml"/><Relationship Id="rId7" Type="http://schemas.openxmlformats.org/officeDocument/2006/relationships/hyperlink" Target="file:///Users/anna/Dropbox/genomes%20analyses/murre_hunt/completedataset/fastqc_results/lane1.Tig1_R1_fastqc.html" TargetMode="Externa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8.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customXml" Target="../ink/ink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6.xml"/><Relationship Id="rId7" Type="http://schemas.openxmlformats.org/officeDocument/2006/relationships/customXml" Target="../ink/ink8.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7.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9.xml"/></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10.xml"/><Relationship Id="rId7" Type="http://schemas.openxmlformats.org/officeDocument/2006/relationships/customXml" Target="../ink/ink1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11.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478B-8833-EF4B-B1A3-BA38163CFAC6}"/>
              </a:ext>
            </a:extLst>
          </p:cNvPr>
          <p:cNvSpPr>
            <a:spLocks noGrp="1"/>
          </p:cNvSpPr>
          <p:nvPr>
            <p:ph type="ctrTitle"/>
          </p:nvPr>
        </p:nvSpPr>
        <p:spPr>
          <a:xfrm>
            <a:off x="1524000" y="1814341"/>
            <a:ext cx="9144000" cy="2387600"/>
          </a:xfrm>
        </p:spPr>
        <p:txBody>
          <a:bodyPr>
            <a:normAutofit/>
          </a:bodyPr>
          <a:lstStyle/>
          <a:p>
            <a:r>
              <a:rPr lang="en-US" sz="4000" dirty="0"/>
              <a:t>Population genomics for adaptation</a:t>
            </a:r>
          </a:p>
        </p:txBody>
      </p:sp>
      <p:sp>
        <p:nvSpPr>
          <p:cNvPr id="3" name="Subtitle 2">
            <a:extLst>
              <a:ext uri="{FF2B5EF4-FFF2-40B4-BE49-F238E27FC236}">
                <a16:creationId xmlns:a16="http://schemas.microsoft.com/office/drawing/2014/main" id="{AC53D799-A62A-4444-98BD-27E3A27AC8BC}"/>
              </a:ext>
            </a:extLst>
          </p:cNvPr>
          <p:cNvSpPr>
            <a:spLocks noGrp="1"/>
          </p:cNvSpPr>
          <p:nvPr>
            <p:ph type="subTitle" idx="1"/>
          </p:nvPr>
        </p:nvSpPr>
        <p:spPr>
          <a:xfrm>
            <a:off x="1524000" y="4294016"/>
            <a:ext cx="9144000" cy="1655762"/>
          </a:xfrm>
        </p:spPr>
        <p:txBody>
          <a:bodyPr/>
          <a:lstStyle/>
          <a:p>
            <a:r>
              <a:rPr lang="en-US" dirty="0"/>
              <a:t>Day 1 - Lecture 2</a:t>
            </a:r>
          </a:p>
        </p:txBody>
      </p:sp>
      <p:pic>
        <p:nvPicPr>
          <p:cNvPr id="4" name="Picture 3">
            <a:extLst>
              <a:ext uri="{FF2B5EF4-FFF2-40B4-BE49-F238E27FC236}">
                <a16:creationId xmlns:a16="http://schemas.microsoft.com/office/drawing/2014/main" id="{4030CE88-DCD4-494F-9019-ADFE76206193}"/>
              </a:ext>
            </a:extLst>
          </p:cNvPr>
          <p:cNvPicPr>
            <a:picLocks noChangeAspect="1"/>
          </p:cNvPicPr>
          <p:nvPr/>
        </p:nvPicPr>
        <p:blipFill>
          <a:blip r:embed="rId2"/>
          <a:stretch>
            <a:fillRect/>
          </a:stretch>
        </p:blipFill>
        <p:spPr>
          <a:xfrm>
            <a:off x="4860324" y="869049"/>
            <a:ext cx="2471351" cy="2471351"/>
          </a:xfrm>
          <a:prstGeom prst="rect">
            <a:avLst/>
          </a:prstGeom>
        </p:spPr>
      </p:pic>
    </p:spTree>
    <p:extLst>
      <p:ext uri="{BB962C8B-B14F-4D97-AF65-F5344CB8AC3E}">
        <p14:creationId xmlns:p14="http://schemas.microsoft.com/office/powerpoint/2010/main" val="2320345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392A-0513-C84D-8DA2-867F875113BF}"/>
              </a:ext>
            </a:extLst>
          </p:cNvPr>
          <p:cNvSpPr>
            <a:spLocks noGrp="1"/>
          </p:cNvSpPr>
          <p:nvPr>
            <p:ph type="title"/>
          </p:nvPr>
        </p:nvSpPr>
        <p:spPr/>
        <p:txBody>
          <a:bodyPr/>
          <a:lstStyle/>
          <a:p>
            <a:r>
              <a:rPr lang="en-US" dirty="0"/>
              <a:t>Why </a:t>
            </a:r>
            <a:r>
              <a:rPr lang="en-US" dirty="0" err="1"/>
              <a:t>RADseq</a:t>
            </a:r>
            <a:r>
              <a:rPr lang="en-US" dirty="0"/>
              <a:t>?</a:t>
            </a:r>
          </a:p>
        </p:txBody>
      </p:sp>
      <p:sp>
        <p:nvSpPr>
          <p:cNvPr id="4" name="Content Placeholder 3">
            <a:extLst>
              <a:ext uri="{FF2B5EF4-FFF2-40B4-BE49-F238E27FC236}">
                <a16:creationId xmlns:a16="http://schemas.microsoft.com/office/drawing/2014/main" id="{7E73224C-0B23-B743-910D-F831F43B4DCE}"/>
              </a:ext>
            </a:extLst>
          </p:cNvPr>
          <p:cNvSpPr>
            <a:spLocks noGrp="1"/>
          </p:cNvSpPr>
          <p:nvPr>
            <p:ph idx="1"/>
          </p:nvPr>
        </p:nvSpPr>
        <p:spPr/>
        <p:txBody>
          <a:bodyPr/>
          <a:lstStyle/>
          <a:p>
            <a:r>
              <a:rPr lang="en-US" dirty="0"/>
              <a:t>It doesn’t require extensive genomic resources: no need of a high-quality reference genome (though it helps)</a:t>
            </a:r>
          </a:p>
          <a:p>
            <a:r>
              <a:rPr lang="en-US" dirty="0"/>
              <a:t>It is customizable: through choice of restriction enzyme and sequencing volumes you can tune coverage of the genome and depth of sequencing</a:t>
            </a:r>
          </a:p>
          <a:p>
            <a:r>
              <a:rPr lang="en-US" dirty="0"/>
              <a:t>It samples random loci across the genome, both putative neutral and adaptive loci.</a:t>
            </a:r>
          </a:p>
          <a:p>
            <a:endParaRPr lang="en-US" dirty="0"/>
          </a:p>
        </p:txBody>
      </p:sp>
    </p:spTree>
    <p:extLst>
      <p:ext uri="{BB962C8B-B14F-4D97-AF65-F5344CB8AC3E}">
        <p14:creationId xmlns:p14="http://schemas.microsoft.com/office/powerpoint/2010/main" val="548134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392A-0513-C84D-8DA2-867F875113BF}"/>
              </a:ext>
            </a:extLst>
          </p:cNvPr>
          <p:cNvSpPr>
            <a:spLocks noGrp="1"/>
          </p:cNvSpPr>
          <p:nvPr>
            <p:ph type="title"/>
          </p:nvPr>
        </p:nvSpPr>
        <p:spPr/>
        <p:txBody>
          <a:bodyPr/>
          <a:lstStyle/>
          <a:p>
            <a:r>
              <a:rPr lang="en-US" dirty="0"/>
              <a:t>Why </a:t>
            </a:r>
            <a:r>
              <a:rPr lang="en-US" dirty="0" err="1"/>
              <a:t>RADseq</a:t>
            </a:r>
            <a:r>
              <a:rPr lang="en-US" dirty="0"/>
              <a:t>?</a:t>
            </a:r>
          </a:p>
        </p:txBody>
      </p:sp>
      <p:sp>
        <p:nvSpPr>
          <p:cNvPr id="4" name="Content Placeholder 3">
            <a:extLst>
              <a:ext uri="{FF2B5EF4-FFF2-40B4-BE49-F238E27FC236}">
                <a16:creationId xmlns:a16="http://schemas.microsoft.com/office/drawing/2014/main" id="{7E73224C-0B23-B743-910D-F831F43B4DCE}"/>
              </a:ext>
            </a:extLst>
          </p:cNvPr>
          <p:cNvSpPr>
            <a:spLocks noGrp="1"/>
          </p:cNvSpPr>
          <p:nvPr>
            <p:ph idx="1"/>
          </p:nvPr>
        </p:nvSpPr>
        <p:spPr>
          <a:xfrm>
            <a:off x="838200" y="1825625"/>
            <a:ext cx="10515600" cy="4667250"/>
          </a:xfrm>
        </p:spPr>
        <p:txBody>
          <a:bodyPr>
            <a:normAutofit/>
          </a:bodyPr>
          <a:lstStyle/>
          <a:p>
            <a:r>
              <a:rPr lang="en-US" dirty="0"/>
              <a:t>It doesn’t require extensive genomic resources: no need of a high-quality reference genome (though it helps)</a:t>
            </a:r>
          </a:p>
          <a:p>
            <a:r>
              <a:rPr lang="en-US" dirty="0"/>
              <a:t>It is customizable: through choice of restriction enzyme and sequencing volumes you can tune coverage of the genome and depth of sequencing</a:t>
            </a:r>
          </a:p>
          <a:p>
            <a:r>
              <a:rPr lang="en-US" dirty="0"/>
              <a:t>It samples random loci across the genome, both putative neutral and adaptive loci.</a:t>
            </a:r>
          </a:p>
          <a:p>
            <a:endParaRPr lang="en-US" dirty="0"/>
          </a:p>
          <a:p>
            <a:pPr marL="0" indent="0">
              <a:buNone/>
            </a:pPr>
            <a:r>
              <a:rPr lang="en-US" dirty="0"/>
              <a:t>For our adaptation genomics course</a:t>
            </a:r>
          </a:p>
          <a:p>
            <a:r>
              <a:rPr lang="en-US" dirty="0"/>
              <a:t>It provides a manageable amount of data that allows quick analyses.</a:t>
            </a:r>
          </a:p>
          <a:p>
            <a:r>
              <a:rPr lang="en-US" dirty="0"/>
              <a:t>It provides skills that are easily transferable for the analysis of other data type (targeted sequencing or WGS)</a:t>
            </a:r>
          </a:p>
          <a:p>
            <a:endParaRPr lang="en-US" dirty="0"/>
          </a:p>
        </p:txBody>
      </p:sp>
    </p:spTree>
    <p:extLst>
      <p:ext uri="{BB962C8B-B14F-4D97-AF65-F5344CB8AC3E}">
        <p14:creationId xmlns:p14="http://schemas.microsoft.com/office/powerpoint/2010/main" val="403066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16F5-88CE-A44C-B46F-C8B3CC760F46}"/>
              </a:ext>
            </a:extLst>
          </p:cNvPr>
          <p:cNvSpPr>
            <a:spLocks noGrp="1"/>
          </p:cNvSpPr>
          <p:nvPr>
            <p:ph type="title"/>
          </p:nvPr>
        </p:nvSpPr>
        <p:spPr/>
        <p:txBody>
          <a:bodyPr/>
          <a:lstStyle/>
          <a:p>
            <a:r>
              <a:rPr lang="en-US" dirty="0"/>
              <a:t>Bioinformatic pipeline</a:t>
            </a:r>
          </a:p>
        </p:txBody>
      </p:sp>
      <p:graphicFrame>
        <p:nvGraphicFramePr>
          <p:cNvPr id="12" name="Content Placeholder 11">
            <a:extLst>
              <a:ext uri="{FF2B5EF4-FFF2-40B4-BE49-F238E27FC236}">
                <a16:creationId xmlns:a16="http://schemas.microsoft.com/office/drawing/2014/main" id="{EBC6A798-2647-7E48-9422-768D4F9D6A32}"/>
              </a:ext>
            </a:extLst>
          </p:cNvPr>
          <p:cNvGraphicFramePr>
            <a:graphicFrameLocks noGrp="1"/>
          </p:cNvGraphicFramePr>
          <p:nvPr>
            <p:ph idx="1"/>
            <p:extLst>
              <p:ext uri="{D42A27DB-BD31-4B8C-83A1-F6EECF244321}">
                <p14:modId xmlns:p14="http://schemas.microsoft.com/office/powerpoint/2010/main" val="284298126"/>
              </p:ext>
            </p:extLst>
          </p:nvPr>
        </p:nvGraphicFramePr>
        <p:xfrm>
          <a:off x="838200" y="1381546"/>
          <a:ext cx="10515600" cy="1883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2240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16F5-88CE-A44C-B46F-C8B3CC760F46}"/>
              </a:ext>
            </a:extLst>
          </p:cNvPr>
          <p:cNvSpPr>
            <a:spLocks noGrp="1"/>
          </p:cNvSpPr>
          <p:nvPr>
            <p:ph type="title"/>
          </p:nvPr>
        </p:nvSpPr>
        <p:spPr/>
        <p:txBody>
          <a:bodyPr/>
          <a:lstStyle/>
          <a:p>
            <a:r>
              <a:rPr lang="en-US" dirty="0"/>
              <a:t>Bioinformatic pipelines</a:t>
            </a:r>
          </a:p>
        </p:txBody>
      </p:sp>
      <p:graphicFrame>
        <p:nvGraphicFramePr>
          <p:cNvPr id="12" name="Content Placeholder 11">
            <a:extLst>
              <a:ext uri="{FF2B5EF4-FFF2-40B4-BE49-F238E27FC236}">
                <a16:creationId xmlns:a16="http://schemas.microsoft.com/office/drawing/2014/main" id="{EBC6A798-2647-7E48-9422-768D4F9D6A32}"/>
              </a:ext>
            </a:extLst>
          </p:cNvPr>
          <p:cNvGraphicFramePr>
            <a:graphicFrameLocks noGrp="1"/>
          </p:cNvGraphicFramePr>
          <p:nvPr>
            <p:ph idx="1"/>
            <p:extLst>
              <p:ext uri="{D42A27DB-BD31-4B8C-83A1-F6EECF244321}">
                <p14:modId xmlns:p14="http://schemas.microsoft.com/office/powerpoint/2010/main" val="685990919"/>
              </p:ext>
            </p:extLst>
          </p:nvPr>
        </p:nvGraphicFramePr>
        <p:xfrm>
          <a:off x="838200" y="1381546"/>
          <a:ext cx="10515600" cy="1883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0DA78A99-26C7-D743-8527-895D1BD702D5}"/>
              </a:ext>
            </a:extLst>
          </p:cNvPr>
          <p:cNvSpPr/>
          <p:nvPr/>
        </p:nvSpPr>
        <p:spPr>
          <a:xfrm>
            <a:off x="838201" y="3634887"/>
            <a:ext cx="2782330" cy="1477328"/>
          </a:xfrm>
          <a:prstGeom prst="rect">
            <a:avLst/>
          </a:prstGeom>
        </p:spPr>
        <p:txBody>
          <a:bodyPr wrap="square">
            <a:spAutoFit/>
          </a:bodyPr>
          <a:lstStyle/>
          <a:p>
            <a:r>
              <a:rPr lang="en-US" dirty="0">
                <a:latin typeface="Avenir Book" panose="02000503020000020003" pitchFamily="2" charset="0"/>
                <a:hlinkClick r:id="rId7"/>
              </a:rPr>
              <a:t>file:///Users/anna/Dropbox/genomes%20analyses/murre_hunt/completedataset/fastqc_results/lane1.Tig1_R1_fastqc.html</a:t>
            </a:r>
            <a:endParaRPr lang="en-US" dirty="0">
              <a:latin typeface="Avenir Book" panose="02000503020000020003" pitchFamily="2" charset="0"/>
            </a:endParaRPr>
          </a:p>
        </p:txBody>
      </p:sp>
      <p:sp>
        <p:nvSpPr>
          <p:cNvPr id="6" name="Rectangle 5">
            <a:extLst>
              <a:ext uri="{FF2B5EF4-FFF2-40B4-BE49-F238E27FC236}">
                <a16:creationId xmlns:a16="http://schemas.microsoft.com/office/drawing/2014/main" id="{B9C02FF4-F80E-DB46-A79C-31F4025FEC7B}"/>
              </a:ext>
            </a:extLst>
          </p:cNvPr>
          <p:cNvSpPr/>
          <p:nvPr/>
        </p:nvSpPr>
        <p:spPr>
          <a:xfrm>
            <a:off x="1500409" y="3099923"/>
            <a:ext cx="1324418" cy="369332"/>
          </a:xfrm>
          <a:prstGeom prst="rect">
            <a:avLst/>
          </a:prstGeom>
        </p:spPr>
        <p:txBody>
          <a:bodyPr wrap="square">
            <a:spAutoFit/>
          </a:bodyPr>
          <a:lstStyle/>
          <a:p>
            <a:pPr algn="ctr"/>
            <a:r>
              <a:rPr lang="en-US" i="1" dirty="0">
                <a:latin typeface="Avenir Book" panose="02000503020000020003" pitchFamily="2" charset="0"/>
              </a:rPr>
              <a:t>FASTQC</a:t>
            </a:r>
          </a:p>
        </p:txBody>
      </p:sp>
      <p:pic>
        <p:nvPicPr>
          <p:cNvPr id="2050" name="Picture 2" descr="FastQC">
            <a:extLst>
              <a:ext uri="{FF2B5EF4-FFF2-40B4-BE49-F238E27FC236}">
                <a16:creationId xmlns:a16="http://schemas.microsoft.com/office/drawing/2014/main" id="{2BCCB247-100D-984E-8466-420D794F63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5017" y="3103101"/>
            <a:ext cx="5080000" cy="3175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D55C0B-2F04-EA43-B380-E95F11ED193A}"/>
              </a:ext>
            </a:extLst>
          </p:cNvPr>
          <p:cNvSpPr txBox="1"/>
          <p:nvPr/>
        </p:nvSpPr>
        <p:spPr>
          <a:xfrm>
            <a:off x="461334" y="1321356"/>
            <a:ext cx="753732" cy="369332"/>
          </a:xfrm>
          <a:prstGeom prst="rect">
            <a:avLst/>
          </a:prstGeom>
          <a:noFill/>
        </p:spPr>
        <p:txBody>
          <a:bodyPr wrap="none" rtlCol="0">
            <a:spAutoFit/>
          </a:bodyPr>
          <a:lstStyle/>
          <a:p>
            <a:r>
              <a:rPr lang="en-US" dirty="0">
                <a:latin typeface="Avenir Book" panose="02000503020000020003" pitchFamily="2" charset="0"/>
              </a:rPr>
              <a:t>.</a:t>
            </a:r>
            <a:r>
              <a:rPr lang="en-US" dirty="0" err="1">
                <a:latin typeface="Avenir Book" panose="02000503020000020003" pitchFamily="2" charset="0"/>
              </a:rPr>
              <a:t>fastq</a:t>
            </a:r>
            <a:endParaRPr lang="en-US" dirty="0">
              <a:latin typeface="Avenir Book" panose="02000503020000020003" pitchFamily="2" charset="0"/>
            </a:endParaRPr>
          </a:p>
        </p:txBody>
      </p:sp>
      <p:sp>
        <p:nvSpPr>
          <p:cNvPr id="9" name="TextBox 8">
            <a:extLst>
              <a:ext uri="{FF2B5EF4-FFF2-40B4-BE49-F238E27FC236}">
                <a16:creationId xmlns:a16="http://schemas.microsoft.com/office/drawing/2014/main" id="{98FAB969-FEE5-1546-9145-0FC8017F757B}"/>
              </a:ext>
            </a:extLst>
          </p:cNvPr>
          <p:cNvSpPr txBox="1"/>
          <p:nvPr/>
        </p:nvSpPr>
        <p:spPr>
          <a:xfrm>
            <a:off x="2824827" y="1321356"/>
            <a:ext cx="753732" cy="369332"/>
          </a:xfrm>
          <a:prstGeom prst="rect">
            <a:avLst/>
          </a:prstGeom>
          <a:noFill/>
        </p:spPr>
        <p:txBody>
          <a:bodyPr wrap="none" rtlCol="0">
            <a:spAutoFit/>
          </a:bodyPr>
          <a:lstStyle/>
          <a:p>
            <a:r>
              <a:rPr lang="en-US" dirty="0">
                <a:latin typeface="Avenir Book" panose="02000503020000020003" pitchFamily="2" charset="0"/>
              </a:rPr>
              <a:t>.</a:t>
            </a:r>
            <a:r>
              <a:rPr lang="en-US" dirty="0" err="1">
                <a:latin typeface="Avenir Book" panose="02000503020000020003" pitchFamily="2" charset="0"/>
              </a:rPr>
              <a:t>fastq</a:t>
            </a:r>
            <a:endParaRPr lang="en-US" dirty="0">
              <a:latin typeface="Avenir Book" panose="02000503020000020003" pitchFamily="2" charset="0"/>
            </a:endParaRPr>
          </a:p>
        </p:txBody>
      </p:sp>
    </p:spTree>
    <p:extLst>
      <p:ext uri="{BB962C8B-B14F-4D97-AF65-F5344CB8AC3E}">
        <p14:creationId xmlns:p14="http://schemas.microsoft.com/office/powerpoint/2010/main" val="3435379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16F5-88CE-A44C-B46F-C8B3CC760F46}"/>
              </a:ext>
            </a:extLst>
          </p:cNvPr>
          <p:cNvSpPr>
            <a:spLocks noGrp="1"/>
          </p:cNvSpPr>
          <p:nvPr>
            <p:ph type="title"/>
          </p:nvPr>
        </p:nvSpPr>
        <p:spPr/>
        <p:txBody>
          <a:bodyPr/>
          <a:lstStyle/>
          <a:p>
            <a:r>
              <a:rPr lang="en-US" dirty="0"/>
              <a:t>Bioinformatic pipeline</a:t>
            </a:r>
          </a:p>
        </p:txBody>
      </p:sp>
      <p:graphicFrame>
        <p:nvGraphicFramePr>
          <p:cNvPr id="12" name="Content Placeholder 11">
            <a:extLst>
              <a:ext uri="{FF2B5EF4-FFF2-40B4-BE49-F238E27FC236}">
                <a16:creationId xmlns:a16="http://schemas.microsoft.com/office/drawing/2014/main" id="{EBC6A798-2647-7E48-9422-768D4F9D6A32}"/>
              </a:ext>
            </a:extLst>
          </p:cNvPr>
          <p:cNvGraphicFramePr>
            <a:graphicFrameLocks noGrp="1"/>
          </p:cNvGraphicFramePr>
          <p:nvPr>
            <p:ph idx="1"/>
            <p:extLst>
              <p:ext uri="{D42A27DB-BD31-4B8C-83A1-F6EECF244321}">
                <p14:modId xmlns:p14="http://schemas.microsoft.com/office/powerpoint/2010/main" val="995575270"/>
              </p:ext>
            </p:extLst>
          </p:nvPr>
        </p:nvGraphicFramePr>
        <p:xfrm>
          <a:off x="838200" y="1381546"/>
          <a:ext cx="10515600" cy="1883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B9C02FF4-F80E-DB46-A79C-31F4025FEC7B}"/>
              </a:ext>
            </a:extLst>
          </p:cNvPr>
          <p:cNvSpPr/>
          <p:nvPr/>
        </p:nvSpPr>
        <p:spPr>
          <a:xfrm>
            <a:off x="1500409" y="3099923"/>
            <a:ext cx="1324418" cy="369332"/>
          </a:xfrm>
          <a:prstGeom prst="rect">
            <a:avLst/>
          </a:prstGeom>
        </p:spPr>
        <p:txBody>
          <a:bodyPr wrap="square">
            <a:spAutoFit/>
          </a:bodyPr>
          <a:lstStyle/>
          <a:p>
            <a:pPr algn="ctr"/>
            <a:r>
              <a:rPr lang="en-US" i="1" dirty="0">
                <a:latin typeface="Avenir Book" panose="02000503020000020003" pitchFamily="2" charset="0"/>
              </a:rPr>
              <a:t>FASTQC</a:t>
            </a:r>
          </a:p>
        </p:txBody>
      </p:sp>
      <p:sp>
        <p:nvSpPr>
          <p:cNvPr id="7" name="Rectangle 6">
            <a:extLst>
              <a:ext uri="{FF2B5EF4-FFF2-40B4-BE49-F238E27FC236}">
                <a16:creationId xmlns:a16="http://schemas.microsoft.com/office/drawing/2014/main" id="{A6C6A741-D121-1A4F-B1C3-67D01E77453C}"/>
              </a:ext>
            </a:extLst>
          </p:cNvPr>
          <p:cNvSpPr/>
          <p:nvPr/>
        </p:nvSpPr>
        <p:spPr>
          <a:xfrm>
            <a:off x="3765815" y="3099923"/>
            <a:ext cx="1732942" cy="923330"/>
          </a:xfrm>
          <a:prstGeom prst="rect">
            <a:avLst/>
          </a:prstGeom>
        </p:spPr>
        <p:txBody>
          <a:bodyPr wrap="square">
            <a:spAutoFit/>
          </a:bodyPr>
          <a:lstStyle/>
          <a:p>
            <a:pPr algn="ctr"/>
            <a:r>
              <a:rPr lang="en-US" i="1" dirty="0" err="1">
                <a:latin typeface="Avenir Book" panose="02000503020000020003" pitchFamily="2" charset="0"/>
              </a:rPr>
              <a:t>Trimmomatic</a:t>
            </a:r>
            <a:endParaRPr lang="en-US" i="1" dirty="0">
              <a:latin typeface="Avenir Book" panose="02000503020000020003" pitchFamily="2" charset="0"/>
            </a:endParaRPr>
          </a:p>
          <a:p>
            <a:pPr algn="ctr"/>
            <a:r>
              <a:rPr lang="en-US" i="1" dirty="0" err="1">
                <a:latin typeface="Avenir Book" panose="02000503020000020003" pitchFamily="2" charset="0"/>
              </a:rPr>
              <a:t>Cutadapt</a:t>
            </a:r>
            <a:endParaRPr lang="en-US" i="1" dirty="0">
              <a:latin typeface="Avenir Book" panose="02000503020000020003" pitchFamily="2" charset="0"/>
            </a:endParaRPr>
          </a:p>
          <a:p>
            <a:pPr algn="ctr"/>
            <a:r>
              <a:rPr lang="en-US" i="1" dirty="0" err="1">
                <a:latin typeface="Avenir Book" panose="02000503020000020003" pitchFamily="2" charset="0"/>
              </a:rPr>
              <a:t>Fastp</a:t>
            </a:r>
            <a:endParaRPr lang="en-US" i="1" dirty="0">
              <a:latin typeface="Avenir Book" panose="02000503020000020003" pitchFamily="2" charset="0"/>
            </a:endParaRPr>
          </a:p>
        </p:txBody>
      </p:sp>
      <p:pic>
        <p:nvPicPr>
          <p:cNvPr id="1026" name="Picture 2">
            <a:extLst>
              <a:ext uri="{FF2B5EF4-FFF2-40B4-BE49-F238E27FC236}">
                <a16:creationId xmlns:a16="http://schemas.microsoft.com/office/drawing/2014/main" id="{E1AD357C-ED9C-F04C-87B6-3B103980DDD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0281" y="3048525"/>
            <a:ext cx="5080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E36B107-FB00-D543-9ECA-33E61B71EC05}"/>
              </a:ext>
            </a:extLst>
          </p:cNvPr>
          <p:cNvSpPr txBox="1"/>
          <p:nvPr/>
        </p:nvSpPr>
        <p:spPr>
          <a:xfrm>
            <a:off x="461334" y="1321356"/>
            <a:ext cx="753732" cy="369332"/>
          </a:xfrm>
          <a:prstGeom prst="rect">
            <a:avLst/>
          </a:prstGeom>
          <a:noFill/>
        </p:spPr>
        <p:txBody>
          <a:bodyPr wrap="none" rtlCol="0">
            <a:spAutoFit/>
          </a:bodyPr>
          <a:lstStyle/>
          <a:p>
            <a:r>
              <a:rPr lang="en-US" dirty="0">
                <a:latin typeface="Avenir Book" panose="02000503020000020003" pitchFamily="2" charset="0"/>
              </a:rPr>
              <a:t>.</a:t>
            </a:r>
            <a:r>
              <a:rPr lang="en-US" dirty="0" err="1">
                <a:latin typeface="Avenir Book" panose="02000503020000020003" pitchFamily="2" charset="0"/>
              </a:rPr>
              <a:t>fastq</a:t>
            </a:r>
            <a:endParaRPr lang="en-US" dirty="0">
              <a:latin typeface="Avenir Book" panose="02000503020000020003" pitchFamily="2" charset="0"/>
            </a:endParaRPr>
          </a:p>
        </p:txBody>
      </p:sp>
      <p:sp>
        <p:nvSpPr>
          <p:cNvPr id="9" name="TextBox 8">
            <a:extLst>
              <a:ext uri="{FF2B5EF4-FFF2-40B4-BE49-F238E27FC236}">
                <a16:creationId xmlns:a16="http://schemas.microsoft.com/office/drawing/2014/main" id="{FE91354C-7A28-5143-94C2-FB2B77A4DAAB}"/>
              </a:ext>
            </a:extLst>
          </p:cNvPr>
          <p:cNvSpPr txBox="1"/>
          <p:nvPr/>
        </p:nvSpPr>
        <p:spPr>
          <a:xfrm>
            <a:off x="2824827" y="1321356"/>
            <a:ext cx="753732" cy="369332"/>
          </a:xfrm>
          <a:prstGeom prst="rect">
            <a:avLst/>
          </a:prstGeom>
          <a:noFill/>
        </p:spPr>
        <p:txBody>
          <a:bodyPr wrap="none" rtlCol="0">
            <a:spAutoFit/>
          </a:bodyPr>
          <a:lstStyle/>
          <a:p>
            <a:r>
              <a:rPr lang="en-US" dirty="0">
                <a:latin typeface="Avenir Book" panose="02000503020000020003" pitchFamily="2" charset="0"/>
              </a:rPr>
              <a:t>.</a:t>
            </a:r>
            <a:r>
              <a:rPr lang="en-US" dirty="0" err="1">
                <a:latin typeface="Avenir Book" panose="02000503020000020003" pitchFamily="2" charset="0"/>
              </a:rPr>
              <a:t>fastq</a:t>
            </a:r>
            <a:endParaRPr lang="en-US" dirty="0">
              <a:latin typeface="Avenir Book" panose="02000503020000020003" pitchFamily="2" charset="0"/>
            </a:endParaRPr>
          </a:p>
        </p:txBody>
      </p:sp>
      <p:sp>
        <p:nvSpPr>
          <p:cNvPr id="10" name="TextBox 9">
            <a:extLst>
              <a:ext uri="{FF2B5EF4-FFF2-40B4-BE49-F238E27FC236}">
                <a16:creationId xmlns:a16="http://schemas.microsoft.com/office/drawing/2014/main" id="{A9DFDC19-4720-9944-97A5-1A3B4D706450}"/>
              </a:ext>
            </a:extLst>
          </p:cNvPr>
          <p:cNvSpPr txBox="1"/>
          <p:nvPr/>
        </p:nvSpPr>
        <p:spPr>
          <a:xfrm>
            <a:off x="5456786" y="1321356"/>
            <a:ext cx="753732" cy="369332"/>
          </a:xfrm>
          <a:prstGeom prst="rect">
            <a:avLst/>
          </a:prstGeom>
          <a:noFill/>
        </p:spPr>
        <p:txBody>
          <a:bodyPr wrap="none" rtlCol="0">
            <a:spAutoFit/>
          </a:bodyPr>
          <a:lstStyle/>
          <a:p>
            <a:r>
              <a:rPr lang="en-US" dirty="0">
                <a:latin typeface="Avenir Book" panose="02000503020000020003" pitchFamily="2" charset="0"/>
              </a:rPr>
              <a:t>.</a:t>
            </a:r>
            <a:r>
              <a:rPr lang="en-US" dirty="0" err="1">
                <a:latin typeface="Avenir Book" panose="02000503020000020003" pitchFamily="2" charset="0"/>
              </a:rPr>
              <a:t>fastq</a:t>
            </a:r>
            <a:endParaRPr lang="en-US" dirty="0">
              <a:latin typeface="Avenir Book" panose="02000503020000020003" pitchFamily="2" charset="0"/>
            </a:endParaRPr>
          </a:p>
        </p:txBody>
      </p:sp>
    </p:spTree>
    <p:extLst>
      <p:ext uri="{BB962C8B-B14F-4D97-AF65-F5344CB8AC3E}">
        <p14:creationId xmlns:p14="http://schemas.microsoft.com/office/powerpoint/2010/main" val="2279509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16F5-88CE-A44C-B46F-C8B3CC760F46}"/>
              </a:ext>
            </a:extLst>
          </p:cNvPr>
          <p:cNvSpPr>
            <a:spLocks noGrp="1"/>
          </p:cNvSpPr>
          <p:nvPr>
            <p:ph type="title"/>
          </p:nvPr>
        </p:nvSpPr>
        <p:spPr/>
        <p:txBody>
          <a:bodyPr/>
          <a:lstStyle/>
          <a:p>
            <a:r>
              <a:rPr lang="en-US" dirty="0"/>
              <a:t>Bioinformatic pipeline</a:t>
            </a:r>
          </a:p>
        </p:txBody>
      </p:sp>
      <p:graphicFrame>
        <p:nvGraphicFramePr>
          <p:cNvPr id="12" name="Content Placeholder 11">
            <a:extLst>
              <a:ext uri="{FF2B5EF4-FFF2-40B4-BE49-F238E27FC236}">
                <a16:creationId xmlns:a16="http://schemas.microsoft.com/office/drawing/2014/main" id="{EBC6A798-2647-7E48-9422-768D4F9D6A32}"/>
              </a:ext>
            </a:extLst>
          </p:cNvPr>
          <p:cNvGraphicFramePr>
            <a:graphicFrameLocks noGrp="1"/>
          </p:cNvGraphicFramePr>
          <p:nvPr>
            <p:ph idx="1"/>
            <p:extLst>
              <p:ext uri="{D42A27DB-BD31-4B8C-83A1-F6EECF244321}">
                <p14:modId xmlns:p14="http://schemas.microsoft.com/office/powerpoint/2010/main" val="1081137018"/>
              </p:ext>
            </p:extLst>
          </p:nvPr>
        </p:nvGraphicFramePr>
        <p:xfrm>
          <a:off x="838200" y="1381546"/>
          <a:ext cx="10515600" cy="1883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E7D55917-CF2D-3741-A34B-ADD492E33E74}"/>
              </a:ext>
            </a:extLst>
          </p:cNvPr>
          <p:cNvSpPr/>
          <p:nvPr/>
        </p:nvSpPr>
        <p:spPr>
          <a:xfrm>
            <a:off x="6562560" y="3099923"/>
            <a:ext cx="1732942" cy="646331"/>
          </a:xfrm>
          <a:prstGeom prst="rect">
            <a:avLst/>
          </a:prstGeom>
        </p:spPr>
        <p:txBody>
          <a:bodyPr wrap="square">
            <a:spAutoFit/>
          </a:bodyPr>
          <a:lstStyle/>
          <a:p>
            <a:pPr algn="ctr"/>
            <a:r>
              <a:rPr lang="en-US" i="1" dirty="0">
                <a:latin typeface="Avenir Book" panose="02000503020000020003" pitchFamily="2" charset="0"/>
              </a:rPr>
              <a:t>Bowtie2</a:t>
            </a:r>
          </a:p>
          <a:p>
            <a:pPr algn="ctr"/>
            <a:r>
              <a:rPr lang="en-US" i="1" dirty="0">
                <a:latin typeface="Avenir Book" panose="02000503020000020003" pitchFamily="2" charset="0"/>
              </a:rPr>
              <a:t>BWA</a:t>
            </a:r>
          </a:p>
        </p:txBody>
      </p:sp>
      <p:pic>
        <p:nvPicPr>
          <p:cNvPr id="3074" name="Picture 2" descr="the Mapping tutorial">
            <a:extLst>
              <a:ext uri="{FF2B5EF4-FFF2-40B4-BE49-F238E27FC236}">
                <a16:creationId xmlns:a16="http://schemas.microsoft.com/office/drawing/2014/main" id="{9A2433DB-3E44-D84A-A1AB-F6A91A26CB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5652" y="3264797"/>
            <a:ext cx="5381710" cy="31313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4C71EB2-E53A-4541-BDDA-1D104639B96D}"/>
              </a:ext>
            </a:extLst>
          </p:cNvPr>
          <p:cNvSpPr txBox="1"/>
          <p:nvPr/>
        </p:nvSpPr>
        <p:spPr>
          <a:xfrm>
            <a:off x="461334" y="1321356"/>
            <a:ext cx="753732" cy="369332"/>
          </a:xfrm>
          <a:prstGeom prst="rect">
            <a:avLst/>
          </a:prstGeom>
          <a:noFill/>
        </p:spPr>
        <p:txBody>
          <a:bodyPr wrap="none" rtlCol="0">
            <a:spAutoFit/>
          </a:bodyPr>
          <a:lstStyle/>
          <a:p>
            <a:r>
              <a:rPr lang="en-US" dirty="0">
                <a:latin typeface="Avenir Book" panose="02000503020000020003" pitchFamily="2" charset="0"/>
              </a:rPr>
              <a:t>.</a:t>
            </a:r>
            <a:r>
              <a:rPr lang="en-US" dirty="0" err="1">
                <a:latin typeface="Avenir Book" panose="02000503020000020003" pitchFamily="2" charset="0"/>
              </a:rPr>
              <a:t>fastq</a:t>
            </a:r>
            <a:endParaRPr lang="en-US" dirty="0">
              <a:latin typeface="Avenir Book" panose="02000503020000020003" pitchFamily="2" charset="0"/>
            </a:endParaRPr>
          </a:p>
        </p:txBody>
      </p:sp>
      <p:sp>
        <p:nvSpPr>
          <p:cNvPr id="10" name="TextBox 9">
            <a:extLst>
              <a:ext uri="{FF2B5EF4-FFF2-40B4-BE49-F238E27FC236}">
                <a16:creationId xmlns:a16="http://schemas.microsoft.com/office/drawing/2014/main" id="{36550507-CBD8-EE40-A2C7-083F7D1FA2F0}"/>
              </a:ext>
            </a:extLst>
          </p:cNvPr>
          <p:cNvSpPr txBox="1"/>
          <p:nvPr/>
        </p:nvSpPr>
        <p:spPr>
          <a:xfrm>
            <a:off x="2824827" y="1321356"/>
            <a:ext cx="753732" cy="369332"/>
          </a:xfrm>
          <a:prstGeom prst="rect">
            <a:avLst/>
          </a:prstGeom>
          <a:noFill/>
        </p:spPr>
        <p:txBody>
          <a:bodyPr wrap="none" rtlCol="0">
            <a:spAutoFit/>
          </a:bodyPr>
          <a:lstStyle/>
          <a:p>
            <a:r>
              <a:rPr lang="en-US" dirty="0">
                <a:latin typeface="Avenir Book" panose="02000503020000020003" pitchFamily="2" charset="0"/>
              </a:rPr>
              <a:t>.</a:t>
            </a:r>
            <a:r>
              <a:rPr lang="en-US" dirty="0" err="1">
                <a:latin typeface="Avenir Book" panose="02000503020000020003" pitchFamily="2" charset="0"/>
              </a:rPr>
              <a:t>fastq</a:t>
            </a:r>
            <a:endParaRPr lang="en-US" dirty="0">
              <a:latin typeface="Avenir Book" panose="02000503020000020003" pitchFamily="2" charset="0"/>
            </a:endParaRPr>
          </a:p>
        </p:txBody>
      </p:sp>
      <p:sp>
        <p:nvSpPr>
          <p:cNvPr id="11" name="TextBox 10">
            <a:extLst>
              <a:ext uri="{FF2B5EF4-FFF2-40B4-BE49-F238E27FC236}">
                <a16:creationId xmlns:a16="http://schemas.microsoft.com/office/drawing/2014/main" id="{442CA09C-9DD3-2544-9941-8D7BF695C075}"/>
              </a:ext>
            </a:extLst>
          </p:cNvPr>
          <p:cNvSpPr txBox="1"/>
          <p:nvPr/>
        </p:nvSpPr>
        <p:spPr>
          <a:xfrm>
            <a:off x="5456786" y="1321356"/>
            <a:ext cx="753732" cy="369332"/>
          </a:xfrm>
          <a:prstGeom prst="rect">
            <a:avLst/>
          </a:prstGeom>
          <a:noFill/>
        </p:spPr>
        <p:txBody>
          <a:bodyPr wrap="none" rtlCol="0">
            <a:spAutoFit/>
          </a:bodyPr>
          <a:lstStyle/>
          <a:p>
            <a:r>
              <a:rPr lang="en-US" dirty="0">
                <a:latin typeface="Avenir Book" panose="02000503020000020003" pitchFamily="2" charset="0"/>
              </a:rPr>
              <a:t>.</a:t>
            </a:r>
            <a:r>
              <a:rPr lang="en-US" dirty="0" err="1">
                <a:latin typeface="Avenir Book" panose="02000503020000020003" pitchFamily="2" charset="0"/>
              </a:rPr>
              <a:t>fastq</a:t>
            </a:r>
            <a:endParaRPr lang="en-US" dirty="0">
              <a:latin typeface="Avenir Book" panose="02000503020000020003" pitchFamily="2" charset="0"/>
            </a:endParaRPr>
          </a:p>
        </p:txBody>
      </p:sp>
      <p:sp>
        <p:nvSpPr>
          <p:cNvPr id="13" name="TextBox 12">
            <a:extLst>
              <a:ext uri="{FF2B5EF4-FFF2-40B4-BE49-F238E27FC236}">
                <a16:creationId xmlns:a16="http://schemas.microsoft.com/office/drawing/2014/main" id="{6D6AB65D-1CE2-C047-B036-6F3E44810EDD}"/>
              </a:ext>
            </a:extLst>
          </p:cNvPr>
          <p:cNvSpPr txBox="1"/>
          <p:nvPr/>
        </p:nvSpPr>
        <p:spPr>
          <a:xfrm>
            <a:off x="7659751" y="1321356"/>
            <a:ext cx="1271502" cy="369332"/>
          </a:xfrm>
          <a:prstGeom prst="rect">
            <a:avLst/>
          </a:prstGeom>
          <a:noFill/>
        </p:spPr>
        <p:txBody>
          <a:bodyPr wrap="none" rtlCol="0">
            <a:spAutoFit/>
          </a:bodyPr>
          <a:lstStyle/>
          <a:p>
            <a:r>
              <a:rPr lang="en-US" dirty="0">
                <a:latin typeface="Avenir Book" panose="02000503020000020003" pitchFamily="2" charset="0"/>
              </a:rPr>
              <a:t>.</a:t>
            </a:r>
            <a:r>
              <a:rPr lang="en-US" dirty="0" err="1">
                <a:latin typeface="Avenir Book" panose="02000503020000020003" pitchFamily="2" charset="0"/>
              </a:rPr>
              <a:t>sam</a:t>
            </a:r>
            <a:r>
              <a:rPr lang="en-US" dirty="0">
                <a:latin typeface="Avenir Book" panose="02000503020000020003" pitchFamily="2" charset="0"/>
              </a:rPr>
              <a:t>/.bam</a:t>
            </a:r>
          </a:p>
        </p:txBody>
      </p:sp>
    </p:spTree>
    <p:extLst>
      <p:ext uri="{BB962C8B-B14F-4D97-AF65-F5344CB8AC3E}">
        <p14:creationId xmlns:p14="http://schemas.microsoft.com/office/powerpoint/2010/main" val="1501345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316F5-88CE-A44C-B46F-C8B3CC760F46}"/>
              </a:ext>
            </a:extLst>
          </p:cNvPr>
          <p:cNvSpPr>
            <a:spLocks noGrp="1"/>
          </p:cNvSpPr>
          <p:nvPr>
            <p:ph type="title"/>
          </p:nvPr>
        </p:nvSpPr>
        <p:spPr/>
        <p:txBody>
          <a:bodyPr/>
          <a:lstStyle/>
          <a:p>
            <a:r>
              <a:rPr lang="en-US" dirty="0"/>
              <a:t>Bioinformatic pipeline</a:t>
            </a:r>
          </a:p>
        </p:txBody>
      </p:sp>
      <p:graphicFrame>
        <p:nvGraphicFramePr>
          <p:cNvPr id="12" name="Content Placeholder 11">
            <a:extLst>
              <a:ext uri="{FF2B5EF4-FFF2-40B4-BE49-F238E27FC236}">
                <a16:creationId xmlns:a16="http://schemas.microsoft.com/office/drawing/2014/main" id="{EBC6A798-2647-7E48-9422-768D4F9D6A32}"/>
              </a:ext>
            </a:extLst>
          </p:cNvPr>
          <p:cNvGraphicFramePr>
            <a:graphicFrameLocks noGrp="1"/>
          </p:cNvGraphicFramePr>
          <p:nvPr>
            <p:ph idx="1"/>
            <p:extLst>
              <p:ext uri="{D42A27DB-BD31-4B8C-83A1-F6EECF244321}">
                <p14:modId xmlns:p14="http://schemas.microsoft.com/office/powerpoint/2010/main" val="3931979622"/>
              </p:ext>
            </p:extLst>
          </p:nvPr>
        </p:nvGraphicFramePr>
        <p:xfrm>
          <a:off x="838200" y="1381546"/>
          <a:ext cx="10515600" cy="1883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64C71EB2-E53A-4541-BDDA-1D104639B96D}"/>
              </a:ext>
            </a:extLst>
          </p:cNvPr>
          <p:cNvSpPr txBox="1"/>
          <p:nvPr/>
        </p:nvSpPr>
        <p:spPr>
          <a:xfrm>
            <a:off x="461334" y="1321356"/>
            <a:ext cx="753732" cy="369332"/>
          </a:xfrm>
          <a:prstGeom prst="rect">
            <a:avLst/>
          </a:prstGeom>
          <a:noFill/>
        </p:spPr>
        <p:txBody>
          <a:bodyPr wrap="none" rtlCol="0">
            <a:spAutoFit/>
          </a:bodyPr>
          <a:lstStyle/>
          <a:p>
            <a:r>
              <a:rPr lang="en-US" dirty="0">
                <a:latin typeface="Avenir Book" panose="02000503020000020003" pitchFamily="2" charset="0"/>
              </a:rPr>
              <a:t>.</a:t>
            </a:r>
            <a:r>
              <a:rPr lang="en-US" dirty="0" err="1">
                <a:latin typeface="Avenir Book" panose="02000503020000020003" pitchFamily="2" charset="0"/>
              </a:rPr>
              <a:t>fastq</a:t>
            </a:r>
            <a:endParaRPr lang="en-US" dirty="0">
              <a:latin typeface="Avenir Book" panose="02000503020000020003" pitchFamily="2" charset="0"/>
            </a:endParaRPr>
          </a:p>
        </p:txBody>
      </p:sp>
      <p:sp>
        <p:nvSpPr>
          <p:cNvPr id="10" name="TextBox 9">
            <a:extLst>
              <a:ext uri="{FF2B5EF4-FFF2-40B4-BE49-F238E27FC236}">
                <a16:creationId xmlns:a16="http://schemas.microsoft.com/office/drawing/2014/main" id="{36550507-CBD8-EE40-A2C7-083F7D1FA2F0}"/>
              </a:ext>
            </a:extLst>
          </p:cNvPr>
          <p:cNvSpPr txBox="1"/>
          <p:nvPr/>
        </p:nvSpPr>
        <p:spPr>
          <a:xfrm>
            <a:off x="2824827" y="1321356"/>
            <a:ext cx="753732" cy="369332"/>
          </a:xfrm>
          <a:prstGeom prst="rect">
            <a:avLst/>
          </a:prstGeom>
          <a:noFill/>
        </p:spPr>
        <p:txBody>
          <a:bodyPr wrap="none" rtlCol="0">
            <a:spAutoFit/>
          </a:bodyPr>
          <a:lstStyle/>
          <a:p>
            <a:r>
              <a:rPr lang="en-US" dirty="0">
                <a:latin typeface="Avenir Book" panose="02000503020000020003" pitchFamily="2" charset="0"/>
              </a:rPr>
              <a:t>.</a:t>
            </a:r>
            <a:r>
              <a:rPr lang="en-US" dirty="0" err="1">
                <a:latin typeface="Avenir Book" panose="02000503020000020003" pitchFamily="2" charset="0"/>
              </a:rPr>
              <a:t>fastq</a:t>
            </a:r>
            <a:endParaRPr lang="en-US" dirty="0">
              <a:latin typeface="Avenir Book" panose="02000503020000020003" pitchFamily="2" charset="0"/>
            </a:endParaRPr>
          </a:p>
        </p:txBody>
      </p:sp>
      <p:sp>
        <p:nvSpPr>
          <p:cNvPr id="11" name="TextBox 10">
            <a:extLst>
              <a:ext uri="{FF2B5EF4-FFF2-40B4-BE49-F238E27FC236}">
                <a16:creationId xmlns:a16="http://schemas.microsoft.com/office/drawing/2014/main" id="{442CA09C-9DD3-2544-9941-8D7BF695C075}"/>
              </a:ext>
            </a:extLst>
          </p:cNvPr>
          <p:cNvSpPr txBox="1"/>
          <p:nvPr/>
        </p:nvSpPr>
        <p:spPr>
          <a:xfrm>
            <a:off x="5456786" y="1321356"/>
            <a:ext cx="753732" cy="369332"/>
          </a:xfrm>
          <a:prstGeom prst="rect">
            <a:avLst/>
          </a:prstGeom>
          <a:noFill/>
        </p:spPr>
        <p:txBody>
          <a:bodyPr wrap="none" rtlCol="0">
            <a:spAutoFit/>
          </a:bodyPr>
          <a:lstStyle/>
          <a:p>
            <a:r>
              <a:rPr lang="en-US" dirty="0">
                <a:latin typeface="Avenir Book" panose="02000503020000020003" pitchFamily="2" charset="0"/>
              </a:rPr>
              <a:t>.</a:t>
            </a:r>
            <a:r>
              <a:rPr lang="en-US" dirty="0" err="1">
                <a:latin typeface="Avenir Book" panose="02000503020000020003" pitchFamily="2" charset="0"/>
              </a:rPr>
              <a:t>fastq</a:t>
            </a:r>
            <a:endParaRPr lang="en-US" dirty="0">
              <a:latin typeface="Avenir Book" panose="02000503020000020003" pitchFamily="2" charset="0"/>
            </a:endParaRPr>
          </a:p>
        </p:txBody>
      </p:sp>
      <p:sp>
        <p:nvSpPr>
          <p:cNvPr id="13" name="TextBox 12">
            <a:extLst>
              <a:ext uri="{FF2B5EF4-FFF2-40B4-BE49-F238E27FC236}">
                <a16:creationId xmlns:a16="http://schemas.microsoft.com/office/drawing/2014/main" id="{6D6AB65D-1CE2-C047-B036-6F3E44810EDD}"/>
              </a:ext>
            </a:extLst>
          </p:cNvPr>
          <p:cNvSpPr txBox="1"/>
          <p:nvPr/>
        </p:nvSpPr>
        <p:spPr>
          <a:xfrm>
            <a:off x="7659751" y="1321356"/>
            <a:ext cx="1271502" cy="369332"/>
          </a:xfrm>
          <a:prstGeom prst="rect">
            <a:avLst/>
          </a:prstGeom>
          <a:noFill/>
        </p:spPr>
        <p:txBody>
          <a:bodyPr wrap="none" rtlCol="0">
            <a:spAutoFit/>
          </a:bodyPr>
          <a:lstStyle/>
          <a:p>
            <a:r>
              <a:rPr lang="en-US" dirty="0">
                <a:latin typeface="Avenir Book" panose="02000503020000020003" pitchFamily="2" charset="0"/>
              </a:rPr>
              <a:t>.</a:t>
            </a:r>
            <a:r>
              <a:rPr lang="en-US" dirty="0" err="1">
                <a:latin typeface="Avenir Book" panose="02000503020000020003" pitchFamily="2" charset="0"/>
              </a:rPr>
              <a:t>sam</a:t>
            </a:r>
            <a:r>
              <a:rPr lang="en-US" dirty="0">
                <a:latin typeface="Avenir Book" panose="02000503020000020003" pitchFamily="2" charset="0"/>
              </a:rPr>
              <a:t>/.bam</a:t>
            </a:r>
          </a:p>
        </p:txBody>
      </p:sp>
      <p:sp>
        <p:nvSpPr>
          <p:cNvPr id="14" name="TextBox 13">
            <a:extLst>
              <a:ext uri="{FF2B5EF4-FFF2-40B4-BE49-F238E27FC236}">
                <a16:creationId xmlns:a16="http://schemas.microsoft.com/office/drawing/2014/main" id="{D2485E38-BE51-374D-ACE6-B2A858991301}"/>
              </a:ext>
            </a:extLst>
          </p:cNvPr>
          <p:cNvSpPr txBox="1"/>
          <p:nvPr/>
        </p:nvSpPr>
        <p:spPr>
          <a:xfrm>
            <a:off x="10455437" y="1321356"/>
            <a:ext cx="538930" cy="369332"/>
          </a:xfrm>
          <a:prstGeom prst="rect">
            <a:avLst/>
          </a:prstGeom>
          <a:noFill/>
        </p:spPr>
        <p:txBody>
          <a:bodyPr wrap="none" rtlCol="0">
            <a:spAutoFit/>
          </a:bodyPr>
          <a:lstStyle/>
          <a:p>
            <a:r>
              <a:rPr lang="en-US" dirty="0">
                <a:latin typeface="Avenir Book" panose="02000503020000020003" pitchFamily="2" charset="0"/>
              </a:rPr>
              <a:t>.</a:t>
            </a:r>
            <a:r>
              <a:rPr lang="en-US" dirty="0" err="1">
                <a:latin typeface="Avenir Book" panose="02000503020000020003" pitchFamily="2" charset="0"/>
              </a:rPr>
              <a:t>vcf</a:t>
            </a:r>
            <a:endParaRPr lang="en-US" dirty="0">
              <a:latin typeface="Avenir Book" panose="02000503020000020003" pitchFamily="2" charset="0"/>
            </a:endParaRPr>
          </a:p>
        </p:txBody>
      </p:sp>
      <p:sp>
        <p:nvSpPr>
          <p:cNvPr id="15" name="Rectangle 14">
            <a:extLst>
              <a:ext uri="{FF2B5EF4-FFF2-40B4-BE49-F238E27FC236}">
                <a16:creationId xmlns:a16="http://schemas.microsoft.com/office/drawing/2014/main" id="{4065329B-8546-2844-A2F3-962F5A027012}"/>
              </a:ext>
            </a:extLst>
          </p:cNvPr>
          <p:cNvSpPr/>
          <p:nvPr/>
        </p:nvSpPr>
        <p:spPr>
          <a:xfrm>
            <a:off x="9143406" y="3099922"/>
            <a:ext cx="1732942" cy="1477328"/>
          </a:xfrm>
          <a:prstGeom prst="rect">
            <a:avLst/>
          </a:prstGeom>
        </p:spPr>
        <p:txBody>
          <a:bodyPr wrap="square">
            <a:spAutoFit/>
          </a:bodyPr>
          <a:lstStyle/>
          <a:p>
            <a:pPr algn="ctr"/>
            <a:r>
              <a:rPr lang="en-US" i="1" dirty="0">
                <a:latin typeface="Avenir Book" panose="02000503020000020003" pitchFamily="2" charset="0"/>
              </a:rPr>
              <a:t>STACKS</a:t>
            </a:r>
          </a:p>
          <a:p>
            <a:pPr algn="ctr"/>
            <a:r>
              <a:rPr lang="en-US" i="1" dirty="0">
                <a:latin typeface="Avenir Book" panose="02000503020000020003" pitchFamily="2" charset="0"/>
              </a:rPr>
              <a:t>ANGSD</a:t>
            </a:r>
          </a:p>
          <a:p>
            <a:pPr algn="ctr"/>
            <a:r>
              <a:rPr lang="en-US" i="1" dirty="0">
                <a:latin typeface="Avenir Book" panose="02000503020000020003" pitchFamily="2" charset="0"/>
              </a:rPr>
              <a:t>GATK</a:t>
            </a:r>
          </a:p>
          <a:p>
            <a:pPr algn="ctr"/>
            <a:r>
              <a:rPr lang="en-US" i="1" dirty="0" err="1">
                <a:latin typeface="Avenir Book" panose="02000503020000020003" pitchFamily="2" charset="0"/>
              </a:rPr>
              <a:t>SAMtools</a:t>
            </a:r>
            <a:endParaRPr lang="en-US" i="1" dirty="0">
              <a:latin typeface="Avenir Book" panose="02000503020000020003" pitchFamily="2" charset="0"/>
            </a:endParaRPr>
          </a:p>
          <a:p>
            <a:pPr algn="ctr"/>
            <a:r>
              <a:rPr lang="en-US" i="1" dirty="0">
                <a:latin typeface="Avenir Book" panose="02000503020000020003" pitchFamily="2" charset="0"/>
              </a:rPr>
              <a:t>…</a:t>
            </a:r>
          </a:p>
        </p:txBody>
      </p:sp>
      <p:pic>
        <p:nvPicPr>
          <p:cNvPr id="4098" name="Picture 2" descr="Working with 23andMe exome data: my CF allele and the need for verification  | Jung's Biology Blog">
            <a:extLst>
              <a:ext uri="{FF2B5EF4-FFF2-40B4-BE49-F238E27FC236}">
                <a16:creationId xmlns:a16="http://schemas.microsoft.com/office/drawing/2014/main" id="{1A626606-1E62-A74A-BC6C-A945BD9D88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7298" y="3099922"/>
            <a:ext cx="5912708" cy="374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865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296A-CC9C-BF42-9692-8291BBC2F4EA}"/>
              </a:ext>
            </a:extLst>
          </p:cNvPr>
          <p:cNvSpPr>
            <a:spLocks noGrp="1"/>
          </p:cNvSpPr>
          <p:nvPr>
            <p:ph type="title"/>
          </p:nvPr>
        </p:nvSpPr>
        <p:spPr/>
        <p:txBody>
          <a:bodyPr/>
          <a:lstStyle/>
          <a:p>
            <a:r>
              <a:rPr lang="en-US" dirty="0" err="1"/>
              <a:t>RADseq</a:t>
            </a:r>
            <a:r>
              <a:rPr lang="en-US" dirty="0"/>
              <a:t> pipeline</a:t>
            </a:r>
          </a:p>
        </p:txBody>
      </p:sp>
      <p:pic>
        <p:nvPicPr>
          <p:cNvPr id="4" name="Picture 3">
            <a:extLst>
              <a:ext uri="{FF2B5EF4-FFF2-40B4-BE49-F238E27FC236}">
                <a16:creationId xmlns:a16="http://schemas.microsoft.com/office/drawing/2014/main" id="{54F338D7-B2E1-B24F-A53C-05BA05F71AFD}"/>
              </a:ext>
            </a:extLst>
          </p:cNvPr>
          <p:cNvPicPr>
            <a:picLocks noChangeAspect="1"/>
          </p:cNvPicPr>
          <p:nvPr/>
        </p:nvPicPr>
        <p:blipFill rotWithShape="1">
          <a:blip r:embed="rId2"/>
          <a:srcRect b="23281"/>
          <a:stretch/>
        </p:blipFill>
        <p:spPr>
          <a:xfrm>
            <a:off x="0" y="1690688"/>
            <a:ext cx="12192000" cy="3636707"/>
          </a:xfrm>
          <a:prstGeom prst="rect">
            <a:avLst/>
          </a:prstGeom>
        </p:spPr>
      </p:pic>
      <p:grpSp>
        <p:nvGrpSpPr>
          <p:cNvPr id="9" name="Group 8">
            <a:extLst>
              <a:ext uri="{FF2B5EF4-FFF2-40B4-BE49-F238E27FC236}">
                <a16:creationId xmlns:a16="http://schemas.microsoft.com/office/drawing/2014/main" id="{1D159B82-BE4C-6347-AF89-745B205869A1}"/>
              </a:ext>
            </a:extLst>
          </p:cNvPr>
          <p:cNvGrpSpPr/>
          <p:nvPr/>
        </p:nvGrpSpPr>
        <p:grpSpPr>
          <a:xfrm>
            <a:off x="4369174" y="996529"/>
            <a:ext cx="1504800" cy="2658240"/>
            <a:chOff x="4369174" y="996529"/>
            <a:chExt cx="1504800" cy="265824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7C977FF-70F6-9240-A768-C4D686311144}"/>
                    </a:ext>
                  </a:extLst>
                </p14:cNvPr>
                <p14:cNvContentPartPr/>
                <p14:nvPr/>
              </p14:nvContentPartPr>
              <p14:xfrm>
                <a:off x="4369174" y="996529"/>
                <a:ext cx="1343880" cy="2658240"/>
              </p14:xfrm>
            </p:contentPart>
          </mc:Choice>
          <mc:Fallback xmlns="">
            <p:pic>
              <p:nvPicPr>
                <p:cNvPr id="5" name="Ink 4">
                  <a:extLst>
                    <a:ext uri="{FF2B5EF4-FFF2-40B4-BE49-F238E27FC236}">
                      <a16:creationId xmlns:a16="http://schemas.microsoft.com/office/drawing/2014/main" id="{A7C977FF-70F6-9240-A768-C4D686311144}"/>
                    </a:ext>
                  </a:extLst>
                </p:cNvPr>
                <p:cNvPicPr/>
                <p:nvPr/>
              </p:nvPicPr>
              <p:blipFill>
                <a:blip r:embed="rId4"/>
                <a:stretch>
                  <a:fillRect/>
                </a:stretch>
              </p:blipFill>
              <p:spPr>
                <a:xfrm>
                  <a:off x="4351534" y="978889"/>
                  <a:ext cx="1379520" cy="2693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4686D876-460B-FA41-A3D1-0BDDF41D5C98}"/>
                    </a:ext>
                  </a:extLst>
                </p14:cNvPr>
                <p14:cNvContentPartPr/>
                <p14:nvPr/>
              </p14:nvContentPartPr>
              <p14:xfrm>
                <a:off x="5561494" y="1007689"/>
                <a:ext cx="143640" cy="107280"/>
              </p14:xfrm>
            </p:contentPart>
          </mc:Choice>
          <mc:Fallback xmlns="">
            <p:pic>
              <p:nvPicPr>
                <p:cNvPr id="6" name="Ink 5">
                  <a:extLst>
                    <a:ext uri="{FF2B5EF4-FFF2-40B4-BE49-F238E27FC236}">
                      <a16:creationId xmlns:a16="http://schemas.microsoft.com/office/drawing/2014/main" id="{4686D876-460B-FA41-A3D1-0BDDF41D5C98}"/>
                    </a:ext>
                  </a:extLst>
                </p:cNvPr>
                <p:cNvPicPr/>
                <p:nvPr/>
              </p:nvPicPr>
              <p:blipFill>
                <a:blip r:embed="rId6"/>
                <a:stretch>
                  <a:fillRect/>
                </a:stretch>
              </p:blipFill>
              <p:spPr>
                <a:xfrm>
                  <a:off x="5543494" y="990049"/>
                  <a:ext cx="17928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E5B6DFCD-DB98-B449-8FDE-4374983D48EA}"/>
                    </a:ext>
                  </a:extLst>
                </p14:cNvPr>
                <p14:cNvContentPartPr/>
                <p14:nvPr/>
              </p14:nvContentPartPr>
              <p14:xfrm>
                <a:off x="5730694" y="1015249"/>
                <a:ext cx="143280" cy="149760"/>
              </p14:xfrm>
            </p:contentPart>
          </mc:Choice>
          <mc:Fallback xmlns="">
            <p:pic>
              <p:nvPicPr>
                <p:cNvPr id="8" name="Ink 7">
                  <a:extLst>
                    <a:ext uri="{FF2B5EF4-FFF2-40B4-BE49-F238E27FC236}">
                      <a16:creationId xmlns:a16="http://schemas.microsoft.com/office/drawing/2014/main" id="{E5B6DFCD-DB98-B449-8FDE-4374983D48EA}"/>
                    </a:ext>
                  </a:extLst>
                </p:cNvPr>
                <p:cNvPicPr/>
                <p:nvPr/>
              </p:nvPicPr>
              <p:blipFill>
                <a:blip r:embed="rId8"/>
                <a:stretch>
                  <a:fillRect/>
                </a:stretch>
              </p:blipFill>
              <p:spPr>
                <a:xfrm>
                  <a:off x="5713054" y="997249"/>
                  <a:ext cx="178920" cy="185400"/>
                </a:xfrm>
                <a:prstGeom prst="rect">
                  <a:avLst/>
                </a:prstGeom>
              </p:spPr>
            </p:pic>
          </mc:Fallback>
        </mc:AlternateContent>
      </p:grpSp>
      <p:sp>
        <p:nvSpPr>
          <p:cNvPr id="10" name="TextBox 9">
            <a:extLst>
              <a:ext uri="{FF2B5EF4-FFF2-40B4-BE49-F238E27FC236}">
                <a16:creationId xmlns:a16="http://schemas.microsoft.com/office/drawing/2014/main" id="{867ADD6F-97CD-7448-8C50-92CCD7FD3EDE}"/>
              </a:ext>
            </a:extLst>
          </p:cNvPr>
          <p:cNvSpPr txBox="1"/>
          <p:nvPr/>
        </p:nvSpPr>
        <p:spPr>
          <a:xfrm>
            <a:off x="5553652" y="567768"/>
            <a:ext cx="2274982" cy="369332"/>
          </a:xfrm>
          <a:prstGeom prst="rect">
            <a:avLst/>
          </a:prstGeom>
          <a:noFill/>
        </p:spPr>
        <p:txBody>
          <a:bodyPr wrap="none" rtlCol="0">
            <a:spAutoFit/>
          </a:bodyPr>
          <a:lstStyle/>
          <a:p>
            <a:r>
              <a:rPr lang="en-US" dirty="0">
                <a:latin typeface="Avenir Book" panose="02000503020000020003" pitchFamily="2" charset="0"/>
              </a:rPr>
              <a:t>Or double digestion</a:t>
            </a:r>
          </a:p>
        </p:txBody>
      </p:sp>
    </p:spTree>
    <p:extLst>
      <p:ext uri="{BB962C8B-B14F-4D97-AF65-F5344CB8AC3E}">
        <p14:creationId xmlns:p14="http://schemas.microsoft.com/office/powerpoint/2010/main" val="3825989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296A-CC9C-BF42-9692-8291BBC2F4EA}"/>
              </a:ext>
            </a:extLst>
          </p:cNvPr>
          <p:cNvSpPr>
            <a:spLocks noGrp="1"/>
          </p:cNvSpPr>
          <p:nvPr>
            <p:ph type="title"/>
          </p:nvPr>
        </p:nvSpPr>
        <p:spPr/>
        <p:txBody>
          <a:bodyPr/>
          <a:lstStyle/>
          <a:p>
            <a:r>
              <a:rPr lang="en-US" dirty="0" err="1"/>
              <a:t>RADseq</a:t>
            </a:r>
            <a:r>
              <a:rPr lang="en-US" dirty="0"/>
              <a:t> pipeline</a:t>
            </a:r>
          </a:p>
        </p:txBody>
      </p:sp>
      <p:pic>
        <p:nvPicPr>
          <p:cNvPr id="4" name="Picture 3">
            <a:extLst>
              <a:ext uri="{FF2B5EF4-FFF2-40B4-BE49-F238E27FC236}">
                <a16:creationId xmlns:a16="http://schemas.microsoft.com/office/drawing/2014/main" id="{54F338D7-B2E1-B24F-A53C-05BA05F71AFD}"/>
              </a:ext>
            </a:extLst>
          </p:cNvPr>
          <p:cNvPicPr>
            <a:picLocks noChangeAspect="1"/>
          </p:cNvPicPr>
          <p:nvPr/>
        </p:nvPicPr>
        <p:blipFill rotWithShape="1">
          <a:blip r:embed="rId2"/>
          <a:srcRect l="44392" b="68673"/>
          <a:stretch/>
        </p:blipFill>
        <p:spPr>
          <a:xfrm>
            <a:off x="2890177" y="2778083"/>
            <a:ext cx="6779741" cy="1484998"/>
          </a:xfrm>
          <a:prstGeom prst="rect">
            <a:avLst/>
          </a:prstGeom>
        </p:spPr>
      </p:pic>
      <p:sp>
        <p:nvSpPr>
          <p:cNvPr id="12" name="Rectangle 11">
            <a:extLst>
              <a:ext uri="{FF2B5EF4-FFF2-40B4-BE49-F238E27FC236}">
                <a16:creationId xmlns:a16="http://schemas.microsoft.com/office/drawing/2014/main" id="{034E51BD-4025-9C4C-95C8-599972F6F6E2}"/>
              </a:ext>
            </a:extLst>
          </p:cNvPr>
          <p:cNvSpPr/>
          <p:nvPr/>
        </p:nvSpPr>
        <p:spPr>
          <a:xfrm>
            <a:off x="4893276" y="3163330"/>
            <a:ext cx="2693773" cy="543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40DF18D-0042-394E-AF7A-4D859BC4CFC7}"/>
              </a:ext>
            </a:extLst>
          </p:cNvPr>
          <p:cNvSpPr/>
          <p:nvPr/>
        </p:nvSpPr>
        <p:spPr>
          <a:xfrm>
            <a:off x="5373278" y="3707027"/>
            <a:ext cx="1998483" cy="543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7156376-3693-AF47-8266-A04594001C0C}"/>
              </a:ext>
            </a:extLst>
          </p:cNvPr>
          <p:cNvSpPr txBox="1"/>
          <p:nvPr/>
        </p:nvSpPr>
        <p:spPr>
          <a:xfrm>
            <a:off x="3639031" y="2408751"/>
            <a:ext cx="982961" cy="369332"/>
          </a:xfrm>
          <a:prstGeom prst="rect">
            <a:avLst/>
          </a:prstGeom>
          <a:noFill/>
        </p:spPr>
        <p:txBody>
          <a:bodyPr wrap="none" rtlCol="0">
            <a:spAutoFit/>
          </a:bodyPr>
          <a:lstStyle/>
          <a:p>
            <a:r>
              <a:rPr lang="en-US" dirty="0"/>
              <a:t>READ 1</a:t>
            </a:r>
          </a:p>
        </p:txBody>
      </p:sp>
      <p:sp>
        <p:nvSpPr>
          <p:cNvPr id="16" name="TextBox 15">
            <a:extLst>
              <a:ext uri="{FF2B5EF4-FFF2-40B4-BE49-F238E27FC236}">
                <a16:creationId xmlns:a16="http://schemas.microsoft.com/office/drawing/2014/main" id="{E31C56E2-6AF2-CB41-8FEA-D8D906AFF662}"/>
              </a:ext>
            </a:extLst>
          </p:cNvPr>
          <p:cNvSpPr txBox="1"/>
          <p:nvPr/>
        </p:nvSpPr>
        <p:spPr>
          <a:xfrm>
            <a:off x="8014355" y="2413667"/>
            <a:ext cx="982961" cy="369332"/>
          </a:xfrm>
          <a:prstGeom prst="rect">
            <a:avLst/>
          </a:prstGeom>
          <a:noFill/>
        </p:spPr>
        <p:txBody>
          <a:bodyPr wrap="none" rtlCol="0">
            <a:spAutoFit/>
          </a:bodyPr>
          <a:lstStyle/>
          <a:p>
            <a:r>
              <a:rPr lang="en-US" dirty="0"/>
              <a:t>READ 2</a:t>
            </a:r>
          </a:p>
        </p:txBody>
      </p:sp>
      <p:sp>
        <p:nvSpPr>
          <p:cNvPr id="17" name="Rectangle 16">
            <a:extLst>
              <a:ext uri="{FF2B5EF4-FFF2-40B4-BE49-F238E27FC236}">
                <a16:creationId xmlns:a16="http://schemas.microsoft.com/office/drawing/2014/main" id="{A077E82B-CC7C-9C4E-9DF2-164F4D784599}"/>
              </a:ext>
            </a:extLst>
          </p:cNvPr>
          <p:cNvSpPr/>
          <p:nvPr/>
        </p:nvSpPr>
        <p:spPr>
          <a:xfrm>
            <a:off x="1811165" y="2976885"/>
            <a:ext cx="1998483" cy="543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2EBED53-CB82-6A42-AB57-0E6699412D91}"/>
              </a:ext>
            </a:extLst>
          </p:cNvPr>
          <p:cNvSpPr/>
          <p:nvPr/>
        </p:nvSpPr>
        <p:spPr>
          <a:xfrm>
            <a:off x="8750447" y="2976885"/>
            <a:ext cx="1998483" cy="543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205973-991C-8B41-A546-96AD2A5E7593}"/>
              </a:ext>
            </a:extLst>
          </p:cNvPr>
          <p:cNvGrpSpPr/>
          <p:nvPr/>
        </p:nvGrpSpPr>
        <p:grpSpPr>
          <a:xfrm>
            <a:off x="3956396" y="3087011"/>
            <a:ext cx="152280" cy="185760"/>
            <a:chOff x="3956396" y="3087011"/>
            <a:chExt cx="152280" cy="185760"/>
          </a:xfrm>
        </p:grpSpPr>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187897A0-1306-8D43-B146-605D373E6148}"/>
                    </a:ext>
                  </a:extLst>
                </p14:cNvPr>
                <p14:cNvContentPartPr/>
                <p14:nvPr/>
              </p14:nvContentPartPr>
              <p14:xfrm>
                <a:off x="4009316" y="3087011"/>
                <a:ext cx="18360" cy="129960"/>
              </p14:xfrm>
            </p:contentPart>
          </mc:Choice>
          <mc:Fallback xmlns="">
            <p:pic>
              <p:nvPicPr>
                <p:cNvPr id="15" name="Ink 14">
                  <a:extLst>
                    <a:ext uri="{FF2B5EF4-FFF2-40B4-BE49-F238E27FC236}">
                      <a16:creationId xmlns:a16="http://schemas.microsoft.com/office/drawing/2014/main" id="{187897A0-1306-8D43-B146-605D373E6148}"/>
                    </a:ext>
                  </a:extLst>
                </p:cNvPr>
                <p:cNvPicPr/>
                <p:nvPr/>
              </p:nvPicPr>
              <p:blipFill>
                <a:blip r:embed="rId4"/>
                <a:stretch>
                  <a:fillRect/>
                </a:stretch>
              </p:blipFill>
              <p:spPr>
                <a:xfrm>
                  <a:off x="3991316" y="3069011"/>
                  <a:ext cx="540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F9600534-1627-C944-934C-CF1716ED7A07}"/>
                    </a:ext>
                  </a:extLst>
                </p14:cNvPr>
                <p14:cNvContentPartPr/>
                <p14:nvPr/>
              </p14:nvContentPartPr>
              <p14:xfrm>
                <a:off x="3956396" y="3170171"/>
                <a:ext cx="152280" cy="102600"/>
              </p14:xfrm>
            </p:contentPart>
          </mc:Choice>
          <mc:Fallback xmlns="">
            <p:pic>
              <p:nvPicPr>
                <p:cNvPr id="19" name="Ink 18">
                  <a:extLst>
                    <a:ext uri="{FF2B5EF4-FFF2-40B4-BE49-F238E27FC236}">
                      <a16:creationId xmlns:a16="http://schemas.microsoft.com/office/drawing/2014/main" id="{F9600534-1627-C944-934C-CF1716ED7A07}"/>
                    </a:ext>
                  </a:extLst>
                </p:cNvPr>
                <p:cNvPicPr/>
                <p:nvPr/>
              </p:nvPicPr>
              <p:blipFill>
                <a:blip r:embed="rId6"/>
                <a:stretch>
                  <a:fillRect/>
                </a:stretch>
              </p:blipFill>
              <p:spPr>
                <a:xfrm>
                  <a:off x="3938756" y="3152171"/>
                  <a:ext cx="187920" cy="138240"/>
                </a:xfrm>
                <a:prstGeom prst="rect">
                  <a:avLst/>
                </a:prstGeom>
              </p:spPr>
            </p:pic>
          </mc:Fallback>
        </mc:AlternateContent>
      </p:grpSp>
      <p:grpSp>
        <p:nvGrpSpPr>
          <p:cNvPr id="23" name="Group 22">
            <a:extLst>
              <a:ext uri="{FF2B5EF4-FFF2-40B4-BE49-F238E27FC236}">
                <a16:creationId xmlns:a16="http://schemas.microsoft.com/office/drawing/2014/main" id="{C531E341-6106-2448-8D9C-B7C72E41A19C}"/>
              </a:ext>
            </a:extLst>
          </p:cNvPr>
          <p:cNvGrpSpPr/>
          <p:nvPr/>
        </p:nvGrpSpPr>
        <p:grpSpPr>
          <a:xfrm>
            <a:off x="8645036" y="3134891"/>
            <a:ext cx="155880" cy="100080"/>
            <a:chOff x="8645036" y="3134891"/>
            <a:chExt cx="155880" cy="100080"/>
          </a:xfrm>
        </p:grpSpPr>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07C12068-25A5-114A-BDD3-AD2522982AB1}"/>
                    </a:ext>
                  </a:extLst>
                </p14:cNvPr>
                <p14:cNvContentPartPr/>
                <p14:nvPr/>
              </p14:nvContentPartPr>
              <p14:xfrm>
                <a:off x="8700476" y="3134891"/>
                <a:ext cx="30960" cy="91800"/>
              </p14:xfrm>
            </p:contentPart>
          </mc:Choice>
          <mc:Fallback xmlns="">
            <p:pic>
              <p:nvPicPr>
                <p:cNvPr id="21" name="Ink 20">
                  <a:extLst>
                    <a:ext uri="{FF2B5EF4-FFF2-40B4-BE49-F238E27FC236}">
                      <a16:creationId xmlns:a16="http://schemas.microsoft.com/office/drawing/2014/main" id="{07C12068-25A5-114A-BDD3-AD2522982AB1}"/>
                    </a:ext>
                  </a:extLst>
                </p:cNvPr>
                <p:cNvPicPr/>
                <p:nvPr/>
              </p:nvPicPr>
              <p:blipFill>
                <a:blip r:embed="rId8"/>
                <a:stretch>
                  <a:fillRect/>
                </a:stretch>
              </p:blipFill>
              <p:spPr>
                <a:xfrm>
                  <a:off x="8682836" y="3116891"/>
                  <a:ext cx="666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857BA884-BE12-C747-9A15-F6BDEE287ADC}"/>
                    </a:ext>
                  </a:extLst>
                </p14:cNvPr>
                <p14:cNvContentPartPr/>
                <p14:nvPr/>
              </p14:nvContentPartPr>
              <p14:xfrm>
                <a:off x="8645036" y="3179171"/>
                <a:ext cx="155880" cy="55800"/>
              </p14:xfrm>
            </p:contentPart>
          </mc:Choice>
          <mc:Fallback xmlns="">
            <p:pic>
              <p:nvPicPr>
                <p:cNvPr id="22" name="Ink 21">
                  <a:extLst>
                    <a:ext uri="{FF2B5EF4-FFF2-40B4-BE49-F238E27FC236}">
                      <a16:creationId xmlns:a16="http://schemas.microsoft.com/office/drawing/2014/main" id="{857BA884-BE12-C747-9A15-F6BDEE287ADC}"/>
                    </a:ext>
                  </a:extLst>
                </p:cNvPr>
                <p:cNvPicPr/>
                <p:nvPr/>
              </p:nvPicPr>
              <p:blipFill>
                <a:blip r:embed="rId10"/>
                <a:stretch>
                  <a:fillRect/>
                </a:stretch>
              </p:blipFill>
              <p:spPr>
                <a:xfrm>
                  <a:off x="8627396" y="3161171"/>
                  <a:ext cx="191520" cy="91440"/>
                </a:xfrm>
                <a:prstGeom prst="rect">
                  <a:avLst/>
                </a:prstGeom>
              </p:spPr>
            </p:pic>
          </mc:Fallback>
        </mc:AlternateContent>
      </p:grpSp>
      <p:sp>
        <p:nvSpPr>
          <p:cNvPr id="24" name="TextBox 23">
            <a:extLst>
              <a:ext uri="{FF2B5EF4-FFF2-40B4-BE49-F238E27FC236}">
                <a16:creationId xmlns:a16="http://schemas.microsoft.com/office/drawing/2014/main" id="{E2A63823-2ED8-C542-B1CC-661EEA81EDD0}"/>
              </a:ext>
            </a:extLst>
          </p:cNvPr>
          <p:cNvSpPr txBox="1"/>
          <p:nvPr/>
        </p:nvSpPr>
        <p:spPr>
          <a:xfrm>
            <a:off x="3303243" y="2762993"/>
            <a:ext cx="1448866" cy="307777"/>
          </a:xfrm>
          <a:prstGeom prst="rect">
            <a:avLst/>
          </a:prstGeom>
          <a:noFill/>
        </p:spPr>
        <p:txBody>
          <a:bodyPr wrap="square" rtlCol="0">
            <a:spAutoFit/>
          </a:bodyPr>
          <a:lstStyle/>
          <a:p>
            <a:pPr algn="ctr"/>
            <a:r>
              <a:rPr lang="en-US" sz="1400" dirty="0">
                <a:latin typeface="Avenir Book" panose="02000503020000020003" pitchFamily="2" charset="0"/>
              </a:rPr>
              <a:t>Restriction site</a:t>
            </a:r>
          </a:p>
        </p:txBody>
      </p:sp>
      <p:sp>
        <p:nvSpPr>
          <p:cNvPr id="26" name="TextBox 25">
            <a:extLst>
              <a:ext uri="{FF2B5EF4-FFF2-40B4-BE49-F238E27FC236}">
                <a16:creationId xmlns:a16="http://schemas.microsoft.com/office/drawing/2014/main" id="{4CD3A502-1C14-D949-8F54-9B81FE78556E}"/>
              </a:ext>
            </a:extLst>
          </p:cNvPr>
          <p:cNvSpPr txBox="1"/>
          <p:nvPr/>
        </p:nvSpPr>
        <p:spPr>
          <a:xfrm>
            <a:off x="7973309" y="2771761"/>
            <a:ext cx="1448866" cy="307777"/>
          </a:xfrm>
          <a:prstGeom prst="rect">
            <a:avLst/>
          </a:prstGeom>
          <a:noFill/>
        </p:spPr>
        <p:txBody>
          <a:bodyPr wrap="square" rtlCol="0">
            <a:spAutoFit/>
          </a:bodyPr>
          <a:lstStyle/>
          <a:p>
            <a:pPr algn="ctr"/>
            <a:r>
              <a:rPr lang="en-US" sz="1400" dirty="0">
                <a:latin typeface="Avenir Book" panose="02000503020000020003" pitchFamily="2" charset="0"/>
              </a:rPr>
              <a:t>Restriction site</a:t>
            </a:r>
          </a:p>
        </p:txBody>
      </p:sp>
      <p:sp>
        <p:nvSpPr>
          <p:cNvPr id="25" name="TextBox 24">
            <a:extLst>
              <a:ext uri="{FF2B5EF4-FFF2-40B4-BE49-F238E27FC236}">
                <a16:creationId xmlns:a16="http://schemas.microsoft.com/office/drawing/2014/main" id="{493A5F95-04F0-A14C-915D-E79D182540AD}"/>
              </a:ext>
            </a:extLst>
          </p:cNvPr>
          <p:cNvSpPr txBox="1"/>
          <p:nvPr/>
        </p:nvSpPr>
        <p:spPr>
          <a:xfrm>
            <a:off x="5304309" y="1813737"/>
            <a:ext cx="1583382" cy="461665"/>
          </a:xfrm>
          <a:prstGeom prst="rect">
            <a:avLst/>
          </a:prstGeom>
          <a:noFill/>
        </p:spPr>
        <p:txBody>
          <a:bodyPr wrap="none" rtlCol="0">
            <a:spAutoFit/>
          </a:bodyPr>
          <a:lstStyle/>
          <a:p>
            <a:r>
              <a:rPr lang="en-US" sz="2400" dirty="0">
                <a:latin typeface="Avenir Book" panose="02000503020000020003" pitchFamily="2" charset="0"/>
              </a:rPr>
              <a:t>Raw reads</a:t>
            </a:r>
          </a:p>
        </p:txBody>
      </p:sp>
    </p:spTree>
    <p:extLst>
      <p:ext uri="{BB962C8B-B14F-4D97-AF65-F5344CB8AC3E}">
        <p14:creationId xmlns:p14="http://schemas.microsoft.com/office/powerpoint/2010/main" val="831526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296A-CC9C-BF42-9692-8291BBC2F4EA}"/>
              </a:ext>
            </a:extLst>
          </p:cNvPr>
          <p:cNvSpPr>
            <a:spLocks noGrp="1"/>
          </p:cNvSpPr>
          <p:nvPr>
            <p:ph type="title"/>
          </p:nvPr>
        </p:nvSpPr>
        <p:spPr/>
        <p:txBody>
          <a:bodyPr/>
          <a:lstStyle/>
          <a:p>
            <a:r>
              <a:rPr lang="en-US" dirty="0" err="1"/>
              <a:t>RADseq</a:t>
            </a:r>
            <a:r>
              <a:rPr lang="en-US" dirty="0"/>
              <a:t> pipeline</a:t>
            </a:r>
          </a:p>
        </p:txBody>
      </p:sp>
      <p:pic>
        <p:nvPicPr>
          <p:cNvPr id="4" name="Picture 3">
            <a:extLst>
              <a:ext uri="{FF2B5EF4-FFF2-40B4-BE49-F238E27FC236}">
                <a16:creationId xmlns:a16="http://schemas.microsoft.com/office/drawing/2014/main" id="{54F338D7-B2E1-B24F-A53C-05BA05F71AFD}"/>
              </a:ext>
            </a:extLst>
          </p:cNvPr>
          <p:cNvPicPr>
            <a:picLocks noChangeAspect="1"/>
          </p:cNvPicPr>
          <p:nvPr/>
        </p:nvPicPr>
        <p:blipFill rotWithShape="1">
          <a:blip r:embed="rId2"/>
          <a:srcRect l="44392" b="68673"/>
          <a:stretch/>
        </p:blipFill>
        <p:spPr>
          <a:xfrm>
            <a:off x="2890177" y="2778083"/>
            <a:ext cx="6779741" cy="1484998"/>
          </a:xfrm>
          <a:prstGeom prst="rect">
            <a:avLst/>
          </a:prstGeom>
        </p:spPr>
      </p:pic>
      <p:sp>
        <p:nvSpPr>
          <p:cNvPr id="12" name="Rectangle 11">
            <a:extLst>
              <a:ext uri="{FF2B5EF4-FFF2-40B4-BE49-F238E27FC236}">
                <a16:creationId xmlns:a16="http://schemas.microsoft.com/office/drawing/2014/main" id="{034E51BD-4025-9C4C-95C8-599972F6F6E2}"/>
              </a:ext>
            </a:extLst>
          </p:cNvPr>
          <p:cNvSpPr/>
          <p:nvPr/>
        </p:nvSpPr>
        <p:spPr>
          <a:xfrm>
            <a:off x="4893276" y="3163330"/>
            <a:ext cx="2693773" cy="543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40DF18D-0042-394E-AF7A-4D859BC4CFC7}"/>
              </a:ext>
            </a:extLst>
          </p:cNvPr>
          <p:cNvSpPr/>
          <p:nvPr/>
        </p:nvSpPr>
        <p:spPr>
          <a:xfrm>
            <a:off x="5373278" y="3707027"/>
            <a:ext cx="1998483" cy="543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7156376-3693-AF47-8266-A04594001C0C}"/>
              </a:ext>
            </a:extLst>
          </p:cNvPr>
          <p:cNvSpPr txBox="1"/>
          <p:nvPr/>
        </p:nvSpPr>
        <p:spPr>
          <a:xfrm>
            <a:off x="3639031" y="2408751"/>
            <a:ext cx="982961" cy="369332"/>
          </a:xfrm>
          <a:prstGeom prst="rect">
            <a:avLst/>
          </a:prstGeom>
          <a:noFill/>
        </p:spPr>
        <p:txBody>
          <a:bodyPr wrap="none" rtlCol="0">
            <a:spAutoFit/>
          </a:bodyPr>
          <a:lstStyle/>
          <a:p>
            <a:r>
              <a:rPr lang="en-US" dirty="0"/>
              <a:t>READ 1</a:t>
            </a:r>
          </a:p>
        </p:txBody>
      </p:sp>
      <p:sp>
        <p:nvSpPr>
          <p:cNvPr id="16" name="TextBox 15">
            <a:extLst>
              <a:ext uri="{FF2B5EF4-FFF2-40B4-BE49-F238E27FC236}">
                <a16:creationId xmlns:a16="http://schemas.microsoft.com/office/drawing/2014/main" id="{E31C56E2-6AF2-CB41-8FEA-D8D906AFF662}"/>
              </a:ext>
            </a:extLst>
          </p:cNvPr>
          <p:cNvSpPr txBox="1"/>
          <p:nvPr/>
        </p:nvSpPr>
        <p:spPr>
          <a:xfrm>
            <a:off x="8014355" y="2413667"/>
            <a:ext cx="982961" cy="369332"/>
          </a:xfrm>
          <a:prstGeom prst="rect">
            <a:avLst/>
          </a:prstGeom>
          <a:noFill/>
        </p:spPr>
        <p:txBody>
          <a:bodyPr wrap="none" rtlCol="0">
            <a:spAutoFit/>
          </a:bodyPr>
          <a:lstStyle/>
          <a:p>
            <a:r>
              <a:rPr lang="en-US" dirty="0"/>
              <a:t>READ 2</a:t>
            </a:r>
          </a:p>
        </p:txBody>
      </p:sp>
      <p:sp>
        <p:nvSpPr>
          <p:cNvPr id="17" name="Rectangle 16">
            <a:extLst>
              <a:ext uri="{FF2B5EF4-FFF2-40B4-BE49-F238E27FC236}">
                <a16:creationId xmlns:a16="http://schemas.microsoft.com/office/drawing/2014/main" id="{A077E82B-CC7C-9C4E-9DF2-164F4D784599}"/>
              </a:ext>
            </a:extLst>
          </p:cNvPr>
          <p:cNvSpPr/>
          <p:nvPr/>
        </p:nvSpPr>
        <p:spPr>
          <a:xfrm>
            <a:off x="1811165" y="2976885"/>
            <a:ext cx="1998483" cy="543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2EBED53-CB82-6A42-AB57-0E6699412D91}"/>
              </a:ext>
            </a:extLst>
          </p:cNvPr>
          <p:cNvSpPr/>
          <p:nvPr/>
        </p:nvSpPr>
        <p:spPr>
          <a:xfrm>
            <a:off x="8750447" y="2976885"/>
            <a:ext cx="1998483" cy="543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79205973-991C-8B41-A546-96AD2A5E7593}"/>
              </a:ext>
            </a:extLst>
          </p:cNvPr>
          <p:cNvGrpSpPr/>
          <p:nvPr/>
        </p:nvGrpSpPr>
        <p:grpSpPr>
          <a:xfrm>
            <a:off x="3956396" y="3087011"/>
            <a:ext cx="152280" cy="185760"/>
            <a:chOff x="3956396" y="3087011"/>
            <a:chExt cx="152280" cy="185760"/>
          </a:xfrm>
        </p:grpSpPr>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187897A0-1306-8D43-B146-605D373E6148}"/>
                    </a:ext>
                  </a:extLst>
                </p14:cNvPr>
                <p14:cNvContentPartPr/>
                <p14:nvPr/>
              </p14:nvContentPartPr>
              <p14:xfrm>
                <a:off x="4009316" y="3087011"/>
                <a:ext cx="18360" cy="129960"/>
              </p14:xfrm>
            </p:contentPart>
          </mc:Choice>
          <mc:Fallback xmlns="">
            <p:pic>
              <p:nvPicPr>
                <p:cNvPr id="15" name="Ink 14">
                  <a:extLst>
                    <a:ext uri="{FF2B5EF4-FFF2-40B4-BE49-F238E27FC236}">
                      <a16:creationId xmlns:a16="http://schemas.microsoft.com/office/drawing/2014/main" id="{187897A0-1306-8D43-B146-605D373E6148}"/>
                    </a:ext>
                  </a:extLst>
                </p:cNvPr>
                <p:cNvPicPr/>
                <p:nvPr/>
              </p:nvPicPr>
              <p:blipFill>
                <a:blip r:embed="rId4"/>
                <a:stretch>
                  <a:fillRect/>
                </a:stretch>
              </p:blipFill>
              <p:spPr>
                <a:xfrm>
                  <a:off x="3991316" y="3069011"/>
                  <a:ext cx="540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F9600534-1627-C944-934C-CF1716ED7A07}"/>
                    </a:ext>
                  </a:extLst>
                </p14:cNvPr>
                <p14:cNvContentPartPr/>
                <p14:nvPr/>
              </p14:nvContentPartPr>
              <p14:xfrm>
                <a:off x="3956396" y="3170171"/>
                <a:ext cx="152280" cy="102600"/>
              </p14:xfrm>
            </p:contentPart>
          </mc:Choice>
          <mc:Fallback xmlns="">
            <p:pic>
              <p:nvPicPr>
                <p:cNvPr id="19" name="Ink 18">
                  <a:extLst>
                    <a:ext uri="{FF2B5EF4-FFF2-40B4-BE49-F238E27FC236}">
                      <a16:creationId xmlns:a16="http://schemas.microsoft.com/office/drawing/2014/main" id="{F9600534-1627-C944-934C-CF1716ED7A07}"/>
                    </a:ext>
                  </a:extLst>
                </p:cNvPr>
                <p:cNvPicPr/>
                <p:nvPr/>
              </p:nvPicPr>
              <p:blipFill>
                <a:blip r:embed="rId6"/>
                <a:stretch>
                  <a:fillRect/>
                </a:stretch>
              </p:blipFill>
              <p:spPr>
                <a:xfrm>
                  <a:off x="3938756" y="3152171"/>
                  <a:ext cx="187920" cy="138240"/>
                </a:xfrm>
                <a:prstGeom prst="rect">
                  <a:avLst/>
                </a:prstGeom>
              </p:spPr>
            </p:pic>
          </mc:Fallback>
        </mc:AlternateContent>
      </p:grpSp>
      <p:grpSp>
        <p:nvGrpSpPr>
          <p:cNvPr id="23" name="Group 22">
            <a:extLst>
              <a:ext uri="{FF2B5EF4-FFF2-40B4-BE49-F238E27FC236}">
                <a16:creationId xmlns:a16="http://schemas.microsoft.com/office/drawing/2014/main" id="{C531E341-6106-2448-8D9C-B7C72E41A19C}"/>
              </a:ext>
            </a:extLst>
          </p:cNvPr>
          <p:cNvGrpSpPr/>
          <p:nvPr/>
        </p:nvGrpSpPr>
        <p:grpSpPr>
          <a:xfrm>
            <a:off x="8645036" y="3134891"/>
            <a:ext cx="155880" cy="100080"/>
            <a:chOff x="8645036" y="3134891"/>
            <a:chExt cx="155880" cy="100080"/>
          </a:xfrm>
        </p:grpSpPr>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07C12068-25A5-114A-BDD3-AD2522982AB1}"/>
                    </a:ext>
                  </a:extLst>
                </p14:cNvPr>
                <p14:cNvContentPartPr/>
                <p14:nvPr/>
              </p14:nvContentPartPr>
              <p14:xfrm>
                <a:off x="8700476" y="3134891"/>
                <a:ext cx="30960" cy="91800"/>
              </p14:xfrm>
            </p:contentPart>
          </mc:Choice>
          <mc:Fallback xmlns="">
            <p:pic>
              <p:nvPicPr>
                <p:cNvPr id="21" name="Ink 20">
                  <a:extLst>
                    <a:ext uri="{FF2B5EF4-FFF2-40B4-BE49-F238E27FC236}">
                      <a16:creationId xmlns:a16="http://schemas.microsoft.com/office/drawing/2014/main" id="{07C12068-25A5-114A-BDD3-AD2522982AB1}"/>
                    </a:ext>
                  </a:extLst>
                </p:cNvPr>
                <p:cNvPicPr/>
                <p:nvPr/>
              </p:nvPicPr>
              <p:blipFill>
                <a:blip r:embed="rId8"/>
                <a:stretch>
                  <a:fillRect/>
                </a:stretch>
              </p:blipFill>
              <p:spPr>
                <a:xfrm>
                  <a:off x="8682836" y="3116891"/>
                  <a:ext cx="666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857BA884-BE12-C747-9A15-F6BDEE287ADC}"/>
                    </a:ext>
                  </a:extLst>
                </p14:cNvPr>
                <p14:cNvContentPartPr/>
                <p14:nvPr/>
              </p14:nvContentPartPr>
              <p14:xfrm>
                <a:off x="8645036" y="3179171"/>
                <a:ext cx="155880" cy="55800"/>
              </p14:xfrm>
            </p:contentPart>
          </mc:Choice>
          <mc:Fallback xmlns="">
            <p:pic>
              <p:nvPicPr>
                <p:cNvPr id="22" name="Ink 21">
                  <a:extLst>
                    <a:ext uri="{FF2B5EF4-FFF2-40B4-BE49-F238E27FC236}">
                      <a16:creationId xmlns:a16="http://schemas.microsoft.com/office/drawing/2014/main" id="{857BA884-BE12-C747-9A15-F6BDEE287ADC}"/>
                    </a:ext>
                  </a:extLst>
                </p:cNvPr>
                <p:cNvPicPr/>
                <p:nvPr/>
              </p:nvPicPr>
              <p:blipFill>
                <a:blip r:embed="rId10"/>
                <a:stretch>
                  <a:fillRect/>
                </a:stretch>
              </p:blipFill>
              <p:spPr>
                <a:xfrm>
                  <a:off x="8627396" y="3161171"/>
                  <a:ext cx="191520" cy="91440"/>
                </a:xfrm>
                <a:prstGeom prst="rect">
                  <a:avLst/>
                </a:prstGeom>
              </p:spPr>
            </p:pic>
          </mc:Fallback>
        </mc:AlternateContent>
      </p:grpSp>
      <p:sp>
        <p:nvSpPr>
          <p:cNvPr id="24" name="TextBox 23">
            <a:extLst>
              <a:ext uri="{FF2B5EF4-FFF2-40B4-BE49-F238E27FC236}">
                <a16:creationId xmlns:a16="http://schemas.microsoft.com/office/drawing/2014/main" id="{E2A63823-2ED8-C542-B1CC-661EEA81EDD0}"/>
              </a:ext>
            </a:extLst>
          </p:cNvPr>
          <p:cNvSpPr txBox="1"/>
          <p:nvPr/>
        </p:nvSpPr>
        <p:spPr>
          <a:xfrm>
            <a:off x="3303243" y="2762993"/>
            <a:ext cx="1448866" cy="307777"/>
          </a:xfrm>
          <a:prstGeom prst="rect">
            <a:avLst/>
          </a:prstGeom>
          <a:noFill/>
        </p:spPr>
        <p:txBody>
          <a:bodyPr wrap="square" rtlCol="0">
            <a:spAutoFit/>
          </a:bodyPr>
          <a:lstStyle/>
          <a:p>
            <a:pPr algn="ctr"/>
            <a:r>
              <a:rPr lang="en-US" sz="1400" dirty="0">
                <a:latin typeface="Avenir Book" panose="02000503020000020003" pitchFamily="2" charset="0"/>
              </a:rPr>
              <a:t>Restriction site</a:t>
            </a:r>
          </a:p>
        </p:txBody>
      </p:sp>
      <p:sp>
        <p:nvSpPr>
          <p:cNvPr id="26" name="TextBox 25">
            <a:extLst>
              <a:ext uri="{FF2B5EF4-FFF2-40B4-BE49-F238E27FC236}">
                <a16:creationId xmlns:a16="http://schemas.microsoft.com/office/drawing/2014/main" id="{4CD3A502-1C14-D949-8F54-9B81FE78556E}"/>
              </a:ext>
            </a:extLst>
          </p:cNvPr>
          <p:cNvSpPr txBox="1"/>
          <p:nvPr/>
        </p:nvSpPr>
        <p:spPr>
          <a:xfrm>
            <a:off x="7973309" y="2771761"/>
            <a:ext cx="1448866" cy="307777"/>
          </a:xfrm>
          <a:prstGeom prst="rect">
            <a:avLst/>
          </a:prstGeom>
          <a:noFill/>
        </p:spPr>
        <p:txBody>
          <a:bodyPr wrap="square" rtlCol="0">
            <a:spAutoFit/>
          </a:bodyPr>
          <a:lstStyle/>
          <a:p>
            <a:pPr algn="ctr"/>
            <a:r>
              <a:rPr lang="en-US" sz="1400" dirty="0">
                <a:latin typeface="Avenir Book" panose="02000503020000020003" pitchFamily="2" charset="0"/>
              </a:rPr>
              <a:t>Restriction site</a:t>
            </a:r>
          </a:p>
        </p:txBody>
      </p:sp>
      <p:sp>
        <p:nvSpPr>
          <p:cNvPr id="3" name="TextBox 2">
            <a:extLst>
              <a:ext uri="{FF2B5EF4-FFF2-40B4-BE49-F238E27FC236}">
                <a16:creationId xmlns:a16="http://schemas.microsoft.com/office/drawing/2014/main" id="{E7D74C30-00B1-6649-9B9E-7E0FE37EDBB7}"/>
              </a:ext>
            </a:extLst>
          </p:cNvPr>
          <p:cNvSpPr txBox="1"/>
          <p:nvPr/>
        </p:nvSpPr>
        <p:spPr>
          <a:xfrm>
            <a:off x="3735921" y="4794421"/>
            <a:ext cx="5088251" cy="646331"/>
          </a:xfrm>
          <a:prstGeom prst="rect">
            <a:avLst/>
          </a:prstGeom>
          <a:noFill/>
        </p:spPr>
        <p:txBody>
          <a:bodyPr wrap="none" rtlCol="0">
            <a:spAutoFit/>
          </a:bodyPr>
          <a:lstStyle/>
          <a:p>
            <a:pPr algn="ctr"/>
            <a:r>
              <a:rPr lang="en-US" dirty="0">
                <a:latin typeface="Avenir Book" panose="02000503020000020003" pitchFamily="2" charset="0"/>
              </a:rPr>
              <a:t>In addition to potential adapter contamination, </a:t>
            </a:r>
          </a:p>
          <a:p>
            <a:pPr algn="ctr"/>
            <a:r>
              <a:rPr lang="en-US" dirty="0">
                <a:latin typeface="Avenir Book" panose="02000503020000020003" pitchFamily="2" charset="0"/>
              </a:rPr>
              <a:t>we need to demultiplex </a:t>
            </a:r>
            <a:r>
              <a:rPr lang="en-US" dirty="0" err="1">
                <a:latin typeface="Avenir Book" panose="02000503020000020003" pitchFamily="2" charset="0"/>
              </a:rPr>
              <a:t>RADseq</a:t>
            </a:r>
            <a:r>
              <a:rPr lang="en-US" dirty="0">
                <a:latin typeface="Avenir Book" panose="02000503020000020003" pitchFamily="2" charset="0"/>
              </a:rPr>
              <a:t> libraries</a:t>
            </a:r>
          </a:p>
        </p:txBody>
      </p:sp>
      <p:sp>
        <p:nvSpPr>
          <p:cNvPr id="25" name="TextBox 24">
            <a:extLst>
              <a:ext uri="{FF2B5EF4-FFF2-40B4-BE49-F238E27FC236}">
                <a16:creationId xmlns:a16="http://schemas.microsoft.com/office/drawing/2014/main" id="{8F317E61-EDED-8748-ABC0-4B1E53DF5211}"/>
              </a:ext>
            </a:extLst>
          </p:cNvPr>
          <p:cNvSpPr txBox="1"/>
          <p:nvPr/>
        </p:nvSpPr>
        <p:spPr>
          <a:xfrm>
            <a:off x="5304309" y="1813737"/>
            <a:ext cx="1583382" cy="461665"/>
          </a:xfrm>
          <a:prstGeom prst="rect">
            <a:avLst/>
          </a:prstGeom>
          <a:noFill/>
        </p:spPr>
        <p:txBody>
          <a:bodyPr wrap="none" rtlCol="0">
            <a:spAutoFit/>
          </a:bodyPr>
          <a:lstStyle/>
          <a:p>
            <a:r>
              <a:rPr lang="en-US" sz="2400" dirty="0">
                <a:latin typeface="Avenir Book" panose="02000503020000020003" pitchFamily="2" charset="0"/>
              </a:rPr>
              <a:t>Raw reads</a:t>
            </a:r>
          </a:p>
        </p:txBody>
      </p:sp>
    </p:spTree>
    <p:extLst>
      <p:ext uri="{BB962C8B-B14F-4D97-AF65-F5344CB8AC3E}">
        <p14:creationId xmlns:p14="http://schemas.microsoft.com/office/powerpoint/2010/main" val="3476755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CBD1-A378-E54C-A116-9C1822DC60E0}"/>
              </a:ext>
            </a:extLst>
          </p:cNvPr>
          <p:cNvSpPr>
            <a:spLocks noGrp="1"/>
          </p:cNvSpPr>
          <p:nvPr>
            <p:ph type="title"/>
          </p:nvPr>
        </p:nvSpPr>
        <p:spPr/>
        <p:txBody>
          <a:bodyPr/>
          <a:lstStyle/>
          <a:p>
            <a:r>
              <a:rPr lang="en-US" dirty="0"/>
              <a:t>Analytical approaches</a:t>
            </a:r>
          </a:p>
        </p:txBody>
      </p:sp>
      <p:sp>
        <p:nvSpPr>
          <p:cNvPr id="4" name="TextBox 3">
            <a:extLst>
              <a:ext uri="{FF2B5EF4-FFF2-40B4-BE49-F238E27FC236}">
                <a16:creationId xmlns:a16="http://schemas.microsoft.com/office/drawing/2014/main" id="{601645FE-4332-D74D-BBA2-7DEF24B52C04}"/>
              </a:ext>
            </a:extLst>
          </p:cNvPr>
          <p:cNvSpPr txBox="1"/>
          <p:nvPr/>
        </p:nvSpPr>
        <p:spPr>
          <a:xfrm>
            <a:off x="1192696" y="3367016"/>
            <a:ext cx="2313967" cy="461665"/>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400" dirty="0">
                <a:latin typeface="Avenir Book" panose="02000503020000020003" pitchFamily="2" charset="0"/>
              </a:rPr>
              <a:t>Transcriptomics</a:t>
            </a:r>
          </a:p>
        </p:txBody>
      </p:sp>
      <p:sp>
        <p:nvSpPr>
          <p:cNvPr id="5" name="TextBox 4">
            <a:extLst>
              <a:ext uri="{FF2B5EF4-FFF2-40B4-BE49-F238E27FC236}">
                <a16:creationId xmlns:a16="http://schemas.microsoft.com/office/drawing/2014/main" id="{AE5AEE02-11BF-0D46-8716-D14F2A459A62}"/>
              </a:ext>
            </a:extLst>
          </p:cNvPr>
          <p:cNvSpPr txBox="1"/>
          <p:nvPr/>
        </p:nvSpPr>
        <p:spPr>
          <a:xfrm>
            <a:off x="3104322" y="2067186"/>
            <a:ext cx="1091261" cy="461665"/>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dirty="0">
                <a:latin typeface="Avenir Book" panose="02000503020000020003" pitchFamily="2" charset="0"/>
              </a:rPr>
              <a:t>GWAS</a:t>
            </a:r>
          </a:p>
        </p:txBody>
      </p:sp>
      <p:sp>
        <p:nvSpPr>
          <p:cNvPr id="6" name="TextBox 5">
            <a:extLst>
              <a:ext uri="{FF2B5EF4-FFF2-40B4-BE49-F238E27FC236}">
                <a16:creationId xmlns:a16="http://schemas.microsoft.com/office/drawing/2014/main" id="{D6285FBC-5537-7B49-9930-C90DEDAAEA6C}"/>
              </a:ext>
            </a:extLst>
          </p:cNvPr>
          <p:cNvSpPr txBox="1"/>
          <p:nvPr/>
        </p:nvSpPr>
        <p:spPr>
          <a:xfrm>
            <a:off x="4538870" y="3842969"/>
            <a:ext cx="2087431" cy="461665"/>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400" dirty="0">
                <a:latin typeface="Avenir Book" panose="02000503020000020003" pitchFamily="2" charset="0"/>
              </a:rPr>
              <a:t>QTL mapping</a:t>
            </a:r>
          </a:p>
        </p:txBody>
      </p:sp>
      <p:sp>
        <p:nvSpPr>
          <p:cNvPr id="7" name="TextBox 6">
            <a:extLst>
              <a:ext uri="{FF2B5EF4-FFF2-40B4-BE49-F238E27FC236}">
                <a16:creationId xmlns:a16="http://schemas.microsoft.com/office/drawing/2014/main" id="{4EEA399F-9C9C-3342-9ADC-FB40E443A3F7}"/>
              </a:ext>
            </a:extLst>
          </p:cNvPr>
          <p:cNvSpPr txBox="1"/>
          <p:nvPr/>
        </p:nvSpPr>
        <p:spPr>
          <a:xfrm>
            <a:off x="5278948" y="2397391"/>
            <a:ext cx="3369833" cy="461665"/>
          </a:xfrm>
          <a:prstGeom prst="rect">
            <a:avLst/>
          </a:prstGeom>
          <a:ln>
            <a:solidFill>
              <a:srgbClr val="7030A0"/>
            </a:solid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400" dirty="0">
                <a:latin typeface="Avenir Book" panose="02000503020000020003" pitchFamily="2" charset="0"/>
              </a:rPr>
              <a:t>Comparative genomics</a:t>
            </a:r>
          </a:p>
        </p:txBody>
      </p:sp>
      <p:sp>
        <p:nvSpPr>
          <p:cNvPr id="8" name="TextBox 7">
            <a:extLst>
              <a:ext uri="{FF2B5EF4-FFF2-40B4-BE49-F238E27FC236}">
                <a16:creationId xmlns:a16="http://schemas.microsoft.com/office/drawing/2014/main" id="{703187E9-ED1A-B248-9E66-D5D9AF85A0F7}"/>
              </a:ext>
            </a:extLst>
          </p:cNvPr>
          <p:cNvSpPr txBox="1"/>
          <p:nvPr/>
        </p:nvSpPr>
        <p:spPr>
          <a:xfrm>
            <a:off x="7640692" y="3313583"/>
            <a:ext cx="3358612"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latin typeface="Avenir Book" panose="02000503020000020003" pitchFamily="2" charset="0"/>
              </a:rPr>
              <a:t>Experimental evolution</a:t>
            </a:r>
          </a:p>
        </p:txBody>
      </p:sp>
      <p:sp>
        <p:nvSpPr>
          <p:cNvPr id="9" name="TextBox 8">
            <a:extLst>
              <a:ext uri="{FF2B5EF4-FFF2-40B4-BE49-F238E27FC236}">
                <a16:creationId xmlns:a16="http://schemas.microsoft.com/office/drawing/2014/main" id="{DD828793-7831-214C-A9AE-7A5FD8E62EBB}"/>
              </a:ext>
            </a:extLst>
          </p:cNvPr>
          <p:cNvSpPr txBox="1"/>
          <p:nvPr/>
        </p:nvSpPr>
        <p:spPr>
          <a:xfrm>
            <a:off x="6746577" y="4926955"/>
            <a:ext cx="3087705" cy="461665"/>
          </a:xfrm>
          <a:prstGeom prst="rect">
            <a:avLst/>
          </a:prstGeom>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400" dirty="0">
                <a:latin typeface="Avenir Book" panose="02000503020000020003" pitchFamily="2" charset="0"/>
              </a:rPr>
              <a:t>Population genomics</a:t>
            </a:r>
          </a:p>
        </p:txBody>
      </p:sp>
      <p:sp>
        <p:nvSpPr>
          <p:cNvPr id="11" name="TextBox 10">
            <a:extLst>
              <a:ext uri="{FF2B5EF4-FFF2-40B4-BE49-F238E27FC236}">
                <a16:creationId xmlns:a16="http://schemas.microsoft.com/office/drawing/2014/main" id="{4D336BCF-E938-124A-98A4-50F5ED7CB361}"/>
              </a:ext>
            </a:extLst>
          </p:cNvPr>
          <p:cNvSpPr txBox="1"/>
          <p:nvPr/>
        </p:nvSpPr>
        <p:spPr>
          <a:xfrm>
            <a:off x="947530" y="4930773"/>
            <a:ext cx="1787669"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a:solidFill>
                  <a:schemeClr val="tx1"/>
                </a:solidFill>
                <a:latin typeface="Avenir Book" panose="02000503020000020003" pitchFamily="2" charset="0"/>
              </a:rPr>
              <a:t>Epigenetics</a:t>
            </a:r>
          </a:p>
        </p:txBody>
      </p:sp>
    </p:spTree>
    <p:extLst>
      <p:ext uri="{BB962C8B-B14F-4D97-AF65-F5344CB8AC3E}">
        <p14:creationId xmlns:p14="http://schemas.microsoft.com/office/powerpoint/2010/main" val="585770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00F0-EAAE-AF48-982D-A2F8756D6CB6}"/>
              </a:ext>
            </a:extLst>
          </p:cNvPr>
          <p:cNvSpPr>
            <a:spLocks noGrp="1"/>
          </p:cNvSpPr>
          <p:nvPr>
            <p:ph type="title"/>
          </p:nvPr>
        </p:nvSpPr>
        <p:spPr/>
        <p:txBody>
          <a:bodyPr/>
          <a:lstStyle/>
          <a:p>
            <a:r>
              <a:rPr lang="en-US" dirty="0" err="1"/>
              <a:t>RADseq</a:t>
            </a:r>
            <a:r>
              <a:rPr lang="en-US" dirty="0"/>
              <a:t> pipelines</a:t>
            </a:r>
          </a:p>
        </p:txBody>
      </p:sp>
      <p:sp>
        <p:nvSpPr>
          <p:cNvPr id="3" name="Content Placeholder 2">
            <a:extLst>
              <a:ext uri="{FF2B5EF4-FFF2-40B4-BE49-F238E27FC236}">
                <a16:creationId xmlns:a16="http://schemas.microsoft.com/office/drawing/2014/main" id="{A9FB603C-6649-954D-902E-D34B4D49E0ED}"/>
              </a:ext>
            </a:extLst>
          </p:cNvPr>
          <p:cNvSpPr>
            <a:spLocks noGrp="1"/>
          </p:cNvSpPr>
          <p:nvPr>
            <p:ph idx="1"/>
          </p:nvPr>
        </p:nvSpPr>
        <p:spPr/>
        <p:txBody>
          <a:bodyPr/>
          <a:lstStyle/>
          <a:p>
            <a:r>
              <a:rPr lang="en-US" dirty="0"/>
              <a:t>STACKS (</a:t>
            </a:r>
            <a:r>
              <a:rPr lang="en-US" dirty="0" err="1"/>
              <a:t>Catchen</a:t>
            </a:r>
            <a:r>
              <a:rPr lang="en-US" dirty="0"/>
              <a:t> et al. 2013, Molecular Ecology)</a:t>
            </a:r>
          </a:p>
          <a:p>
            <a:r>
              <a:rPr lang="en-US" dirty="0" err="1"/>
              <a:t>dDocent</a:t>
            </a:r>
            <a:r>
              <a:rPr lang="en-US" dirty="0"/>
              <a:t> (</a:t>
            </a:r>
            <a:r>
              <a:rPr lang="en-US" dirty="0" err="1"/>
              <a:t>Puritz</a:t>
            </a:r>
            <a:r>
              <a:rPr lang="en-US" dirty="0"/>
              <a:t> et al. 2014, </a:t>
            </a:r>
            <a:r>
              <a:rPr lang="en-US" dirty="0" err="1"/>
              <a:t>PeerJ</a:t>
            </a:r>
            <a:r>
              <a:rPr lang="en-US" dirty="0"/>
              <a:t>)</a:t>
            </a:r>
          </a:p>
          <a:p>
            <a:r>
              <a:rPr lang="en-US" dirty="0" err="1"/>
              <a:t>PyRAD</a:t>
            </a:r>
            <a:r>
              <a:rPr lang="en-US" dirty="0"/>
              <a:t> (Eaton 2014, Bioinformatics)</a:t>
            </a:r>
          </a:p>
          <a:p>
            <a:r>
              <a:rPr lang="en-US" dirty="0" err="1"/>
              <a:t>AftrRAD</a:t>
            </a:r>
            <a:r>
              <a:rPr lang="en-US" dirty="0"/>
              <a:t> (</a:t>
            </a:r>
            <a:r>
              <a:rPr lang="en-US" dirty="0" err="1"/>
              <a:t>Sovic</a:t>
            </a:r>
            <a:r>
              <a:rPr lang="en-US" dirty="0"/>
              <a:t> et al. 2015, Molecular Ecology Resources)</a:t>
            </a:r>
          </a:p>
          <a:p>
            <a:r>
              <a:rPr lang="en-US" dirty="0"/>
              <a:t>ANGSD (</a:t>
            </a:r>
            <a:r>
              <a:rPr lang="en-US" dirty="0" err="1"/>
              <a:t>Korneliussen</a:t>
            </a:r>
            <a:r>
              <a:rPr lang="en-US" dirty="0"/>
              <a:t> et al. 2014)</a:t>
            </a:r>
          </a:p>
          <a:p>
            <a:r>
              <a:rPr lang="en-US" dirty="0"/>
              <a:t>GATK (McKenna et al. 2010, Genome Research)</a:t>
            </a:r>
          </a:p>
        </p:txBody>
      </p:sp>
    </p:spTree>
    <p:extLst>
      <p:ext uri="{BB962C8B-B14F-4D97-AF65-F5344CB8AC3E}">
        <p14:creationId xmlns:p14="http://schemas.microsoft.com/office/powerpoint/2010/main" val="2176003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00F0-EAAE-AF48-982D-A2F8756D6CB6}"/>
              </a:ext>
            </a:extLst>
          </p:cNvPr>
          <p:cNvSpPr>
            <a:spLocks noGrp="1"/>
          </p:cNvSpPr>
          <p:nvPr>
            <p:ph type="title"/>
          </p:nvPr>
        </p:nvSpPr>
        <p:spPr/>
        <p:txBody>
          <a:bodyPr/>
          <a:lstStyle/>
          <a:p>
            <a:r>
              <a:rPr lang="en-US" dirty="0" err="1"/>
              <a:t>RADseq</a:t>
            </a:r>
            <a:r>
              <a:rPr lang="en-US" dirty="0"/>
              <a:t> pipelines</a:t>
            </a:r>
          </a:p>
        </p:txBody>
      </p:sp>
      <p:sp>
        <p:nvSpPr>
          <p:cNvPr id="3" name="Content Placeholder 2">
            <a:extLst>
              <a:ext uri="{FF2B5EF4-FFF2-40B4-BE49-F238E27FC236}">
                <a16:creationId xmlns:a16="http://schemas.microsoft.com/office/drawing/2014/main" id="{A9FB603C-6649-954D-902E-D34B4D49E0ED}"/>
              </a:ext>
            </a:extLst>
          </p:cNvPr>
          <p:cNvSpPr>
            <a:spLocks noGrp="1"/>
          </p:cNvSpPr>
          <p:nvPr>
            <p:ph idx="1"/>
          </p:nvPr>
        </p:nvSpPr>
        <p:spPr/>
        <p:txBody>
          <a:bodyPr/>
          <a:lstStyle/>
          <a:p>
            <a:r>
              <a:rPr lang="en-US" dirty="0">
                <a:highlight>
                  <a:srgbClr val="FFFF00"/>
                </a:highlight>
              </a:rPr>
              <a:t>STACKS (</a:t>
            </a:r>
            <a:r>
              <a:rPr lang="en-US" dirty="0" err="1">
                <a:highlight>
                  <a:srgbClr val="FFFF00"/>
                </a:highlight>
              </a:rPr>
              <a:t>Catchen</a:t>
            </a:r>
            <a:r>
              <a:rPr lang="en-US" dirty="0">
                <a:highlight>
                  <a:srgbClr val="FFFF00"/>
                </a:highlight>
              </a:rPr>
              <a:t> et al. 2013, Molecular Ecology)</a:t>
            </a:r>
          </a:p>
          <a:p>
            <a:r>
              <a:rPr lang="en-US" dirty="0" err="1"/>
              <a:t>dDocent</a:t>
            </a:r>
            <a:r>
              <a:rPr lang="en-US" dirty="0"/>
              <a:t> (</a:t>
            </a:r>
            <a:r>
              <a:rPr lang="en-US" dirty="0" err="1"/>
              <a:t>Puritz</a:t>
            </a:r>
            <a:r>
              <a:rPr lang="en-US" dirty="0"/>
              <a:t> et al. 2014, </a:t>
            </a:r>
            <a:r>
              <a:rPr lang="en-US" dirty="0" err="1"/>
              <a:t>PeerJ</a:t>
            </a:r>
            <a:r>
              <a:rPr lang="en-US" dirty="0"/>
              <a:t>)</a:t>
            </a:r>
          </a:p>
          <a:p>
            <a:r>
              <a:rPr lang="en-US" dirty="0" err="1"/>
              <a:t>PyRAD</a:t>
            </a:r>
            <a:r>
              <a:rPr lang="en-US" dirty="0"/>
              <a:t> (Eaton 2014, Bioinformatics)</a:t>
            </a:r>
          </a:p>
          <a:p>
            <a:r>
              <a:rPr lang="en-US" dirty="0" err="1"/>
              <a:t>AftrRAD</a:t>
            </a:r>
            <a:r>
              <a:rPr lang="en-US" dirty="0"/>
              <a:t> (</a:t>
            </a:r>
            <a:r>
              <a:rPr lang="en-US" dirty="0" err="1"/>
              <a:t>Sovic</a:t>
            </a:r>
            <a:r>
              <a:rPr lang="en-US" dirty="0"/>
              <a:t> et al. 2015, Molecular Ecology Resources)</a:t>
            </a:r>
          </a:p>
          <a:p>
            <a:r>
              <a:rPr lang="en-US" dirty="0"/>
              <a:t>ANGSD (</a:t>
            </a:r>
            <a:r>
              <a:rPr lang="en-US" dirty="0" err="1"/>
              <a:t>Korneliussen</a:t>
            </a:r>
            <a:r>
              <a:rPr lang="en-US" dirty="0"/>
              <a:t> et al. 2014)</a:t>
            </a:r>
          </a:p>
          <a:p>
            <a:r>
              <a:rPr lang="en-US" dirty="0"/>
              <a:t>GATK (McKenna et al. 2010, Genome Research)</a:t>
            </a:r>
          </a:p>
        </p:txBody>
      </p:sp>
    </p:spTree>
    <p:extLst>
      <p:ext uri="{BB962C8B-B14F-4D97-AF65-F5344CB8AC3E}">
        <p14:creationId xmlns:p14="http://schemas.microsoft.com/office/powerpoint/2010/main" val="2528053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tacks Pipeline">
            <a:extLst>
              <a:ext uri="{FF2B5EF4-FFF2-40B4-BE49-F238E27FC236}">
                <a16:creationId xmlns:a16="http://schemas.microsoft.com/office/drawing/2014/main" id="{D2D29037-832C-D543-B7FC-895D08123C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2500"/>
          <a:stretch/>
        </p:blipFill>
        <p:spPr bwMode="auto">
          <a:xfrm>
            <a:off x="2190591" y="100248"/>
            <a:ext cx="7810818" cy="66575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1358443-E13B-4944-A0FE-D89438FB010E}"/>
              </a:ext>
            </a:extLst>
          </p:cNvPr>
          <p:cNvSpPr txBox="1"/>
          <p:nvPr/>
        </p:nvSpPr>
        <p:spPr>
          <a:xfrm rot="16200000">
            <a:off x="-86484" y="3044279"/>
            <a:ext cx="2194832" cy="769441"/>
          </a:xfrm>
          <a:prstGeom prst="rect">
            <a:avLst/>
          </a:prstGeom>
          <a:noFill/>
        </p:spPr>
        <p:txBody>
          <a:bodyPr wrap="none" rtlCol="0">
            <a:spAutoFit/>
          </a:bodyPr>
          <a:lstStyle/>
          <a:p>
            <a:r>
              <a:rPr lang="en-US" sz="4400" dirty="0"/>
              <a:t>STACKS</a:t>
            </a:r>
          </a:p>
        </p:txBody>
      </p:sp>
    </p:spTree>
    <p:extLst>
      <p:ext uri="{BB962C8B-B14F-4D97-AF65-F5344CB8AC3E}">
        <p14:creationId xmlns:p14="http://schemas.microsoft.com/office/powerpoint/2010/main" val="4155884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tacks Pipeline">
            <a:extLst>
              <a:ext uri="{FF2B5EF4-FFF2-40B4-BE49-F238E27FC236}">
                <a16:creationId xmlns:a16="http://schemas.microsoft.com/office/drawing/2014/main" id="{D2D29037-832C-D543-B7FC-895D08123C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34" b="82755"/>
          <a:stretch/>
        </p:blipFill>
        <p:spPr bwMode="auto">
          <a:xfrm>
            <a:off x="3435177" y="100248"/>
            <a:ext cx="6566231" cy="148141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1358443-E13B-4944-A0FE-D89438FB010E}"/>
              </a:ext>
            </a:extLst>
          </p:cNvPr>
          <p:cNvSpPr txBox="1"/>
          <p:nvPr/>
        </p:nvSpPr>
        <p:spPr>
          <a:xfrm rot="16200000">
            <a:off x="-86484" y="3044279"/>
            <a:ext cx="2194832" cy="769441"/>
          </a:xfrm>
          <a:prstGeom prst="rect">
            <a:avLst/>
          </a:prstGeom>
          <a:noFill/>
        </p:spPr>
        <p:txBody>
          <a:bodyPr wrap="none" rtlCol="0">
            <a:spAutoFit/>
          </a:bodyPr>
          <a:lstStyle/>
          <a:p>
            <a:r>
              <a:rPr lang="en-US" sz="4400" dirty="0"/>
              <a:t>STACKS</a:t>
            </a:r>
          </a:p>
        </p:txBody>
      </p:sp>
      <p:sp>
        <p:nvSpPr>
          <p:cNvPr id="2" name="TextBox 1">
            <a:extLst>
              <a:ext uri="{FF2B5EF4-FFF2-40B4-BE49-F238E27FC236}">
                <a16:creationId xmlns:a16="http://schemas.microsoft.com/office/drawing/2014/main" id="{08065A8D-9CFF-DD48-B816-E413BD0A33CE}"/>
              </a:ext>
            </a:extLst>
          </p:cNvPr>
          <p:cNvSpPr txBox="1"/>
          <p:nvPr/>
        </p:nvSpPr>
        <p:spPr>
          <a:xfrm>
            <a:off x="4658498" y="1767016"/>
            <a:ext cx="3367910" cy="1569660"/>
          </a:xfrm>
          <a:prstGeom prst="rect">
            <a:avLst/>
          </a:prstGeom>
          <a:noFill/>
        </p:spPr>
        <p:txBody>
          <a:bodyPr wrap="none" rtlCol="0">
            <a:spAutoFit/>
          </a:bodyPr>
          <a:lstStyle/>
          <a:p>
            <a:r>
              <a:rPr lang="en-US" sz="2400" dirty="0">
                <a:latin typeface="Avenir Book" panose="02000503020000020003" pitchFamily="2" charset="0"/>
              </a:rPr>
              <a:t>To preprocess raw data</a:t>
            </a:r>
          </a:p>
          <a:p>
            <a:pPr marL="342900" indent="-342900">
              <a:buFont typeface="Arial" panose="020B0604020202020204" pitchFamily="34" charset="0"/>
              <a:buChar char="•"/>
            </a:pPr>
            <a:r>
              <a:rPr lang="en-US" sz="2400" dirty="0">
                <a:latin typeface="Avenir Book" panose="02000503020000020003" pitchFamily="2" charset="0"/>
              </a:rPr>
              <a:t>Demultiplexing</a:t>
            </a:r>
          </a:p>
          <a:p>
            <a:pPr marL="342900" indent="-342900">
              <a:buFont typeface="Arial" panose="020B0604020202020204" pitchFamily="34" charset="0"/>
              <a:buChar char="•"/>
            </a:pPr>
            <a:r>
              <a:rPr lang="en-US" sz="2400" dirty="0">
                <a:latin typeface="Avenir Book" panose="02000503020000020003" pitchFamily="2" charset="0"/>
              </a:rPr>
              <a:t>Adapter removal</a:t>
            </a:r>
          </a:p>
          <a:p>
            <a:pPr marL="342900" indent="-342900">
              <a:buFont typeface="Arial" panose="020B0604020202020204" pitchFamily="34" charset="0"/>
              <a:buChar char="•"/>
            </a:pPr>
            <a:r>
              <a:rPr lang="en-US" sz="2400" dirty="0">
                <a:latin typeface="Avenir Book" panose="02000503020000020003" pitchFamily="2" charset="0"/>
              </a:rPr>
              <a:t>Quality filtering</a:t>
            </a:r>
          </a:p>
        </p:txBody>
      </p:sp>
    </p:spTree>
    <p:extLst>
      <p:ext uri="{BB962C8B-B14F-4D97-AF65-F5344CB8AC3E}">
        <p14:creationId xmlns:p14="http://schemas.microsoft.com/office/powerpoint/2010/main" val="2414271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tacks Pipeline">
            <a:extLst>
              <a:ext uri="{FF2B5EF4-FFF2-40B4-BE49-F238E27FC236}">
                <a16:creationId xmlns:a16="http://schemas.microsoft.com/office/drawing/2014/main" id="{D2D29037-832C-D543-B7FC-895D08123C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5" b="73432"/>
          <a:stretch/>
        </p:blipFill>
        <p:spPr bwMode="auto">
          <a:xfrm>
            <a:off x="2190591" y="100249"/>
            <a:ext cx="7771336" cy="22822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1358443-E13B-4944-A0FE-D89438FB010E}"/>
              </a:ext>
            </a:extLst>
          </p:cNvPr>
          <p:cNvSpPr txBox="1"/>
          <p:nvPr/>
        </p:nvSpPr>
        <p:spPr>
          <a:xfrm rot="16200000">
            <a:off x="-86484" y="3044279"/>
            <a:ext cx="2194832" cy="769441"/>
          </a:xfrm>
          <a:prstGeom prst="rect">
            <a:avLst/>
          </a:prstGeom>
          <a:noFill/>
        </p:spPr>
        <p:txBody>
          <a:bodyPr wrap="none" rtlCol="0">
            <a:spAutoFit/>
          </a:bodyPr>
          <a:lstStyle/>
          <a:p>
            <a:r>
              <a:rPr lang="en-US" sz="4400" dirty="0"/>
              <a:t>STACKS</a:t>
            </a:r>
          </a:p>
        </p:txBody>
      </p:sp>
      <p:sp>
        <p:nvSpPr>
          <p:cNvPr id="2" name="TextBox 1">
            <a:extLst>
              <a:ext uri="{FF2B5EF4-FFF2-40B4-BE49-F238E27FC236}">
                <a16:creationId xmlns:a16="http://schemas.microsoft.com/office/drawing/2014/main" id="{222BEC0F-ADA9-0E4E-ADCA-2F9037EA4C11}"/>
              </a:ext>
            </a:extLst>
          </p:cNvPr>
          <p:cNvSpPr txBox="1"/>
          <p:nvPr/>
        </p:nvSpPr>
        <p:spPr>
          <a:xfrm>
            <a:off x="3358571" y="2531165"/>
            <a:ext cx="5819414" cy="461665"/>
          </a:xfrm>
          <a:prstGeom prst="rect">
            <a:avLst/>
          </a:prstGeom>
          <a:noFill/>
        </p:spPr>
        <p:txBody>
          <a:bodyPr wrap="none" rtlCol="0">
            <a:spAutoFit/>
          </a:bodyPr>
          <a:lstStyle/>
          <a:p>
            <a:pPr algn="ctr"/>
            <a:r>
              <a:rPr lang="en-US" sz="2400" dirty="0">
                <a:latin typeface="Avenir Book" panose="02000503020000020003" pitchFamily="2" charset="0"/>
              </a:rPr>
              <a:t>Loci assembly without reference genome</a:t>
            </a:r>
          </a:p>
        </p:txBody>
      </p:sp>
    </p:spTree>
    <p:extLst>
      <p:ext uri="{BB962C8B-B14F-4D97-AF65-F5344CB8AC3E}">
        <p14:creationId xmlns:p14="http://schemas.microsoft.com/office/powerpoint/2010/main" val="3294702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tacks Pipeline">
            <a:extLst>
              <a:ext uri="{FF2B5EF4-FFF2-40B4-BE49-F238E27FC236}">
                <a16:creationId xmlns:a16="http://schemas.microsoft.com/office/drawing/2014/main" id="{D2D29037-832C-D543-B7FC-895D08123C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6864"/>
          <a:stretch/>
        </p:blipFill>
        <p:spPr bwMode="auto">
          <a:xfrm>
            <a:off x="2190591" y="100248"/>
            <a:ext cx="7810818" cy="456451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1358443-E13B-4944-A0FE-D89438FB010E}"/>
              </a:ext>
            </a:extLst>
          </p:cNvPr>
          <p:cNvSpPr txBox="1"/>
          <p:nvPr/>
        </p:nvSpPr>
        <p:spPr>
          <a:xfrm rot="16200000">
            <a:off x="-86484" y="3044279"/>
            <a:ext cx="2194832" cy="769441"/>
          </a:xfrm>
          <a:prstGeom prst="rect">
            <a:avLst/>
          </a:prstGeom>
          <a:noFill/>
        </p:spPr>
        <p:txBody>
          <a:bodyPr wrap="none" rtlCol="0">
            <a:spAutoFit/>
          </a:bodyPr>
          <a:lstStyle/>
          <a:p>
            <a:r>
              <a:rPr lang="en-US" sz="4400" dirty="0"/>
              <a:t>STACKS</a:t>
            </a:r>
          </a:p>
        </p:txBody>
      </p:sp>
      <p:sp>
        <p:nvSpPr>
          <p:cNvPr id="2" name="TextBox 1">
            <a:extLst>
              <a:ext uri="{FF2B5EF4-FFF2-40B4-BE49-F238E27FC236}">
                <a16:creationId xmlns:a16="http://schemas.microsoft.com/office/drawing/2014/main" id="{5F7C251F-9ADF-C84A-90C9-E4204C8C23F8}"/>
              </a:ext>
            </a:extLst>
          </p:cNvPr>
          <p:cNvSpPr txBox="1"/>
          <p:nvPr/>
        </p:nvSpPr>
        <p:spPr>
          <a:xfrm>
            <a:off x="1921565" y="4890053"/>
            <a:ext cx="8079844" cy="1569660"/>
          </a:xfrm>
          <a:prstGeom prst="rect">
            <a:avLst/>
          </a:prstGeom>
          <a:noFill/>
        </p:spPr>
        <p:txBody>
          <a:bodyPr wrap="square" rtlCol="0">
            <a:spAutoFit/>
          </a:bodyPr>
          <a:lstStyle/>
          <a:p>
            <a:pPr algn="ctr"/>
            <a:r>
              <a:rPr lang="en-US" sz="2400" dirty="0">
                <a:latin typeface="Avenir Book" panose="02000503020000020003" pitchFamily="2" charset="0"/>
              </a:rPr>
              <a:t>If you have a reference genome, align RAD data with external software. </a:t>
            </a:r>
          </a:p>
          <a:p>
            <a:pPr algn="ctr"/>
            <a:r>
              <a:rPr lang="en-US" sz="2400" dirty="0">
                <a:latin typeface="Avenir Book" panose="02000503020000020003" pitchFamily="2" charset="0"/>
              </a:rPr>
              <a:t>GSTACKS does different things according to data input but at end it calls variants from assembled loci.</a:t>
            </a:r>
          </a:p>
        </p:txBody>
      </p:sp>
    </p:spTree>
    <p:extLst>
      <p:ext uri="{BB962C8B-B14F-4D97-AF65-F5344CB8AC3E}">
        <p14:creationId xmlns:p14="http://schemas.microsoft.com/office/powerpoint/2010/main" val="379479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tacks Pipeline">
            <a:extLst>
              <a:ext uri="{FF2B5EF4-FFF2-40B4-BE49-F238E27FC236}">
                <a16:creationId xmlns:a16="http://schemas.microsoft.com/office/drawing/2014/main" id="{D2D29037-832C-D543-B7FC-895D08123C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2500"/>
          <a:stretch/>
        </p:blipFill>
        <p:spPr bwMode="auto">
          <a:xfrm>
            <a:off x="2190591" y="100248"/>
            <a:ext cx="7810818" cy="66575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1358443-E13B-4944-A0FE-D89438FB010E}"/>
              </a:ext>
            </a:extLst>
          </p:cNvPr>
          <p:cNvSpPr txBox="1"/>
          <p:nvPr/>
        </p:nvSpPr>
        <p:spPr>
          <a:xfrm rot="16200000">
            <a:off x="-86484" y="3044279"/>
            <a:ext cx="2194832" cy="769441"/>
          </a:xfrm>
          <a:prstGeom prst="rect">
            <a:avLst/>
          </a:prstGeom>
          <a:noFill/>
        </p:spPr>
        <p:txBody>
          <a:bodyPr wrap="none" rtlCol="0">
            <a:spAutoFit/>
          </a:bodyPr>
          <a:lstStyle/>
          <a:p>
            <a:r>
              <a:rPr lang="en-US" sz="4400" dirty="0"/>
              <a:t>STACKS</a:t>
            </a:r>
          </a:p>
        </p:txBody>
      </p:sp>
    </p:spTree>
    <p:extLst>
      <p:ext uri="{BB962C8B-B14F-4D97-AF65-F5344CB8AC3E}">
        <p14:creationId xmlns:p14="http://schemas.microsoft.com/office/powerpoint/2010/main" val="3322516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CBD1-A378-E54C-A116-9C1822DC60E0}"/>
              </a:ext>
            </a:extLst>
          </p:cNvPr>
          <p:cNvSpPr>
            <a:spLocks noGrp="1"/>
          </p:cNvSpPr>
          <p:nvPr>
            <p:ph type="title"/>
          </p:nvPr>
        </p:nvSpPr>
        <p:spPr/>
        <p:txBody>
          <a:bodyPr/>
          <a:lstStyle/>
          <a:p>
            <a:r>
              <a:rPr lang="en-US" dirty="0"/>
              <a:t>Analytical approaches</a:t>
            </a:r>
          </a:p>
        </p:txBody>
      </p:sp>
      <p:sp>
        <p:nvSpPr>
          <p:cNvPr id="4" name="TextBox 3">
            <a:extLst>
              <a:ext uri="{FF2B5EF4-FFF2-40B4-BE49-F238E27FC236}">
                <a16:creationId xmlns:a16="http://schemas.microsoft.com/office/drawing/2014/main" id="{601645FE-4332-D74D-BBA2-7DEF24B52C04}"/>
              </a:ext>
            </a:extLst>
          </p:cNvPr>
          <p:cNvSpPr txBox="1"/>
          <p:nvPr/>
        </p:nvSpPr>
        <p:spPr>
          <a:xfrm>
            <a:off x="1192696" y="3367016"/>
            <a:ext cx="2313967" cy="461665"/>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400" dirty="0">
                <a:latin typeface="Avenir Book" panose="02000503020000020003" pitchFamily="2" charset="0"/>
              </a:rPr>
              <a:t>Transcriptomics</a:t>
            </a:r>
          </a:p>
        </p:txBody>
      </p:sp>
      <p:sp>
        <p:nvSpPr>
          <p:cNvPr id="5" name="TextBox 4">
            <a:extLst>
              <a:ext uri="{FF2B5EF4-FFF2-40B4-BE49-F238E27FC236}">
                <a16:creationId xmlns:a16="http://schemas.microsoft.com/office/drawing/2014/main" id="{AE5AEE02-11BF-0D46-8716-D14F2A459A62}"/>
              </a:ext>
            </a:extLst>
          </p:cNvPr>
          <p:cNvSpPr txBox="1"/>
          <p:nvPr/>
        </p:nvSpPr>
        <p:spPr>
          <a:xfrm>
            <a:off x="3104322" y="2067186"/>
            <a:ext cx="1091261" cy="461665"/>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sz="2400" dirty="0">
                <a:latin typeface="Avenir Book" panose="02000503020000020003" pitchFamily="2" charset="0"/>
              </a:rPr>
              <a:t>GWAS</a:t>
            </a:r>
          </a:p>
        </p:txBody>
      </p:sp>
      <p:sp>
        <p:nvSpPr>
          <p:cNvPr id="6" name="TextBox 5">
            <a:extLst>
              <a:ext uri="{FF2B5EF4-FFF2-40B4-BE49-F238E27FC236}">
                <a16:creationId xmlns:a16="http://schemas.microsoft.com/office/drawing/2014/main" id="{D6285FBC-5537-7B49-9930-C90DEDAAEA6C}"/>
              </a:ext>
            </a:extLst>
          </p:cNvPr>
          <p:cNvSpPr txBox="1"/>
          <p:nvPr/>
        </p:nvSpPr>
        <p:spPr>
          <a:xfrm>
            <a:off x="4538870" y="3842969"/>
            <a:ext cx="2087431" cy="461665"/>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400" dirty="0">
                <a:latin typeface="Avenir Book" panose="02000503020000020003" pitchFamily="2" charset="0"/>
              </a:rPr>
              <a:t>QTL mapping</a:t>
            </a:r>
          </a:p>
        </p:txBody>
      </p:sp>
      <p:sp>
        <p:nvSpPr>
          <p:cNvPr id="7" name="TextBox 6">
            <a:extLst>
              <a:ext uri="{FF2B5EF4-FFF2-40B4-BE49-F238E27FC236}">
                <a16:creationId xmlns:a16="http://schemas.microsoft.com/office/drawing/2014/main" id="{4EEA399F-9C9C-3342-9ADC-FB40E443A3F7}"/>
              </a:ext>
            </a:extLst>
          </p:cNvPr>
          <p:cNvSpPr txBox="1"/>
          <p:nvPr/>
        </p:nvSpPr>
        <p:spPr>
          <a:xfrm>
            <a:off x="5278948" y="2397391"/>
            <a:ext cx="3369833" cy="461665"/>
          </a:xfrm>
          <a:prstGeom prst="rect">
            <a:avLst/>
          </a:prstGeom>
          <a:ln>
            <a:solidFill>
              <a:srgbClr val="7030A0"/>
            </a:solidFill>
          </a:ln>
        </p:spPr>
        <p:style>
          <a:lnRef idx="2">
            <a:schemeClr val="accent3"/>
          </a:lnRef>
          <a:fillRef idx="1">
            <a:schemeClr val="lt1"/>
          </a:fillRef>
          <a:effectRef idx="0">
            <a:schemeClr val="accent3"/>
          </a:effectRef>
          <a:fontRef idx="minor">
            <a:schemeClr val="dk1"/>
          </a:fontRef>
        </p:style>
        <p:txBody>
          <a:bodyPr wrap="none" rtlCol="0">
            <a:spAutoFit/>
          </a:bodyPr>
          <a:lstStyle/>
          <a:p>
            <a:r>
              <a:rPr lang="en-US" sz="2400" dirty="0">
                <a:latin typeface="Avenir Book" panose="02000503020000020003" pitchFamily="2" charset="0"/>
              </a:rPr>
              <a:t>Comparative genomics</a:t>
            </a:r>
          </a:p>
        </p:txBody>
      </p:sp>
      <p:sp>
        <p:nvSpPr>
          <p:cNvPr id="8" name="TextBox 7">
            <a:extLst>
              <a:ext uri="{FF2B5EF4-FFF2-40B4-BE49-F238E27FC236}">
                <a16:creationId xmlns:a16="http://schemas.microsoft.com/office/drawing/2014/main" id="{703187E9-ED1A-B248-9E66-D5D9AF85A0F7}"/>
              </a:ext>
            </a:extLst>
          </p:cNvPr>
          <p:cNvSpPr txBox="1"/>
          <p:nvPr/>
        </p:nvSpPr>
        <p:spPr>
          <a:xfrm>
            <a:off x="7640692" y="3313583"/>
            <a:ext cx="3358612"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latin typeface="Avenir Book" panose="02000503020000020003" pitchFamily="2" charset="0"/>
              </a:rPr>
              <a:t>Experimental evolution</a:t>
            </a:r>
          </a:p>
        </p:txBody>
      </p:sp>
      <p:sp>
        <p:nvSpPr>
          <p:cNvPr id="9" name="TextBox 8">
            <a:extLst>
              <a:ext uri="{FF2B5EF4-FFF2-40B4-BE49-F238E27FC236}">
                <a16:creationId xmlns:a16="http://schemas.microsoft.com/office/drawing/2014/main" id="{DD828793-7831-214C-A9AE-7A5FD8E62EBB}"/>
              </a:ext>
            </a:extLst>
          </p:cNvPr>
          <p:cNvSpPr txBox="1"/>
          <p:nvPr/>
        </p:nvSpPr>
        <p:spPr>
          <a:xfrm>
            <a:off x="6746577" y="4926955"/>
            <a:ext cx="3087705" cy="461665"/>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400" dirty="0">
                <a:latin typeface="Avenir Book" panose="02000503020000020003" pitchFamily="2" charset="0"/>
              </a:rPr>
              <a:t>Population genomics</a:t>
            </a:r>
          </a:p>
        </p:txBody>
      </p:sp>
      <p:sp>
        <p:nvSpPr>
          <p:cNvPr id="11" name="TextBox 10">
            <a:extLst>
              <a:ext uri="{FF2B5EF4-FFF2-40B4-BE49-F238E27FC236}">
                <a16:creationId xmlns:a16="http://schemas.microsoft.com/office/drawing/2014/main" id="{4D336BCF-E938-124A-98A4-50F5ED7CB361}"/>
              </a:ext>
            </a:extLst>
          </p:cNvPr>
          <p:cNvSpPr txBox="1"/>
          <p:nvPr/>
        </p:nvSpPr>
        <p:spPr>
          <a:xfrm>
            <a:off x="947530" y="4930773"/>
            <a:ext cx="1787669"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a:solidFill>
                  <a:schemeClr val="tx1"/>
                </a:solidFill>
                <a:latin typeface="Avenir Book" panose="02000503020000020003" pitchFamily="2" charset="0"/>
              </a:rPr>
              <a:t>Epigenetics</a:t>
            </a:r>
          </a:p>
        </p:txBody>
      </p:sp>
    </p:spTree>
    <p:extLst>
      <p:ext uri="{BB962C8B-B14F-4D97-AF65-F5344CB8AC3E}">
        <p14:creationId xmlns:p14="http://schemas.microsoft.com/office/powerpoint/2010/main" val="1963090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7056-FAB7-F84C-B5B1-EEB5BCCC14DB}"/>
              </a:ext>
            </a:extLst>
          </p:cNvPr>
          <p:cNvSpPr>
            <a:spLocks noGrp="1"/>
          </p:cNvSpPr>
          <p:nvPr>
            <p:ph type="title"/>
          </p:nvPr>
        </p:nvSpPr>
        <p:spPr/>
        <p:txBody>
          <a:bodyPr/>
          <a:lstStyle/>
          <a:p>
            <a:r>
              <a:rPr lang="en-US" dirty="0"/>
              <a:t>Population genomics</a:t>
            </a:r>
          </a:p>
        </p:txBody>
      </p:sp>
      <p:sp>
        <p:nvSpPr>
          <p:cNvPr id="3" name="Content Placeholder 2">
            <a:extLst>
              <a:ext uri="{FF2B5EF4-FFF2-40B4-BE49-F238E27FC236}">
                <a16:creationId xmlns:a16="http://schemas.microsoft.com/office/drawing/2014/main" id="{5A53A4AC-0FE0-ED44-927E-A2844A2CE36A}"/>
              </a:ext>
            </a:extLst>
          </p:cNvPr>
          <p:cNvSpPr>
            <a:spLocks noGrp="1"/>
          </p:cNvSpPr>
          <p:nvPr>
            <p:ph idx="1"/>
          </p:nvPr>
        </p:nvSpPr>
        <p:spPr/>
        <p:txBody>
          <a:bodyPr/>
          <a:lstStyle/>
          <a:p>
            <a:pPr marL="0" indent="0">
              <a:buNone/>
            </a:pPr>
            <a:r>
              <a:rPr lang="en-US" dirty="0"/>
              <a:t>Population genetics studies the genetic differences within and between populations and the dynamics of how populations evolve. </a:t>
            </a:r>
          </a:p>
          <a:p>
            <a:pPr marL="0" indent="0">
              <a:buNone/>
            </a:pPr>
            <a:endParaRPr lang="en-US" dirty="0"/>
          </a:p>
        </p:txBody>
      </p:sp>
    </p:spTree>
    <p:extLst>
      <p:ext uri="{BB962C8B-B14F-4D97-AF65-F5344CB8AC3E}">
        <p14:creationId xmlns:p14="http://schemas.microsoft.com/office/powerpoint/2010/main" val="3755517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7056-FAB7-F84C-B5B1-EEB5BCCC14DB}"/>
              </a:ext>
            </a:extLst>
          </p:cNvPr>
          <p:cNvSpPr>
            <a:spLocks noGrp="1"/>
          </p:cNvSpPr>
          <p:nvPr>
            <p:ph type="title"/>
          </p:nvPr>
        </p:nvSpPr>
        <p:spPr/>
        <p:txBody>
          <a:bodyPr/>
          <a:lstStyle/>
          <a:p>
            <a:r>
              <a:rPr lang="en-US" dirty="0"/>
              <a:t>Population genomics</a:t>
            </a:r>
          </a:p>
        </p:txBody>
      </p:sp>
      <p:sp>
        <p:nvSpPr>
          <p:cNvPr id="3" name="Content Placeholder 2">
            <a:extLst>
              <a:ext uri="{FF2B5EF4-FFF2-40B4-BE49-F238E27FC236}">
                <a16:creationId xmlns:a16="http://schemas.microsoft.com/office/drawing/2014/main" id="{5A53A4AC-0FE0-ED44-927E-A2844A2CE36A}"/>
              </a:ext>
            </a:extLst>
          </p:cNvPr>
          <p:cNvSpPr>
            <a:spLocks noGrp="1"/>
          </p:cNvSpPr>
          <p:nvPr>
            <p:ph idx="1"/>
          </p:nvPr>
        </p:nvSpPr>
        <p:spPr/>
        <p:txBody>
          <a:bodyPr/>
          <a:lstStyle/>
          <a:p>
            <a:pPr marL="0" indent="0">
              <a:buNone/>
            </a:pPr>
            <a:r>
              <a:rPr lang="en-US" dirty="0"/>
              <a:t>Population genetics studies the genetic differences within and between populations and the dynamics of how populations evolve. </a:t>
            </a:r>
          </a:p>
          <a:p>
            <a:pPr marL="0" indent="0">
              <a:buNone/>
            </a:pPr>
            <a:endParaRPr lang="en-US" dirty="0"/>
          </a:p>
          <a:p>
            <a:pPr marL="0" indent="0">
              <a:buNone/>
            </a:pPr>
            <a:r>
              <a:rPr lang="en-US" dirty="0"/>
              <a:t>Population genomics studies these genetic differences using many markers to get a better sense of how evolutionary forces shape different parts of the genome.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21507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7056-FAB7-F84C-B5B1-EEB5BCCC14DB}"/>
              </a:ext>
            </a:extLst>
          </p:cNvPr>
          <p:cNvSpPr>
            <a:spLocks noGrp="1"/>
          </p:cNvSpPr>
          <p:nvPr>
            <p:ph type="title"/>
          </p:nvPr>
        </p:nvSpPr>
        <p:spPr/>
        <p:txBody>
          <a:bodyPr/>
          <a:lstStyle/>
          <a:p>
            <a:r>
              <a:rPr lang="en-US" dirty="0"/>
              <a:t>Population genomics</a:t>
            </a:r>
          </a:p>
        </p:txBody>
      </p:sp>
      <p:sp>
        <p:nvSpPr>
          <p:cNvPr id="3" name="Content Placeholder 2">
            <a:extLst>
              <a:ext uri="{FF2B5EF4-FFF2-40B4-BE49-F238E27FC236}">
                <a16:creationId xmlns:a16="http://schemas.microsoft.com/office/drawing/2014/main" id="{5A53A4AC-0FE0-ED44-927E-A2844A2CE36A}"/>
              </a:ext>
            </a:extLst>
          </p:cNvPr>
          <p:cNvSpPr>
            <a:spLocks noGrp="1"/>
          </p:cNvSpPr>
          <p:nvPr>
            <p:ph idx="1"/>
          </p:nvPr>
        </p:nvSpPr>
        <p:spPr/>
        <p:txBody>
          <a:bodyPr/>
          <a:lstStyle/>
          <a:p>
            <a:pPr marL="0" indent="0">
              <a:buNone/>
            </a:pPr>
            <a:r>
              <a:rPr lang="en-US" dirty="0"/>
              <a:t>Population genetics studies the genetic differences within and between populations and the dynamics of how populations evolve. </a:t>
            </a:r>
          </a:p>
          <a:p>
            <a:pPr marL="0" indent="0">
              <a:buNone/>
            </a:pPr>
            <a:endParaRPr lang="en-US" dirty="0"/>
          </a:p>
          <a:p>
            <a:pPr marL="0" indent="0">
              <a:buNone/>
            </a:pPr>
            <a:r>
              <a:rPr lang="en-US" dirty="0"/>
              <a:t>Population genomics studies these genetic differences using many markers to get a better sense of how evolutionary forces shape different parts of the genome.</a:t>
            </a:r>
          </a:p>
          <a:p>
            <a:pPr marL="0" indent="0">
              <a:buNone/>
            </a:pPr>
            <a:endParaRPr lang="en-US" dirty="0"/>
          </a:p>
          <a:p>
            <a:pPr marL="0" indent="0">
              <a:buNone/>
            </a:pPr>
            <a:r>
              <a:rPr lang="en-US" dirty="0"/>
              <a:t>By comparing differences in genetic diversity and differentiation within species we can study population structure, speciation and </a:t>
            </a:r>
            <a:r>
              <a:rPr lang="en-US" dirty="0">
                <a:highlight>
                  <a:srgbClr val="FFFF00"/>
                </a:highlight>
              </a:rPr>
              <a:t>adaptation</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77616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27533-0D00-1F44-B377-9B28D4B16CB9}"/>
              </a:ext>
            </a:extLst>
          </p:cNvPr>
          <p:cNvSpPr>
            <a:spLocks noGrp="1"/>
          </p:cNvSpPr>
          <p:nvPr>
            <p:ph type="title"/>
          </p:nvPr>
        </p:nvSpPr>
        <p:spPr/>
        <p:txBody>
          <a:bodyPr/>
          <a:lstStyle/>
          <a:p>
            <a:r>
              <a:rPr lang="en-US" dirty="0"/>
              <a:t>Population genomics for adaptation</a:t>
            </a:r>
          </a:p>
        </p:txBody>
      </p:sp>
      <p:sp>
        <p:nvSpPr>
          <p:cNvPr id="3" name="Content Placeholder 2">
            <a:extLst>
              <a:ext uri="{FF2B5EF4-FFF2-40B4-BE49-F238E27FC236}">
                <a16:creationId xmlns:a16="http://schemas.microsoft.com/office/drawing/2014/main" id="{0F1821F0-1D31-5448-918B-CFDAF7816A47}"/>
              </a:ext>
            </a:extLst>
          </p:cNvPr>
          <p:cNvSpPr>
            <a:spLocks noGrp="1"/>
          </p:cNvSpPr>
          <p:nvPr>
            <p:ph idx="1"/>
          </p:nvPr>
        </p:nvSpPr>
        <p:spPr>
          <a:xfrm>
            <a:off x="5577570" y="1825625"/>
            <a:ext cx="5776229" cy="4351338"/>
          </a:xfrm>
        </p:spPr>
        <p:txBody>
          <a:bodyPr/>
          <a:lstStyle/>
          <a:p>
            <a:pPr marL="0" indent="0">
              <a:buNone/>
            </a:pPr>
            <a:r>
              <a:rPr lang="en-US" dirty="0"/>
              <a:t>Population genomics study populations early in the speciation continuum.</a:t>
            </a:r>
          </a:p>
        </p:txBody>
      </p:sp>
      <p:pic>
        <p:nvPicPr>
          <p:cNvPr id="5" name="Picture 4">
            <a:extLst>
              <a:ext uri="{FF2B5EF4-FFF2-40B4-BE49-F238E27FC236}">
                <a16:creationId xmlns:a16="http://schemas.microsoft.com/office/drawing/2014/main" id="{08E6EEE0-D3B5-B740-852F-2E2B8F3DCF72}"/>
              </a:ext>
            </a:extLst>
          </p:cNvPr>
          <p:cNvPicPr>
            <a:picLocks noChangeAspect="1"/>
          </p:cNvPicPr>
          <p:nvPr/>
        </p:nvPicPr>
        <p:blipFill>
          <a:blip r:embed="rId2"/>
          <a:stretch>
            <a:fillRect/>
          </a:stretch>
        </p:blipFill>
        <p:spPr>
          <a:xfrm>
            <a:off x="433152" y="1346886"/>
            <a:ext cx="4791780" cy="5511114"/>
          </a:xfrm>
          <a:prstGeom prst="rect">
            <a:avLst/>
          </a:prstGeom>
        </p:spPr>
      </p:pic>
      <p:sp>
        <p:nvSpPr>
          <p:cNvPr id="6" name="TextBox 5">
            <a:extLst>
              <a:ext uri="{FF2B5EF4-FFF2-40B4-BE49-F238E27FC236}">
                <a16:creationId xmlns:a16="http://schemas.microsoft.com/office/drawing/2014/main" id="{62FA3F2E-4DC3-3B4C-B98B-41C2C709A191}"/>
              </a:ext>
            </a:extLst>
          </p:cNvPr>
          <p:cNvSpPr txBox="1"/>
          <p:nvPr/>
        </p:nvSpPr>
        <p:spPr>
          <a:xfrm>
            <a:off x="8121077" y="6311900"/>
            <a:ext cx="4070923" cy="369332"/>
          </a:xfrm>
          <a:prstGeom prst="rect">
            <a:avLst/>
          </a:prstGeom>
          <a:noFill/>
        </p:spPr>
        <p:txBody>
          <a:bodyPr wrap="none" rtlCol="0">
            <a:spAutoFit/>
          </a:bodyPr>
          <a:lstStyle/>
          <a:p>
            <a:r>
              <a:rPr lang="en-US" dirty="0">
                <a:latin typeface="Avenir Book" panose="02000503020000020003" pitchFamily="2" charset="0"/>
              </a:rPr>
              <a:t>Seehausen et al. 2014, Nat. Gen. Rev.</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45DF6B0-60F1-9F4D-9864-DEC242DB49B6}"/>
                  </a:ext>
                </a:extLst>
              </p14:cNvPr>
              <p14:cNvContentPartPr/>
              <p14:nvPr/>
            </p14:nvContentPartPr>
            <p14:xfrm>
              <a:off x="1852414" y="2593012"/>
              <a:ext cx="1511280" cy="1113120"/>
            </p14:xfrm>
          </p:contentPart>
        </mc:Choice>
        <mc:Fallback xmlns="">
          <p:pic>
            <p:nvPicPr>
              <p:cNvPr id="7" name="Ink 6">
                <a:extLst>
                  <a:ext uri="{FF2B5EF4-FFF2-40B4-BE49-F238E27FC236}">
                    <a16:creationId xmlns:a16="http://schemas.microsoft.com/office/drawing/2014/main" id="{C45DF6B0-60F1-9F4D-9864-DEC242DB49B6}"/>
                  </a:ext>
                </a:extLst>
              </p:cNvPr>
              <p:cNvPicPr/>
              <p:nvPr/>
            </p:nvPicPr>
            <p:blipFill>
              <a:blip r:embed="rId4"/>
              <a:stretch>
                <a:fillRect/>
              </a:stretch>
            </p:blipFill>
            <p:spPr>
              <a:xfrm>
                <a:off x="1834414" y="2575372"/>
                <a:ext cx="1546920" cy="1148760"/>
              </a:xfrm>
              <a:prstGeom prst="rect">
                <a:avLst/>
              </a:prstGeom>
            </p:spPr>
          </p:pic>
        </mc:Fallback>
      </mc:AlternateContent>
    </p:spTree>
    <p:extLst>
      <p:ext uri="{BB962C8B-B14F-4D97-AF65-F5344CB8AC3E}">
        <p14:creationId xmlns:p14="http://schemas.microsoft.com/office/powerpoint/2010/main" val="371000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27533-0D00-1F44-B377-9B28D4B16CB9}"/>
              </a:ext>
            </a:extLst>
          </p:cNvPr>
          <p:cNvSpPr>
            <a:spLocks noGrp="1"/>
          </p:cNvSpPr>
          <p:nvPr>
            <p:ph type="title"/>
          </p:nvPr>
        </p:nvSpPr>
        <p:spPr/>
        <p:txBody>
          <a:bodyPr/>
          <a:lstStyle/>
          <a:p>
            <a:r>
              <a:rPr lang="en-US" dirty="0"/>
              <a:t>Population genomics for adaptation</a:t>
            </a:r>
          </a:p>
        </p:txBody>
      </p:sp>
      <p:sp>
        <p:nvSpPr>
          <p:cNvPr id="3" name="Content Placeholder 2">
            <a:extLst>
              <a:ext uri="{FF2B5EF4-FFF2-40B4-BE49-F238E27FC236}">
                <a16:creationId xmlns:a16="http://schemas.microsoft.com/office/drawing/2014/main" id="{0F1821F0-1D31-5448-918B-CFDAF7816A47}"/>
              </a:ext>
            </a:extLst>
          </p:cNvPr>
          <p:cNvSpPr>
            <a:spLocks noGrp="1"/>
          </p:cNvSpPr>
          <p:nvPr>
            <p:ph idx="1"/>
          </p:nvPr>
        </p:nvSpPr>
        <p:spPr>
          <a:xfrm>
            <a:off x="5577570" y="1825625"/>
            <a:ext cx="5776229" cy="4351338"/>
          </a:xfrm>
        </p:spPr>
        <p:txBody>
          <a:bodyPr/>
          <a:lstStyle/>
          <a:p>
            <a:pPr marL="0" indent="0">
              <a:buNone/>
            </a:pPr>
            <a:r>
              <a:rPr lang="en-US" dirty="0"/>
              <a:t>Population genomics study populations early in the speciation continuum.</a:t>
            </a:r>
          </a:p>
          <a:p>
            <a:pPr marL="0" indent="0">
              <a:buNone/>
            </a:pPr>
            <a:endParaRPr lang="en-US" dirty="0"/>
          </a:p>
          <a:p>
            <a:pPr marL="0" indent="0">
              <a:buNone/>
            </a:pPr>
            <a:r>
              <a:rPr lang="en-US" dirty="0"/>
              <a:t>Later on in the continuum, differentiation builds up and it becomes more and more difficult to distinguish whether genetic differentiation is due to ecological divergence and adaptation or to other factors.</a:t>
            </a:r>
          </a:p>
        </p:txBody>
      </p:sp>
      <p:pic>
        <p:nvPicPr>
          <p:cNvPr id="5" name="Picture 4">
            <a:extLst>
              <a:ext uri="{FF2B5EF4-FFF2-40B4-BE49-F238E27FC236}">
                <a16:creationId xmlns:a16="http://schemas.microsoft.com/office/drawing/2014/main" id="{08E6EEE0-D3B5-B740-852F-2E2B8F3DCF72}"/>
              </a:ext>
            </a:extLst>
          </p:cNvPr>
          <p:cNvPicPr>
            <a:picLocks noChangeAspect="1"/>
          </p:cNvPicPr>
          <p:nvPr/>
        </p:nvPicPr>
        <p:blipFill>
          <a:blip r:embed="rId2"/>
          <a:stretch>
            <a:fillRect/>
          </a:stretch>
        </p:blipFill>
        <p:spPr>
          <a:xfrm>
            <a:off x="433152" y="1346886"/>
            <a:ext cx="4791780" cy="5511114"/>
          </a:xfrm>
          <a:prstGeom prst="rect">
            <a:avLst/>
          </a:prstGeom>
        </p:spPr>
      </p:pic>
      <p:sp>
        <p:nvSpPr>
          <p:cNvPr id="6" name="TextBox 5">
            <a:extLst>
              <a:ext uri="{FF2B5EF4-FFF2-40B4-BE49-F238E27FC236}">
                <a16:creationId xmlns:a16="http://schemas.microsoft.com/office/drawing/2014/main" id="{62FA3F2E-4DC3-3B4C-B98B-41C2C709A191}"/>
              </a:ext>
            </a:extLst>
          </p:cNvPr>
          <p:cNvSpPr txBox="1"/>
          <p:nvPr/>
        </p:nvSpPr>
        <p:spPr>
          <a:xfrm>
            <a:off x="8121077" y="6311900"/>
            <a:ext cx="4070923" cy="369332"/>
          </a:xfrm>
          <a:prstGeom prst="rect">
            <a:avLst/>
          </a:prstGeom>
          <a:noFill/>
        </p:spPr>
        <p:txBody>
          <a:bodyPr wrap="none" rtlCol="0">
            <a:spAutoFit/>
          </a:bodyPr>
          <a:lstStyle/>
          <a:p>
            <a:r>
              <a:rPr lang="en-US" dirty="0">
                <a:latin typeface="Avenir Book" panose="02000503020000020003" pitchFamily="2" charset="0"/>
              </a:rPr>
              <a:t>Seehausen et al. 2014, Nat. Gen. Rev.</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A6A8761-EBEE-5A48-8E30-5488BDAAD612}"/>
                  </a:ext>
                </a:extLst>
              </p14:cNvPr>
              <p14:cNvContentPartPr/>
              <p14:nvPr/>
            </p14:nvContentPartPr>
            <p14:xfrm>
              <a:off x="3441454" y="3521092"/>
              <a:ext cx="1139400" cy="893880"/>
            </p14:xfrm>
          </p:contentPart>
        </mc:Choice>
        <mc:Fallback xmlns="">
          <p:pic>
            <p:nvPicPr>
              <p:cNvPr id="4" name="Ink 3">
                <a:extLst>
                  <a:ext uri="{FF2B5EF4-FFF2-40B4-BE49-F238E27FC236}">
                    <a16:creationId xmlns:a16="http://schemas.microsoft.com/office/drawing/2014/main" id="{AA6A8761-EBEE-5A48-8E30-5488BDAAD612}"/>
                  </a:ext>
                </a:extLst>
              </p:cNvPr>
              <p:cNvPicPr/>
              <p:nvPr/>
            </p:nvPicPr>
            <p:blipFill>
              <a:blip r:embed="rId4"/>
              <a:stretch>
                <a:fillRect/>
              </a:stretch>
            </p:blipFill>
            <p:spPr>
              <a:xfrm>
                <a:off x="3423814" y="3503092"/>
                <a:ext cx="1175040" cy="929520"/>
              </a:xfrm>
              <a:prstGeom prst="rect">
                <a:avLst/>
              </a:prstGeom>
            </p:spPr>
          </p:pic>
        </mc:Fallback>
      </mc:AlternateContent>
    </p:spTree>
    <p:extLst>
      <p:ext uri="{BB962C8B-B14F-4D97-AF65-F5344CB8AC3E}">
        <p14:creationId xmlns:p14="http://schemas.microsoft.com/office/powerpoint/2010/main" val="213462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8C4CD-0C44-7646-B68A-94C5C05C4B2A}"/>
              </a:ext>
            </a:extLst>
          </p:cNvPr>
          <p:cNvSpPr>
            <a:spLocks noGrp="1"/>
          </p:cNvSpPr>
          <p:nvPr>
            <p:ph idx="1"/>
          </p:nvPr>
        </p:nvSpPr>
        <p:spPr>
          <a:xfrm>
            <a:off x="6326659" y="2334814"/>
            <a:ext cx="5027141" cy="2412743"/>
          </a:xfrm>
        </p:spPr>
        <p:txBody>
          <a:bodyPr>
            <a:normAutofit lnSpcReduction="10000"/>
          </a:bodyPr>
          <a:lstStyle/>
          <a:p>
            <a:pPr marL="0" indent="0" algn="ctr">
              <a:lnSpc>
                <a:spcPct val="100000"/>
              </a:lnSpc>
              <a:buNone/>
            </a:pPr>
            <a:r>
              <a:rPr lang="en-US" b="1" dirty="0"/>
              <a:t>Why </a:t>
            </a:r>
            <a:r>
              <a:rPr lang="en-US" b="1" dirty="0" err="1"/>
              <a:t>RADseq</a:t>
            </a:r>
            <a:r>
              <a:rPr lang="en-US" b="1" dirty="0"/>
              <a:t>?</a:t>
            </a:r>
          </a:p>
          <a:p>
            <a:pPr marL="0" indent="0">
              <a:lnSpc>
                <a:spcPct val="100000"/>
              </a:lnSpc>
              <a:buNone/>
            </a:pPr>
            <a:r>
              <a:rPr lang="en-US" dirty="0" err="1"/>
              <a:t>RADseq</a:t>
            </a:r>
            <a:r>
              <a:rPr lang="en-US" dirty="0"/>
              <a:t> allows to genotype thousands of loci across many individuals at a reasonable cost and can be tuned to address many different questions</a:t>
            </a:r>
          </a:p>
        </p:txBody>
      </p:sp>
      <p:sp>
        <p:nvSpPr>
          <p:cNvPr id="4" name="Title 1">
            <a:extLst>
              <a:ext uri="{FF2B5EF4-FFF2-40B4-BE49-F238E27FC236}">
                <a16:creationId xmlns:a16="http://schemas.microsoft.com/office/drawing/2014/main" id="{3E229E68-A4FE-5643-B05E-E2D428C22002}"/>
              </a:ext>
            </a:extLst>
          </p:cNvPr>
          <p:cNvSpPr>
            <a:spLocks noGrp="1"/>
          </p:cNvSpPr>
          <p:nvPr>
            <p:ph type="title"/>
          </p:nvPr>
        </p:nvSpPr>
        <p:spPr/>
        <p:txBody>
          <a:bodyPr/>
          <a:lstStyle/>
          <a:p>
            <a:r>
              <a:rPr lang="en-US" dirty="0"/>
              <a:t>Population genomics with </a:t>
            </a:r>
            <a:r>
              <a:rPr lang="en-US" dirty="0" err="1"/>
              <a:t>RADseq</a:t>
            </a:r>
            <a:endParaRPr lang="en-US" dirty="0"/>
          </a:p>
        </p:txBody>
      </p:sp>
      <p:graphicFrame>
        <p:nvGraphicFramePr>
          <p:cNvPr id="5" name="Diagram 4">
            <a:extLst>
              <a:ext uri="{FF2B5EF4-FFF2-40B4-BE49-F238E27FC236}">
                <a16:creationId xmlns:a16="http://schemas.microsoft.com/office/drawing/2014/main" id="{0763EF42-03F8-EC42-B75E-8B84CCBFAFFA}"/>
              </a:ext>
            </a:extLst>
          </p:cNvPr>
          <p:cNvGraphicFramePr>
            <a:graphicFrameLocks noChangeAspect="1"/>
          </p:cNvGraphicFramePr>
          <p:nvPr>
            <p:extLst>
              <p:ext uri="{D42A27DB-BD31-4B8C-83A1-F6EECF244321}">
                <p14:modId xmlns:p14="http://schemas.microsoft.com/office/powerpoint/2010/main" val="2287895137"/>
              </p:ext>
            </p:extLst>
          </p:nvPr>
        </p:nvGraphicFramePr>
        <p:xfrm>
          <a:off x="462692" y="1825625"/>
          <a:ext cx="5402651" cy="3431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7364103"/>
      </p:ext>
    </p:extLst>
  </p:cSld>
  <p:clrMapOvr>
    <a:masterClrMapping/>
  </p:clrMapOvr>
</p:sld>
</file>

<file path=ppt/theme/theme1.xml><?xml version="1.0" encoding="utf-8"?>
<a:theme xmlns:a="http://schemas.openxmlformats.org/drawingml/2006/main" name="Avenir_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venir_theme" id="{AB66D53D-D637-B740-99B5-1734094E7E1E}" vid="{F6A037AD-C4BD-5C44-8430-43CA67641D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Avenir_theme</Template>
  <TotalTime>14038</TotalTime>
  <Words>1173</Words>
  <Application>Microsoft Macintosh PowerPoint</Application>
  <PresentationFormat>Widescreen</PresentationFormat>
  <Paragraphs>160</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Avenir Book</vt:lpstr>
      <vt:lpstr>Calibri</vt:lpstr>
      <vt:lpstr>Century Gothic</vt:lpstr>
      <vt:lpstr>Avenir_theme</vt:lpstr>
      <vt:lpstr>Population genomics for adaptation</vt:lpstr>
      <vt:lpstr>Analytical approaches</vt:lpstr>
      <vt:lpstr>Analytical approaches</vt:lpstr>
      <vt:lpstr>Population genomics</vt:lpstr>
      <vt:lpstr>Population genomics</vt:lpstr>
      <vt:lpstr>Population genomics</vt:lpstr>
      <vt:lpstr>Population genomics for adaptation</vt:lpstr>
      <vt:lpstr>Population genomics for adaptation</vt:lpstr>
      <vt:lpstr>Population genomics with RADseq</vt:lpstr>
      <vt:lpstr>Why RADseq?</vt:lpstr>
      <vt:lpstr>Why RADseq?</vt:lpstr>
      <vt:lpstr>Bioinformatic pipeline</vt:lpstr>
      <vt:lpstr>Bioinformatic pipelines</vt:lpstr>
      <vt:lpstr>Bioinformatic pipeline</vt:lpstr>
      <vt:lpstr>Bioinformatic pipeline</vt:lpstr>
      <vt:lpstr>Bioinformatic pipeline</vt:lpstr>
      <vt:lpstr>RADseq pipeline</vt:lpstr>
      <vt:lpstr>RADseq pipeline</vt:lpstr>
      <vt:lpstr>RADseq pipeline</vt:lpstr>
      <vt:lpstr>RADseq pipelines</vt:lpstr>
      <vt:lpstr>RADseq pipelines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Tigano, Anna</dc:creator>
  <cp:lastModifiedBy>Anna Tigano</cp:lastModifiedBy>
  <cp:revision>35</cp:revision>
  <dcterms:created xsi:type="dcterms:W3CDTF">2020-08-03T16:59:25Z</dcterms:created>
  <dcterms:modified xsi:type="dcterms:W3CDTF">2022-05-24T18:15:38Z</dcterms:modified>
</cp:coreProperties>
</file>