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24"/>
  </p:normalViewPr>
  <p:slideViewPr>
    <p:cSldViewPr snapToGrid="0" snapToObjects="1">
      <p:cViewPr varScale="1">
        <p:scale>
          <a:sx n="164" d="100"/>
          <a:sy n="164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86F-F8FC-094F-B6C5-E147F604F8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4F02-AB98-E044-A7E4-FC93035F8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0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86F-F8FC-094F-B6C5-E147F604F8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4F02-AB98-E044-A7E4-FC93035F8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86F-F8FC-094F-B6C5-E147F604F8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4F02-AB98-E044-A7E4-FC93035F8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3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86F-F8FC-094F-B6C5-E147F604F8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4F02-AB98-E044-A7E4-FC93035F8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2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86F-F8FC-094F-B6C5-E147F604F8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4F02-AB98-E044-A7E4-FC93035F8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86F-F8FC-094F-B6C5-E147F604F8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4F02-AB98-E044-A7E4-FC93035F8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8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86F-F8FC-094F-B6C5-E147F604F8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4F02-AB98-E044-A7E4-FC93035F8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1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86F-F8FC-094F-B6C5-E147F604F8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4F02-AB98-E044-A7E4-FC93035F8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3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86F-F8FC-094F-B6C5-E147F604F8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4F02-AB98-E044-A7E4-FC93035F8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8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86F-F8FC-094F-B6C5-E147F604F8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4F02-AB98-E044-A7E4-FC93035F8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86F-F8FC-094F-B6C5-E147F604F8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4F02-AB98-E044-A7E4-FC93035F8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586F-F8FC-094F-B6C5-E147F604F806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94F02-AB98-E044-A7E4-FC93035F8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9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emf"/><Relationship Id="rId20" Type="http://schemas.openxmlformats.org/officeDocument/2006/relationships/image" Target="../media/image30.emf"/><Relationship Id="rId21" Type="http://schemas.openxmlformats.org/officeDocument/2006/relationships/image" Target="../media/image31.emf"/><Relationship Id="rId22" Type="http://schemas.openxmlformats.org/officeDocument/2006/relationships/image" Target="../media/image32.emf"/><Relationship Id="rId23" Type="http://schemas.openxmlformats.org/officeDocument/2006/relationships/image" Target="../media/image33.emf"/><Relationship Id="rId24" Type="http://schemas.openxmlformats.org/officeDocument/2006/relationships/image" Target="../media/image34.emf"/><Relationship Id="rId25" Type="http://schemas.openxmlformats.org/officeDocument/2006/relationships/image" Target="../media/image35.emf"/><Relationship Id="rId26" Type="http://schemas.openxmlformats.org/officeDocument/2006/relationships/image" Target="../media/image36.emf"/><Relationship Id="rId10" Type="http://schemas.openxmlformats.org/officeDocument/2006/relationships/image" Target="../media/image20.emf"/><Relationship Id="rId11" Type="http://schemas.openxmlformats.org/officeDocument/2006/relationships/image" Target="../media/image21.emf"/><Relationship Id="rId12" Type="http://schemas.openxmlformats.org/officeDocument/2006/relationships/image" Target="../media/image22.emf"/><Relationship Id="rId13" Type="http://schemas.openxmlformats.org/officeDocument/2006/relationships/image" Target="../media/image23.emf"/><Relationship Id="rId14" Type="http://schemas.openxmlformats.org/officeDocument/2006/relationships/image" Target="../media/image24.emf"/><Relationship Id="rId15" Type="http://schemas.openxmlformats.org/officeDocument/2006/relationships/image" Target="../media/image25.emf"/><Relationship Id="rId16" Type="http://schemas.openxmlformats.org/officeDocument/2006/relationships/image" Target="../media/image26.emf"/><Relationship Id="rId17" Type="http://schemas.openxmlformats.org/officeDocument/2006/relationships/image" Target="../media/image27.emf"/><Relationship Id="rId18" Type="http://schemas.openxmlformats.org/officeDocument/2006/relationships/image" Target="../media/image28.emf"/><Relationship Id="rId19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Clustering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83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Pros </a:t>
            </a:r>
          </a:p>
          <a:p>
            <a:pPr lvl="1"/>
            <a:r>
              <a:rPr lang="en-US" dirty="0" smtClean="0"/>
              <a:t>Arbitrary shapes possible</a:t>
            </a:r>
          </a:p>
          <a:p>
            <a:pPr lvl="1"/>
            <a:r>
              <a:rPr lang="en-US" dirty="0" smtClean="0"/>
              <a:t>Can detect noise</a:t>
            </a:r>
          </a:p>
          <a:p>
            <a:pPr lvl="1"/>
            <a:r>
              <a:rPr lang="en-US" dirty="0" smtClean="0"/>
              <a:t>No need to specify number of clusters</a:t>
            </a:r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Can be difficult to determine parameters</a:t>
            </a:r>
          </a:p>
          <a:p>
            <a:pPr lvl="1"/>
            <a:r>
              <a:rPr lang="en-US" dirty="0" smtClean="0"/>
              <a:t>Slower than k - means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0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4807"/>
            <a:ext cx="3949700" cy="40005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sensitivity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63" y="1999107"/>
            <a:ext cx="4432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- OPTICS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Ordering Points To Identify the Clustering Structure</a:t>
            </a:r>
          </a:p>
          <a:p>
            <a:pPr marL="0" indent="0">
              <a:buNone/>
            </a:pPr>
            <a:r>
              <a:rPr lang="en-US" dirty="0" smtClean="0"/>
              <a:t>Basic idea : always make the shortest jump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35" y="3181163"/>
            <a:ext cx="3778142" cy="31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 need to specify number of clusters</a:t>
            </a:r>
          </a:p>
          <a:p>
            <a:pPr lvl="1"/>
            <a:r>
              <a:rPr lang="en-US" dirty="0" smtClean="0"/>
              <a:t>Robust parameters</a:t>
            </a:r>
          </a:p>
          <a:p>
            <a:pPr lvl="1"/>
            <a:r>
              <a:rPr lang="en-US" dirty="0" smtClean="0"/>
              <a:t>Complete hierarchy of clusters</a:t>
            </a:r>
          </a:p>
          <a:p>
            <a:pPr lvl="1"/>
            <a:r>
              <a:rPr lang="en-US" dirty="0" smtClean="0"/>
              <a:t>Good visualization independent of dimension of data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Slower than other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o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222969"/>
            <a:ext cx="6335076" cy="63350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33015" y="5934670"/>
            <a:ext cx="47115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i="1" dirty="0" smtClean="0">
                <a:solidFill>
                  <a:srgbClr val="000000"/>
                </a:solidFill>
                <a:latin typeface="Helvetica" charset="0"/>
              </a:rPr>
              <a:t>Mathias S. Jørgensen, Michael N. Grooves, </a:t>
            </a:r>
          </a:p>
          <a:p>
            <a:r>
              <a:rPr lang="is-IS" i="1" dirty="0" smtClean="0">
                <a:solidFill>
                  <a:srgbClr val="000000"/>
                </a:solidFill>
                <a:latin typeface="Helvetica" charset="0"/>
              </a:rPr>
              <a:t>Bjørk Hammer</a:t>
            </a:r>
          </a:p>
          <a:p>
            <a:r>
              <a:rPr lang="is-IS" i="1" dirty="0" smtClean="0">
                <a:solidFill>
                  <a:srgbClr val="000000"/>
                </a:solidFill>
                <a:latin typeface="Helvetica" charset="0"/>
              </a:rPr>
              <a:t>J</a:t>
            </a:r>
            <a:r>
              <a:rPr lang="is-IS" i="1" dirty="0">
                <a:solidFill>
                  <a:srgbClr val="000000"/>
                </a:solidFill>
                <a:latin typeface="Helvetica" charset="0"/>
              </a:rPr>
              <a:t>. Chem. Theory Comput.</a:t>
            </a:r>
            <a:r>
              <a:rPr lang="is-IS" dirty="0">
                <a:solidFill>
                  <a:srgbClr val="000000"/>
                </a:solidFill>
                <a:latin typeface="Helvetica" charset="0"/>
              </a:rPr>
              <a:t>, </a:t>
            </a:r>
            <a:r>
              <a:rPr lang="is-IS" b="1" dirty="0">
                <a:solidFill>
                  <a:srgbClr val="000000"/>
                </a:solidFill>
                <a:latin typeface="Helvetica" charset="0"/>
              </a:rPr>
              <a:t>2017</a:t>
            </a:r>
            <a:r>
              <a:rPr lang="is-IS" dirty="0">
                <a:solidFill>
                  <a:srgbClr val="000000"/>
                </a:solidFill>
                <a:latin typeface="Helvetica" charset="0"/>
              </a:rPr>
              <a:t>, </a:t>
            </a:r>
            <a:r>
              <a:rPr lang="is-IS" i="1" dirty="0">
                <a:solidFill>
                  <a:srgbClr val="000000"/>
                </a:solidFill>
                <a:latin typeface="Helvetica" charset="0"/>
              </a:rPr>
              <a:t>13</a:t>
            </a:r>
            <a:r>
              <a:rPr lang="is-IS" dirty="0">
                <a:solidFill>
                  <a:srgbClr val="000000"/>
                </a:solidFill>
                <a:latin typeface="Helvetica" charset="0"/>
              </a:rPr>
              <a:t> 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9" y="1904890"/>
            <a:ext cx="8698992" cy="3169920"/>
          </a:xfrm>
        </p:spPr>
      </p:pic>
      <p:sp>
        <p:nvSpPr>
          <p:cNvPr id="5" name="TextBox 4"/>
          <p:cNvSpPr txBox="1"/>
          <p:nvPr/>
        </p:nvSpPr>
        <p:spPr>
          <a:xfrm>
            <a:off x="886349" y="751668"/>
            <a:ext cx="2968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vector : Bag-of-Bonds</a:t>
            </a:r>
          </a:p>
          <a:p>
            <a:r>
              <a:rPr lang="en-US" dirty="0" smtClean="0"/>
              <a:t>Similarity : L1-norm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33015" y="5934670"/>
            <a:ext cx="47115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i="1" dirty="0" smtClean="0">
                <a:solidFill>
                  <a:srgbClr val="000000"/>
                </a:solidFill>
                <a:latin typeface="Helvetica" charset="0"/>
              </a:rPr>
              <a:t>Mathias S. Jørgensen, Michael N. Grooves, </a:t>
            </a:r>
          </a:p>
          <a:p>
            <a:r>
              <a:rPr lang="is-IS" i="1" dirty="0" smtClean="0">
                <a:solidFill>
                  <a:srgbClr val="000000"/>
                </a:solidFill>
                <a:latin typeface="Helvetica" charset="0"/>
              </a:rPr>
              <a:t>Bjørk Hammer</a:t>
            </a:r>
          </a:p>
          <a:p>
            <a:r>
              <a:rPr lang="is-IS" i="1" dirty="0" smtClean="0">
                <a:solidFill>
                  <a:srgbClr val="000000"/>
                </a:solidFill>
                <a:latin typeface="Helvetica" charset="0"/>
              </a:rPr>
              <a:t>J</a:t>
            </a:r>
            <a:r>
              <a:rPr lang="is-IS" i="1" dirty="0">
                <a:solidFill>
                  <a:srgbClr val="000000"/>
                </a:solidFill>
                <a:latin typeface="Helvetica" charset="0"/>
              </a:rPr>
              <a:t>. Chem. Theory Comput.</a:t>
            </a:r>
            <a:r>
              <a:rPr lang="is-IS" dirty="0">
                <a:solidFill>
                  <a:srgbClr val="000000"/>
                </a:solidFill>
                <a:latin typeface="Helvetica" charset="0"/>
              </a:rPr>
              <a:t>, </a:t>
            </a:r>
            <a:r>
              <a:rPr lang="is-IS" b="1" dirty="0">
                <a:solidFill>
                  <a:srgbClr val="000000"/>
                </a:solidFill>
                <a:latin typeface="Helvetica" charset="0"/>
              </a:rPr>
              <a:t>2017</a:t>
            </a:r>
            <a:r>
              <a:rPr lang="is-IS" dirty="0">
                <a:solidFill>
                  <a:srgbClr val="000000"/>
                </a:solidFill>
                <a:latin typeface="Helvetica" charset="0"/>
              </a:rPr>
              <a:t>, </a:t>
            </a:r>
            <a:r>
              <a:rPr lang="is-IS" i="1" dirty="0">
                <a:solidFill>
                  <a:srgbClr val="000000"/>
                </a:solidFill>
                <a:latin typeface="Helvetica" charset="0"/>
              </a:rPr>
              <a:t>13</a:t>
            </a:r>
            <a:r>
              <a:rPr lang="is-IS" dirty="0">
                <a:solidFill>
                  <a:srgbClr val="000000"/>
                </a:solidFill>
                <a:latin typeface="Helvetica" charset="0"/>
              </a:rPr>
              <a:t> 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loud 46"/>
          <p:cNvSpPr/>
          <p:nvPr/>
        </p:nvSpPr>
        <p:spPr>
          <a:xfrm rot="341078">
            <a:off x="7138808" y="4315552"/>
            <a:ext cx="2023604" cy="1461815"/>
          </a:xfrm>
          <a:prstGeom prst="cloud">
            <a:avLst/>
          </a:prstGeom>
          <a:solidFill>
            <a:srgbClr val="008000">
              <a:alpha val="27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203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loud 47"/>
          <p:cNvSpPr/>
          <p:nvPr/>
        </p:nvSpPr>
        <p:spPr>
          <a:xfrm rot="5400000">
            <a:off x="938152" y="2970094"/>
            <a:ext cx="3944472" cy="3629865"/>
          </a:xfrm>
          <a:prstGeom prst="cloud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203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48"/>
          <p:cNvSpPr/>
          <p:nvPr/>
        </p:nvSpPr>
        <p:spPr>
          <a:xfrm rot="20149949">
            <a:off x="1514847" y="-351096"/>
            <a:ext cx="4025056" cy="3755340"/>
          </a:xfrm>
          <a:prstGeom prst="cloud">
            <a:avLst/>
          </a:prstGeom>
          <a:solidFill>
            <a:srgbClr val="CC0202">
              <a:alpha val="3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203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loud 49"/>
          <p:cNvSpPr/>
          <p:nvPr/>
        </p:nvSpPr>
        <p:spPr>
          <a:xfrm>
            <a:off x="4725320" y="-455846"/>
            <a:ext cx="6225904" cy="2904002"/>
          </a:xfrm>
          <a:prstGeom prst="cloud">
            <a:avLst/>
          </a:prstGeom>
          <a:solidFill>
            <a:schemeClr val="accent6">
              <a:lumMod val="50000"/>
              <a:alpha val="29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203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loud 50"/>
          <p:cNvSpPr/>
          <p:nvPr/>
        </p:nvSpPr>
        <p:spPr>
          <a:xfrm rot="17622562">
            <a:off x="2523635" y="2874175"/>
            <a:ext cx="5544421" cy="2416167"/>
          </a:xfrm>
          <a:prstGeom prst="cloud">
            <a:avLst/>
          </a:prstGeom>
          <a:solidFill>
            <a:srgbClr val="FFFF00">
              <a:alpha val="3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203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51" descr="data11_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112">
            <a:off x="5893729" y="816033"/>
            <a:ext cx="482190" cy="1430317"/>
          </a:xfrm>
          <a:prstGeom prst="rect">
            <a:avLst/>
          </a:prstGeom>
        </p:spPr>
      </p:pic>
      <p:pic>
        <p:nvPicPr>
          <p:cNvPr id="53" name="Picture 52" descr="data11_0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111" y="1531191"/>
            <a:ext cx="1467360" cy="476485"/>
          </a:xfrm>
          <a:prstGeom prst="rect">
            <a:avLst/>
          </a:prstGeom>
        </p:spPr>
      </p:pic>
      <p:pic>
        <p:nvPicPr>
          <p:cNvPr id="54" name="Picture 53" descr="data9_8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86499">
            <a:off x="2962500" y="-160667"/>
            <a:ext cx="878986" cy="1170079"/>
          </a:xfrm>
          <a:prstGeom prst="rect">
            <a:avLst/>
          </a:prstGeom>
        </p:spPr>
      </p:pic>
      <p:pic>
        <p:nvPicPr>
          <p:cNvPr id="55" name="Picture 54" descr="data7_4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3322">
            <a:off x="4413380" y="3261393"/>
            <a:ext cx="715122" cy="976996"/>
          </a:xfrm>
          <a:prstGeom prst="rect">
            <a:avLst/>
          </a:prstGeom>
        </p:spPr>
      </p:pic>
      <p:pic>
        <p:nvPicPr>
          <p:cNvPr id="56" name="Picture 55" descr="data8_0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853">
            <a:off x="4294920" y="5635640"/>
            <a:ext cx="970769" cy="711558"/>
          </a:xfrm>
          <a:prstGeom prst="rect">
            <a:avLst/>
          </a:prstGeom>
        </p:spPr>
      </p:pic>
      <p:pic>
        <p:nvPicPr>
          <p:cNvPr id="57" name="Picture 56" descr="data8_7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7655">
            <a:off x="9210110" y="225961"/>
            <a:ext cx="1358680" cy="726866"/>
          </a:xfrm>
          <a:prstGeom prst="rect">
            <a:avLst/>
          </a:prstGeom>
        </p:spPr>
      </p:pic>
      <p:pic>
        <p:nvPicPr>
          <p:cNvPr id="58" name="Picture 57" descr="data8_6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85124">
            <a:off x="5801412" y="-151205"/>
            <a:ext cx="855344" cy="1104369"/>
          </a:xfrm>
          <a:prstGeom prst="rect">
            <a:avLst/>
          </a:prstGeom>
        </p:spPr>
      </p:pic>
      <p:pic>
        <p:nvPicPr>
          <p:cNvPr id="59" name="Picture 58" descr="data2_0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795">
            <a:off x="5790565" y="2409369"/>
            <a:ext cx="923818" cy="660580"/>
          </a:xfrm>
          <a:prstGeom prst="rect">
            <a:avLst/>
          </a:prstGeom>
        </p:spPr>
      </p:pic>
      <p:pic>
        <p:nvPicPr>
          <p:cNvPr id="60" name="Picture 59" descr="data2_1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5243">
            <a:off x="5371999" y="3509271"/>
            <a:ext cx="755965" cy="883595"/>
          </a:xfrm>
          <a:prstGeom prst="rect">
            <a:avLst/>
          </a:prstGeom>
        </p:spPr>
      </p:pic>
      <p:pic>
        <p:nvPicPr>
          <p:cNvPr id="61" name="Picture 60" descr="data2_6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8285">
            <a:off x="4897852" y="2041890"/>
            <a:ext cx="957715" cy="892043"/>
          </a:xfrm>
          <a:prstGeom prst="rect">
            <a:avLst/>
          </a:prstGeom>
        </p:spPr>
      </p:pic>
      <p:pic>
        <p:nvPicPr>
          <p:cNvPr id="62" name="Picture 61" descr="data3_2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63" y="5430212"/>
            <a:ext cx="771673" cy="745063"/>
          </a:xfrm>
          <a:prstGeom prst="rect">
            <a:avLst/>
          </a:prstGeom>
        </p:spPr>
      </p:pic>
      <p:pic>
        <p:nvPicPr>
          <p:cNvPr id="63" name="Picture 62" descr="data3_5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00823">
            <a:off x="2044413" y="5460647"/>
            <a:ext cx="867969" cy="846133"/>
          </a:xfrm>
          <a:prstGeom prst="rect">
            <a:avLst/>
          </a:prstGeom>
        </p:spPr>
      </p:pic>
      <p:pic>
        <p:nvPicPr>
          <p:cNvPr id="64" name="Picture 63" descr="data3_6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80" y="4446228"/>
            <a:ext cx="778405" cy="915448"/>
          </a:xfrm>
          <a:prstGeom prst="rect">
            <a:avLst/>
          </a:prstGeom>
        </p:spPr>
      </p:pic>
      <p:pic>
        <p:nvPicPr>
          <p:cNvPr id="65" name="Picture 64" descr="data5_0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9896">
            <a:off x="3262410" y="4535024"/>
            <a:ext cx="889865" cy="681132"/>
          </a:xfrm>
          <a:prstGeom prst="rect">
            <a:avLst/>
          </a:prstGeom>
        </p:spPr>
      </p:pic>
      <p:pic>
        <p:nvPicPr>
          <p:cNvPr id="66" name="Picture 65" descr="data5_5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06" y="3395636"/>
            <a:ext cx="821505" cy="796150"/>
          </a:xfrm>
          <a:prstGeom prst="rect">
            <a:avLst/>
          </a:prstGeom>
        </p:spPr>
      </p:pic>
      <p:pic>
        <p:nvPicPr>
          <p:cNvPr id="67" name="Picture 66" descr="data5_8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99701">
            <a:off x="2159870" y="3381697"/>
            <a:ext cx="881115" cy="82201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858224" y="6336344"/>
            <a:ext cx="140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pic>
        <p:nvPicPr>
          <p:cNvPr id="69" name="Picture 68" descr="data7_8.eps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853" y="4517739"/>
            <a:ext cx="786614" cy="912473"/>
          </a:xfrm>
          <a:prstGeom prst="rect">
            <a:avLst/>
          </a:prstGeom>
        </p:spPr>
      </p:pic>
      <p:pic>
        <p:nvPicPr>
          <p:cNvPr id="70" name="Picture 69" descr="data8_5.eps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7741">
            <a:off x="6929007" y="152524"/>
            <a:ext cx="1016767" cy="1157984"/>
          </a:xfrm>
          <a:prstGeom prst="rect">
            <a:avLst/>
          </a:prstGeom>
        </p:spPr>
      </p:pic>
      <p:pic>
        <p:nvPicPr>
          <p:cNvPr id="71" name="Picture 70" descr="data9_7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7134">
            <a:off x="1927142" y="870127"/>
            <a:ext cx="1167401" cy="676438"/>
          </a:xfrm>
          <a:prstGeom prst="rect">
            <a:avLst/>
          </a:prstGeom>
        </p:spPr>
      </p:pic>
      <p:pic>
        <p:nvPicPr>
          <p:cNvPr id="72" name="Picture 71" descr="data9_9.eps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94196">
            <a:off x="3120422" y="1113576"/>
            <a:ext cx="1090295" cy="682133"/>
          </a:xfrm>
          <a:prstGeom prst="rect">
            <a:avLst/>
          </a:prstGeom>
        </p:spPr>
      </p:pic>
      <p:pic>
        <p:nvPicPr>
          <p:cNvPr id="73" name="Picture 72" descr="data9_4.eps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4246">
            <a:off x="4082671" y="556744"/>
            <a:ext cx="1194895" cy="613309"/>
          </a:xfrm>
          <a:prstGeom prst="rect">
            <a:avLst/>
          </a:prstGeom>
        </p:spPr>
      </p:pic>
      <p:pic>
        <p:nvPicPr>
          <p:cNvPr id="74" name="Picture 73" descr="data9_29.eps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320">
            <a:off x="8214526" y="-38485"/>
            <a:ext cx="920553" cy="1296633"/>
          </a:xfrm>
          <a:prstGeom prst="rect">
            <a:avLst/>
          </a:prstGeom>
        </p:spPr>
      </p:pic>
      <p:pic>
        <p:nvPicPr>
          <p:cNvPr id="75" name="Picture 74" descr="data9_22.eps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14582">
            <a:off x="2157171" y="2021974"/>
            <a:ext cx="1146088" cy="700387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985460" y="4414673"/>
            <a:ext cx="4548818" cy="292529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 descr="data9_21.eps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4941">
            <a:off x="3623342" y="1892045"/>
            <a:ext cx="1248469" cy="779561"/>
          </a:xfrm>
          <a:prstGeom prst="rect">
            <a:avLst/>
          </a:prstGeom>
        </p:spPr>
      </p:pic>
      <p:sp>
        <p:nvSpPr>
          <p:cNvPr id="78" name="Bent Arrow 77"/>
          <p:cNvSpPr/>
          <p:nvPr/>
        </p:nvSpPr>
        <p:spPr>
          <a:xfrm rot="5400000" flipH="1">
            <a:off x="6423897" y="4577059"/>
            <a:ext cx="823125" cy="3002116"/>
          </a:xfrm>
          <a:prstGeom prst="bentArrow">
            <a:avLst>
              <a:gd name="adj1" fmla="val 6412"/>
              <a:gd name="adj2" fmla="val 10898"/>
              <a:gd name="adj3" fmla="val 25641"/>
              <a:gd name="adj4" fmla="val 38622"/>
            </a:avLst>
          </a:prstGeom>
          <a:solidFill>
            <a:srgbClr val="CC0202"/>
          </a:solidFill>
          <a:ln>
            <a:solidFill>
              <a:srgbClr val="CC020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92125" y="6321187"/>
            <a:ext cx="875408" cy="261610"/>
          </a:xfrm>
          <a:prstGeom prst="rect">
            <a:avLst/>
          </a:prstGeom>
          <a:solidFill>
            <a:schemeClr val="bg1"/>
          </a:solidFill>
        </p:spPr>
        <p:txBody>
          <a:bodyPr wrap="square" tIns="0" rtlCol="0" anchor="ctr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Offspring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80" name="Picture 79" descr="data6_9.eps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3389">
            <a:off x="7839587" y="4586537"/>
            <a:ext cx="716683" cy="887831"/>
          </a:xfrm>
          <a:prstGeom prst="rect">
            <a:avLst/>
          </a:prstGeom>
        </p:spPr>
      </p:pic>
      <p:pic>
        <p:nvPicPr>
          <p:cNvPr id="81" name="Picture 80" descr="data3_2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9437">
            <a:off x="1477969" y="3897316"/>
            <a:ext cx="771673" cy="745063"/>
          </a:xfrm>
          <a:prstGeom prst="rect">
            <a:avLst/>
          </a:prstGeom>
        </p:spPr>
      </p:pic>
      <p:pic>
        <p:nvPicPr>
          <p:cNvPr id="82" name="Picture 81" descr="data3_5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78140">
            <a:off x="2739560" y="3924627"/>
            <a:ext cx="867969" cy="846133"/>
          </a:xfrm>
          <a:prstGeom prst="rect">
            <a:avLst/>
          </a:prstGeom>
        </p:spPr>
      </p:pic>
      <p:pic>
        <p:nvPicPr>
          <p:cNvPr id="84" name="Picture 83" descr="data5_5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86283">
            <a:off x="1542586" y="6114174"/>
            <a:ext cx="821505" cy="796150"/>
          </a:xfrm>
          <a:prstGeom prst="rect">
            <a:avLst/>
          </a:prstGeom>
        </p:spPr>
      </p:pic>
      <p:sp>
        <p:nvSpPr>
          <p:cNvPr id="85" name="Rounded Rectangle 84"/>
          <p:cNvSpPr/>
          <p:nvPr/>
        </p:nvSpPr>
        <p:spPr>
          <a:xfrm>
            <a:off x="985460" y="4414429"/>
            <a:ext cx="8142904" cy="292529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 rot="20626744">
            <a:off x="9259212" y="5479516"/>
            <a:ext cx="1736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Promising, unexplored region</a:t>
            </a:r>
            <a:endParaRPr lang="en-US" sz="1400" dirty="0"/>
          </a:p>
        </p:txBody>
      </p:sp>
      <p:sp>
        <p:nvSpPr>
          <p:cNvPr id="87" name="Bent Arrow 86"/>
          <p:cNvSpPr/>
          <p:nvPr/>
        </p:nvSpPr>
        <p:spPr>
          <a:xfrm rot="16200000">
            <a:off x="8757297" y="5493017"/>
            <a:ext cx="465324" cy="597343"/>
          </a:xfrm>
          <a:prstGeom prst="bentArrow">
            <a:avLst>
              <a:gd name="adj1" fmla="val 6412"/>
              <a:gd name="adj2" fmla="val 10898"/>
              <a:gd name="adj3" fmla="val 25641"/>
              <a:gd name="adj4" fmla="val 38622"/>
            </a:avLst>
          </a:prstGeom>
          <a:solidFill>
            <a:srgbClr val="CC0202"/>
          </a:solidFill>
          <a:ln>
            <a:solidFill>
              <a:srgbClr val="CC020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8" name="Picture 87" descr="data5_0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93703">
            <a:off x="1448821" y="4918377"/>
            <a:ext cx="889865" cy="681132"/>
          </a:xfrm>
          <a:prstGeom prst="rect">
            <a:avLst/>
          </a:prstGeom>
        </p:spPr>
      </p:pic>
      <p:sp>
        <p:nvSpPr>
          <p:cNvPr id="89" name="Rounded Rectangle 88"/>
          <p:cNvSpPr/>
          <p:nvPr/>
        </p:nvSpPr>
        <p:spPr>
          <a:xfrm rot="1233774">
            <a:off x="3177779" y="3548598"/>
            <a:ext cx="5458226" cy="463639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 rot="20626744">
            <a:off x="2502625" y="2812312"/>
            <a:ext cx="1492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Dense, </a:t>
            </a:r>
          </a:p>
          <a:p>
            <a:r>
              <a:rPr lang="en-US" sz="1400" dirty="0" smtClean="0"/>
              <a:t>explored region</a:t>
            </a:r>
            <a:endParaRPr lang="en-US" sz="1400" dirty="0"/>
          </a:p>
        </p:txBody>
      </p:sp>
      <p:sp>
        <p:nvSpPr>
          <p:cNvPr id="91" name="Bent Arrow 90"/>
          <p:cNvSpPr/>
          <p:nvPr/>
        </p:nvSpPr>
        <p:spPr>
          <a:xfrm rot="5400000" flipV="1">
            <a:off x="2100899" y="3194039"/>
            <a:ext cx="381841" cy="377853"/>
          </a:xfrm>
          <a:prstGeom prst="bentArrow">
            <a:avLst>
              <a:gd name="adj1" fmla="val 6412"/>
              <a:gd name="adj2" fmla="val 10898"/>
              <a:gd name="adj3" fmla="val 25641"/>
              <a:gd name="adj4" fmla="val 38622"/>
            </a:avLst>
          </a:prstGeom>
          <a:solidFill>
            <a:srgbClr val="CC0202"/>
          </a:solidFill>
          <a:ln>
            <a:solidFill>
              <a:srgbClr val="CC020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76" grpId="0" animBg="1"/>
      <p:bldP spid="78" grpId="0" animBg="1"/>
      <p:bldP spid="78" grpId="1" animBg="1"/>
      <p:bldP spid="79" grpId="0" animBg="1"/>
      <p:bldP spid="79" grpId="1" animBg="1"/>
      <p:bldP spid="85" grpId="0" animBg="1"/>
      <p:bldP spid="85" grpId="1" animBg="1"/>
      <p:bldP spid="86" grpId="0"/>
      <p:bldP spid="87" grpId="0" animBg="1"/>
      <p:bldP spid="89" grpId="0" animBg="1"/>
      <p:bldP spid="90" grpId="0"/>
      <p:bldP spid="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nalizing_bot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15" y="1093481"/>
            <a:ext cx="6796354" cy="43452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33015" y="5934670"/>
            <a:ext cx="47115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i="1" dirty="0" smtClean="0">
                <a:solidFill>
                  <a:srgbClr val="000000"/>
                </a:solidFill>
                <a:latin typeface="Helvetica" charset="0"/>
              </a:rPr>
              <a:t>Mathias S. Jørgensen, Michael N. Grooves, </a:t>
            </a:r>
          </a:p>
          <a:p>
            <a:r>
              <a:rPr lang="is-IS" i="1" dirty="0" smtClean="0">
                <a:solidFill>
                  <a:srgbClr val="000000"/>
                </a:solidFill>
                <a:latin typeface="Helvetica" charset="0"/>
              </a:rPr>
              <a:t>Bjørk Hammer</a:t>
            </a:r>
          </a:p>
          <a:p>
            <a:r>
              <a:rPr lang="is-IS" i="1" dirty="0" smtClean="0">
                <a:solidFill>
                  <a:srgbClr val="000000"/>
                </a:solidFill>
                <a:latin typeface="Helvetica" charset="0"/>
              </a:rPr>
              <a:t>J</a:t>
            </a:r>
            <a:r>
              <a:rPr lang="is-IS" i="1" dirty="0">
                <a:solidFill>
                  <a:srgbClr val="000000"/>
                </a:solidFill>
                <a:latin typeface="Helvetica" charset="0"/>
              </a:rPr>
              <a:t>. Chem. Theory Comput.</a:t>
            </a:r>
            <a:r>
              <a:rPr lang="is-IS" dirty="0">
                <a:solidFill>
                  <a:srgbClr val="000000"/>
                </a:solidFill>
                <a:latin typeface="Helvetica" charset="0"/>
              </a:rPr>
              <a:t>, </a:t>
            </a:r>
            <a:r>
              <a:rPr lang="is-IS" b="1" dirty="0">
                <a:solidFill>
                  <a:srgbClr val="000000"/>
                </a:solidFill>
                <a:latin typeface="Helvetica" charset="0"/>
              </a:rPr>
              <a:t>2017</a:t>
            </a:r>
            <a:r>
              <a:rPr lang="is-IS" dirty="0">
                <a:solidFill>
                  <a:srgbClr val="000000"/>
                </a:solidFill>
                <a:latin typeface="Helvetica" charset="0"/>
              </a:rPr>
              <a:t>, </a:t>
            </a:r>
            <a:r>
              <a:rPr lang="is-IS" i="1" dirty="0">
                <a:solidFill>
                  <a:srgbClr val="000000"/>
                </a:solidFill>
                <a:latin typeface="Helvetica" charset="0"/>
              </a:rPr>
              <a:t>13</a:t>
            </a:r>
            <a:r>
              <a:rPr lang="is-IS" dirty="0">
                <a:solidFill>
                  <a:srgbClr val="000000"/>
                </a:solidFill>
                <a:latin typeface="Helvetica" charset="0"/>
              </a:rPr>
              <a:t> 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7" y="-831192"/>
            <a:ext cx="9090763" cy="12864578"/>
          </a:xfrm>
        </p:spPr>
      </p:pic>
    </p:spTree>
    <p:extLst>
      <p:ext uri="{BB962C8B-B14F-4D97-AF65-F5344CB8AC3E}">
        <p14:creationId xmlns:p14="http://schemas.microsoft.com/office/powerpoint/2010/main" val="122065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Machine Learning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5312" y="1690688"/>
                <a:ext cx="2633663" cy="103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12" y="1690688"/>
                <a:ext cx="2633663" cy="10384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3372815"/>
            <a:ext cx="8591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Calculate local feature vectors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Cluster local feature vectors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a given configuration count atoms in each cluster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Regression model to predict total energy as sum of local energies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82782" y="3444621"/>
                <a:ext cx="34510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𝑭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782" y="3444621"/>
                <a:ext cx="345100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59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7811145" y="3813953"/>
            <a:ext cx="371637" cy="4325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68725" y="2570900"/>
            <a:ext cx="246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atoms in cluster 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279924" y="2940232"/>
            <a:ext cx="158184" cy="5043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86275" y="5375058"/>
                <a:ext cx="3209468" cy="1080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275" y="5375058"/>
                <a:ext cx="3209468" cy="1080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 flipV="1">
            <a:off x="2967135" y="4942475"/>
            <a:ext cx="261840" cy="64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4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Subfields in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 - data and labels</a:t>
            </a:r>
          </a:p>
          <a:p>
            <a:r>
              <a:rPr lang="en-US" dirty="0" smtClean="0"/>
              <a:t>Unsupervised Learning - data but no labels</a:t>
            </a:r>
          </a:p>
          <a:p>
            <a:r>
              <a:rPr lang="en-US" dirty="0" smtClean="0"/>
              <a:t>Reinforcement Learning - agent generates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Clustering is a field within unsupervised learning which tries to group data into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42" y="532003"/>
            <a:ext cx="7477061" cy="5607796"/>
          </a:xfrm>
        </p:spPr>
      </p:pic>
    </p:spTree>
    <p:extLst>
      <p:ext uri="{BB962C8B-B14F-4D97-AF65-F5344CB8AC3E}">
        <p14:creationId xmlns:p14="http://schemas.microsoft.com/office/powerpoint/2010/main" val="13892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2375694"/>
            <a:ext cx="7747000" cy="3251200"/>
          </a:xfrm>
        </p:spPr>
      </p:pic>
    </p:spTree>
    <p:extLst>
      <p:ext uri="{BB962C8B-B14F-4D97-AF65-F5344CB8AC3E}">
        <p14:creationId xmlns:p14="http://schemas.microsoft.com/office/powerpoint/2010/main" val="17992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clustering approaches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</a:p>
          <a:p>
            <a:endParaRPr lang="en-US" dirty="0" smtClean="0"/>
          </a:p>
          <a:p>
            <a:r>
              <a:rPr lang="en-US" dirty="0" smtClean="0"/>
              <a:t>Density-based</a:t>
            </a:r>
          </a:p>
          <a:p>
            <a:endParaRPr lang="en-US" dirty="0" smtClean="0"/>
          </a:p>
          <a:p>
            <a:r>
              <a:rPr lang="en-US" dirty="0" smtClean="0"/>
              <a:t>Hierarchy algorithms</a:t>
            </a:r>
          </a:p>
        </p:txBody>
      </p:sp>
    </p:spTree>
    <p:extLst>
      <p:ext uri="{BB962C8B-B14F-4D97-AF65-F5344CB8AC3E}">
        <p14:creationId xmlns:p14="http://schemas.microsoft.com/office/powerpoint/2010/main" val="948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Algorithms (K </a:t>
            </a:r>
            <a:r>
              <a:rPr lang="mr-IN" dirty="0" smtClean="0"/>
              <a:t>–</a:t>
            </a:r>
            <a:r>
              <a:rPr lang="en-US" dirty="0" smtClean="0"/>
              <a:t> means)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Goal : partition the </a:t>
                </a:r>
                <a:r>
                  <a:rPr lang="en-US" i="1" dirty="0" smtClean="0"/>
                  <a:t>n </a:t>
                </a:r>
                <a:r>
                  <a:rPr lang="en-US" dirty="0" smtClean="0"/>
                  <a:t>data into </a:t>
                </a:r>
                <a:r>
                  <a:rPr lang="en-US" i="1" dirty="0" smtClean="0"/>
                  <a:t>k </a:t>
                </a:r>
                <a:r>
                  <a:rPr lang="en-US" dirty="0" smtClean="0"/>
                  <a:t>clusters</a:t>
                </a:r>
              </a:p>
              <a:p>
                <a:pPr marL="0" indent="0">
                  <a:buNone/>
                </a:pPr>
                <a:r>
                  <a:rPr lang="en-US" dirty="0" smtClean="0"/>
                  <a:t>How : minimize some objective function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is-I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is-I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is-IS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− 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pPr marL="457200" lvl="1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r-H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is-I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dirty="0" smtClean="0"/>
                  <a:t> 	 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0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-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Usually data is too large to try all possible combinations of clusters</a:t>
            </a:r>
          </a:p>
          <a:p>
            <a:pPr marL="0" indent="0">
              <a:buNone/>
            </a:pPr>
            <a:r>
              <a:rPr lang="en-US" dirty="0" smtClean="0"/>
              <a:t>Instead do the following:</a:t>
            </a:r>
          </a:p>
          <a:p>
            <a:pPr marL="457200" lvl="1" indent="0">
              <a:buNone/>
            </a:pPr>
            <a:r>
              <a:rPr lang="en-US" dirty="0" smtClean="0"/>
              <a:t>1) Split the data into </a:t>
            </a:r>
            <a:r>
              <a:rPr lang="en-US" i="1" dirty="0" smtClean="0"/>
              <a:t>k </a:t>
            </a:r>
            <a:r>
              <a:rPr lang="en-US" dirty="0" smtClean="0"/>
              <a:t>clusters</a:t>
            </a:r>
          </a:p>
          <a:p>
            <a:pPr marL="457200" lvl="1" indent="0">
              <a:buNone/>
            </a:pPr>
            <a:r>
              <a:rPr lang="en-US" dirty="0" smtClean="0"/>
              <a:t>2) Calculate the cluster centers (centroids)</a:t>
            </a:r>
          </a:p>
          <a:p>
            <a:pPr marL="457200" lvl="1" indent="0">
              <a:buNone/>
            </a:pPr>
            <a:r>
              <a:rPr lang="en-US" dirty="0" smtClean="0"/>
              <a:t>3) Assign data to the cluster which it is closest to</a:t>
            </a:r>
          </a:p>
          <a:p>
            <a:pPr marL="457200" lvl="1" indent="0">
              <a:buNone/>
            </a:pPr>
            <a:r>
              <a:rPr lang="en-US" dirty="0" smtClean="0"/>
              <a:t>4) Repeat 2 and 3 until converged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Relatively fast O(</a:t>
            </a:r>
            <a:r>
              <a:rPr lang="en-US" dirty="0" err="1" smtClean="0"/>
              <a:t>tkn</a:t>
            </a:r>
            <a:r>
              <a:rPr lang="en-US" dirty="0" smtClean="0"/>
              <a:t>), t = #iterations, n = #objects and k = #clusters</a:t>
            </a:r>
          </a:p>
          <a:p>
            <a:pPr lvl="1"/>
            <a:r>
              <a:rPr lang="en-US" dirty="0" smtClean="0"/>
              <a:t>Easy implementation</a:t>
            </a:r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Need to specify the number of clusters in advance</a:t>
            </a:r>
          </a:p>
          <a:p>
            <a:pPr lvl="1"/>
            <a:r>
              <a:rPr lang="en-US" dirty="0"/>
              <a:t>Depends in initial partition </a:t>
            </a:r>
            <a:r>
              <a:rPr lang="en-US" dirty="0">
                <a:sym typeface="Wingdings"/>
              </a:rPr>
              <a:t> several restarts are </a:t>
            </a:r>
            <a:r>
              <a:rPr lang="en-US" dirty="0" smtClean="0">
                <a:sym typeface="Wingdings"/>
              </a:rPr>
              <a:t>required</a:t>
            </a:r>
            <a:endParaRPr lang="en-US" dirty="0" smtClean="0"/>
          </a:p>
          <a:p>
            <a:pPr lvl="1"/>
            <a:r>
              <a:rPr lang="en-US" dirty="0" smtClean="0"/>
              <a:t>Clusters are forced to have convex shapes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533" y="2185557"/>
            <a:ext cx="4051300" cy="3911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5" y="2161731"/>
            <a:ext cx="3873500" cy="386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7031" y="1588576"/>
            <a:ext cx="131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- means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44358" y="1588576"/>
            <a:ext cx="210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Density-based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Density-based clustering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Assume that clusters are ‘dense’ regions in the data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 how do we specify dense? </a:t>
                </a:r>
              </a:p>
              <a:p>
                <a:pPr marL="0" indent="0">
                  <a:buNone/>
                </a:pPr>
                <a:r>
                  <a:rPr lang="en-US" dirty="0" smtClean="0"/>
                  <a:t>Use two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: radius of local neighborhood</a:t>
                </a:r>
              </a:p>
              <a:p>
                <a:pPr lvl="1"/>
                <a:r>
                  <a:rPr lang="en-US" dirty="0" err="1" smtClean="0"/>
                  <a:t>MinPts</a:t>
                </a:r>
                <a:r>
                  <a:rPr lang="en-US" dirty="0" smtClean="0"/>
                  <a:t> : minimum size of cluster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This algorithm is called DBSCAN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195" y="3323310"/>
            <a:ext cx="30099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412</Words>
  <Application>Microsoft Macintosh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Helvetica</vt:lpstr>
      <vt:lpstr>Mangal</vt:lpstr>
      <vt:lpstr>Wingdings</vt:lpstr>
      <vt:lpstr>Office Theme</vt:lpstr>
      <vt:lpstr>Machine Learning </vt:lpstr>
      <vt:lpstr>Subfields in machine learning</vt:lpstr>
      <vt:lpstr>Example</vt:lpstr>
      <vt:lpstr>Major clustering approaches </vt:lpstr>
      <vt:lpstr>Partitioning Algorithms (K – means)</vt:lpstr>
      <vt:lpstr>K - means</vt:lpstr>
      <vt:lpstr>Pros and cons</vt:lpstr>
      <vt:lpstr>Convex example</vt:lpstr>
      <vt:lpstr>Density-based clustering</vt:lpstr>
      <vt:lpstr>DBSCAN</vt:lpstr>
      <vt:lpstr>Parameter sensitivity</vt:lpstr>
      <vt:lpstr>Hierarchical clustering - OPTICS</vt:lpstr>
      <vt:lpstr>OPTICS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model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</dc:title>
  <dc:creator>Microsoft Office User</dc:creator>
  <cp:lastModifiedBy>Microsoft Office User</cp:lastModifiedBy>
  <cp:revision>22</cp:revision>
  <dcterms:created xsi:type="dcterms:W3CDTF">2018-01-22T09:39:49Z</dcterms:created>
  <dcterms:modified xsi:type="dcterms:W3CDTF">2018-01-29T13:42:11Z</dcterms:modified>
</cp:coreProperties>
</file>