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3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49BA9-3D1A-4069-A41D-8E0DB5841108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D4EE-39E7-4335-973D-01BBD7F82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2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EB88E-706C-4F1B-53F4-E60295E1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A76068F-B0B5-174F-7AB7-57C920955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7F27713-FBF0-4089-D8F3-6754ED70A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9BB346-1396-034A-0A5C-A66D17F19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4207A-0300-4B22-8B96-F1B1D1E25E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16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36AE5-F5D5-2E60-C7D5-28051369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771634-936C-9186-DD00-FB4B109D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1CDA1-C0D5-8692-A698-3806F38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D446-33BC-4F83-DAB3-71172679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38268-893A-D3FD-5058-0E39785E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856B3-A30A-F7A0-A1E1-B17D610D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6DDEA3-3785-3888-6AC6-4A2B1B186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56519-0251-BCF4-3FDF-79885373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EA039-35D7-C3F4-F2E8-5B4507F2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88A0EC-5C56-6A15-133F-04308637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D5F8D8-FD09-30BC-7EA6-574A78258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F0C50-73B3-9368-25A0-6400DB98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21816-287C-98DA-78DF-D58DE4D6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E6259-DEF9-899B-9252-D781847D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19FC9-4601-3E00-7C12-672F37FF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07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F599B-4825-1A3F-BD3F-B92C4942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0D9B8-12E2-5C69-F7A1-25627158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7DE04-713F-14E9-6CD5-26BEB0E8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3027C-9397-B6BD-6100-0304D1D2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99FA5-E4F4-8329-55A2-5A615F3F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4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14D74-CD90-8462-867A-DA82E935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760B7D-71F4-401B-C750-1F792E1A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B2CFE-56B3-FF4B-D9A4-CEA21118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84A02-70A3-A5F0-ACBC-67A1FD7C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3CBBB-39EB-A7DE-1A71-4FB3FA8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9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23C68-E41E-6C83-E5E9-48C8C73F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4FAD4-F4A1-54BC-F1C7-08260BFA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5F9F8F-351C-782C-BA88-DB6F3D4DD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EE80B6-632E-3E4A-5630-BEC7FDAE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356C0-E962-85A9-A0E8-1A12DE41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0E5548-02CB-FFAD-52A1-513981D1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F3DF5-DD34-90D9-CE66-740CD5B4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E0632C-9EBF-AF62-7B25-26BC81BD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602E05-8D17-D890-2BE2-393928733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AA21E6-F8F8-2901-E04A-402C4A758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8F1B85-91CF-F1DC-0EC4-EEB1C49AF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89D9E4-E1F6-20C8-B45D-E92B62D6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D92441-E8DF-0041-337D-FEC56662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4D7D57-7F4B-C0F1-31DB-DA9ECB5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8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86D48-1E5B-B2D9-34EB-F07F282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7B7EA-729C-CABA-658F-057E3818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28D54-5B77-29BE-F3DC-400E0EA4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C4FDAF-CB0D-3B32-78F4-87CDA14B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8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AC7217-4F71-4DD3-F328-E963D227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9EFDC5-75A9-4130-E0D6-2B8CB48B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6A722A-3814-A785-D830-C4AE1C28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71205-8981-95E8-82FA-38B90B21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F9F1F-82AD-DA65-356A-B116B5E4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50113D-F37B-8501-1771-CC7106B3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2E11F-53B5-2CF4-4C11-54BF615C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B66155-5640-BE99-A055-52F6E0FF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1B269A-4718-AE98-C6B0-3029DF34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2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FF852-B863-B8FE-9E12-CF609289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9B2F73-74B6-9724-3880-036252733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65042-5880-EBF0-B365-28DB0EBEF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66F53-4F68-8A15-D2BC-3FEB8F1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14B4DF-6DF3-B9B5-CA8F-52825478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5CD30A-6665-41EB-C2CE-54E14FD5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5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2EA42B-C424-CECF-7F0E-7517C24C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430389-6E6C-F76C-F2F7-725964F7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19001-AB5E-6B67-61D0-50A947133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1666B-397B-4B41-9904-860F49FE81A2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95BDA-71A0-040B-916A-6A6E9A1D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B7778-42D0-813B-3513-4BF4CB471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D45EB-C464-4900-ACA2-D41E27801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59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315C8-B063-1D43-C9D4-3C79DD3C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2ACC584-9DD2-AE79-13A3-981296B2EDE0}"/>
              </a:ext>
            </a:extLst>
          </p:cNvPr>
          <p:cNvGrpSpPr/>
          <p:nvPr/>
        </p:nvGrpSpPr>
        <p:grpSpPr>
          <a:xfrm>
            <a:off x="143436" y="190500"/>
            <a:ext cx="11896163" cy="6530982"/>
            <a:chOff x="141122" y="1769558"/>
            <a:chExt cx="7964085" cy="495192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E28988C8-CFC5-644C-71AC-0768E0AD07DD}"/>
                </a:ext>
              </a:extLst>
            </p:cNvPr>
            <p:cNvSpPr/>
            <p:nvPr/>
          </p:nvSpPr>
          <p:spPr>
            <a:xfrm>
              <a:off x="141122" y="2133600"/>
              <a:ext cx="7964085" cy="4587882"/>
            </a:xfrm>
            <a:prstGeom prst="roundRect">
              <a:avLst>
                <a:gd name="adj" fmla="val 2295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ja-JP" sz="2000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F2B2BE8A-7D0C-9918-FB00-DB0A3FD965FC}"/>
                </a:ext>
              </a:extLst>
            </p:cNvPr>
            <p:cNvSpPr/>
            <p:nvPr/>
          </p:nvSpPr>
          <p:spPr>
            <a:xfrm>
              <a:off x="143934" y="1769558"/>
              <a:ext cx="3151292" cy="519919"/>
            </a:xfrm>
            <a:prstGeom prst="roundRect">
              <a:avLst/>
            </a:prstGeom>
            <a:solidFill>
              <a:srgbClr val="FFFFFF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File system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98B2CD7-F377-F390-24B9-FAC940417E6A}"/>
              </a:ext>
            </a:extLst>
          </p:cNvPr>
          <p:cNvGrpSpPr/>
          <p:nvPr/>
        </p:nvGrpSpPr>
        <p:grpSpPr>
          <a:xfrm>
            <a:off x="3176585" y="1055971"/>
            <a:ext cx="3411570" cy="3457435"/>
            <a:chOff x="-588889" y="2748904"/>
            <a:chExt cx="2327174" cy="3178733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EA8597F7-69C2-29DB-EC41-4E47B2023320}"/>
                </a:ext>
              </a:extLst>
            </p:cNvPr>
            <p:cNvGrpSpPr/>
            <p:nvPr/>
          </p:nvGrpSpPr>
          <p:grpSpPr>
            <a:xfrm>
              <a:off x="-588889" y="2748904"/>
              <a:ext cx="2327174" cy="3178733"/>
              <a:chOff x="228630" y="2388347"/>
              <a:chExt cx="2682162" cy="3283872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849839CD-CCDE-5376-6059-0F40BA5A5705}"/>
                  </a:ext>
                </a:extLst>
              </p:cNvPr>
              <p:cNvSpPr/>
              <p:nvPr/>
            </p:nvSpPr>
            <p:spPr>
              <a:xfrm>
                <a:off x="228630" y="2603016"/>
                <a:ext cx="2682162" cy="3069203"/>
              </a:xfrm>
              <a:prstGeom prst="roundRect">
                <a:avLst>
                  <a:gd name="adj" fmla="val 231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B799E70F-A161-808D-298E-92EDEA1F14C6}"/>
                  </a:ext>
                </a:extLst>
              </p:cNvPr>
              <p:cNvSpPr/>
              <p:nvPr/>
            </p:nvSpPr>
            <p:spPr>
              <a:xfrm>
                <a:off x="228631" y="2388347"/>
                <a:ext cx="1834330" cy="501059"/>
              </a:xfrm>
              <a:prstGeom prst="roundRect">
                <a:avLst/>
              </a:prstGeom>
              <a:solidFill>
                <a:srgbClr val="FFFFFF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200" dirty="0"/>
                  <a:t>thread B</a:t>
                </a:r>
                <a:endParaRPr kumimoji="1" lang="en-US" altLang="ja-JP" sz="2200" dirty="0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569A5E1-CB10-98DA-7170-B33A33DBB3FA}"/>
                </a:ext>
              </a:extLst>
            </p:cNvPr>
            <p:cNvGrpSpPr/>
            <p:nvPr/>
          </p:nvGrpSpPr>
          <p:grpSpPr>
            <a:xfrm>
              <a:off x="-496063" y="3327615"/>
              <a:ext cx="2144802" cy="1350361"/>
              <a:chOff x="321456" y="2993954"/>
              <a:chExt cx="2144802" cy="1350361"/>
            </a:xfrm>
          </p:grpSpPr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1F2AA574-5CFB-D3AF-466F-FA2007982771}"/>
                  </a:ext>
                </a:extLst>
              </p:cNvPr>
              <p:cNvSpPr/>
              <p:nvPr/>
            </p:nvSpPr>
            <p:spPr>
              <a:xfrm>
                <a:off x="321456" y="3244484"/>
                <a:ext cx="2144802" cy="1099831"/>
              </a:xfrm>
              <a:prstGeom prst="roundRect">
                <a:avLst>
                  <a:gd name="adj" fmla="val 2314"/>
                </a:avLst>
              </a:prstGeom>
              <a:solidFill>
                <a:srgbClr val="E4F6DE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98246FE2-0954-F5E1-8831-770BAA330C0C}"/>
                  </a:ext>
                </a:extLst>
              </p:cNvPr>
              <p:cNvSpPr/>
              <p:nvPr/>
            </p:nvSpPr>
            <p:spPr>
              <a:xfrm>
                <a:off x="321456" y="2993954"/>
                <a:ext cx="2144801" cy="428782"/>
              </a:xfrm>
              <a:prstGeom prst="roundRect">
                <a:avLst/>
              </a:prstGeom>
              <a:ln w="571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/>
                  <a:t>WASIFarmAnimal</a:t>
                </a:r>
                <a:endParaRPr kumimoji="1" lang="en-US" altLang="ja-JP" dirty="0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81F6951-5AD9-9716-EF55-A7011BFD321F}"/>
                </a:ext>
              </a:extLst>
            </p:cNvPr>
            <p:cNvGrpSpPr/>
            <p:nvPr/>
          </p:nvGrpSpPr>
          <p:grpSpPr>
            <a:xfrm>
              <a:off x="-8144" y="3822092"/>
              <a:ext cx="1413612" cy="685732"/>
              <a:chOff x="1164125" y="3897068"/>
              <a:chExt cx="1413612" cy="685732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99AC3FC2-FE90-B49C-C42B-E5F4D5FF6F4F}"/>
                  </a:ext>
                </a:extLst>
              </p:cNvPr>
              <p:cNvSpPr/>
              <p:nvPr/>
            </p:nvSpPr>
            <p:spPr>
              <a:xfrm>
                <a:off x="1164125" y="3959917"/>
                <a:ext cx="1413612" cy="554655"/>
              </a:xfrm>
              <a:prstGeom prst="roundRect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/>
                  <a:t>　　</a:t>
                </a:r>
                <a:r>
                  <a:rPr lang="en-US" altLang="ja-JP" sz="2000" dirty="0" err="1"/>
                  <a:t>Wasm</a:t>
                </a:r>
                <a:endParaRPr kumimoji="1" lang="ja-JP" altLang="en-US" sz="2000" dirty="0"/>
              </a:p>
            </p:txBody>
          </p:sp>
          <p:pic>
            <p:nvPicPr>
              <p:cNvPr id="28" name="グラフィックス 27">
                <a:extLst>
                  <a:ext uri="{FF2B5EF4-FFF2-40B4-BE49-F238E27FC236}">
                    <a16:creationId xmlns:a16="http://schemas.microsoft.com/office/drawing/2014/main" id="{574DC60E-268B-D278-ACDC-1D7709107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14504" y="3897068"/>
                <a:ext cx="489891" cy="685732"/>
              </a:xfrm>
              <a:prstGeom prst="rect">
                <a:avLst/>
              </a:prstGeom>
            </p:spPr>
          </p:pic>
        </p:grp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40E5FBC-D9A5-2C61-2046-5777928F5068}"/>
              </a:ext>
            </a:extLst>
          </p:cNvPr>
          <p:cNvGrpSpPr/>
          <p:nvPr/>
        </p:nvGrpSpPr>
        <p:grpSpPr>
          <a:xfrm>
            <a:off x="305056" y="1088300"/>
            <a:ext cx="2699257" cy="3455930"/>
            <a:chOff x="3557678" y="2328240"/>
            <a:chExt cx="2211034" cy="2648879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58E92FEB-8DFF-BB72-DC1C-01B16C4D0CEF}"/>
                </a:ext>
              </a:extLst>
            </p:cNvPr>
            <p:cNvGrpSpPr/>
            <p:nvPr/>
          </p:nvGrpSpPr>
          <p:grpSpPr>
            <a:xfrm>
              <a:off x="3557678" y="2328240"/>
              <a:ext cx="2211034" cy="2648879"/>
              <a:chOff x="228631" y="2388348"/>
              <a:chExt cx="2330666" cy="2736493"/>
            </a:xfrm>
          </p:grpSpPr>
          <p:sp>
            <p:nvSpPr>
              <p:cNvPr id="54" name="四角形: 角を丸くする 53">
                <a:extLst>
                  <a:ext uri="{FF2B5EF4-FFF2-40B4-BE49-F238E27FC236}">
                    <a16:creationId xmlns:a16="http://schemas.microsoft.com/office/drawing/2014/main" id="{AA6E9AA1-5CC6-BD01-79F7-CDE45AB99306}"/>
                  </a:ext>
                </a:extLst>
              </p:cNvPr>
              <p:cNvSpPr/>
              <p:nvPr/>
            </p:nvSpPr>
            <p:spPr>
              <a:xfrm>
                <a:off x="228631" y="2603018"/>
                <a:ext cx="2330666" cy="2521823"/>
              </a:xfrm>
              <a:prstGeom prst="roundRect">
                <a:avLst>
                  <a:gd name="adj" fmla="val 231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07C86EA0-772A-EEF9-36EE-2534765BE6D2}"/>
                  </a:ext>
                </a:extLst>
              </p:cNvPr>
              <p:cNvSpPr/>
              <p:nvPr/>
            </p:nvSpPr>
            <p:spPr>
              <a:xfrm>
                <a:off x="228631" y="2388348"/>
                <a:ext cx="1677668" cy="411701"/>
              </a:xfrm>
              <a:prstGeom prst="roundRect">
                <a:avLst/>
              </a:prstGeom>
              <a:solidFill>
                <a:srgbClr val="FFFFFF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200" dirty="0"/>
                  <a:t>thread A</a:t>
                </a:r>
                <a:endParaRPr kumimoji="1" lang="en-US" altLang="ja-JP" sz="2200" dirty="0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8A3D4DB6-DE69-C2D9-998F-66440A7EE5B4}"/>
                </a:ext>
              </a:extLst>
            </p:cNvPr>
            <p:cNvGrpSpPr/>
            <p:nvPr/>
          </p:nvGrpSpPr>
          <p:grpSpPr>
            <a:xfrm>
              <a:off x="3641538" y="2799467"/>
              <a:ext cx="2036018" cy="1142901"/>
              <a:chOff x="312491" y="2886471"/>
              <a:chExt cx="2036018" cy="1142901"/>
            </a:xfrm>
          </p:grpSpPr>
          <p:sp>
            <p:nvSpPr>
              <p:cNvPr id="58" name="四角形: 角を丸くする 57">
                <a:extLst>
                  <a:ext uri="{FF2B5EF4-FFF2-40B4-BE49-F238E27FC236}">
                    <a16:creationId xmlns:a16="http://schemas.microsoft.com/office/drawing/2014/main" id="{F0EAEB1F-9F7D-6AE2-7C45-BDFF25596956}"/>
                  </a:ext>
                </a:extLst>
              </p:cNvPr>
              <p:cNvSpPr/>
              <p:nvPr/>
            </p:nvSpPr>
            <p:spPr>
              <a:xfrm>
                <a:off x="312491" y="3105408"/>
                <a:ext cx="2036018" cy="923964"/>
              </a:xfrm>
              <a:prstGeom prst="roundRect">
                <a:avLst>
                  <a:gd name="adj" fmla="val 2314"/>
                </a:avLst>
              </a:prstGeom>
              <a:solidFill>
                <a:srgbClr val="E4F6DE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9764499B-6EDA-9DBF-E851-603FBFDB8D75}"/>
                  </a:ext>
                </a:extLst>
              </p:cNvPr>
              <p:cNvSpPr/>
              <p:nvPr/>
            </p:nvSpPr>
            <p:spPr>
              <a:xfrm>
                <a:off x="312491" y="2886471"/>
                <a:ext cx="2036018" cy="381776"/>
              </a:xfrm>
              <a:prstGeom prst="roundRect">
                <a:avLst/>
              </a:prstGeom>
              <a:ln w="571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/>
                  <a:t>ThreadSpawner</a:t>
                </a:r>
                <a:endParaRPr kumimoji="1" lang="en-US" altLang="ja-JP" dirty="0"/>
              </a:p>
            </p:txBody>
          </p:sp>
        </p:grp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CAE2A52-79F9-A95B-060B-C2EBB404F534}"/>
              </a:ext>
            </a:extLst>
          </p:cNvPr>
          <p:cNvGrpSpPr/>
          <p:nvPr/>
        </p:nvGrpSpPr>
        <p:grpSpPr>
          <a:xfrm>
            <a:off x="9402008" y="781052"/>
            <a:ext cx="2419034" cy="3768136"/>
            <a:chOff x="3557678" y="2335697"/>
            <a:chExt cx="2119090" cy="2648412"/>
          </a:xfrm>
        </p:grpSpPr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2C611E20-3AF4-C97D-5DEE-43705B90944D}"/>
                </a:ext>
              </a:extLst>
            </p:cNvPr>
            <p:cNvGrpSpPr/>
            <p:nvPr/>
          </p:nvGrpSpPr>
          <p:grpSpPr>
            <a:xfrm>
              <a:off x="3557678" y="2335697"/>
              <a:ext cx="2119090" cy="2648412"/>
              <a:chOff x="228631" y="2396051"/>
              <a:chExt cx="2233748" cy="2736010"/>
            </a:xfrm>
          </p:grpSpPr>
          <p:sp>
            <p:nvSpPr>
              <p:cNvPr id="117" name="四角形: 角を丸くする 116">
                <a:extLst>
                  <a:ext uri="{FF2B5EF4-FFF2-40B4-BE49-F238E27FC236}">
                    <a16:creationId xmlns:a16="http://schemas.microsoft.com/office/drawing/2014/main" id="{316B5B2F-E754-50F5-EDCD-2D206CF99489}"/>
                  </a:ext>
                </a:extLst>
              </p:cNvPr>
              <p:cNvSpPr/>
              <p:nvPr/>
            </p:nvSpPr>
            <p:spPr>
              <a:xfrm>
                <a:off x="228631" y="2558796"/>
                <a:ext cx="2233748" cy="2573265"/>
              </a:xfrm>
              <a:prstGeom prst="roundRect">
                <a:avLst>
                  <a:gd name="adj" fmla="val 231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4006EC8-817F-034E-8079-BEA63D93F39D}"/>
                  </a:ext>
                </a:extLst>
              </p:cNvPr>
              <p:cNvSpPr/>
              <p:nvPr/>
            </p:nvSpPr>
            <p:spPr>
              <a:xfrm>
                <a:off x="228631" y="2396051"/>
                <a:ext cx="2233747" cy="272864"/>
              </a:xfrm>
              <a:prstGeom prst="roundRect">
                <a:avLst/>
              </a:prstGeom>
              <a:solidFill>
                <a:srgbClr val="FFFFFF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/>
                  <a:t>thread D </a:t>
                </a:r>
                <a:r>
                  <a:rPr lang="en-US" altLang="ja-JP" sz="2000" dirty="0" err="1"/>
                  <a:t>etc</a:t>
                </a:r>
                <a:endParaRPr lang="en-US" altLang="ja-JP" sz="2000" dirty="0"/>
              </a:p>
            </p:txBody>
          </p: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98C6E818-2A8B-680F-17FE-13638B51D08F}"/>
                </a:ext>
              </a:extLst>
            </p:cNvPr>
            <p:cNvGrpSpPr/>
            <p:nvPr/>
          </p:nvGrpSpPr>
          <p:grpSpPr>
            <a:xfrm>
              <a:off x="3638970" y="2660622"/>
              <a:ext cx="1959412" cy="1371152"/>
              <a:chOff x="309923" y="2747626"/>
              <a:chExt cx="1959412" cy="1371152"/>
            </a:xfrm>
          </p:grpSpPr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E17C865F-C5C5-C4F1-DC6E-EDD66BC4FD8E}"/>
                  </a:ext>
                </a:extLst>
              </p:cNvPr>
              <p:cNvSpPr/>
              <p:nvPr/>
            </p:nvSpPr>
            <p:spPr>
              <a:xfrm>
                <a:off x="309923" y="3004085"/>
                <a:ext cx="1959412" cy="1114693"/>
              </a:xfrm>
              <a:prstGeom prst="roundRect">
                <a:avLst>
                  <a:gd name="adj" fmla="val 2314"/>
                </a:avLst>
              </a:prstGeom>
              <a:solidFill>
                <a:srgbClr val="E4F6DE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2A92CED1-C4A9-CA0E-D1FE-87FA6F3C4091}"/>
                  </a:ext>
                </a:extLst>
              </p:cNvPr>
              <p:cNvSpPr/>
              <p:nvPr/>
            </p:nvSpPr>
            <p:spPr>
              <a:xfrm>
                <a:off x="309923" y="2747626"/>
                <a:ext cx="1959412" cy="325580"/>
              </a:xfrm>
              <a:prstGeom prst="roundRect">
                <a:avLst/>
              </a:prstGeom>
              <a:ln w="571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err="1"/>
                  <a:t>WASIFarm</a:t>
                </a:r>
                <a:endParaRPr kumimoji="1" lang="en-US" altLang="ja-JP" sz="2000" dirty="0"/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1CBA442F-B4A5-44DD-43A0-D30D8D0FC64C}"/>
              </a:ext>
            </a:extLst>
          </p:cNvPr>
          <p:cNvGrpSpPr/>
          <p:nvPr/>
        </p:nvGrpSpPr>
        <p:grpSpPr>
          <a:xfrm>
            <a:off x="1223028" y="2425600"/>
            <a:ext cx="2756067" cy="565746"/>
            <a:chOff x="1875368" y="3614934"/>
            <a:chExt cx="2414424" cy="428960"/>
          </a:xfrm>
        </p:grpSpPr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BBD39139-4065-E4A2-0317-7F14E51C2D00}"/>
                </a:ext>
              </a:extLst>
            </p:cNvPr>
            <p:cNvSpPr/>
            <p:nvPr/>
          </p:nvSpPr>
          <p:spPr>
            <a:xfrm flipH="1">
              <a:off x="1875368" y="3614934"/>
              <a:ext cx="2414424" cy="428960"/>
            </a:xfrm>
            <a:prstGeom prst="rightArrow">
              <a:avLst>
                <a:gd name="adj1" fmla="val 50000"/>
                <a:gd name="adj2" fmla="val 32236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76C548DB-60D5-7C47-E021-8ADA0FF78AE4}"/>
                </a:ext>
              </a:extLst>
            </p:cNvPr>
            <p:cNvSpPr/>
            <p:nvPr/>
          </p:nvSpPr>
          <p:spPr>
            <a:xfrm>
              <a:off x="2161655" y="3618275"/>
              <a:ext cx="2043288" cy="267511"/>
            </a:xfrm>
            <a:prstGeom prst="roundRect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To create thread</a:t>
              </a: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A7B34B0-1F31-84C2-469E-6DE0C5545A3E}"/>
              </a:ext>
            </a:extLst>
          </p:cNvPr>
          <p:cNvGrpSpPr/>
          <p:nvPr/>
        </p:nvGrpSpPr>
        <p:grpSpPr>
          <a:xfrm>
            <a:off x="6820931" y="1745012"/>
            <a:ext cx="2419034" cy="2797661"/>
            <a:chOff x="3557678" y="2512518"/>
            <a:chExt cx="2119090" cy="2471592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EFF4109-2CED-6239-962B-04D364705032}"/>
                </a:ext>
              </a:extLst>
            </p:cNvPr>
            <p:cNvGrpSpPr/>
            <p:nvPr/>
          </p:nvGrpSpPr>
          <p:grpSpPr>
            <a:xfrm>
              <a:off x="3557678" y="2512518"/>
              <a:ext cx="2119090" cy="2471592"/>
              <a:chOff x="228631" y="2578719"/>
              <a:chExt cx="2233748" cy="2553341"/>
            </a:xfrm>
          </p:grpSpPr>
          <p:sp>
            <p:nvSpPr>
              <p:cNvPr id="75" name="四角形: 角を丸くする 74">
                <a:extLst>
                  <a:ext uri="{FF2B5EF4-FFF2-40B4-BE49-F238E27FC236}">
                    <a16:creationId xmlns:a16="http://schemas.microsoft.com/office/drawing/2014/main" id="{BBF7BF7E-44CF-70C0-A7A9-C27909A70167}"/>
                  </a:ext>
                </a:extLst>
              </p:cNvPr>
              <p:cNvSpPr/>
              <p:nvPr/>
            </p:nvSpPr>
            <p:spPr>
              <a:xfrm>
                <a:off x="228631" y="2783665"/>
                <a:ext cx="2233748" cy="2348395"/>
              </a:xfrm>
              <a:prstGeom prst="roundRect">
                <a:avLst>
                  <a:gd name="adj" fmla="val 231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6" name="四角形: 角を丸くする 75">
                <a:extLst>
                  <a:ext uri="{FF2B5EF4-FFF2-40B4-BE49-F238E27FC236}">
                    <a16:creationId xmlns:a16="http://schemas.microsoft.com/office/drawing/2014/main" id="{F30B946E-A4DD-A5CC-3A55-FE9D6ED2E821}"/>
                  </a:ext>
                </a:extLst>
              </p:cNvPr>
              <p:cNvSpPr/>
              <p:nvPr/>
            </p:nvSpPr>
            <p:spPr>
              <a:xfrm>
                <a:off x="228631" y="2578719"/>
                <a:ext cx="2233747" cy="336349"/>
              </a:xfrm>
              <a:prstGeom prst="roundRect">
                <a:avLst/>
              </a:prstGeom>
              <a:solidFill>
                <a:srgbClr val="FFFFFF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/>
                  <a:t>Main thread</a:t>
                </a:r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192ABFE3-BB48-2473-6982-9E4238F19737}"/>
                </a:ext>
              </a:extLst>
            </p:cNvPr>
            <p:cNvGrpSpPr/>
            <p:nvPr/>
          </p:nvGrpSpPr>
          <p:grpSpPr>
            <a:xfrm>
              <a:off x="3638970" y="2926499"/>
              <a:ext cx="1959412" cy="853154"/>
              <a:chOff x="309923" y="3013503"/>
              <a:chExt cx="1959412" cy="853154"/>
            </a:xfrm>
          </p:grpSpPr>
          <p:sp>
            <p:nvSpPr>
              <p:cNvPr id="73" name="四角形: 角を丸くする 72">
                <a:extLst>
                  <a:ext uri="{FF2B5EF4-FFF2-40B4-BE49-F238E27FC236}">
                    <a16:creationId xmlns:a16="http://schemas.microsoft.com/office/drawing/2014/main" id="{E5397918-C630-9531-6FE2-95A63D436B3D}"/>
                  </a:ext>
                </a:extLst>
              </p:cNvPr>
              <p:cNvSpPr/>
              <p:nvPr/>
            </p:nvSpPr>
            <p:spPr>
              <a:xfrm>
                <a:off x="309923" y="3255436"/>
                <a:ext cx="1959412" cy="611221"/>
              </a:xfrm>
              <a:prstGeom prst="roundRect">
                <a:avLst>
                  <a:gd name="adj" fmla="val 2314"/>
                </a:avLst>
              </a:prstGeom>
              <a:solidFill>
                <a:srgbClr val="E4F6DE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1A770184-8689-B486-576D-BD0BA1EF0075}"/>
                  </a:ext>
                </a:extLst>
              </p:cNvPr>
              <p:cNvSpPr/>
              <p:nvPr/>
            </p:nvSpPr>
            <p:spPr>
              <a:xfrm>
                <a:off x="309923" y="3013503"/>
                <a:ext cx="1959412" cy="325580"/>
              </a:xfrm>
              <a:prstGeom prst="roundRect">
                <a:avLst/>
              </a:prstGeom>
              <a:ln w="571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err="1"/>
                  <a:t>WASIFarm</a:t>
                </a:r>
                <a:endParaRPr kumimoji="1" lang="en-US" altLang="ja-JP" sz="2000" dirty="0"/>
              </a:p>
            </p:txBody>
          </p:sp>
        </p:grp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9055E063-5EE2-965C-2264-F0A80C163CBB}"/>
              </a:ext>
            </a:extLst>
          </p:cNvPr>
          <p:cNvGrpSpPr/>
          <p:nvPr/>
        </p:nvGrpSpPr>
        <p:grpSpPr>
          <a:xfrm>
            <a:off x="294431" y="4601494"/>
            <a:ext cx="11397805" cy="2040800"/>
            <a:chOff x="3557678" y="2290079"/>
            <a:chExt cx="2081083" cy="3293212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E3B2156A-E8D3-E843-F474-3F05242FB531}"/>
                </a:ext>
              </a:extLst>
            </p:cNvPr>
            <p:cNvGrpSpPr/>
            <p:nvPr/>
          </p:nvGrpSpPr>
          <p:grpSpPr>
            <a:xfrm>
              <a:off x="3557678" y="2290079"/>
              <a:ext cx="2081083" cy="3293212"/>
              <a:chOff x="228631" y="2348925"/>
              <a:chExt cx="2193684" cy="3402137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15E14F01-82C4-A212-32C5-5CA48B546D89}"/>
                  </a:ext>
                </a:extLst>
              </p:cNvPr>
              <p:cNvSpPr/>
              <p:nvPr/>
            </p:nvSpPr>
            <p:spPr>
              <a:xfrm>
                <a:off x="228631" y="2681860"/>
                <a:ext cx="2193684" cy="3069202"/>
              </a:xfrm>
              <a:prstGeom prst="roundRect">
                <a:avLst>
                  <a:gd name="adj" fmla="val 231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1AF514DD-668E-F325-50BD-B3ABD8563D31}"/>
                  </a:ext>
                </a:extLst>
              </p:cNvPr>
              <p:cNvSpPr/>
              <p:nvPr/>
            </p:nvSpPr>
            <p:spPr>
              <a:xfrm>
                <a:off x="228631" y="2348925"/>
                <a:ext cx="932941" cy="867831"/>
              </a:xfrm>
              <a:prstGeom prst="roundRect">
                <a:avLst/>
              </a:prstGeom>
              <a:solidFill>
                <a:srgbClr val="FFFFFF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600" dirty="0"/>
                  <a:t> </a:t>
                </a:r>
                <a:r>
                  <a:rPr lang="en-US" altLang="ja-JP" sz="2600" dirty="0"/>
                  <a:t>thread E </a:t>
                </a:r>
                <a:r>
                  <a:rPr lang="en-US" altLang="ja-JP" sz="2600" dirty="0" err="1"/>
                  <a:t>etc</a:t>
                </a:r>
                <a:endParaRPr kumimoji="1" lang="en-US" altLang="ja-JP" sz="2600" dirty="0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14813B62-68C8-C11E-C072-B54371221DF6}"/>
                </a:ext>
              </a:extLst>
            </p:cNvPr>
            <p:cNvGrpSpPr/>
            <p:nvPr/>
          </p:nvGrpSpPr>
          <p:grpSpPr>
            <a:xfrm>
              <a:off x="3588528" y="3275445"/>
              <a:ext cx="2021398" cy="2121014"/>
              <a:chOff x="259481" y="3362449"/>
              <a:chExt cx="2021398" cy="2121014"/>
            </a:xfrm>
          </p:grpSpPr>
          <p:sp>
            <p:nvSpPr>
              <p:cNvPr id="90" name="四角形: 角を丸くする 89">
                <a:extLst>
                  <a:ext uri="{FF2B5EF4-FFF2-40B4-BE49-F238E27FC236}">
                    <a16:creationId xmlns:a16="http://schemas.microsoft.com/office/drawing/2014/main" id="{5B0507C6-F698-55B1-5093-C9536E38102E}"/>
                  </a:ext>
                </a:extLst>
              </p:cNvPr>
              <p:cNvSpPr/>
              <p:nvPr/>
            </p:nvSpPr>
            <p:spPr>
              <a:xfrm>
                <a:off x="259482" y="4006898"/>
                <a:ext cx="2021397" cy="1476565"/>
              </a:xfrm>
              <a:prstGeom prst="roundRect">
                <a:avLst>
                  <a:gd name="adj" fmla="val 2314"/>
                </a:avLst>
              </a:prstGeom>
              <a:solidFill>
                <a:srgbClr val="E4F6DE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1" name="四角形: 角を丸くする 90">
                <a:extLst>
                  <a:ext uri="{FF2B5EF4-FFF2-40B4-BE49-F238E27FC236}">
                    <a16:creationId xmlns:a16="http://schemas.microsoft.com/office/drawing/2014/main" id="{E3AFCF20-C017-69E8-689A-0750729C665C}"/>
                  </a:ext>
                </a:extLst>
              </p:cNvPr>
              <p:cNvSpPr/>
              <p:nvPr/>
            </p:nvSpPr>
            <p:spPr>
              <a:xfrm>
                <a:off x="259481" y="3362449"/>
                <a:ext cx="721557" cy="806905"/>
              </a:xfrm>
              <a:prstGeom prst="roundRect">
                <a:avLst/>
              </a:prstGeom>
              <a:ln w="571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err="1"/>
                  <a:t>WASIFarmAnimal</a:t>
                </a:r>
                <a:endParaRPr kumimoji="1" lang="en-US" altLang="ja-JP" sz="2000" dirty="0"/>
              </a:p>
            </p:txBody>
          </p:sp>
        </p:grp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124A5DDC-89F2-593D-76D5-FB92F263064C}"/>
              </a:ext>
            </a:extLst>
          </p:cNvPr>
          <p:cNvGrpSpPr/>
          <p:nvPr/>
        </p:nvGrpSpPr>
        <p:grpSpPr>
          <a:xfrm>
            <a:off x="4507641" y="2754582"/>
            <a:ext cx="907372" cy="3431247"/>
            <a:chOff x="7208664" y="3709580"/>
            <a:chExt cx="548389" cy="2270796"/>
          </a:xfrm>
        </p:grpSpPr>
        <p:sp>
          <p:nvSpPr>
            <p:cNvPr id="107" name="矢印: 右 106">
              <a:extLst>
                <a:ext uri="{FF2B5EF4-FFF2-40B4-BE49-F238E27FC236}">
                  <a16:creationId xmlns:a16="http://schemas.microsoft.com/office/drawing/2014/main" id="{2B3F38E8-497F-D574-02A1-664A04B0FFEB}"/>
                </a:ext>
              </a:extLst>
            </p:cNvPr>
            <p:cNvSpPr/>
            <p:nvPr/>
          </p:nvSpPr>
          <p:spPr>
            <a:xfrm rot="16200000">
              <a:off x="6347461" y="4570783"/>
              <a:ext cx="2270796" cy="548389"/>
            </a:xfrm>
            <a:prstGeom prst="rightArrow">
              <a:avLst>
                <a:gd name="adj1" fmla="val 56535"/>
                <a:gd name="adj2" fmla="val 32739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432645B-F1F1-63B5-11DD-63B61EE2C6B9}"/>
                </a:ext>
              </a:extLst>
            </p:cNvPr>
            <p:cNvSpPr/>
            <p:nvPr/>
          </p:nvSpPr>
          <p:spPr>
            <a:xfrm>
              <a:off x="7352937" y="4657935"/>
              <a:ext cx="253837" cy="1075982"/>
            </a:xfrm>
            <a:prstGeom prst="roundRect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ja-JP" sz="1600" dirty="0"/>
                <a:t>Thread ID</a:t>
              </a:r>
              <a:endParaRPr lang="en-US" altLang="ja-JP" sz="1600" dirty="0"/>
            </a:p>
          </p:txBody>
        </p:sp>
      </p:grp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08F650A-045A-1D1D-37CA-09155CA7D1DF}"/>
              </a:ext>
            </a:extLst>
          </p:cNvPr>
          <p:cNvSpPr/>
          <p:nvPr/>
        </p:nvSpPr>
        <p:spPr>
          <a:xfrm>
            <a:off x="225509" y="3287935"/>
            <a:ext cx="11740982" cy="988618"/>
          </a:xfrm>
          <a:prstGeom prst="roundRect">
            <a:avLst>
              <a:gd name="adj" fmla="val 10984"/>
            </a:avLst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EB965B26-FAAF-69BF-C19C-764C3E6F378A}"/>
              </a:ext>
            </a:extLst>
          </p:cNvPr>
          <p:cNvSpPr/>
          <p:nvPr/>
        </p:nvSpPr>
        <p:spPr>
          <a:xfrm>
            <a:off x="1087449" y="3879013"/>
            <a:ext cx="2970559" cy="320413"/>
          </a:xfrm>
          <a:prstGeom prst="round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simple allocator</a:t>
            </a: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1F4FFE5-7307-3802-2148-FC62F5430989}"/>
              </a:ext>
            </a:extLst>
          </p:cNvPr>
          <p:cNvGrpSpPr/>
          <p:nvPr/>
        </p:nvGrpSpPr>
        <p:grpSpPr>
          <a:xfrm>
            <a:off x="6149877" y="2675720"/>
            <a:ext cx="2338982" cy="490247"/>
            <a:chOff x="1740726" y="3631590"/>
            <a:chExt cx="2658348" cy="431235"/>
          </a:xfrm>
        </p:grpSpPr>
        <p:sp>
          <p:nvSpPr>
            <p:cNvPr id="82" name="矢印: 右 81">
              <a:extLst>
                <a:ext uri="{FF2B5EF4-FFF2-40B4-BE49-F238E27FC236}">
                  <a16:creationId xmlns:a16="http://schemas.microsoft.com/office/drawing/2014/main" id="{6647F8C6-A693-4D3B-A2B2-DC33A86518DB}"/>
                </a:ext>
              </a:extLst>
            </p:cNvPr>
            <p:cNvSpPr/>
            <p:nvPr/>
          </p:nvSpPr>
          <p:spPr>
            <a:xfrm>
              <a:off x="1740726" y="3631590"/>
              <a:ext cx="2658348" cy="431235"/>
            </a:xfrm>
            <a:prstGeom prst="rightArrow">
              <a:avLst>
                <a:gd name="adj1" fmla="val 56535"/>
                <a:gd name="adj2" fmla="val 5163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0BBDEDEA-DB2B-FA40-0868-EBD2D22B3961}"/>
                </a:ext>
              </a:extLst>
            </p:cNvPr>
            <p:cNvSpPr/>
            <p:nvPr/>
          </p:nvSpPr>
          <p:spPr>
            <a:xfrm>
              <a:off x="1816351" y="3648442"/>
              <a:ext cx="2227282" cy="292095"/>
            </a:xfrm>
            <a:prstGeom prst="roundRect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Access file</a:t>
              </a:r>
              <a:endParaRPr kumimoji="1" lang="en-US" altLang="ja-JP" sz="1600" dirty="0"/>
            </a:p>
          </p:txBody>
        </p:sp>
      </p:grp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43AB49E5-4B6B-7D37-5C7E-53012E5483F2}"/>
              </a:ext>
            </a:extLst>
          </p:cNvPr>
          <p:cNvSpPr/>
          <p:nvPr/>
        </p:nvSpPr>
        <p:spPr>
          <a:xfrm>
            <a:off x="5083122" y="3875485"/>
            <a:ext cx="2935607" cy="323855"/>
          </a:xfrm>
          <a:prstGeom prst="round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SharedArrayBuffer</a:t>
            </a:r>
            <a:endParaRPr kumimoji="1" lang="en-US" altLang="ja-JP" sz="1600" dirty="0"/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BD034108-F22F-B575-1CA4-5017C29543D9}"/>
              </a:ext>
            </a:extLst>
          </p:cNvPr>
          <p:cNvSpPr/>
          <p:nvPr/>
        </p:nvSpPr>
        <p:spPr>
          <a:xfrm>
            <a:off x="1119717" y="5838862"/>
            <a:ext cx="2338982" cy="603285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　　</a:t>
            </a:r>
            <a:r>
              <a:rPr lang="en-US" altLang="ja-JP" sz="2000" dirty="0" err="1"/>
              <a:t>Wasm</a:t>
            </a:r>
            <a:endParaRPr kumimoji="1" lang="ja-JP" altLang="en-US" sz="2000" dirty="0"/>
          </a:p>
        </p:txBody>
      </p:sp>
      <p:pic>
        <p:nvPicPr>
          <p:cNvPr id="105" name="グラフィックス 104">
            <a:extLst>
              <a:ext uri="{FF2B5EF4-FFF2-40B4-BE49-F238E27FC236}">
                <a16:creationId xmlns:a16="http://schemas.microsoft.com/office/drawing/2014/main" id="{2A8AECA0-B70E-1602-758C-63004680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483" y="5666284"/>
            <a:ext cx="917740" cy="904705"/>
          </a:xfrm>
          <a:prstGeom prst="rect">
            <a:avLst/>
          </a:prstGeom>
        </p:spPr>
      </p:pic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E10ADB7C-441C-4287-1D6B-9F1E730D6C8C}"/>
              </a:ext>
            </a:extLst>
          </p:cNvPr>
          <p:cNvSpPr/>
          <p:nvPr/>
        </p:nvSpPr>
        <p:spPr>
          <a:xfrm>
            <a:off x="5642036" y="5064194"/>
            <a:ext cx="2806211" cy="1249258"/>
          </a:xfrm>
          <a:prstGeom prst="roundRect">
            <a:avLst>
              <a:gd name="adj" fmla="val 2314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The management of file descriptors between threads is omitted.</a:t>
            </a:r>
            <a:endParaRPr kumimoji="1" lang="ja-JP" altLang="en-US" dirty="0"/>
          </a:p>
        </p:txBody>
      </p: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0093EBAE-9388-C20D-C1BD-D565903D4103}"/>
              </a:ext>
            </a:extLst>
          </p:cNvPr>
          <p:cNvCxnSpPr>
            <a:cxnSpLocks/>
          </p:cNvCxnSpPr>
          <p:nvPr/>
        </p:nvCxnSpPr>
        <p:spPr>
          <a:xfrm>
            <a:off x="7965946" y="1166308"/>
            <a:ext cx="2046907" cy="803262"/>
          </a:xfrm>
          <a:prstGeom prst="curvedConnector3">
            <a:avLst>
              <a:gd name="adj1" fmla="val 65356"/>
            </a:avLst>
          </a:prstGeom>
          <a:ln w="76200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F4B3B317-9900-76CC-55AE-795540176BCD}"/>
              </a:ext>
            </a:extLst>
          </p:cNvPr>
          <p:cNvSpPr/>
          <p:nvPr/>
        </p:nvSpPr>
        <p:spPr>
          <a:xfrm>
            <a:off x="225509" y="3321336"/>
            <a:ext cx="11740982" cy="480902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200" dirty="0" err="1"/>
              <a:t>WASIFarmPark</a:t>
            </a:r>
            <a:r>
              <a:rPr lang="ja-JP" altLang="en-US" sz="2200" dirty="0"/>
              <a:t>（</a:t>
            </a:r>
            <a:r>
              <a:rPr lang="en-US" altLang="ja-JP" sz="2200" dirty="0"/>
              <a:t>communication</a:t>
            </a:r>
            <a:r>
              <a:rPr lang="ja-JP" altLang="en-US" sz="2200" dirty="0"/>
              <a:t>）</a:t>
            </a:r>
            <a:endParaRPr kumimoji="1" lang="en-US" altLang="ja-JP" sz="2200" dirty="0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BCE214F4-02F2-C1FC-6085-2EE1484660F0}"/>
              </a:ext>
            </a:extLst>
          </p:cNvPr>
          <p:cNvSpPr/>
          <p:nvPr/>
        </p:nvSpPr>
        <p:spPr>
          <a:xfrm>
            <a:off x="8364587" y="3871761"/>
            <a:ext cx="3029775" cy="323855"/>
          </a:xfrm>
          <a:prstGeom prst="round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Precompiled WASM</a:t>
            </a:r>
            <a:endParaRPr kumimoji="1" lang="ja-JP" altLang="en-US" sz="1600" dirty="0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2E0EB27-7DCB-637D-B431-C34D294FA26D}"/>
              </a:ext>
            </a:extLst>
          </p:cNvPr>
          <p:cNvGrpSpPr/>
          <p:nvPr/>
        </p:nvGrpSpPr>
        <p:grpSpPr>
          <a:xfrm>
            <a:off x="275987" y="2382190"/>
            <a:ext cx="1013396" cy="3184823"/>
            <a:chOff x="2775653" y="2417967"/>
            <a:chExt cx="612467" cy="2502794"/>
          </a:xfrm>
        </p:grpSpPr>
        <p:sp>
          <p:nvSpPr>
            <p:cNvPr id="85" name="矢印: 右 84">
              <a:extLst>
                <a:ext uri="{FF2B5EF4-FFF2-40B4-BE49-F238E27FC236}">
                  <a16:creationId xmlns:a16="http://schemas.microsoft.com/office/drawing/2014/main" id="{6C7232F3-41FC-0CFA-9E55-D3F7849E2600}"/>
                </a:ext>
              </a:extLst>
            </p:cNvPr>
            <p:cNvSpPr/>
            <p:nvPr/>
          </p:nvSpPr>
          <p:spPr>
            <a:xfrm rot="16200000" flipH="1">
              <a:off x="1830490" y="3363130"/>
              <a:ext cx="2502794" cy="61246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00367683-D3EB-5988-786C-51A96339EF72}"/>
                </a:ext>
              </a:extLst>
            </p:cNvPr>
            <p:cNvSpPr/>
            <p:nvPr/>
          </p:nvSpPr>
          <p:spPr>
            <a:xfrm>
              <a:off x="2946122" y="2529563"/>
              <a:ext cx="253837" cy="2126582"/>
            </a:xfrm>
            <a:prstGeom prst="roundRect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ja-JP" sz="1600" dirty="0"/>
                <a:t>Create thread</a:t>
              </a: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9ADE1C4-ED7E-C411-F64F-0710C584A50E}"/>
              </a:ext>
            </a:extLst>
          </p:cNvPr>
          <p:cNvGrpSpPr/>
          <p:nvPr/>
        </p:nvGrpSpPr>
        <p:grpSpPr>
          <a:xfrm>
            <a:off x="8472072" y="2782815"/>
            <a:ext cx="584079" cy="3480915"/>
            <a:chOff x="7260477" y="3639650"/>
            <a:chExt cx="353000" cy="2221061"/>
          </a:xfrm>
        </p:grpSpPr>
        <p:sp>
          <p:nvSpPr>
            <p:cNvPr id="102" name="矢印: 右 101">
              <a:extLst>
                <a:ext uri="{FF2B5EF4-FFF2-40B4-BE49-F238E27FC236}">
                  <a16:creationId xmlns:a16="http://schemas.microsoft.com/office/drawing/2014/main" id="{6260F4C9-C8A5-249B-8642-5646A39ACED5}"/>
                </a:ext>
              </a:extLst>
            </p:cNvPr>
            <p:cNvSpPr/>
            <p:nvPr/>
          </p:nvSpPr>
          <p:spPr>
            <a:xfrm rot="16200000">
              <a:off x="6326446" y="4573681"/>
              <a:ext cx="2221061" cy="353000"/>
            </a:xfrm>
            <a:prstGeom prst="rightArrow">
              <a:avLst>
                <a:gd name="adj1" fmla="val 56535"/>
                <a:gd name="adj2" fmla="val 42909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221EDEBD-18C5-27BB-E835-D43234381B57}"/>
                </a:ext>
              </a:extLst>
            </p:cNvPr>
            <p:cNvSpPr/>
            <p:nvPr/>
          </p:nvSpPr>
          <p:spPr>
            <a:xfrm>
              <a:off x="7358411" y="4157520"/>
              <a:ext cx="146978" cy="1350918"/>
            </a:xfrm>
            <a:prstGeom prst="roundRect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ja-JP" sz="1600" dirty="0"/>
                <a:t>Access file</a:t>
              </a: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D35E6C4E-2994-E7CB-BC84-F60575305D43}"/>
              </a:ext>
            </a:extLst>
          </p:cNvPr>
          <p:cNvGrpSpPr/>
          <p:nvPr/>
        </p:nvGrpSpPr>
        <p:grpSpPr>
          <a:xfrm>
            <a:off x="10994971" y="2447119"/>
            <a:ext cx="584079" cy="3480915"/>
            <a:chOff x="7260477" y="3639650"/>
            <a:chExt cx="353000" cy="2221061"/>
          </a:xfrm>
        </p:grpSpPr>
        <p:sp>
          <p:nvSpPr>
            <p:cNvPr id="123" name="矢印: 右 122">
              <a:extLst>
                <a:ext uri="{FF2B5EF4-FFF2-40B4-BE49-F238E27FC236}">
                  <a16:creationId xmlns:a16="http://schemas.microsoft.com/office/drawing/2014/main" id="{1B42906B-4A7A-241B-B3C1-C65887CECA60}"/>
                </a:ext>
              </a:extLst>
            </p:cNvPr>
            <p:cNvSpPr/>
            <p:nvPr/>
          </p:nvSpPr>
          <p:spPr>
            <a:xfrm rot="16200000">
              <a:off x="6326446" y="4573681"/>
              <a:ext cx="2221061" cy="353000"/>
            </a:xfrm>
            <a:prstGeom prst="rightArrow">
              <a:avLst>
                <a:gd name="adj1" fmla="val 56535"/>
                <a:gd name="adj2" fmla="val 42909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F2B15325-A5D9-FD65-A14B-814AD37DB666}"/>
                </a:ext>
              </a:extLst>
            </p:cNvPr>
            <p:cNvSpPr/>
            <p:nvPr/>
          </p:nvSpPr>
          <p:spPr>
            <a:xfrm>
              <a:off x="7358411" y="4157520"/>
              <a:ext cx="146978" cy="1350918"/>
            </a:xfrm>
            <a:prstGeom prst="roundRect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ja-JP" sz="1600" dirty="0"/>
                <a:t>Access file</a:t>
              </a:r>
            </a:p>
          </p:txBody>
        </p:sp>
      </p:grpSp>
      <p:cxnSp>
        <p:nvCxnSpPr>
          <p:cNvPr id="126" name="コネクタ: 曲線 125">
            <a:extLst>
              <a:ext uri="{FF2B5EF4-FFF2-40B4-BE49-F238E27FC236}">
                <a16:creationId xmlns:a16="http://schemas.microsoft.com/office/drawing/2014/main" id="{A1F28FD5-14C2-54EE-5438-E66A39D791EA}"/>
              </a:ext>
            </a:extLst>
          </p:cNvPr>
          <p:cNvCxnSpPr>
            <a:cxnSpLocks/>
          </p:cNvCxnSpPr>
          <p:nvPr/>
        </p:nvCxnSpPr>
        <p:spPr>
          <a:xfrm flipV="1">
            <a:off x="6101126" y="1156851"/>
            <a:ext cx="1864819" cy="1206179"/>
          </a:xfrm>
          <a:prstGeom prst="curvedConnector3">
            <a:avLst>
              <a:gd name="adj1" fmla="val 30591"/>
            </a:avLst>
          </a:prstGeom>
          <a:ln w="76200"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9755DCE8-2A91-C125-F751-45E09C6BE38A}"/>
              </a:ext>
            </a:extLst>
          </p:cNvPr>
          <p:cNvSpPr/>
          <p:nvPr/>
        </p:nvSpPr>
        <p:spPr>
          <a:xfrm>
            <a:off x="6969996" y="884216"/>
            <a:ext cx="1959703" cy="332067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Access file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2930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745971A-4AA7-0278-D6D7-BBD39E16D401}"/>
              </a:ext>
            </a:extLst>
          </p:cNvPr>
          <p:cNvSpPr/>
          <p:nvPr/>
        </p:nvSpPr>
        <p:spPr>
          <a:xfrm>
            <a:off x="143437" y="581025"/>
            <a:ext cx="11940985" cy="6141860"/>
          </a:xfrm>
          <a:prstGeom prst="roundRect">
            <a:avLst>
              <a:gd name="adj" fmla="val 2840"/>
            </a:avLst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9E0A26C-72BD-05D3-9E69-C491ED8D7E24}"/>
              </a:ext>
            </a:extLst>
          </p:cNvPr>
          <p:cNvSpPr/>
          <p:nvPr/>
        </p:nvSpPr>
        <p:spPr>
          <a:xfrm>
            <a:off x="143438" y="349602"/>
            <a:ext cx="2971238" cy="462846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700" dirty="0"/>
              <a:t>Simple allocator</a:t>
            </a:r>
          </a:p>
        </p:txBody>
      </p: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DE632017-A1B9-74CD-D755-0E3BC9451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38766"/>
              </p:ext>
            </p:extLst>
          </p:nvPr>
        </p:nvGraphicFramePr>
        <p:xfrm>
          <a:off x="352259" y="1828636"/>
          <a:ext cx="6363924" cy="10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54">
                  <a:extLst>
                    <a:ext uri="{9D8B030D-6E8A-4147-A177-3AD203B41FA5}">
                      <a16:colId xmlns:a16="http://schemas.microsoft.com/office/drawing/2014/main" val="2587708659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1489096036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1666164029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4115433057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2815453671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1368732755"/>
                    </a:ext>
                  </a:extLst>
                </a:gridCol>
              </a:tblGrid>
              <a:tr h="107509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66671"/>
                  </a:ext>
                </a:extLst>
              </a:tr>
            </a:tbl>
          </a:graphicData>
        </a:graphic>
      </p:graphicFrame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9CC25B-B3B6-EDA3-0F1F-DDC46F600CDC}"/>
              </a:ext>
            </a:extLst>
          </p:cNvPr>
          <p:cNvSpPr/>
          <p:nvPr/>
        </p:nvSpPr>
        <p:spPr>
          <a:xfrm>
            <a:off x="371309" y="928913"/>
            <a:ext cx="1781015" cy="548188"/>
          </a:xfrm>
          <a:prstGeom prst="roundRect">
            <a:avLst/>
          </a:prstGeom>
          <a:solidFill>
            <a:srgbClr val="FFFFFF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malloc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F302654-385E-78F7-5507-5BE0EEE550FF}"/>
              </a:ext>
            </a:extLst>
          </p:cNvPr>
          <p:cNvCxnSpPr>
            <a:cxnSpLocks/>
          </p:cNvCxnSpPr>
          <p:nvPr/>
        </p:nvCxnSpPr>
        <p:spPr>
          <a:xfrm>
            <a:off x="2495516" y="2997788"/>
            <a:ext cx="0" cy="12622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0B3D79E1-7904-B023-59D7-EDF5027CC06F}"/>
              </a:ext>
            </a:extLst>
          </p:cNvPr>
          <p:cNvSpPr/>
          <p:nvPr/>
        </p:nvSpPr>
        <p:spPr>
          <a:xfrm>
            <a:off x="7291183" y="813563"/>
            <a:ext cx="1781015" cy="548188"/>
          </a:xfrm>
          <a:prstGeom prst="roundRect">
            <a:avLst/>
          </a:prstGeom>
          <a:solidFill>
            <a:srgbClr val="FFFFFF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free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5214E6F-E501-64C7-05F1-DE447D96A6B1}"/>
              </a:ext>
            </a:extLst>
          </p:cNvPr>
          <p:cNvCxnSpPr>
            <a:cxnSpLocks/>
          </p:cNvCxnSpPr>
          <p:nvPr/>
        </p:nvCxnSpPr>
        <p:spPr>
          <a:xfrm>
            <a:off x="1648974" y="3514979"/>
            <a:ext cx="7429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54856EC-B240-D780-3885-C7317461B87F}"/>
              </a:ext>
            </a:extLst>
          </p:cNvPr>
          <p:cNvCxnSpPr>
            <a:cxnSpLocks/>
          </p:cNvCxnSpPr>
          <p:nvPr/>
        </p:nvCxnSpPr>
        <p:spPr>
          <a:xfrm>
            <a:off x="1487022" y="2997788"/>
            <a:ext cx="0" cy="12622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EC7C158-3D8E-FF53-9E4A-849FDFADD92F}"/>
              </a:ext>
            </a:extLst>
          </p:cNvPr>
          <p:cNvSpPr txBox="1"/>
          <p:nvPr/>
        </p:nvSpPr>
        <p:spPr>
          <a:xfrm>
            <a:off x="496892" y="4520920"/>
            <a:ext cx="764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② Increment the allocation count.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③ Return the previously allocated memory location.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FDDE4A6-AC71-EE9B-4C4D-BE768B6FA5A0}"/>
              </a:ext>
            </a:extLst>
          </p:cNvPr>
          <p:cNvSpPr txBox="1"/>
          <p:nvPr/>
        </p:nvSpPr>
        <p:spPr>
          <a:xfrm>
            <a:off x="496892" y="3329302"/>
            <a:ext cx="434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r>
              <a:rPr kumimoji="1" lang="en-US" altLang="ja-JP" sz="1600" dirty="0" err="1">
                <a:solidFill>
                  <a:srgbClr val="FF0000"/>
                </a:solidFill>
              </a:rPr>
              <a:t>allocatedMemoryLocation</a:t>
            </a:r>
            <a:r>
              <a:rPr kumimoji="1" lang="en-US" altLang="ja-JP" sz="1600" dirty="0">
                <a:solidFill>
                  <a:srgbClr val="FF0000"/>
                </a:solidFill>
              </a:rPr>
              <a:t> += size;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B73C459-BE55-42AD-35F6-293F8F7EE3D5}"/>
              </a:ext>
            </a:extLst>
          </p:cNvPr>
          <p:cNvSpPr txBox="1"/>
          <p:nvPr/>
        </p:nvSpPr>
        <p:spPr>
          <a:xfrm>
            <a:off x="7269200" y="1589852"/>
            <a:ext cx="4425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59CC"/>
                </a:solidFill>
              </a:rPr>
              <a:t>① Decrement the allocation count</a:t>
            </a:r>
          </a:p>
          <a:p>
            <a:r>
              <a:rPr lang="en-US" altLang="ja-JP" sz="1600" dirty="0" err="1">
                <a:solidFill>
                  <a:srgbClr val="0059CC"/>
                </a:solidFill>
              </a:rPr>
              <a:t>allocationCount</a:t>
            </a:r>
            <a:r>
              <a:rPr lang="en-US" altLang="ja-JP" sz="1600" dirty="0">
                <a:solidFill>
                  <a:srgbClr val="0059CC"/>
                </a:solidFill>
              </a:rPr>
              <a:t>--;</a:t>
            </a:r>
          </a:p>
          <a:p>
            <a:endParaRPr lang="en-US" altLang="ja-JP" sz="1600" dirty="0">
              <a:solidFill>
                <a:srgbClr val="0059CC"/>
              </a:solidFill>
            </a:endParaRPr>
          </a:p>
          <a:p>
            <a:r>
              <a:rPr lang="en-US" altLang="ja-JP" sz="1600" dirty="0">
                <a:solidFill>
                  <a:srgbClr val="0059CC"/>
                </a:solidFill>
              </a:rPr>
              <a:t>② If the allocation count is 0, 	reset pointer</a:t>
            </a:r>
          </a:p>
          <a:p>
            <a:r>
              <a:rPr lang="en-US" altLang="ja-JP" sz="1600" dirty="0">
                <a:solidFill>
                  <a:srgbClr val="0059CC"/>
                </a:solidFill>
              </a:rPr>
              <a:t>if (</a:t>
            </a:r>
            <a:r>
              <a:rPr lang="en-US" altLang="ja-JP" sz="1600" dirty="0" err="1">
                <a:solidFill>
                  <a:srgbClr val="0059CC"/>
                </a:solidFill>
              </a:rPr>
              <a:t>allocationCount</a:t>
            </a:r>
            <a:r>
              <a:rPr lang="en-US" altLang="ja-JP" sz="1600" dirty="0">
                <a:solidFill>
                  <a:srgbClr val="0059CC"/>
                </a:solidFill>
              </a:rPr>
              <a:t> === 0) {</a:t>
            </a:r>
          </a:p>
          <a:p>
            <a:r>
              <a:rPr lang="en-US" altLang="ja-JP" sz="1600" dirty="0">
                <a:solidFill>
                  <a:srgbClr val="0059CC"/>
                </a:solidFill>
              </a:rPr>
              <a:t>    </a:t>
            </a:r>
            <a:r>
              <a:rPr lang="en-US" altLang="ja-JP" sz="1600" dirty="0" err="1">
                <a:solidFill>
                  <a:srgbClr val="0059CC"/>
                </a:solidFill>
              </a:rPr>
              <a:t>allocatedMemoryLocation</a:t>
            </a:r>
            <a:r>
              <a:rPr lang="en-US" altLang="ja-JP" sz="1600" dirty="0">
                <a:solidFill>
                  <a:srgbClr val="0059CC"/>
                </a:solidFill>
              </a:rPr>
              <a:t> = 0;</a:t>
            </a:r>
          </a:p>
          <a:p>
            <a:r>
              <a:rPr lang="en-US" altLang="ja-JP" sz="1600" dirty="0">
                <a:solidFill>
                  <a:srgbClr val="0059CC"/>
                </a:solidFill>
              </a:rPr>
              <a:t>}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AB81F6B-8934-3824-6424-FDA5BB097982}"/>
              </a:ext>
            </a:extLst>
          </p:cNvPr>
          <p:cNvSpPr txBox="1"/>
          <p:nvPr/>
        </p:nvSpPr>
        <p:spPr>
          <a:xfrm>
            <a:off x="6527818" y="6116269"/>
            <a:ext cx="5358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/>
              <a:t>The lock is in place to prevent deadlocks.</a:t>
            </a:r>
          </a:p>
        </p:txBody>
      </p:sp>
    </p:spTree>
    <p:extLst>
      <p:ext uri="{BB962C8B-B14F-4D97-AF65-F5344CB8AC3E}">
        <p14:creationId xmlns:p14="http://schemas.microsoft.com/office/powerpoint/2010/main" val="417815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4">
      <a:majorFont>
        <a:latin typeface="PlemolJP35 Console NF Text"/>
        <a:ea typeface="PlemolJP35 Console NF Text"/>
        <a:cs typeface=""/>
      </a:majorFont>
      <a:minorFont>
        <a:latin typeface="PlemolJP35 Console NF Medium"/>
        <a:ea typeface="PlemolJP35 Console N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122</Words>
  <Application>Microsoft Office PowerPoint</Application>
  <PresentationFormat>ワイド画面</PresentationFormat>
  <Paragraphs>41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游ゴシック Light</vt:lpstr>
      <vt:lpstr>游ゴシック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大西 晶_5J09_東京</dc:creator>
  <cp:lastModifiedBy>大西 晶_5J09_東京</cp:lastModifiedBy>
  <cp:revision>13</cp:revision>
  <dcterms:created xsi:type="dcterms:W3CDTF">2024-12-25T17:40:40Z</dcterms:created>
  <dcterms:modified xsi:type="dcterms:W3CDTF">2024-12-26T05:27:14Z</dcterms:modified>
</cp:coreProperties>
</file>