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29400" y="1751040"/>
            <a:ext cx="822924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9400" y="4036320"/>
            <a:ext cx="822924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29400" y="175104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46440" y="175104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46440" y="403632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329400" y="403632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29400" y="1751040"/>
            <a:ext cx="8229240" cy="4374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29400" y="1751040"/>
            <a:ext cx="8229240" cy="4374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1702440" y="1751040"/>
            <a:ext cx="5482800" cy="437472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1702440" y="1751040"/>
            <a:ext cx="5482800" cy="4374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329400" y="1751040"/>
            <a:ext cx="8229240" cy="437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29400" y="1751040"/>
            <a:ext cx="8229240" cy="4374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29400" y="1751040"/>
            <a:ext cx="4015800" cy="4374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46440" y="1751040"/>
            <a:ext cx="4015800" cy="4374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70320" y="300240"/>
            <a:ext cx="7879680" cy="564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29400" y="175104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9400" y="403632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46440" y="1751040"/>
            <a:ext cx="4015800" cy="4374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329400" y="1751040"/>
            <a:ext cx="8229240" cy="437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29400" y="1751040"/>
            <a:ext cx="4015800" cy="4374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46440" y="175104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46440" y="403632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29400" y="175104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46440" y="175104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329400" y="4036320"/>
            <a:ext cx="822924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29400" y="1751040"/>
            <a:ext cx="822924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9400" y="4036320"/>
            <a:ext cx="822924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29400" y="175104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46440" y="175104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46440" y="403632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329400" y="403632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29400" y="1751040"/>
            <a:ext cx="8229240" cy="4374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29400" y="1751040"/>
            <a:ext cx="8229240" cy="4374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1702440" y="1751040"/>
            <a:ext cx="5482800" cy="437472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1702440" y="1751040"/>
            <a:ext cx="5482800" cy="4374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29400" y="1751040"/>
            <a:ext cx="8229240" cy="4374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29400" y="1751040"/>
            <a:ext cx="4015800" cy="4374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46440" y="1751040"/>
            <a:ext cx="4015800" cy="4374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70320" y="300240"/>
            <a:ext cx="7879680" cy="564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29400" y="175104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29400" y="403632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46440" y="1751040"/>
            <a:ext cx="4015800" cy="4374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29400" y="1751040"/>
            <a:ext cx="4015800" cy="4374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46440" y="175104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46440" y="403632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29400" y="175104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46440" y="1751040"/>
            <a:ext cx="401580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29400" y="4036320"/>
            <a:ext cx="8229240" cy="208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a8c8e0"/>
              </a:gs>
            </a:gsLst>
            <a:lin ang="33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 flipH="1">
            <a:off x="8380080" y="4772160"/>
            <a:ext cx="763920" cy="2085840"/>
          </a:xfrm>
          <a:prstGeom prst="line">
            <a:avLst/>
          </a:prstGeom>
          <a:ln w="25560">
            <a:solidFill>
              <a:srgbClr val="ffffff"/>
            </a:solidFill>
            <a:round/>
          </a:ln>
        </p:spPr>
      </p:sp>
      <p:sp>
        <p:nvSpPr>
          <p:cNvPr id="2" name="Line 3"/>
          <p:cNvSpPr/>
          <p:nvPr/>
        </p:nvSpPr>
        <p:spPr>
          <a:xfrm flipH="1">
            <a:off x="6927120" y="5850000"/>
            <a:ext cx="2216880" cy="1007640"/>
          </a:xfrm>
          <a:prstGeom prst="line">
            <a:avLst/>
          </a:prstGeom>
          <a:ln w="25560">
            <a:solidFill>
              <a:srgbClr val="15718f"/>
            </a:solidFill>
            <a:round/>
          </a:ln>
        </p:spPr>
      </p:sp>
      <p:sp>
        <p:nvSpPr>
          <p:cNvPr id="3" name="Line 4"/>
          <p:cNvSpPr/>
          <p:nvPr/>
        </p:nvSpPr>
        <p:spPr>
          <a:xfrm flipH="1">
            <a:off x="8686800" y="5695920"/>
            <a:ext cx="457200" cy="1161720"/>
          </a:xfrm>
          <a:prstGeom prst="line">
            <a:avLst/>
          </a:prstGeom>
          <a:ln w="19080">
            <a:solidFill>
              <a:srgbClr val="00617f"/>
            </a:solidFill>
            <a:round/>
          </a:ln>
        </p:spPr>
      </p:sp>
      <p:sp>
        <p:nvSpPr>
          <p:cNvPr id="4" name="Line 5"/>
          <p:cNvSpPr/>
          <p:nvPr/>
        </p:nvSpPr>
        <p:spPr>
          <a:xfrm>
            <a:off x="770040" y="1603080"/>
            <a:ext cx="7788600" cy="1800"/>
          </a:xfrm>
          <a:prstGeom prst="line">
            <a:avLst/>
          </a:prstGeom>
          <a:ln w="12600">
            <a:solidFill>
              <a:srgbClr val="00617f"/>
            </a:solidFill>
            <a:round/>
          </a:ln>
        </p:spPr>
      </p:sp>
      <p:sp>
        <p:nvSpPr>
          <p:cNvPr id="5" name="CustomShape 6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>
            <a:gsLst>
              <a:gs pos="0">
                <a:srgbClr val="9bc7c8"/>
              </a:gs>
              <a:gs pos="100000">
                <a:srgbClr val="00617f"/>
              </a:gs>
            </a:gsLst>
            <a:lin ang="132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85800" y="1910520"/>
            <a:ext cx="7772040" cy="14695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nn-NO" sz="2600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ubTitle"/>
          </p:nvPr>
        </p:nvSpPr>
        <p:spPr>
          <a:xfrm>
            <a:off x="694440" y="3666240"/>
            <a:ext cx="7763400" cy="1752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Click to edit Master subtitle style</a:t>
            </a:r>
            <a:endParaRPr/>
          </a:p>
        </p:txBody>
      </p:sp>
      <p:sp>
        <p:nvSpPr>
          <p:cNvPr id="8" name="Line 9"/>
          <p:cNvSpPr/>
          <p:nvPr/>
        </p:nvSpPr>
        <p:spPr>
          <a:xfrm flipV="1">
            <a:off x="2189880" y="3750120"/>
            <a:ext cx="6954120" cy="3107880"/>
          </a:xfrm>
          <a:prstGeom prst="line">
            <a:avLst/>
          </a:prstGeom>
          <a:ln w="25560">
            <a:solidFill>
              <a:srgbClr val="9bc7c8"/>
            </a:solidFill>
            <a:round/>
          </a:ln>
        </p:spPr>
      </p:sp>
      <p:sp>
        <p:nvSpPr>
          <p:cNvPr id="9" name="Line 10"/>
          <p:cNvSpPr/>
          <p:nvPr/>
        </p:nvSpPr>
        <p:spPr>
          <a:xfrm>
            <a:off x="5950080" y="2559960"/>
            <a:ext cx="2030040" cy="4297680"/>
          </a:xfrm>
          <a:prstGeom prst="line">
            <a:avLst/>
          </a:prstGeom>
          <a:ln w="19080">
            <a:solidFill>
              <a:srgbClr val="9bc7c8"/>
            </a:solidFill>
            <a:round/>
          </a:ln>
        </p:spPr>
      </p:sp>
      <p:sp>
        <p:nvSpPr>
          <p:cNvPr id="10" name="Line 11"/>
          <p:cNvSpPr/>
          <p:nvPr/>
        </p:nvSpPr>
        <p:spPr>
          <a:xfrm>
            <a:off x="5370120" y="4006080"/>
            <a:ext cx="3773880" cy="1504080"/>
          </a:xfrm>
          <a:prstGeom prst="line">
            <a:avLst/>
          </a:prstGeom>
          <a:ln w="19080">
            <a:solidFill>
              <a:srgbClr val="9bc7c8"/>
            </a:solidFill>
            <a:round/>
          </a:ln>
        </p:spPr>
      </p:sp>
      <p:sp>
        <p:nvSpPr>
          <p:cNvPr id="11" name="Line 12"/>
          <p:cNvSpPr/>
          <p:nvPr/>
        </p:nvSpPr>
        <p:spPr>
          <a:xfrm flipH="1">
            <a:off x="4306320" y="0"/>
            <a:ext cx="2620080" cy="6858000"/>
          </a:xfrm>
          <a:prstGeom prst="line">
            <a:avLst/>
          </a:prstGeom>
          <a:ln w="50760">
            <a:solidFill>
              <a:srgbClr val="f1b523"/>
            </a:solidFill>
            <a:round/>
          </a:ln>
        </p:spPr>
      </p:sp>
      <p:sp>
        <p:nvSpPr>
          <p:cNvPr id="12" name="Line 13"/>
          <p:cNvSpPr/>
          <p:nvPr/>
        </p:nvSpPr>
        <p:spPr>
          <a:xfrm>
            <a:off x="790560" y="3470400"/>
            <a:ext cx="4579560" cy="144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</p:sp>
      <p:pic>
        <p:nvPicPr>
          <p:cNvPr id="13" name="Bilde 19" descr=""/>
          <p:cNvPicPr/>
          <p:nvPr/>
        </p:nvPicPr>
        <p:blipFill>
          <a:blip r:embed="rId2"/>
          <a:stretch/>
        </p:blipFill>
        <p:spPr>
          <a:xfrm>
            <a:off x="8137080" y="5990400"/>
            <a:ext cx="532440" cy="532440"/>
          </a:xfrm>
          <a:prstGeom prst="rect">
            <a:avLst/>
          </a:prstGeom>
          <a:ln>
            <a:noFill/>
          </a:ln>
        </p:spPr>
      </p:pic>
      <p:pic>
        <p:nvPicPr>
          <p:cNvPr id="14" name="Bilde 20" descr=""/>
          <p:cNvPicPr/>
          <p:nvPr/>
        </p:nvPicPr>
        <p:blipFill>
          <a:blip r:embed="rId3"/>
          <a:stretch/>
        </p:blipFill>
        <p:spPr>
          <a:xfrm>
            <a:off x="0" y="0"/>
            <a:ext cx="1359720" cy="2286360"/>
          </a:xfrm>
          <a:prstGeom prst="rect">
            <a:avLst/>
          </a:prstGeom>
          <a:ln>
            <a:noFill/>
          </a:ln>
        </p:spPr>
      </p:pic>
      <p:sp>
        <p:nvSpPr>
          <p:cNvPr id="15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nn-NO">
                <a:latin typeface="Open Sans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n-NO" sz="1400">
                <a:latin typeface="Open Sans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nn-NO" sz="1400">
                <a:latin typeface="Open Sans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nn-NO" sz="1400">
                <a:latin typeface="Open Sans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nn-NO" sz="2000">
                <a:latin typeface="Open Sans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nn-NO" sz="2000">
                <a:latin typeface="Open Sans Ligh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nn-NO" sz="2000">
                <a:latin typeface="Open Sans Ligh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a8c8e0"/>
              </a:gs>
            </a:gsLst>
            <a:lin ang="33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2"/>
          <p:cNvSpPr/>
          <p:nvPr/>
        </p:nvSpPr>
        <p:spPr>
          <a:xfrm flipH="1">
            <a:off x="8380080" y="4772160"/>
            <a:ext cx="763920" cy="2085840"/>
          </a:xfrm>
          <a:prstGeom prst="line">
            <a:avLst/>
          </a:prstGeom>
          <a:ln w="25560">
            <a:solidFill>
              <a:srgbClr val="ffffff"/>
            </a:solidFill>
            <a:round/>
          </a:ln>
        </p:spPr>
      </p:sp>
      <p:sp>
        <p:nvSpPr>
          <p:cNvPr id="52" name="Line 3"/>
          <p:cNvSpPr/>
          <p:nvPr/>
        </p:nvSpPr>
        <p:spPr>
          <a:xfrm flipH="1">
            <a:off x="6927120" y="5850000"/>
            <a:ext cx="2216880" cy="1007640"/>
          </a:xfrm>
          <a:prstGeom prst="line">
            <a:avLst/>
          </a:prstGeom>
          <a:ln w="25560">
            <a:solidFill>
              <a:srgbClr val="15718f"/>
            </a:solidFill>
            <a:round/>
          </a:ln>
        </p:spPr>
      </p:sp>
      <p:sp>
        <p:nvSpPr>
          <p:cNvPr id="53" name="Line 4"/>
          <p:cNvSpPr/>
          <p:nvPr/>
        </p:nvSpPr>
        <p:spPr>
          <a:xfrm flipH="1">
            <a:off x="8686800" y="5695920"/>
            <a:ext cx="457200" cy="1161720"/>
          </a:xfrm>
          <a:prstGeom prst="line">
            <a:avLst/>
          </a:prstGeom>
          <a:ln w="19080">
            <a:solidFill>
              <a:srgbClr val="00617f"/>
            </a:solidFill>
            <a:round/>
          </a:ln>
        </p:spPr>
      </p:sp>
      <p:sp>
        <p:nvSpPr>
          <p:cNvPr id="54" name="Line 5"/>
          <p:cNvSpPr/>
          <p:nvPr/>
        </p:nvSpPr>
        <p:spPr>
          <a:xfrm>
            <a:off x="770040" y="1603080"/>
            <a:ext cx="7788600" cy="1800"/>
          </a:xfrm>
          <a:prstGeom prst="line">
            <a:avLst/>
          </a:prstGeom>
          <a:ln w="12600">
            <a:solidFill>
              <a:srgbClr val="00617f"/>
            </a:solidFill>
            <a:round/>
          </a:ln>
        </p:spPr>
      </p:sp>
      <p:sp>
        <p:nvSpPr>
          <p:cNvPr id="55" name="PlaceHolder 6"/>
          <p:cNvSpPr>
            <a:spLocks noGrp="1"/>
          </p:cNvSpPr>
          <p:nvPr>
            <p:ph type="title"/>
          </p:nvPr>
        </p:nvSpPr>
        <p:spPr>
          <a:xfrm>
            <a:off x="670320" y="300240"/>
            <a:ext cx="7879680" cy="1216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nn-NO" sz="2600" strike="noStrike">
                <a:solidFill>
                  <a:srgbClr val="000000"/>
                </a:solidFill>
                <a:latin typeface="Open Sans"/>
              </a:rPr>
              <a:t>Click to edit Master title style</a:t>
            </a:r>
            <a:endParaRPr/>
          </a:p>
        </p:txBody>
      </p:sp>
      <p:sp>
        <p:nvSpPr>
          <p:cNvPr id="56" name="PlaceHolder 7"/>
          <p:cNvSpPr>
            <a:spLocks noGrp="1"/>
          </p:cNvSpPr>
          <p:nvPr>
            <p:ph type="body"/>
          </p:nvPr>
        </p:nvSpPr>
        <p:spPr>
          <a:xfrm>
            <a:off x="329400" y="1751040"/>
            <a:ext cx="8229240" cy="43747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Seventh Outline LevelClick to edit Master text styles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Second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nn-NO" sz="1400" strike="noStrike">
                <a:solidFill>
                  <a:srgbClr val="000000"/>
                </a:solidFill>
                <a:latin typeface="Open Sans Light"/>
              </a:rPr>
              <a:t>Third level</a:t>
            </a:r>
            <a:endParaRPr/>
          </a:p>
          <a:p>
            <a:pPr lvl="9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nn-NO" sz="1400" strike="noStrike">
                <a:solidFill>
                  <a:srgbClr val="000000"/>
                </a:solidFill>
                <a:latin typeface="Open Sans Light"/>
              </a:rPr>
              <a:t>Fourth level</a:t>
            </a:r>
            <a:endParaRPr/>
          </a:p>
          <a:p>
            <a:pPr lvl="9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nn-NO" sz="1400" strike="noStrike">
                <a:solidFill>
                  <a:srgbClr val="000000"/>
                </a:solidFill>
                <a:latin typeface="Open Sans Light"/>
              </a:rPr>
              <a:t>Fifth level</a:t>
            </a:r>
            <a:endParaRPr/>
          </a:p>
        </p:txBody>
      </p:sp>
      <p:sp>
        <p:nvSpPr>
          <p:cNvPr id="57" name="PlaceHolder 8"/>
          <p:cNvSpPr>
            <a:spLocks noGrp="1"/>
          </p:cNvSpPr>
          <p:nvPr>
            <p:ph type="dt"/>
          </p:nvPr>
        </p:nvSpPr>
        <p:spPr>
          <a:xfrm>
            <a:off x="712440" y="6356520"/>
            <a:ext cx="6472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 strike="noStrike">
                <a:solidFill>
                  <a:srgbClr val="8b8b8b"/>
                </a:solidFill>
                <a:latin typeface="Open Sans Light"/>
              </a:rPr>
              <a:t>8/21/15</a:t>
            </a:r>
            <a:endParaRPr/>
          </a:p>
        </p:txBody>
      </p:sp>
      <p:sp>
        <p:nvSpPr>
          <p:cNvPr id="58" name="PlaceHolder 9"/>
          <p:cNvSpPr>
            <a:spLocks noGrp="1"/>
          </p:cNvSpPr>
          <p:nvPr>
            <p:ph type="ftr"/>
          </p:nvPr>
        </p:nvSpPr>
        <p:spPr>
          <a:xfrm>
            <a:off x="149112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9" name="PlaceHolder 10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1826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951CE8D-F335-4BDA-8792-C0A66203C65D}" type="slidenum">
              <a:rPr lang="en-US" sz="1200" strike="noStrike">
                <a:solidFill>
                  <a:srgbClr val="8b8b8b"/>
                </a:solidFill>
                <a:latin typeface="Open Sans Light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85800" y="191052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n-NO" sz="2600" strike="noStrike">
                <a:solidFill>
                  <a:srgbClr val="000000"/>
                </a:solidFill>
                <a:latin typeface="Arial"/>
              </a:rPr>
              <a:t>INF-3201 - Assignment 1 - MPI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694440" y="3666240"/>
            <a:ext cx="776340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Edvard Pedersen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Edvard.Pedersen@uit.no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n-NO" sz="2600" strike="noStrike">
                <a:solidFill>
                  <a:srgbClr val="000000"/>
                </a:solidFill>
                <a:latin typeface="Open Sans"/>
              </a:rPr>
              <a:t>Report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329400" y="1751040"/>
            <a:ext cx="8229240" cy="4374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Describe how you have approached the problem (e.g. «profiling shows that functionX() is expensive, so I have paralellized this», «tracing shows that the workload goes from X to Z at this point, which means that the work has to be distributed like so»)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Try to make assumptions clear, and seperate from measurements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What I want to know: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How did you solve the problems?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Why did you solve them in this way?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Are the results of your approach any good?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n-NO" sz="2600" strike="noStrike">
                <a:solidFill>
                  <a:srgbClr val="000000"/>
                </a:solidFill>
                <a:latin typeface="Open Sans"/>
              </a:rPr>
              <a:t>Details about the assignment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329400" y="1751040"/>
            <a:ext cx="8229240" cy="4374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You are given the sequential code, you must parallelize 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Your must decide on data structures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One parallel static version, one parallel dynamic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Must produce same result as the sequential version!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Message passing only, no shared memory!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n-NO" sz="2600" strike="noStrike">
                <a:solidFill>
                  <a:srgbClr val="000000"/>
                </a:solidFill>
                <a:latin typeface="Open Sans"/>
              </a:rPr>
              <a:t>Hints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329400" y="1751040"/>
            <a:ext cx="8229240" cy="4374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Use the run.sh script as a basis for your testing and experiments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Don't hog the cluster, use a small number of samples and nodes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Change the variables (zooms, resolution, number of nodes) when doing experiments, to make sure your solution scales as well as possible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Use the profiling tools that are available during development (don't just tack it on at the end)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Use the tracing tools when implementing the MPI stuff, it will enable you to pinpoint communication and load balance problems quickly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If you get stuck, send me an e-mail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n-NO" sz="2600" strike="noStrike">
                <a:solidFill>
                  <a:srgbClr val="000000"/>
                </a:solidFill>
                <a:latin typeface="Open Sans"/>
              </a:rPr>
              <a:t>Deadline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329400" y="1751040"/>
            <a:ext cx="8229240" cy="4374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Report and code: Thursday September 17</a:t>
            </a:r>
            <a:r>
              <a:rPr lang="nn-NO" strike="noStrike" baseline="30000">
                <a:solidFill>
                  <a:srgbClr val="000000"/>
                </a:solidFill>
                <a:latin typeface="Open Sans Light"/>
              </a:rPr>
              <a:t>th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n-NO" sz="2600" strike="noStrike">
                <a:solidFill>
                  <a:srgbClr val="000000"/>
                </a:solidFill>
                <a:latin typeface="Open Sans"/>
              </a:rPr>
              <a:t>Resources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329400" y="1751040"/>
            <a:ext cx="8229240" cy="4374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 u="sng">
                <a:solidFill>
                  <a:srgbClr val="007396"/>
                </a:solidFill>
                <a:latin typeface="Open Sans Light"/>
              </a:rPr>
              <a:t>http://www.openmpi.org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 u="sng">
                <a:solidFill>
                  <a:srgbClr val="007396"/>
                </a:solidFill>
                <a:latin typeface="Open Sans Light"/>
              </a:rPr>
              <a:t>https://sourceware.org/binutils/docs/gprof/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 u="sng">
                <a:solidFill>
                  <a:srgbClr val="007396"/>
                </a:solidFill>
                <a:latin typeface="Open Sans Light"/>
              </a:rPr>
              <a:t>https://github.com/gperftools/gperftools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 u="sng">
                <a:solidFill>
                  <a:srgbClr val="007396"/>
                </a:solidFill>
                <a:latin typeface="Open Sans Light"/>
              </a:rPr>
              <a:t>https://github.com/scalability-llnl/ravel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n-NO" sz="2600" strike="noStrike">
                <a:solidFill>
                  <a:srgbClr val="000000"/>
                </a:solidFill>
                <a:latin typeface="Open Sans"/>
              </a:rPr>
              <a:t>The competition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329400" y="1751040"/>
            <a:ext cx="8229240" cy="4374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nn-NO">
                <a:latin typeface="Open Sans Light"/>
              </a:rPr>
              <a:t>After I have reviewed your hand-ins, I will publish the list of the 3 best-performing solutions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nn-NO">
                <a:latin typeface="Open Sans Light"/>
              </a:rPr>
              <a:t>If you do not want to be on the list, send me an e-mail, or put it in your report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nn-NO">
                <a:latin typeface="Open Sans Light"/>
              </a:rPr>
              <a:t>The settings for the test will be published along with the list (resolution, number of zooms, number of hosts etc.)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nn-NO">
                <a:latin typeface="Open Sans Light"/>
              </a:rPr>
              <a:t>Only assignments that pass can make it on the list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n-NO" sz="2600" strike="noStrike">
                <a:solidFill>
                  <a:srgbClr val="000000"/>
                </a:solidFill>
                <a:latin typeface="Open Sans"/>
              </a:rPr>
              <a:t>Assignment outline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329400" y="1751040"/>
            <a:ext cx="8229240" cy="4374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Parallelize embarrassingly parallel problem with MPI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Run it on a cluster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Evaluate speedup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Deliverables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Report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Code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n-NO" sz="2600" strike="noStrike">
                <a:solidFill>
                  <a:srgbClr val="000000"/>
                </a:solidFill>
                <a:latin typeface="Open Sans"/>
              </a:rPr>
              <a:t>Environment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329400" y="1751040"/>
            <a:ext cx="8229240" cy="4374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Uvrocks.cs.uit.no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80 nodes, 160 cores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Log in with UiT username/password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If you’re having trouble, let us know!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Use supplied script to start jobs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Performance analysis with profiling and tracing tools available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n-NO" sz="2600" strike="noStrike">
                <a:solidFill>
                  <a:srgbClr val="000000"/>
                </a:solidFill>
                <a:latin typeface="Open Sans"/>
              </a:rPr>
              <a:t>Some notes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329400" y="1751040"/>
            <a:ext cx="8229240" cy="4374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Start early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Play around with the environment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Get to know the job management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Use the profiling tools available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Modify the variables when analyzing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n-NO" sz="2600" strike="noStrike">
                <a:solidFill>
                  <a:srgbClr val="000000"/>
                </a:solidFill>
                <a:latin typeface="Open Sans"/>
              </a:rPr>
              <a:t>Example programs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329400" y="1751040"/>
            <a:ext cx="8229240" cy="4374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Some sample programs included in hand-out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Shows basic MPI usage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Make sure these run successfully before starting your own coding!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n-NO" sz="2600" strike="noStrike">
                <a:solidFill>
                  <a:srgbClr val="000000"/>
                </a:solidFill>
                <a:latin typeface="Open Sans"/>
              </a:rPr>
              <a:t>Using the OpenMPI environment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329400" y="1751040"/>
            <a:ext cx="8229240" cy="4374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Compile with mpicc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Run with mpirun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When you SSH in, use the –X parameter to enable X forwarding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The run.sh script can be used to easily run your program in a few different settings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n-NO" sz="2600" strike="noStrike">
                <a:solidFill>
                  <a:srgbClr val="000000"/>
                </a:solidFill>
                <a:latin typeface="Open Sans"/>
              </a:rPr>
              <a:t>Assessment criteria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329400" y="1751040"/>
            <a:ext cx="8229240" cy="4374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Your solution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Does it fulfill the requirements?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Is it well-commented and understandable?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Your report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Have you critically evaluated your solution?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Have you adequately explained your solution?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Have you made your assumptions clear and seperate from your measurements?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n-NO" sz="2600" strike="noStrike">
                <a:solidFill>
                  <a:srgbClr val="000000"/>
                </a:solidFill>
                <a:latin typeface="Open Sans"/>
              </a:rPr>
              <a:t>Requirements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329400" y="1751040"/>
            <a:ext cx="8229240" cy="4374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nn-NO">
                <a:latin typeface="Open Sans Light"/>
              </a:rPr>
              <a:t>Implement two parallel versions of the given Mandelbrot code, using MPI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n-NO" sz="1400">
                <a:latin typeface="Open Sans Light"/>
              </a:rPr>
              <a:t>One using a static load balance scheme, the other using a dynamic scheme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n-NO" sz="1400">
                <a:latin typeface="Open Sans Light"/>
              </a:rPr>
              <a:t>No shared memory! (Vector instructions are fine)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nn-NO">
                <a:latin typeface="Open Sans Light"/>
              </a:rPr>
              <a:t>The solutions can not use any shortcuts that reduce the functionality of the program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n-NO" sz="1400">
                <a:latin typeface="Open Sans Light"/>
              </a:rPr>
              <a:t>They must produce the same CRC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n-NO" sz="1400">
                <a:latin typeface="Open Sans Light"/>
              </a:rPr>
              <a:t>All the pixel data has to be sent to the master node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nn-NO">
                <a:latin typeface="Open Sans Light"/>
              </a:rPr>
              <a:t>Evaluate your implementation using profiling and tracing tools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n-NO" sz="1400">
                <a:latin typeface="Open Sans Light"/>
              </a:rPr>
              <a:t>Anomalies and lackluster optimizations must be explained in the report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70320" y="300240"/>
            <a:ext cx="7879680" cy="1216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n-NO" sz="2600" strike="noStrike">
                <a:solidFill>
                  <a:srgbClr val="000000"/>
                </a:solidFill>
                <a:latin typeface="Open Sans"/>
              </a:rPr>
              <a:t>Practical details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329400" y="1751040"/>
            <a:ext cx="8229240" cy="4374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Profiling/tracing tutorial next week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Best solutions (in terms of time) will be posted, unless you do not want your results published (let me know in your report)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Report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Short report describing your algorithms and results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A critical review of your acheived performance (this requires profiling and/or tracing)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Accompanying code should be commented</a:t>
            </a:r>
            <a:endParaRPr/>
          </a:p>
          <a:p>
            <a:pPr>
              <a:buFont typeface="Arial"/>
              <a:buChar char="•"/>
            </a:pPr>
            <a:r>
              <a:rPr lang="nn-NO" strike="noStrike">
                <a:solidFill>
                  <a:srgbClr val="000000"/>
                </a:solidFill>
                <a:latin typeface="Open Sans Light"/>
              </a:rPr>
              <a:t>I am available by e-mail (</a:t>
            </a:r>
            <a:r>
              <a:rPr lang="nn-NO" strike="noStrike">
                <a:solidFill>
                  <a:srgbClr val="000000"/>
                </a:solidFill>
                <a:latin typeface="Open Sans Light"/>
              </a:rPr>
              <a:t>edvard.pedersen@uit.no</a:t>
            </a:r>
            <a:r>
              <a:rPr lang="nn-NO" strike="noStrike">
                <a:solidFill>
                  <a:srgbClr val="000000"/>
                </a:solidFill>
                <a:latin typeface="Open Sans Light"/>
              </a:rPr>
              <a:t>) at most hours</a:t>
            </a:r>
            <a:endParaRPr/>
          </a:p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2584</TotalTime>
  <Application>LibreOffice/4.4.2.2$Linux_X86_64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2013-09-04T08:55:23Z</dcterms:created>
  <dc:creator>epe005</dc:creator>
  <dc:language>en-US</dc:language>
  <cp:lastModifiedBy>Edvard Pedersen</cp:lastModifiedBy>
  <dcterms:modified xsi:type="dcterms:W3CDTF">2015-08-21T10:38:36Z</dcterms:modified>
  <cp:revision>16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