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9400" y="403632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4644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2940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702440" y="1751040"/>
            <a:ext cx="5482800" cy="43747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1702440" y="1751040"/>
            <a:ext cx="5482800" cy="437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70320" y="300240"/>
            <a:ext cx="7879680" cy="564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940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4644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29400" y="403632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9400" y="403632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4644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32940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702440" y="1751040"/>
            <a:ext cx="5482800" cy="43747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702440" y="1751040"/>
            <a:ext cx="5482800" cy="437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0320" y="300240"/>
            <a:ext cx="7879680" cy="564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2940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4644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29400" y="403632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a8c8e0"/>
              </a:gs>
            </a:gsLst>
            <a:lin ang="33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H="1">
            <a:off x="8380080" y="4772160"/>
            <a:ext cx="763920" cy="208584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6927120" y="5850000"/>
            <a:ext cx="2216880" cy="1007640"/>
          </a:xfrm>
          <a:prstGeom prst="line">
            <a:avLst/>
          </a:prstGeom>
          <a:ln w="25560">
            <a:solidFill>
              <a:srgbClr val="15718f"/>
            </a:solidFill>
            <a:round/>
          </a:ln>
        </p:spPr>
      </p:sp>
      <p:sp>
        <p:nvSpPr>
          <p:cNvPr id="3" name="Line 4"/>
          <p:cNvSpPr/>
          <p:nvPr/>
        </p:nvSpPr>
        <p:spPr>
          <a:xfrm flipH="1">
            <a:off x="8686800" y="5695920"/>
            <a:ext cx="457200" cy="1161720"/>
          </a:xfrm>
          <a:prstGeom prst="line">
            <a:avLst/>
          </a:prstGeom>
          <a:ln w="19080">
            <a:solidFill>
              <a:srgbClr val="00617f"/>
            </a:solidFill>
            <a:round/>
          </a:ln>
        </p:spPr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00617f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9bc7c8"/>
              </a:gs>
              <a:gs pos="100000">
                <a:srgbClr val="00617f"/>
              </a:gs>
            </a:gsLst>
            <a:lin ang="13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5800" y="1910520"/>
            <a:ext cx="7772040" cy="1469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ubTitle"/>
          </p:nvPr>
        </p:nvSpPr>
        <p:spPr>
          <a:xfrm>
            <a:off x="694440" y="3666240"/>
            <a:ext cx="776340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Click to edit Master subtitle style</a:t>
            </a:r>
            <a:endParaRPr/>
          </a:p>
        </p:txBody>
      </p:sp>
      <p:sp>
        <p:nvSpPr>
          <p:cNvPr id="8" name="Line 9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 w="25560">
            <a:solidFill>
              <a:srgbClr val="9bc7c8"/>
            </a:solidFill>
            <a:round/>
          </a:ln>
        </p:spPr>
      </p:sp>
      <p:sp>
        <p:nvSpPr>
          <p:cNvPr id="9" name="Line 10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rgbClr val="9bc7c8"/>
            </a:solidFill>
            <a:round/>
          </a:ln>
        </p:spPr>
      </p:sp>
      <p:sp>
        <p:nvSpPr>
          <p:cNvPr id="10" name="Line 11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rgbClr val="9bc7c8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</p:sp>
      <p:sp>
        <p:nvSpPr>
          <p:cNvPr id="12" name="Line 13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pic>
        <p:nvPicPr>
          <p:cNvPr id="13" name="Bilde 19" descr=""/>
          <p:cNvPicPr/>
          <p:nvPr/>
        </p:nvPicPr>
        <p:blipFill>
          <a:blip r:embed="rId2"/>
          <a:stretch/>
        </p:blipFill>
        <p:spPr>
          <a:xfrm>
            <a:off x="8137080" y="5990400"/>
            <a:ext cx="532440" cy="532440"/>
          </a:xfrm>
          <a:prstGeom prst="rect">
            <a:avLst/>
          </a:prstGeom>
          <a:ln>
            <a:noFill/>
          </a:ln>
        </p:spPr>
      </p:pic>
      <p:pic>
        <p:nvPicPr>
          <p:cNvPr id="14" name="Bilde 20" descr=""/>
          <p:cNvPicPr/>
          <p:nvPr/>
        </p:nvPicPr>
        <p:blipFill>
          <a:blip r:embed="rId3"/>
          <a:stretch/>
        </p:blipFill>
        <p:spPr>
          <a:xfrm>
            <a:off x="0" y="0"/>
            <a:ext cx="1359720" cy="2286360"/>
          </a:xfrm>
          <a:prstGeom prst="rect">
            <a:avLst/>
          </a:prstGeom>
          <a:ln>
            <a:noFill/>
          </a:ln>
        </p:spPr>
      </p:pic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n-NO">
                <a:latin typeface="Open Sans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z="1400">
                <a:latin typeface="Open Sans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n-NO" sz="1400">
                <a:latin typeface="Open Sans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n-NO" sz="1400">
                <a:latin typeface="Open Sans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n-NO" sz="2000">
                <a:latin typeface="Open Sans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n-NO" sz="2000">
                <a:latin typeface="Open Sans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n-NO" sz="2000">
                <a:latin typeface="Open Sans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a8c8e0"/>
              </a:gs>
            </a:gsLst>
            <a:lin ang="33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2"/>
          <p:cNvSpPr/>
          <p:nvPr/>
        </p:nvSpPr>
        <p:spPr>
          <a:xfrm flipH="1">
            <a:off x="8380080" y="4772160"/>
            <a:ext cx="763920" cy="208584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52" name="Line 3"/>
          <p:cNvSpPr/>
          <p:nvPr/>
        </p:nvSpPr>
        <p:spPr>
          <a:xfrm flipH="1">
            <a:off x="6927120" y="5850000"/>
            <a:ext cx="2216880" cy="1007640"/>
          </a:xfrm>
          <a:prstGeom prst="line">
            <a:avLst/>
          </a:prstGeom>
          <a:ln w="25560">
            <a:solidFill>
              <a:srgbClr val="15718f"/>
            </a:solidFill>
            <a:round/>
          </a:ln>
        </p:spPr>
      </p:sp>
      <p:sp>
        <p:nvSpPr>
          <p:cNvPr id="53" name="Line 4"/>
          <p:cNvSpPr/>
          <p:nvPr/>
        </p:nvSpPr>
        <p:spPr>
          <a:xfrm flipH="1">
            <a:off x="8686800" y="5695920"/>
            <a:ext cx="457200" cy="1161720"/>
          </a:xfrm>
          <a:prstGeom prst="line">
            <a:avLst/>
          </a:prstGeom>
          <a:ln w="19080">
            <a:solidFill>
              <a:srgbClr val="00617f"/>
            </a:solidFill>
            <a:round/>
          </a:ln>
        </p:spPr>
      </p:sp>
      <p:sp>
        <p:nvSpPr>
          <p:cNvPr id="5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00617f"/>
            </a:solidFill>
            <a:round/>
          </a:ln>
        </p:spPr>
      </p:sp>
      <p:sp>
        <p:nvSpPr>
          <p:cNvPr id="55" name="PlaceHolder 6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Click to edit Master title style</a:t>
            </a:r>
            <a:endParaRPr/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Seventh Outline LevelClick to edit Master text styles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Second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nn-NO" sz="1400" strike="noStrike">
                <a:solidFill>
                  <a:srgbClr val="000000"/>
                </a:solidFill>
                <a:latin typeface="Open Sans Light"/>
              </a:rPr>
              <a:t>Third level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nn-NO" sz="1400" strike="noStrike">
                <a:solidFill>
                  <a:srgbClr val="000000"/>
                </a:solidFill>
                <a:latin typeface="Open Sans Light"/>
              </a:rPr>
              <a:t>Fourth level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nn-NO" sz="1400" strike="noStrike">
                <a:solidFill>
                  <a:srgbClr val="000000"/>
                </a:solidFill>
                <a:latin typeface="Open Sans Light"/>
              </a:rPr>
              <a:t>Fifth level</a:t>
            </a:r>
            <a:endParaRPr/>
          </a:p>
        </p:txBody>
      </p:sp>
      <p:sp>
        <p:nvSpPr>
          <p:cNvPr id="57" name="PlaceHolder 8"/>
          <p:cNvSpPr>
            <a:spLocks noGrp="1"/>
          </p:cNvSpPr>
          <p:nvPr>
            <p:ph type="dt"/>
          </p:nvPr>
        </p:nvSpPr>
        <p:spPr>
          <a:xfrm>
            <a:off x="712440" y="6356520"/>
            <a:ext cx="6472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8b8b8b"/>
                </a:solidFill>
                <a:latin typeface="Open Sans Light"/>
              </a:rPr>
              <a:t>8/28/15</a:t>
            </a:r>
            <a:endParaRPr/>
          </a:p>
        </p:txBody>
      </p:sp>
      <p:sp>
        <p:nvSpPr>
          <p:cNvPr id="58" name="PlaceHolder 9"/>
          <p:cNvSpPr>
            <a:spLocks noGrp="1"/>
          </p:cNvSpPr>
          <p:nvPr>
            <p:ph type="ftr"/>
          </p:nvPr>
        </p:nvSpPr>
        <p:spPr>
          <a:xfrm>
            <a:off x="149112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9" name="PlaceHolder 10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1826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27DFB7-9095-4D9A-B111-58CD1B5D47B1}" type="slidenum">
              <a:rPr lang="en-US" sz="1200" strike="noStrike">
                <a:solidFill>
                  <a:srgbClr val="8b8b8b"/>
                </a:solidFill>
                <a:latin typeface="Open Sans Ligh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5800" y="19105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Arial"/>
              </a:rPr>
              <a:t>INF-3201 – MPI performance analysis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694440" y="3666240"/>
            <a:ext cx="776340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Edvard Pedersen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Edvard.Pedersen@uit.no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What to put in the report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«As we can see from the tracing results, the worload is balanced and 10% of the execution time is spent communicating»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«I chose to paralellize function X, since profiling shows that 95% of the runtime is spent in this function»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«Profiling shows that optimization Y increases computation time by Z, while reducing communcation time by A, leading to a speedup of B»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Performance analysis approaches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Instrumenting code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Add code at different parts to measure how long the code takes to execute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Profiling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Sample what code is running at intervals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Tracing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Get a timeline view of code executing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Instrumenting code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Implement timing code to find out how long different stages of the application takes to run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Already implemented in the code you have been given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However, to get detailed data, a lot of instrumentation calls have to be inserted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Profiling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Inspect the execution e.g. 100 times/second, see which code is being executed at that 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Gives a view of where time is spent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Can (possibly) give an overview of execution, usually with some caveats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Tracing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Record entry and exit times for function calls (usually automatically)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Gives an extremely detailed timeline view of the program execution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Potentially huge performance hit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What is the difficult part?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None of these things look the same across all threads/nodes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What is true on compute-3-2 is not always true on compute-5-1</a:t>
            </a:r>
            <a:endParaRPr/>
          </a:p>
          <a:p>
            <a:pPr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What happens in one thread has an effect on what happens in the others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Speedup of 1000x in one thread may only lead to a 1.05x speedup of the program</a:t>
            </a:r>
            <a:endParaRPr/>
          </a:p>
          <a:p>
            <a:pPr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Getting an overview of the execution across many threads and nodes can be difficult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What can we do?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What the run.sh script does: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Profiling with gprof/gperf done per-node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Collect tracing data with OpenMPI's tracing support</a:t>
            </a:r>
            <a:endParaRPr/>
          </a:p>
          <a:p>
            <a:pPr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Gprof output is by default aggregated, and doesn't include MPI calls (no symbol information in the OpenMPI installation)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Less useful for profiling the MPI part of the program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Gperf includes the MPI calls, if you want to examine it all in detail</a:t>
            </a:r>
            <a:endParaRPr/>
          </a:p>
          <a:p>
            <a:pPr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The run.sh script creates a summary of the tracing data, but it should be visualized in a real trace visualizer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Ravel is installed on the cluster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Can also use Vampir (vampir.eu) on your own machine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How to interpret the data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Gprof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Gperf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Otfprofile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Ravel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How to use ravel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Add «source /share/apps/etc/uvrocks-env» to ~/.bashrc on uvrocks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SSH tunnel from localhost:something to uvrocks.cs.uit.no:(5900 + display number)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Start VNC server on uvrocks on the chosen display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Connect to localhost:something with a VNC viewer locally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Start Ravel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Import your .otf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4294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2013-09-04T08:55:23Z</dcterms:created>
  <dc:creator>epe005</dc:creator>
  <dc:language>en-US</dc:language>
  <dcterms:modified xsi:type="dcterms:W3CDTF">2015-08-27T14:30:21Z</dcterms:modified>
  <cp:revision>19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