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7" r:id="rId3"/>
    <p:sldId id="282" r:id="rId4"/>
    <p:sldId id="285" r:id="rId5"/>
    <p:sldId id="286" r:id="rId6"/>
    <p:sldId id="284" r:id="rId7"/>
    <p:sldId id="283" r:id="rId8"/>
    <p:sldId id="287" r:id="rId9"/>
    <p:sldId id="288" r:id="rId10"/>
    <p:sldId id="289" r:id="rId11"/>
    <p:sldId id="291" r:id="rId12"/>
    <p:sldId id="258" r:id="rId13"/>
    <p:sldId id="259" r:id="rId14"/>
    <p:sldId id="260" r:id="rId15"/>
    <p:sldId id="261" r:id="rId16"/>
    <p:sldId id="262" r:id="rId17"/>
    <p:sldId id="278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9" r:id="rId30"/>
    <p:sldId id="280" r:id="rId31"/>
    <p:sldId id="281" r:id="rId32"/>
    <p:sldId id="277" r:id="rId33"/>
    <p:sldId id="264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30" autoAdjust="0"/>
    <p:restoredTop sz="88500" autoAdjust="0"/>
  </p:normalViewPr>
  <p:slideViewPr>
    <p:cSldViewPr>
      <p:cViewPr>
        <p:scale>
          <a:sx n="80" d="100"/>
          <a:sy n="80" d="100"/>
        </p:scale>
        <p:origin x="-85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jorn\Documents\work\hxcel\globalhealth\business\business_plan_resources\market_siz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jorn\Documents\work\hxcel\globalhealth\business\business_plan_resources\market_siz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jorn\Documents\work\hxcel\globalhealth\business\business_plan_resources\competitive_landscap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title>
      <c:tx>
        <c:rich>
          <a:bodyPr/>
          <a:lstStyle/>
          <a:p>
            <a:pPr>
              <a:defRPr/>
            </a:pPr>
            <a:r>
              <a:rPr lang="en-US" sz="1600">
                <a:latin typeface="Adobe Caslon Pro" pitchFamily="18" charset="0"/>
              </a:rPr>
              <a:t>E-Health IT expenditure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'Market size'!$A$2</c:f>
              <c:strCache>
                <c:ptCount val="1"/>
                <c:pt idx="0">
                  <c:v>E.U.</c:v>
                </c:pt>
              </c:strCache>
            </c:strRef>
          </c:tx>
          <c:cat>
            <c:numRef>
              <c:f>'Market size'!$B$1:$C$1</c:f>
              <c:numCache>
                <c:formatCode>General</c:formatCode>
                <c:ptCount val="2"/>
                <c:pt idx="0">
                  <c:v>2006</c:v>
                </c:pt>
                <c:pt idx="1">
                  <c:v>2013</c:v>
                </c:pt>
              </c:numCache>
            </c:numRef>
          </c:cat>
          <c:val>
            <c:numRef>
              <c:f>'Market size'!$B$2:$C$2</c:f>
              <c:numCache>
                <c:formatCode>"$"#,##0</c:formatCode>
                <c:ptCount val="2"/>
                <c:pt idx="0">
                  <c:v>29600000000</c:v>
                </c:pt>
                <c:pt idx="1">
                  <c:v>54530000000</c:v>
                </c:pt>
              </c:numCache>
            </c:numRef>
          </c:val>
        </c:ser>
        <c:ser>
          <c:idx val="1"/>
          <c:order val="1"/>
          <c:tx>
            <c:strRef>
              <c:f>'Market size'!$A$3</c:f>
              <c:strCache>
                <c:ptCount val="1"/>
                <c:pt idx="0">
                  <c:v>U.S.</c:v>
                </c:pt>
              </c:strCache>
            </c:strRef>
          </c:tx>
          <c:cat>
            <c:numRef>
              <c:f>'Market size'!$B$1:$C$1</c:f>
              <c:numCache>
                <c:formatCode>General</c:formatCode>
                <c:ptCount val="2"/>
                <c:pt idx="0">
                  <c:v>2006</c:v>
                </c:pt>
                <c:pt idx="1">
                  <c:v>2013</c:v>
                </c:pt>
              </c:numCache>
            </c:numRef>
          </c:cat>
          <c:val>
            <c:numRef>
              <c:f>'Market size'!$B$3:$C$3</c:f>
              <c:numCache>
                <c:formatCode>"$"#,##0</c:formatCode>
                <c:ptCount val="2"/>
                <c:pt idx="0">
                  <c:v>7600000000</c:v>
                </c:pt>
                <c:pt idx="1">
                  <c:v>14000000000</c:v>
                </c:pt>
              </c:numCache>
            </c:numRef>
          </c:val>
        </c:ser>
        <c:shape val="cylinder"/>
        <c:axId val="38165120"/>
        <c:axId val="38261120"/>
        <c:axId val="0"/>
      </c:bar3DChart>
      <c:catAx>
        <c:axId val="381651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8261120"/>
        <c:crosses val="autoZero"/>
        <c:auto val="1"/>
        <c:lblAlgn val="ctr"/>
        <c:lblOffset val="100"/>
      </c:catAx>
      <c:valAx>
        <c:axId val="38261120"/>
        <c:scaling>
          <c:orientation val="minMax"/>
        </c:scaling>
        <c:axPos val="l"/>
        <c:majorGridlines/>
        <c:numFmt formatCode="&quot;$&quot;#,##0" sourceLinked="1"/>
        <c:tickLblPos val="nextTo"/>
        <c:crossAx val="381651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23531258027439494"/>
                  <c:y val="1.6011791629494589E-3"/>
                </c:manualLayout>
              </c:layout>
              <c:showPercent val="1"/>
            </c:dLbl>
            <c:dLbl>
              <c:idx val="1"/>
              <c:layout>
                <c:manualLayout>
                  <c:x val="0.13119466272260938"/>
                  <c:y val="-0.1779374991919116"/>
                </c:manualLayout>
              </c:layout>
              <c:showPercent val="1"/>
            </c:dLbl>
            <c:dLbl>
              <c:idx val="2"/>
              <c:layout>
                <c:manualLayout>
                  <c:x val="0.18029859225560868"/>
                  <c:y val="0.15355313344452648"/>
                </c:manualLayout>
              </c:layout>
              <c:showPercent val="1"/>
            </c:dLbl>
            <c:txPr>
              <a:bodyPr/>
              <a:lstStyle/>
              <a:p>
                <a:pPr>
                  <a:defRPr sz="3200" b="1"/>
                </a:pPr>
                <a:endParaRPr lang="en-US"/>
              </a:p>
            </c:txPr>
            <c:showPercent val="1"/>
            <c:showLeaderLines val="1"/>
          </c:dLbls>
          <c:cat>
            <c:strRef>
              <c:f>Opportunities!$A$2:$A$4</c:f>
              <c:strCache>
                <c:ptCount val="3"/>
                <c:pt idx="0">
                  <c:v>EMR</c:v>
                </c:pt>
                <c:pt idx="1">
                  <c:v>PHR</c:v>
                </c:pt>
                <c:pt idx="2">
                  <c:v>Telehealth</c:v>
                </c:pt>
              </c:strCache>
            </c:strRef>
          </c:cat>
          <c:val>
            <c:numRef>
              <c:f>Opportunities!$B$2:$B$4</c:f>
              <c:numCache>
                <c:formatCode>0%</c:formatCode>
                <c:ptCount val="3"/>
                <c:pt idx="0">
                  <c:v>0.5</c:v>
                </c:pt>
                <c:pt idx="1">
                  <c:v>0.2</c:v>
                </c:pt>
                <c:pt idx="2">
                  <c:v>0.3000000000000001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>
            <a:defRPr sz="2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0"/>
      <c:rotY val="0"/>
      <c:perspective val="60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PHR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MS HealthVault</c:v>
                </c:pt>
                <c:pt idx="1">
                  <c:v>Revolution Health</c:v>
                </c:pt>
                <c:pt idx="2">
                  <c:v>WebMD</c:v>
                </c:pt>
                <c:pt idx="3">
                  <c:v>Cerner Milleninum</c:v>
                </c:pt>
                <c:pt idx="4">
                  <c:v>eClinicalWorks</c:v>
                </c:pt>
                <c:pt idx="5">
                  <c:v>ClinicGate</c:v>
                </c:pt>
                <c:pt idx="6">
                  <c:v>Globalhealth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</c:v>
                </c:pt>
                <c:pt idx="1">
                  <c:v>0.9</c:v>
                </c:pt>
                <c:pt idx="2">
                  <c:v>0.30000000000000016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EMR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MS HealthVault</c:v>
                </c:pt>
                <c:pt idx="1">
                  <c:v>Revolution Health</c:v>
                </c:pt>
                <c:pt idx="2">
                  <c:v>WebMD</c:v>
                </c:pt>
                <c:pt idx="3">
                  <c:v>Cerner Milleninum</c:v>
                </c:pt>
                <c:pt idx="4">
                  <c:v>eClinicalWorks</c:v>
                </c:pt>
                <c:pt idx="5">
                  <c:v>ClinicGate</c:v>
                </c:pt>
                <c:pt idx="6">
                  <c:v>Globalhealth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</c:v>
                </c:pt>
                <c:pt idx="4">
                  <c:v>0.85000000000000031</c:v>
                </c:pt>
                <c:pt idx="5">
                  <c:v>0.70000000000000029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Patient mgmt.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MS HealthVault</c:v>
                </c:pt>
                <c:pt idx="1">
                  <c:v>Revolution Health</c:v>
                </c:pt>
                <c:pt idx="2">
                  <c:v>WebMD</c:v>
                </c:pt>
                <c:pt idx="3">
                  <c:v>Cerner Milleninum</c:v>
                </c:pt>
                <c:pt idx="4">
                  <c:v>eClinicalWorks</c:v>
                </c:pt>
                <c:pt idx="5">
                  <c:v>ClinicGate</c:v>
                </c:pt>
                <c:pt idx="6">
                  <c:v>Globalhealth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0.8</c:v>
                </c:pt>
                <c:pt idx="5">
                  <c:v>0.70000000000000029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Data sharing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MS HealthVault</c:v>
                </c:pt>
                <c:pt idx="1">
                  <c:v>Revolution Health</c:v>
                </c:pt>
                <c:pt idx="2">
                  <c:v>WebMD</c:v>
                </c:pt>
                <c:pt idx="3">
                  <c:v>Cerner Milleninum</c:v>
                </c:pt>
                <c:pt idx="4">
                  <c:v>eClinicalWorks</c:v>
                </c:pt>
                <c:pt idx="5">
                  <c:v>ClinicGate</c:v>
                </c:pt>
                <c:pt idx="6">
                  <c:v>Globalhealth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5.0000000000000024E-2</c:v>
                </c:pt>
                <c:pt idx="1">
                  <c:v>1.0000000000000005E-2</c:v>
                </c:pt>
                <c:pt idx="2">
                  <c:v>0</c:v>
                </c:pt>
                <c:pt idx="3">
                  <c:v>0.1</c:v>
                </c:pt>
                <c:pt idx="4">
                  <c:v>5.0000000000000024E-2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Enterprise ready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MS HealthVault</c:v>
                </c:pt>
                <c:pt idx="1">
                  <c:v>Revolution Health</c:v>
                </c:pt>
                <c:pt idx="2">
                  <c:v>WebMD</c:v>
                </c:pt>
                <c:pt idx="3">
                  <c:v>Cerner Milleninum</c:v>
                </c:pt>
                <c:pt idx="4">
                  <c:v>eClinicalWorks</c:v>
                </c:pt>
                <c:pt idx="5">
                  <c:v>ClinicGate</c:v>
                </c:pt>
                <c:pt idx="6">
                  <c:v>Globalhealth</c:v>
                </c:pt>
              </c:strCache>
            </c:strRef>
          </c:cat>
          <c:val>
            <c:numRef>
              <c:f>Sheet1!$G$2:$G$8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gapWidth val="75"/>
        <c:shape val="cylinder"/>
        <c:axId val="39041280"/>
        <c:axId val="39051264"/>
        <c:axId val="0"/>
      </c:bar3DChart>
      <c:catAx>
        <c:axId val="39041280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9051264"/>
        <c:crosses val="autoZero"/>
        <c:auto val="1"/>
        <c:lblAlgn val="ctr"/>
        <c:lblOffset val="100"/>
      </c:catAx>
      <c:valAx>
        <c:axId val="39051264"/>
        <c:scaling>
          <c:orientation val="minMax"/>
        </c:scaling>
        <c:axPos val="b"/>
        <c:majorGridlines/>
        <c:numFmt formatCode="0%" sourceLinked="1"/>
        <c:majorTickMark val="none"/>
        <c:tickLblPos val="nextTo"/>
        <c:crossAx val="3904128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8C2CDE-5E38-4530-8D50-08760C99A84B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3555EC-52D5-410D-ACB8-ABC67644D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Health XCEL, Inc., a service company in the e-health market,</a:t>
            </a:r>
          </a:p>
          <a:p>
            <a:r>
              <a:rPr lang="en-US" sz="1200" dirty="0" smtClean="0"/>
              <a:t>empowers institutional, professional and patient stakeholders </a:t>
            </a:r>
          </a:p>
          <a:p>
            <a:r>
              <a:rPr lang="en-US" sz="1200" dirty="0" smtClean="0"/>
              <a:t>with the ability to share and review sensitive patient </a:t>
            </a:r>
          </a:p>
          <a:p>
            <a:r>
              <a:rPr lang="en-US" sz="1200" dirty="0" smtClean="0"/>
              <a:t>information and communicate seamlessly and </a:t>
            </a:r>
          </a:p>
          <a:p>
            <a:r>
              <a:rPr lang="en-US" sz="1200" smtClean="0"/>
              <a:t>securely through the Internet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Bjorn Harvold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10 years</a:t>
            </a:r>
            <a:r>
              <a:rPr lang="en-US" sz="1200" baseline="0" dirty="0" smtClean="0"/>
              <a:t> experience</a:t>
            </a:r>
          </a:p>
          <a:p>
            <a:pPr>
              <a:buFont typeface="Arial" pitchFamily="34" charset="0"/>
              <a:buChar char="•"/>
            </a:pPr>
            <a:r>
              <a:rPr lang="en-US" sz="1200" baseline="0" dirty="0" smtClean="0"/>
              <a:t>Expertise: Technology vision, e-health sector expert</a:t>
            </a:r>
          </a:p>
          <a:p>
            <a:pPr>
              <a:buFont typeface="Arial" pitchFamily="34" charset="0"/>
              <a:buChar char="•"/>
            </a:pPr>
            <a:r>
              <a:rPr lang="en-US" sz="1200" baseline="0" dirty="0" smtClean="0"/>
              <a:t>Founded </a:t>
            </a:r>
            <a:r>
              <a:rPr lang="en-US" sz="1200" baseline="0" dirty="0" err="1" smtClean="0"/>
              <a:t>Brezzy</a:t>
            </a:r>
            <a:r>
              <a:rPr lang="en-US" sz="1200" baseline="0" dirty="0" smtClean="0"/>
              <a:t>-Knight Intl.</a:t>
            </a:r>
          </a:p>
          <a:p>
            <a:pPr>
              <a:buFont typeface="Arial" pitchFamily="34" charset="0"/>
              <a:buChar char="•"/>
            </a:pPr>
            <a:r>
              <a:rPr lang="en-US" sz="1200" baseline="0" dirty="0" smtClean="0"/>
              <a:t>Founded F-SSS</a:t>
            </a:r>
          </a:p>
          <a:p>
            <a:pPr>
              <a:buFont typeface="Arial" pitchFamily="34" charset="0"/>
              <a:buChar char="•"/>
            </a:pPr>
            <a:r>
              <a:rPr lang="en-US" sz="1200" baseline="0" dirty="0" smtClean="0"/>
              <a:t>Founded WPS</a:t>
            </a:r>
          </a:p>
          <a:p>
            <a:pPr>
              <a:buFont typeface="Arial" pitchFamily="34" charset="0"/>
              <a:buChar char="•"/>
            </a:pPr>
            <a:r>
              <a:rPr lang="en-US" sz="1200" baseline="0" dirty="0" smtClean="0"/>
              <a:t>Founded </a:t>
            </a:r>
            <a:r>
              <a:rPr lang="en-US" sz="1200" baseline="0" dirty="0" err="1" smtClean="0"/>
              <a:t>Xenotrope</a:t>
            </a:r>
            <a:endParaRPr lang="en-US" sz="1200" b="0" baseline="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Globalhealth empowers patients, physicians, hospitals, insurance companies and even countries with secure sharing of patient records, appointment scheduling, and alerts and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Globalhealth Platform leverages cutting edge technologies and medical standards. It gives us and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party integrators the ability to create quality health care applications that can securely interoperate with each other and other external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E.U.</a:t>
            </a:r>
            <a:r>
              <a:rPr lang="en-US" baseline="0" dirty="0" smtClean="0"/>
              <a:t> has already spent 500+ million Euro on e-health initiatives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5EC-52D5-410D-ACB8-ABC67644D0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7" name="Footer Placeholder 21"/>
          <p:cNvSpPr txBox="1">
            <a:spLocks/>
          </p:cNvSpPr>
          <p:nvPr userDrawn="1"/>
        </p:nvSpPr>
        <p:spPr>
          <a:xfrm>
            <a:off x="3276600" y="64008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2008 Health XCEL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 - </a:t>
            </a:r>
            <a:r>
              <a:rPr lang="en-US" sz="800" dirty="0" smtClean="0"/>
              <a:t>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Footer Placeholder 21"/>
          <p:cNvSpPr txBox="1">
            <a:spLocks/>
          </p:cNvSpPr>
          <p:nvPr userDrawn="1"/>
        </p:nvSpPr>
        <p:spPr>
          <a:xfrm>
            <a:off x="3276600" y="64008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2008 Health XCEL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 - </a:t>
            </a:r>
            <a:r>
              <a:rPr lang="en-US" sz="800" dirty="0" smtClean="0"/>
              <a:t>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BC1B-BBB6-4CE9-A48A-713B2F9BA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40F-9099-4B3C-A9E8-E66AC081F826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2008 Health XCEL Inc.</a:t>
            </a:r>
          </a:p>
          <a:p>
            <a:r>
              <a:rPr lang="en-US" smtClean="0"/>
              <a:t>All rights Reserved -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 descr="bc_back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00" y="228600"/>
            <a:ext cx="13335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3788"/>
            <a:ext cx="5334000" cy="32561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an e-health solution for everyone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949" y="1711404"/>
            <a:ext cx="4447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AunchantedXspace" pitchFamily="2" charset="0"/>
              </a:rPr>
              <a:t>globalhealth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AunchantedXspac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352800"/>
            <a:ext cx="36479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Investment opportunity</a:t>
            </a:r>
          </a:p>
          <a:p>
            <a:endParaRPr lang="en-US" dirty="0" smtClean="0"/>
          </a:p>
          <a:p>
            <a:r>
              <a:rPr lang="en-US" sz="1600" dirty="0" smtClean="0"/>
              <a:t>Proprietary and Confidential</a:t>
            </a:r>
          </a:p>
          <a:p>
            <a:r>
              <a:rPr lang="en-US" sz="1600" dirty="0" smtClean="0"/>
              <a:t>Health XCEL, Inc. 2008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5334000"/>
          <a:ext cx="8610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581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Bjorn Harvold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President and Founder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bjorn@hxcel.com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(917) 494 6357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Ben Taylor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CIO and Founder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ben@hxcel.com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(917) 208 6124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Paul Fisher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CTO and Founder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paul@hxcel.com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(973) 651 7393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2971800"/>
            <a:ext cx="19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Questions?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Healthcare cost</a:t>
            </a:r>
          </a:p>
          <a:p>
            <a:pPr lvl="1"/>
            <a:r>
              <a:rPr lang="en-US" dirty="0" smtClean="0"/>
              <a:t>Countries cannot afford healthcare</a:t>
            </a:r>
          </a:p>
          <a:p>
            <a:pPr lvl="2"/>
            <a:r>
              <a:rPr lang="en-US" dirty="0" smtClean="0"/>
              <a:t>Baby boomers growing old</a:t>
            </a:r>
          </a:p>
          <a:p>
            <a:pPr lvl="2"/>
            <a:r>
              <a:rPr lang="en-US" dirty="0" smtClean="0"/>
              <a:t>Population growing</a:t>
            </a:r>
          </a:p>
          <a:p>
            <a:pPr lvl="1"/>
            <a:r>
              <a:rPr lang="en-US" dirty="0" smtClean="0"/>
              <a:t>Citizens cannot afford healthcare</a:t>
            </a:r>
          </a:p>
          <a:p>
            <a:pPr lvl="2"/>
            <a:r>
              <a:rPr lang="en-US" dirty="0" smtClean="0"/>
              <a:t>Insurance premiums / Denied coverage</a:t>
            </a:r>
          </a:p>
          <a:p>
            <a:pPr lvl="1"/>
            <a:r>
              <a:rPr lang="en-US" dirty="0" smtClean="0"/>
              <a:t>Doctors cannot afford healthcare</a:t>
            </a:r>
          </a:p>
          <a:p>
            <a:pPr lvl="2"/>
            <a:r>
              <a:rPr lang="en-US" dirty="0" smtClean="0"/>
              <a:t>Administrative overhead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records</a:t>
            </a:r>
          </a:p>
          <a:p>
            <a:pPr lvl="1"/>
            <a:r>
              <a:rPr lang="en-US" dirty="0" smtClean="0"/>
              <a:t>Paper based</a:t>
            </a:r>
          </a:p>
          <a:p>
            <a:pPr lvl="1"/>
            <a:r>
              <a:rPr lang="en-US" dirty="0" smtClean="0"/>
              <a:t>Non-centralized</a:t>
            </a:r>
          </a:p>
          <a:p>
            <a:pPr lvl="1"/>
            <a:r>
              <a:rPr lang="en-US" dirty="0" smtClean="0"/>
              <a:t>Doctors control patient records</a:t>
            </a:r>
          </a:p>
          <a:p>
            <a:pPr lvl="1"/>
            <a:r>
              <a:rPr lang="en-US" dirty="0" smtClean="0"/>
              <a:t>Lack of standardization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problem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Technology</a:t>
            </a:r>
          </a:p>
          <a:p>
            <a:pPr lvl="1"/>
            <a:r>
              <a:rPr lang="en-US" dirty="0" smtClean="0"/>
              <a:t>Old / disparate technologies</a:t>
            </a:r>
          </a:p>
          <a:p>
            <a:pPr lvl="1"/>
            <a:r>
              <a:rPr lang="en-US" dirty="0" smtClean="0"/>
              <a:t>Data sharing impossible [or very costly]</a:t>
            </a:r>
          </a:p>
          <a:p>
            <a:pPr lvl="1"/>
            <a:r>
              <a:rPr lang="en-US" dirty="0" smtClean="0"/>
              <a:t>Costly to maintain aging systems</a:t>
            </a:r>
          </a:p>
          <a:p>
            <a:pPr lvl="2"/>
            <a:r>
              <a:rPr lang="en-US" dirty="0" smtClean="0"/>
              <a:t>Not enough funds for major overhauls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solution? e-Health!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system</a:t>
            </a:r>
          </a:p>
          <a:p>
            <a:pPr lvl="1"/>
            <a:r>
              <a:rPr lang="en-US" dirty="0" smtClean="0"/>
              <a:t>Secure storage / transmission</a:t>
            </a:r>
          </a:p>
          <a:p>
            <a:pPr lvl="1"/>
            <a:r>
              <a:rPr lang="en-US" dirty="0" smtClean="0"/>
              <a:t>Standards based</a:t>
            </a:r>
          </a:p>
          <a:p>
            <a:pPr lvl="2"/>
            <a:r>
              <a:rPr lang="en-US" dirty="0" smtClean="0"/>
              <a:t>ICD-10, ICPC-2, HL-7</a:t>
            </a:r>
          </a:p>
          <a:p>
            <a:pPr lvl="2"/>
            <a:r>
              <a:rPr lang="en-US" dirty="0" smtClean="0"/>
              <a:t>SSL, AES-256 (encryption)</a:t>
            </a:r>
          </a:p>
          <a:p>
            <a:pPr lvl="1"/>
            <a:r>
              <a:rPr lang="en-US" dirty="0" smtClean="0"/>
              <a:t>SOA for integration</a:t>
            </a:r>
          </a:p>
          <a:p>
            <a:pPr lvl="1"/>
            <a:r>
              <a:rPr lang="en-US" dirty="0" smtClean="0"/>
              <a:t>Authentication &amp; 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solution? e-Health!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Client-centric, permission-based model</a:t>
            </a:r>
          </a:p>
          <a:p>
            <a:pPr lvl="1"/>
            <a:r>
              <a:rPr lang="en-US" dirty="0" smtClean="0"/>
              <a:t>Patient controls / manages her electronic medical records (EMRs) created by doctor</a:t>
            </a:r>
          </a:p>
          <a:p>
            <a:pPr lvl="1"/>
            <a:r>
              <a:rPr lang="en-US" dirty="0" smtClean="0"/>
              <a:t>Patient shares the records with other doctors</a:t>
            </a:r>
          </a:p>
          <a:p>
            <a:pPr lvl="1"/>
            <a:r>
              <a:rPr lang="en-US" dirty="0" smtClean="0"/>
              <a:t>Patient facilitates record creation by keeping Personal Health Records (PHRs)</a:t>
            </a:r>
          </a:p>
          <a:p>
            <a:pPr lvl="1"/>
            <a:r>
              <a:rPr lang="en-US" dirty="0" smtClean="0"/>
              <a:t>Patient manages her emergency records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Globalhealth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social network for health care</a:t>
            </a:r>
          </a:p>
          <a:p>
            <a:r>
              <a:rPr lang="en-US" dirty="0" smtClean="0"/>
              <a:t>Platform built on accepted standards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Data exchange</a:t>
            </a:r>
          </a:p>
          <a:p>
            <a:pPr lvl="1"/>
            <a:r>
              <a:rPr lang="en-US" dirty="0" smtClean="0"/>
              <a:t>Medical</a:t>
            </a:r>
          </a:p>
          <a:p>
            <a:r>
              <a:rPr lang="en-US" dirty="0" smtClean="0"/>
              <a:t>Vertical 1-stop shop for health professionals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1295400"/>
          <a:ext cx="5334000" cy="5390966"/>
        </p:xfrm>
        <a:graphic>
          <a:graphicData uri="http://schemas.openxmlformats.org/presentationml/2006/ole">
            <p:oleObj spid="_x0000_s15362" name="Visio" r:id="rId4" imgW="4904613" imgH="4957667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95400"/>
            <a:ext cx="40386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Journal creation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Diagnosis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ICPC-2, ICD-10…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Treatment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Media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Journal sharing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Patient shares journal w/ other doctors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03851" y="316468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SHARING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4600" y="1524000"/>
          <a:ext cx="5217492" cy="5334000"/>
        </p:xfrm>
        <a:graphic>
          <a:graphicData uri="http://schemas.openxmlformats.org/presentationml/2006/ole">
            <p:oleObj spid="_x0000_s16387" name="Visio" r:id="rId4" imgW="4904613" imgH="5014817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95400"/>
            <a:ext cx="40386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PHR creation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Allergies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Conditions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Medications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etc …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PHR sharing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Emergency record set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03851" y="316468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SHARING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 descr="g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4000"/>
            <a:ext cx="4648200" cy="4429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" y="1063625"/>
          <a:ext cx="4994545" cy="5184775"/>
        </p:xfrm>
        <a:graphic>
          <a:graphicData uri="http://schemas.openxmlformats.org/presentationml/2006/ole">
            <p:oleObj spid="_x0000_s17410" name="Visio" r:id="rId4" imgW="5876163" imgH="6100667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343400"/>
            <a:ext cx="32766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Alerts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Message creation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Voice recordings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Emails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Text messages (SMS)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Surveys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Conferencing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03851" y="316468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DISEASE MGMT.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3124200"/>
            <a:ext cx="289560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Appointments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Creation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Browsing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Synchronizing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Sharing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Supports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Multiple schedules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Vacation days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Single / group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Recurring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Cancellations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iCalendar standard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3851" y="3164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SCHEDULING</a:t>
            </a:r>
            <a:endParaRPr lang="en-US" b="1" dirty="0"/>
          </a:p>
        </p:txBody>
      </p:sp>
      <p:pic>
        <p:nvPicPr>
          <p:cNvPr id="11" name="Picture 10" descr="calend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94" y="2428875"/>
            <a:ext cx="5075237" cy="397192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355600"/>
          <a:ext cx="4814887" cy="2692400"/>
        </p:xfrm>
        <a:graphic>
          <a:graphicData uri="http://schemas.openxmlformats.org/presentationml/2006/ole">
            <p:oleObj spid="_x0000_s18434" name="Visio" r:id="rId5" imgW="4814506" imgH="269214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4953000"/>
            <a:ext cx="26670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Ratings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Blog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Forum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Chat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Media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838200"/>
          <a:ext cx="5991497" cy="4914900"/>
        </p:xfrm>
        <a:graphic>
          <a:graphicData uri="http://schemas.openxmlformats.org/presentationml/2006/ole">
            <p:oleObj spid="_x0000_s19458" name="Visio" r:id="rId3" imgW="4876610" imgH="400011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3851" y="3164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57912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Patients with established relationships can rate their doctors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Rating: 1 – 5 stars + review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371600"/>
          <a:ext cx="6848742" cy="5181600"/>
        </p:xfrm>
        <a:graphic>
          <a:graphicData uri="http://schemas.openxmlformats.org/presentationml/2006/ole">
            <p:oleObj spid="_x0000_s21506" name="Visio" r:id="rId3" imgW="5249799" imgH="3972592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3851" y="316468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RATING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219199"/>
          <a:ext cx="5867400" cy="5037433"/>
        </p:xfrm>
        <a:graphic>
          <a:graphicData uri="http://schemas.openxmlformats.org/presentationml/2006/ole">
            <p:oleObj spid="_x0000_s22530" name="Visio" r:id="rId3" imgW="4847463" imgH="4161663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8800" y="1295400"/>
            <a:ext cx="3276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Job board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Referral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851" y="316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BOARD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" y="990600"/>
          <a:ext cx="8199867" cy="4419600"/>
        </p:xfrm>
        <a:graphic>
          <a:graphicData uri="http://schemas.openxmlformats.org/presentationml/2006/ole">
            <p:oleObj spid="_x0000_s23554" name="Visio" r:id="rId3" imgW="4437888" imgH="2392299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114800"/>
            <a:ext cx="327660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e-Store for professionals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B2B, B2C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Multi-lingual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Multi-currency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851" y="3164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E-COMMERCE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657600"/>
            <a:ext cx="38862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Revenue incentive for professionals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Kickback of monthly subscription fees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Lowered monthly subscriptions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86530" y="3164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REVENUE SHARING</a:t>
            </a:r>
            <a:endParaRPr lang="en-US" b="1" dirty="0"/>
          </a:p>
        </p:txBody>
      </p:sp>
      <p:pic>
        <p:nvPicPr>
          <p:cNvPr id="5" name="Picture 4" descr="revenue_sha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43000"/>
            <a:ext cx="4419600" cy="44869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590800"/>
          <a:ext cx="1841500" cy="1841500"/>
        </p:xfrm>
        <a:graphic>
          <a:graphicData uri="http://schemas.openxmlformats.org/presentationml/2006/ole">
            <p:oleObj spid="_x0000_s25602" name="Visio" r:id="rId3" imgW="1841659" imgH="184165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2514600"/>
            <a:ext cx="38862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SECURITY IS KEY!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Encrypted data (AES)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Public / Private key data sharing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Authentication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Permissions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Network encryption (SSL)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HIPAA standards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NATO Level-4 Restricted standards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03851" y="3164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1200" y="0"/>
          <a:ext cx="4721225" cy="5100348"/>
        </p:xfrm>
        <a:graphic>
          <a:graphicData uri="http://schemas.openxmlformats.org/presentationml/2006/ole">
            <p:oleObj spid="_x0000_s26628" name="Visio" r:id="rId3" imgW="3577971" imgH="3864864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5181600"/>
            <a:ext cx="487680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Local initiatives on a global scale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Offer low cost health care to members (U.S.)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Support Red Cross / UNICEF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Support for local health initiatives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16468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IS GLOBAL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 &amp;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network for health care</a:t>
            </a:r>
          </a:p>
          <a:p>
            <a:r>
              <a:rPr lang="en-US" dirty="0" smtClean="0"/>
              <a:t>Organization level integration</a:t>
            </a:r>
          </a:p>
          <a:p>
            <a:r>
              <a:rPr lang="en-US" dirty="0" smtClean="0"/>
              <a:t>Country level integration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Bjorn Harvold</a:t>
            </a:r>
          </a:p>
          <a:p>
            <a:endParaRPr lang="en-US" sz="3000" dirty="0" smtClean="0"/>
          </a:p>
          <a:p>
            <a:r>
              <a:rPr lang="en-US" sz="3000" dirty="0" smtClean="0"/>
              <a:t>Paul Fisher</a:t>
            </a:r>
          </a:p>
          <a:p>
            <a:endParaRPr lang="en-US" sz="3000" dirty="0" smtClean="0"/>
          </a:p>
          <a:p>
            <a:r>
              <a:rPr lang="en-US" sz="3000" dirty="0" smtClean="0"/>
              <a:t>Ben Taylor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for 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Globalhealth v1.0 </a:t>
            </a:r>
          </a:p>
          <a:p>
            <a:r>
              <a:rPr lang="en-US" dirty="0" smtClean="0"/>
              <a:t>Premium subscription packages</a:t>
            </a:r>
          </a:p>
          <a:p>
            <a:r>
              <a:rPr lang="en-US" dirty="0" smtClean="0"/>
              <a:t>Partly ad-based revenue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level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social networks</a:t>
            </a:r>
          </a:p>
          <a:p>
            <a:pPr lvl="1"/>
            <a:r>
              <a:rPr lang="en-US" dirty="0" smtClean="0"/>
              <a:t>Hospitals</a:t>
            </a:r>
          </a:p>
          <a:p>
            <a:pPr lvl="1"/>
            <a:r>
              <a:rPr lang="en-US" dirty="0" smtClean="0"/>
              <a:t>Insurance companies</a:t>
            </a:r>
          </a:p>
          <a:p>
            <a:pPr lvl="1"/>
            <a:r>
              <a:rPr lang="en-US" dirty="0" smtClean="0"/>
              <a:t>Non-profit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For more information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www.hxcel.com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Summary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971800" y="281940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752600"/>
            <a:ext cx="5554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Industry size (2006): </a:t>
            </a:r>
            <a:r>
              <a:rPr lang="en-US" sz="3000" dirty="0" smtClean="0"/>
              <a:t>$</a:t>
            </a:r>
            <a:r>
              <a:rPr lang="en-US" sz="3000" dirty="0" smtClean="0"/>
              <a:t>37.2</a:t>
            </a:r>
            <a:r>
              <a:rPr lang="en-US" sz="3000" dirty="0" smtClean="0"/>
              <a:t> </a:t>
            </a:r>
            <a:r>
              <a:rPr lang="en-US" sz="3000" dirty="0" smtClean="0"/>
              <a:t>billion</a:t>
            </a:r>
          </a:p>
          <a:p>
            <a:r>
              <a:rPr lang="en-US" sz="3000" dirty="0" smtClean="0"/>
              <a:t>Projected size (2013): $</a:t>
            </a:r>
            <a:r>
              <a:rPr lang="en-US" sz="3000" dirty="0" smtClean="0"/>
              <a:t>68.5 </a:t>
            </a:r>
            <a:r>
              <a:rPr lang="en-US" sz="3000" dirty="0" smtClean="0"/>
              <a:t>billion</a:t>
            </a:r>
          </a:p>
          <a:p>
            <a:r>
              <a:rPr lang="en-US" sz="3000" dirty="0" smtClean="0"/>
              <a:t>Growth: </a:t>
            </a:r>
            <a:r>
              <a:rPr lang="en-US" sz="3000" dirty="0" smtClean="0"/>
              <a:t>84%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143000" y="1447800"/>
          <a:ext cx="6777038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people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238250"/>
            <a:ext cx="6486525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interoperability</a:t>
            </a:r>
            <a:endParaRPr lang="en-US" dirty="0"/>
          </a:p>
        </p:txBody>
      </p:sp>
      <p:pic>
        <p:nvPicPr>
          <p:cNvPr id="6" name="Picture 5" descr="globalhealth_a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6948031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1371600"/>
          <a:ext cx="9182100" cy="454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5" name="Content Placeholder 4" descr="goa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67" y="1600200"/>
            <a:ext cx="805586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Words>718</Words>
  <Application>Microsoft Office PowerPoint</Application>
  <PresentationFormat>On-screen Show (4:3)</PresentationFormat>
  <Paragraphs>206</Paragraphs>
  <Slides>33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Visio</vt:lpstr>
      <vt:lpstr>Slide 1</vt:lpstr>
      <vt:lpstr>Slide 2</vt:lpstr>
      <vt:lpstr>Team</vt:lpstr>
      <vt:lpstr>Market Summary</vt:lpstr>
      <vt:lpstr>Opportunities</vt:lpstr>
      <vt:lpstr>Overview</vt:lpstr>
      <vt:lpstr>Enterprise interoperability</vt:lpstr>
      <vt:lpstr>Competition</vt:lpstr>
      <vt:lpstr>Goals</vt:lpstr>
      <vt:lpstr>Financials</vt:lpstr>
      <vt:lpstr>Slide 11</vt:lpstr>
      <vt:lpstr>What’s the problem anyway?</vt:lpstr>
      <vt:lpstr>What’s the problem anyway?</vt:lpstr>
      <vt:lpstr>What’s the problem anyway?</vt:lpstr>
      <vt:lpstr>Is there a solution? e-Health!</vt:lpstr>
      <vt:lpstr>Is there a solution? e-Health!</vt:lpstr>
      <vt:lpstr>Introducing Globalhealth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Milestones &amp; Opportunities</vt:lpstr>
      <vt:lpstr>Social network for health care</vt:lpstr>
      <vt:lpstr>Organization level integration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Globalhealth</dc:title>
  <dc:creator>John Kowalski</dc:creator>
  <cp:lastModifiedBy>bjorn</cp:lastModifiedBy>
  <cp:revision>291</cp:revision>
  <dcterms:created xsi:type="dcterms:W3CDTF">2007-07-24T21:32:11Z</dcterms:created>
  <dcterms:modified xsi:type="dcterms:W3CDTF">2008-04-30T21:37:47Z</dcterms:modified>
</cp:coreProperties>
</file>