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77" r:id="rId5"/>
    <p:sldId id="278" r:id="rId6"/>
    <p:sldId id="25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62" r:id="rId17"/>
    <p:sldId id="263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02" autoAdjust="0"/>
    <p:restoredTop sz="94737" autoAdjust="0"/>
  </p:normalViewPr>
  <p:slideViewPr>
    <p:cSldViewPr snapToObjects="1">
      <p:cViewPr varScale="1">
        <p:scale>
          <a:sx n="75" d="100"/>
          <a:sy n="75" d="100"/>
        </p:scale>
        <p:origin x="-7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B87F-68A8-2144-B0A7-53FE5314D28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2407-994F-0F47-B18D-0C41E4172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B87F-68A8-2144-B0A7-53FE5314D28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2407-994F-0F47-B18D-0C41E4172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B87F-68A8-2144-B0A7-53FE5314D28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2407-994F-0F47-B18D-0C41E4172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B87F-68A8-2144-B0A7-53FE5314D28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2407-994F-0F47-B18D-0C41E4172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B87F-68A8-2144-B0A7-53FE5314D28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2407-994F-0F47-B18D-0C41E4172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B87F-68A8-2144-B0A7-53FE5314D28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2407-994F-0F47-B18D-0C41E4172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B87F-68A8-2144-B0A7-53FE5314D28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2407-994F-0F47-B18D-0C41E4172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B87F-68A8-2144-B0A7-53FE5314D28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E02407-994F-0F47-B18D-0C41E41727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B87F-68A8-2144-B0A7-53FE5314D28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2407-994F-0F47-B18D-0C41E4172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B87F-68A8-2144-B0A7-53FE5314D28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0E02407-994F-0F47-B18D-0C41E4172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8E7B87F-68A8-2144-B0A7-53FE5314D28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2407-994F-0F47-B18D-0C41E4172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8E7B87F-68A8-2144-B0A7-53FE5314D28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0E02407-994F-0F47-B18D-0C41E4172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105336" cy="2301240"/>
          </a:xfrm>
        </p:spPr>
        <p:txBody>
          <a:bodyPr/>
          <a:lstStyle/>
          <a:p>
            <a:r>
              <a:rPr dirty="0" smtClean="0"/>
              <a:t>RDF and the Semantic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Applications in Healthcare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RDF is based on the foundation of resources</a:t>
            </a:r>
          </a:p>
          <a:p>
            <a:pPr lvl="1"/>
            <a:r>
              <a:rPr lang="en-US" dirty="0" smtClean="0"/>
              <a:t>Resources are typically identified by a unique URL</a:t>
            </a:r>
          </a:p>
          <a:p>
            <a:pPr lvl="1"/>
            <a:r>
              <a:rPr lang="en-US" dirty="0" smtClean="0"/>
              <a:t>Although a resource is linked to a URL-based identifier, a resource can really represent anything, such as:</a:t>
            </a:r>
          </a:p>
          <a:p>
            <a:pPr lvl="2"/>
            <a:r>
              <a:rPr lang="en-US" dirty="0" smtClean="0"/>
              <a:t>A Person</a:t>
            </a:r>
          </a:p>
          <a:p>
            <a:pPr lvl="2"/>
            <a:r>
              <a:rPr lang="en-US" dirty="0" smtClean="0"/>
              <a:t>A Corporation</a:t>
            </a:r>
          </a:p>
          <a:p>
            <a:pPr lvl="2"/>
            <a:r>
              <a:rPr lang="en-US" dirty="0" smtClean="0"/>
              <a:t>A Book or Author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Concept is that a Resource is an abstract concept, linking an identifier to an entity in the real world.</a:t>
            </a:r>
          </a:p>
          <a:p>
            <a:r>
              <a:rPr lang="en-US" dirty="0" smtClean="0"/>
              <a:t>For instance, if a resource represents a patient, the patient can change over time</a:t>
            </a:r>
          </a:p>
          <a:p>
            <a:r>
              <a:rPr lang="en-US" dirty="0" smtClean="0"/>
              <a:t>As long as the resource linking remains constant, we can build inferences and assumptions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in RDF contain properties which are identified by property-types.</a:t>
            </a:r>
          </a:p>
          <a:p>
            <a:r>
              <a:rPr lang="en-US" dirty="0" smtClean="0"/>
              <a:t>Property-types have corresponding values</a:t>
            </a:r>
          </a:p>
          <a:p>
            <a:r>
              <a:rPr lang="en-US" dirty="0" smtClean="0"/>
              <a:t>Property-types describe the relationship between a resource and its values</a:t>
            </a:r>
          </a:p>
          <a:p>
            <a:r>
              <a:rPr lang="en-US" dirty="0" smtClean="0"/>
              <a:t>A value can be a simple String or Date, or even another resource (with its own properties and values)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properties associated with a specific resources is called a 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description</a:t>
            </a:r>
          </a:p>
          <a:p>
            <a:r>
              <a:rPr lang="en-US" dirty="0" smtClean="0"/>
              <a:t>RDF enables the ability to describe resources in a standard way</a:t>
            </a:r>
          </a:p>
          <a:p>
            <a:r>
              <a:rPr lang="en-US" dirty="0" smtClean="0"/>
              <a:t>These concepts can be used to build a model that can be parsed by machines and humans to make powerful inferences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Bjorn is the patient of Dr. Taylor</a:t>
            </a:r>
          </a:p>
          <a:p>
            <a:r>
              <a:rPr lang="en-US" dirty="0" smtClean="0"/>
              <a:t>The patient of Dr. Taylor is Bjorn</a:t>
            </a:r>
          </a:p>
          <a:p>
            <a:endParaRPr lang="en-US" dirty="0" smtClean="0"/>
          </a:p>
          <a:p>
            <a:r>
              <a:rPr lang="en-US" dirty="0" smtClean="0"/>
              <a:t>The above statements clearly mean the same thing</a:t>
            </a:r>
          </a:p>
          <a:p>
            <a:r>
              <a:rPr lang="en-US" dirty="0" smtClean="0"/>
              <a:t>But to a computer, they are very different — even though the inferred meaning is the same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RDF allows machines to understand and make inferences about resources, their properties and their relationships to other resources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Impediments and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RDF </a:t>
            </a:r>
            <a:r>
              <a:rPr lang="en-US" dirty="0" smtClean="0"/>
              <a:t>is the language of the semantic web and has been evolving for several years</a:t>
            </a:r>
          </a:p>
          <a:p>
            <a:r>
              <a:rPr lang="en-US" dirty="0" smtClean="0"/>
              <a:t>The largest impediment to the growth of the Semantic Web is the amount of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change required by web content developers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A catalyst is needed </a:t>
            </a:r>
            <a:r>
              <a:rPr lang="en-US" dirty="0" smtClean="0"/>
              <a:t>to escalate the shift from the presentational page to content and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Hypothetical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Background: A Change in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Walls are Coming Down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Web-Services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6600"/>
                </a:solidFill>
              </a:rPr>
              <a:t>Semantic data </a:t>
            </a:r>
            <a:r>
              <a:rPr lang="en-US" dirty="0" smtClean="0"/>
              <a:t>are not a trend — they are redefining the Internet</a:t>
            </a:r>
          </a:p>
          <a:p>
            <a:pPr lvl="1"/>
            <a:r>
              <a:rPr lang="en-US" dirty="0" smtClean="0"/>
              <a:t>Applications and Widgets will allow data to be </a:t>
            </a:r>
            <a:r>
              <a:rPr lang="en-US" dirty="0" smtClean="0">
                <a:solidFill>
                  <a:srgbClr val="FF6600"/>
                </a:solidFill>
              </a:rPr>
              <a:t>shared across sites and services</a:t>
            </a:r>
          </a:p>
          <a:p>
            <a:pPr lvl="1"/>
            <a:r>
              <a:rPr lang="en-US" dirty="0" smtClean="0"/>
              <a:t>The consequence of this sharing means that content will </a:t>
            </a:r>
            <a:r>
              <a:rPr lang="en-US" dirty="0" smtClean="0">
                <a:solidFill>
                  <a:srgbClr val="FF6600"/>
                </a:solidFill>
              </a:rPr>
              <a:t>no longer be sequestered</a:t>
            </a:r>
            <a:r>
              <a:rPr lang="en-US" dirty="0" smtClean="0"/>
              <a:t>to a particular location, hospital, or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Semantic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trend is no accident — it is part of the evolution of the Internet</a:t>
            </a:r>
            <a:endParaRPr lang="en-US" i="1" dirty="0" smtClean="0">
              <a:solidFill>
                <a:srgbClr val="FF6600"/>
              </a:solidFill>
            </a:endParaRP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First, networks enabled the connection between </a:t>
            </a:r>
            <a:r>
              <a:rPr lang="en-US" dirty="0" smtClean="0">
                <a:solidFill>
                  <a:srgbClr val="F7DF56"/>
                </a:solidFill>
              </a:rPr>
              <a:t>disparate machines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Next, the WWW empowered the concept of </a:t>
            </a:r>
            <a:r>
              <a:rPr lang="en-US" dirty="0" smtClean="0">
                <a:solidFill>
                  <a:srgbClr val="FF6600"/>
                </a:solidFill>
              </a:rPr>
              <a:t>pages and links</a:t>
            </a:r>
            <a:r>
              <a:rPr lang="en-US" dirty="0" smtClean="0"/>
              <a:t>, enabling users to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connect</a:t>
            </a:r>
            <a:r>
              <a:rPr lang="en-US" dirty="0" smtClean="0"/>
              <a:t> one </a:t>
            </a:r>
            <a:r>
              <a:rPr lang="en-US" dirty="0" smtClean="0">
                <a:solidFill>
                  <a:srgbClr val="FF6600"/>
                </a:solidFill>
              </a:rPr>
              <a:t>page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6600"/>
                </a:solidFill>
              </a:rPr>
              <a:t>another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The next logical step is to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free content </a:t>
            </a:r>
            <a:r>
              <a:rPr lang="en-US" dirty="0" smtClean="0"/>
              <a:t>from the confines of the page, allowing content from disparate source to be </a:t>
            </a:r>
            <a:r>
              <a:rPr lang="en-US" dirty="0" smtClean="0">
                <a:solidFill>
                  <a:srgbClr val="FF6600"/>
                </a:solidFill>
              </a:rPr>
              <a:t>aggregated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connected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6600"/>
                </a:solidFill>
              </a:rPr>
              <a:t>transformed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Tens of Thousands of people die each year, due to misinformation or miscommunication</a:t>
            </a:r>
          </a:p>
          <a:p>
            <a:r>
              <a:rPr lang="en-US" dirty="0" smtClean="0"/>
              <a:t>Closed Proprietary Systems prevent data sharing and collaboration</a:t>
            </a:r>
          </a:p>
          <a:p>
            <a:r>
              <a:rPr lang="en-US" dirty="0" smtClean="0"/>
              <a:t>Over 1 Trillion dollars per year is spent in the USA alone</a:t>
            </a:r>
          </a:p>
          <a:p>
            <a:r>
              <a:rPr lang="en-US" dirty="0" smtClean="0"/>
              <a:t>The dominant sharing platform is. . 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Paper is still one of the most prevalent standards for sharing healthcare information</a:t>
            </a:r>
          </a:p>
          <a:p>
            <a:r>
              <a:rPr lang="en-US" dirty="0" smtClean="0"/>
              <a:t>This is used both internally and for system-to-system collaboration</a:t>
            </a:r>
          </a:p>
          <a:p>
            <a:r>
              <a:rPr lang="en-US" dirty="0" smtClean="0"/>
              <a:t>We’re essentially in the dark-ages of healthcare — when it comes to sharing data and PHR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>
                <a:solidFill>
                  <a:srgbClr val="F7DF56"/>
                </a:solidFill>
              </a:rPr>
              <a:t>Imagine. . . </a:t>
            </a:r>
          </a:p>
          <a:p>
            <a:r>
              <a:rPr lang="en-US" dirty="0" smtClean="0"/>
              <a:t>Being able to complete analyses and case studies — not on small samples, but on the full population, using shared data</a:t>
            </a:r>
          </a:p>
          <a:p>
            <a:r>
              <a:rPr lang="en-US" dirty="0" smtClean="0"/>
              <a:t>Open standards for secure, data sharing</a:t>
            </a:r>
          </a:p>
          <a:p>
            <a:r>
              <a:rPr lang="en-US" dirty="0" smtClean="0"/>
              <a:t>Empowering patients and doctors with the ability to manage personal health records themselves — even controlling access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According to Dr. Jonathan Borden, MD, the semantic web could provide easy answers to questions like:</a:t>
            </a:r>
          </a:p>
          <a:p>
            <a:r>
              <a:rPr lang="en-US" dirty="0" smtClean="0"/>
              <a:t>“Of all the patient’s I operated on for brain tumors between 1996-2000, matching severity of pathology and matching clinical status and who have the “P53” mutation, did PCV chemotherapy improve the cure rate at five years?”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Pragmatic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make proprietary solutions disappear.</a:t>
            </a:r>
          </a:p>
          <a:p>
            <a:r>
              <a:rPr lang="en-US" dirty="0" smtClean="0"/>
              <a:t>Instead, we need a common language that disparate systems can speak, so that data can be effectively shared</a:t>
            </a:r>
          </a:p>
          <a:p>
            <a:r>
              <a:rPr lang="en-US" dirty="0" smtClean="0"/>
              <a:t>Enter RDF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RDF: Semantic Web Backbone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RDF?</a:t>
            </a:r>
          </a:p>
          <a:p>
            <a:r>
              <a:rPr lang="en-US" dirty="0" smtClean="0"/>
              <a:t>Resource Description Format</a:t>
            </a:r>
          </a:p>
          <a:p>
            <a:r>
              <a:rPr lang="en-US" dirty="0" smtClean="0"/>
              <a:t>A Standard</a:t>
            </a:r>
          </a:p>
          <a:p>
            <a:r>
              <a:rPr lang="en-US" dirty="0" smtClean="0"/>
              <a:t>RDF is an XML-based technology</a:t>
            </a:r>
          </a:p>
          <a:p>
            <a:r>
              <a:rPr lang="en-US" dirty="0" smtClean="0"/>
              <a:t>Built on the simple concept of:</a:t>
            </a:r>
          </a:p>
          <a:p>
            <a:r>
              <a:rPr lang="en-US" dirty="0" smtClean="0"/>
              <a:t>Subject – Object — Predicate</a:t>
            </a:r>
          </a:p>
          <a:p>
            <a:pPr lvl="1"/>
            <a:r>
              <a:rPr lang="en-US" dirty="0" smtClean="0"/>
              <a:t>This allows us to define statements upon which a model can be built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4129</TotalTime>
  <Words>581</Words>
  <Application>Microsoft Macintosh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RDF and the Semantic Web</vt:lpstr>
      <vt:lpstr>Background: A Change in Philosophy</vt:lpstr>
      <vt:lpstr>The Semantic Web</vt:lpstr>
      <vt:lpstr>The Problem</vt:lpstr>
      <vt:lpstr>PAPER!</vt:lpstr>
      <vt:lpstr>The Solution</vt:lpstr>
      <vt:lpstr>Scenarios</vt:lpstr>
      <vt:lpstr>A Pragmatic Solution</vt:lpstr>
      <vt:lpstr>RDF: Semantic Web Backbone</vt:lpstr>
      <vt:lpstr>Core Concepts</vt:lpstr>
      <vt:lpstr>Core Concepts</vt:lpstr>
      <vt:lpstr>RDF Concepts</vt:lpstr>
      <vt:lpstr>RDF Concepts</vt:lpstr>
      <vt:lpstr>RDF Examples</vt:lpstr>
      <vt:lpstr>RDF Examples</vt:lpstr>
      <vt:lpstr>Impediments and a Solution</vt:lpstr>
      <vt:lpstr>Hypothetical Applications</vt:lpstr>
      <vt:lpstr>Conclusion</vt:lpstr>
    </vt:vector>
  </TitlesOfParts>
  <Company>SmartPants Media,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HotWired.com</dc:title>
  <dc:creator>Paul Fisher</dc:creator>
  <cp:lastModifiedBy>bjorn</cp:lastModifiedBy>
  <cp:revision>141</cp:revision>
  <dcterms:created xsi:type="dcterms:W3CDTF">2008-12-04T05:53:34Z</dcterms:created>
  <dcterms:modified xsi:type="dcterms:W3CDTF">2008-12-05T13:39:45Z</dcterms:modified>
</cp:coreProperties>
</file>