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6"/>
  </p:sldMasterIdLst>
  <p:notesMasterIdLst>
    <p:notesMasterId r:id="rId52"/>
  </p:notesMasterIdLst>
  <p:handoutMasterIdLst>
    <p:handoutMasterId r:id="rId53"/>
  </p:handoutMasterIdLst>
  <p:sldIdLst>
    <p:sldId id="264" r:id="rId17"/>
    <p:sldId id="293" r:id="rId18"/>
    <p:sldId id="283" r:id="rId19"/>
    <p:sldId id="284" r:id="rId20"/>
    <p:sldId id="294" r:id="rId21"/>
    <p:sldId id="311" r:id="rId22"/>
    <p:sldId id="292" r:id="rId23"/>
    <p:sldId id="312" r:id="rId24"/>
    <p:sldId id="282" r:id="rId25"/>
    <p:sldId id="285" r:id="rId26"/>
    <p:sldId id="313" r:id="rId27"/>
    <p:sldId id="295" r:id="rId28"/>
    <p:sldId id="286" r:id="rId29"/>
    <p:sldId id="296" r:id="rId30"/>
    <p:sldId id="297" r:id="rId31"/>
    <p:sldId id="314" r:id="rId32"/>
    <p:sldId id="287" r:id="rId33"/>
    <p:sldId id="290" r:id="rId34"/>
    <p:sldId id="298" r:id="rId35"/>
    <p:sldId id="299" r:id="rId36"/>
    <p:sldId id="300" r:id="rId37"/>
    <p:sldId id="301" r:id="rId38"/>
    <p:sldId id="288" r:id="rId39"/>
    <p:sldId id="302" r:id="rId40"/>
    <p:sldId id="303" r:id="rId41"/>
    <p:sldId id="316" r:id="rId42"/>
    <p:sldId id="315" r:id="rId43"/>
    <p:sldId id="306" r:id="rId44"/>
    <p:sldId id="304" r:id="rId45"/>
    <p:sldId id="307" r:id="rId46"/>
    <p:sldId id="305" r:id="rId47"/>
    <p:sldId id="308" r:id="rId48"/>
    <p:sldId id="309" r:id="rId49"/>
    <p:sldId id="310" r:id="rId50"/>
    <p:sldId id="291" r:id="rId51"/>
  </p:sldIdLst>
  <p:sldSz cx="12192000" cy="6858000"/>
  <p:notesSz cx="6858000" cy="9144000"/>
  <p:defaultTextStyle>
    <a:defPPr lvl="0">
      <a:defRPr lang="nl-NL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 Jacobs" initials="BJ" lastIdx="2" clrIdx="0">
    <p:extLst>
      <p:ext uri="{19B8F6BF-5375-455C-9EA6-DF929625EA0E}">
        <p15:presenceInfo xmlns:p15="http://schemas.microsoft.com/office/powerpoint/2012/main" userId="S::Bjorn.Jacobs@infosupport.com::8e2ab985-0c69-4e44-b6cb-1473aecea1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29" autoAdjust="0"/>
  </p:normalViewPr>
  <p:slideViewPr>
    <p:cSldViewPr>
      <p:cViewPr varScale="1">
        <p:scale>
          <a:sx n="131" d="100"/>
          <a:sy n="131" d="100"/>
        </p:scale>
        <p:origin x="1464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2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3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8T15:22:30.882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57D0-0DA8-4B50-962C-F8908CCD91C6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5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652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85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59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violation (except fresh) are calculated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Give code example</a:t>
            </a:r>
          </a:p>
          <a:p>
            <a:pPr marL="342900" indent="-342900">
              <a:buAutoNum type="arabicPeriod"/>
            </a:pPr>
            <a:r>
              <a:rPr lang="en-US" dirty="0"/>
              <a:t>Show what </a:t>
            </a:r>
            <a:r>
              <a:rPr lang="en-US" dirty="0" err="1"/>
              <a:t>identiefiers</a:t>
            </a:r>
            <a:r>
              <a:rPr lang="en-US" dirty="0"/>
              <a:t> are used</a:t>
            </a:r>
          </a:p>
          <a:p>
            <a:pPr marL="342900" indent="-342900">
              <a:buAutoNum type="arabicPeriod"/>
            </a:pPr>
            <a:r>
              <a:rPr lang="en-US" dirty="0"/>
              <a:t>Give an example of read, write, local, global and parameters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61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non fresh </a:t>
            </a:r>
            <a:r>
              <a:rPr lang="en-US" dirty="0" err="1"/>
              <a:t>diffeclut</a:t>
            </a:r>
            <a:r>
              <a:rPr lang="en-US" dirty="0"/>
              <a:t> to calculate</a:t>
            </a:r>
          </a:p>
          <a:p>
            <a:pPr marL="342900" indent="-342900">
              <a:buAutoNum type="arabicPeriod"/>
            </a:pPr>
            <a:r>
              <a:rPr lang="en-US" dirty="0"/>
              <a:t>Give example of borrower in rust</a:t>
            </a:r>
          </a:p>
          <a:p>
            <a:pPr marL="342900" indent="-342900">
              <a:buAutoNum type="arabicPeriod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0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of </a:t>
            </a:r>
            <a:r>
              <a:rPr lang="en-US" dirty="0" err="1"/>
              <a:t>indirecit</a:t>
            </a:r>
            <a:r>
              <a:rPr lang="en-US" dirty="0"/>
              <a:t> violations</a:t>
            </a:r>
          </a:p>
          <a:p>
            <a:r>
              <a:rPr lang="en-US" dirty="0"/>
              <a:t>Why is this a challenge </a:t>
            </a:r>
          </a:p>
          <a:p>
            <a:r>
              <a:rPr lang="en-US" dirty="0" err="1"/>
              <a:t>Recusrsion</a:t>
            </a:r>
            <a:r>
              <a:rPr lang="en-US" dirty="0"/>
              <a:t> is solved</a:t>
            </a:r>
          </a:p>
          <a:p>
            <a:r>
              <a:rPr lang="en-US" dirty="0"/>
              <a:t>What is the result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6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use these violations</a:t>
            </a:r>
          </a:p>
          <a:p>
            <a:r>
              <a:rPr lang="en-US" dirty="0"/>
              <a:t>P1 t/m </a:t>
            </a:r>
            <a:r>
              <a:rPr lang="en-US" dirty="0" err="1"/>
              <a:t>pLite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94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5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what we need to validate this 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20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goal of using </a:t>
            </a:r>
            <a:r>
              <a:rPr lang="en-US" dirty="0" err="1"/>
              <a:t>landkroons</a:t>
            </a:r>
            <a:r>
              <a:rPr lang="en-US" dirty="0"/>
              <a:t> methodology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5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use git to implement this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174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dataset look like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Mention the context of </a:t>
            </a:r>
            <a:r>
              <a:rPr lang="en-US" dirty="0" err="1"/>
              <a:t>c#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Mention the origin of this study. E.g. previous </a:t>
            </a:r>
            <a:r>
              <a:rPr lang="en-US" dirty="0" err="1"/>
              <a:t>studiesj</a:t>
            </a:r>
            <a:endParaRPr lang="en-US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04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models do we have?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487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the models translated to regression data</a:t>
            </a:r>
          </a:p>
          <a:p>
            <a:endParaRPr lang="en-US" dirty="0"/>
          </a:p>
          <a:p>
            <a:r>
              <a:rPr lang="en-US" dirty="0"/>
              <a:t>What did we use for regression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836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490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38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7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Talk about metrics on screen</a:t>
            </a:r>
            <a:endParaRPr lang="nl-NL" dirty="0"/>
          </a:p>
          <a:p>
            <a:pPr marL="342900" indent="-342900">
              <a:buAutoNum type="arabicPeriod"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metrics</a:t>
            </a:r>
            <a:r>
              <a:rPr lang="nl-NL" dirty="0"/>
              <a:t> are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counting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are more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39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LINQ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Pattern matching </a:t>
            </a:r>
          </a:p>
          <a:p>
            <a:endParaRPr lang="en-US" dirty="0"/>
          </a:p>
          <a:p>
            <a:r>
              <a:rPr lang="en-US" dirty="0"/>
              <a:t>In order of </a:t>
            </a:r>
            <a:r>
              <a:rPr lang="en-US" dirty="0" err="1"/>
              <a:t>c#</a:t>
            </a:r>
            <a:r>
              <a:rPr lang="en-US" dirty="0"/>
              <a:t> version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32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48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 and the intent of the questions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4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measure functional purity in an object-oriented language and what challenges we encountered in doing so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45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key concepts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04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or title">
    <p:bg>
      <p:bgPr>
        <a:solidFill>
          <a:srgbClr val="E3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tekstregel voor toelichting 1 (JU-Free)"/>
          <p:cNvSpPr>
            <a:spLocks noGrp="1"/>
          </p:cNvSpPr>
          <p:nvPr>
            <p:ph type="body" sz="quarter" idx="16" hasCustomPrompt="1"/>
          </p:nvPr>
        </p:nvSpPr>
        <p:spPr>
          <a:xfrm>
            <a:off x="939613" y="5018400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[Explanation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Naam van presentator 2 (JU-Free)"/>
          <p:cNvSpPr>
            <a:spLocks noGrp="1"/>
          </p:cNvSpPr>
          <p:nvPr>
            <p:ph type="body" sz="quarter" idx="15" hasCustomPrompt="1"/>
          </p:nvPr>
        </p:nvSpPr>
        <p:spPr>
          <a:xfrm>
            <a:off x="939613" y="4774496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[Name presentor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date 3 (JU-Free)"/>
          <p:cNvSpPr>
            <a:spLocks noGrp="1"/>
          </p:cNvSpPr>
          <p:nvPr>
            <p:ph type="body" sz="quarter" idx="14" hasCustomPrompt="1"/>
          </p:nvPr>
        </p:nvSpPr>
        <p:spPr>
          <a:xfrm>
            <a:off x="939613" y="4528107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[Date presentation]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6" name="Title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863545" y="512677"/>
            <a:ext cx="10080000" cy="3647900"/>
          </a:xfrm>
        </p:spPr>
        <p:txBody>
          <a:bodyPr anchor="b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8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6800" b="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6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2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4" name="Footer Placeholder 2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5" name="Slide Number Placeholder 3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Frame text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1017712" y="2215838"/>
            <a:ext cx="10298980" cy="32035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700" b="0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2800" b="0" spc="-110" baseline="0">
                <a:solidFill>
                  <a:schemeClr val="accent5"/>
                </a:solidFill>
              </a:defRPr>
            </a:lvl2pPr>
            <a:lvl3pPr marL="324000" indent="-324000">
              <a:lnSpc>
                <a:spcPct val="90000"/>
              </a:lnSpc>
              <a:spcBef>
                <a:spcPts val="0"/>
              </a:spcBef>
              <a:buFontTx/>
              <a:buChar char="–"/>
              <a:defRPr sz="2800" b="0" spc="-110" baseline="0">
                <a:solidFill>
                  <a:schemeClr val="accent5"/>
                </a:solidFill>
              </a:defRPr>
            </a:lvl3pPr>
            <a:lvl4pPr marL="32400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  <a:p>
            <a:pPr lvl="2"/>
            <a:r>
              <a:rPr lang="en-GB" dirty="0"/>
              <a:t>JU-LEVEL3=List 1st level</a:t>
            </a:r>
          </a:p>
          <a:p>
            <a:pPr lvl="3"/>
            <a:r>
              <a:rPr lang="en-GB" dirty="0"/>
              <a:t>JU-LEVEL4=Indent </a:t>
            </a:r>
          </a:p>
        </p:txBody>
      </p:sp>
      <p:sp>
        <p:nvSpPr>
          <p:cNvPr id="2" name="***Titel 5"/>
          <p:cNvSpPr>
            <a:spLocks noGrp="1" noSelect="1"/>
          </p:cNvSpPr>
          <p:nvPr>
            <p:ph type="title" hasCustomPrompt="1"/>
          </p:nvPr>
        </p:nvSpPr>
        <p:spPr>
          <a:xfrm>
            <a:off x="876692" y="931413"/>
            <a:ext cx="10440000" cy="720000"/>
          </a:xfrm>
        </p:spPr>
        <p:txBody>
          <a:bodyPr/>
          <a:lstStyle>
            <a:lvl1pPr>
              <a:defRPr sz="4400" b="0" cap="none" spc="-21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[Highlights]</a:t>
            </a:r>
          </a:p>
        </p:txBody>
      </p:sp>
      <p:sp>
        <p:nvSpPr>
          <p:cNvPr id="10" name="Kopregel 6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54075" y="609569"/>
            <a:ext cx="10440000" cy="288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5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mediate slide Maroon">
    <p:bg>
      <p:bgPr>
        <a:solidFill>
          <a:srgbClr val="730E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text 1 (JU-Free)">
            <a:extLst>
              <a:ext uri="{FF2B5EF4-FFF2-40B4-BE49-F238E27FC236}">
                <a16:creationId xmlns:a16="http://schemas.microsoft.com/office/drawing/2014/main" id="{FE10598B-5335-4C41-B925-F9DA24742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719" y="2808000"/>
            <a:ext cx="10440000" cy="2160000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6800" cap="all" baseline="0">
                <a:solidFill>
                  <a:srgbClr val="EE1C25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FontTx/>
              <a:buNone/>
              <a:defRPr sz="3600" i="0" cap="all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 algn="ctr">
              <a:buFontTx/>
              <a:buNone/>
              <a:defRPr/>
            </a:lvl3pPr>
            <a:lvl4pPr algn="ctr">
              <a:spcBef>
                <a:spcPts val="0"/>
              </a:spcBef>
              <a:defRPr>
                <a:solidFill>
                  <a:schemeClr val="tx1"/>
                </a:solidFill>
                <a:latin typeface="+mn-lt"/>
              </a:defRPr>
            </a:lvl4pPr>
            <a:lvl5pPr algn="ctr">
              <a:defRPr/>
            </a:lvl5pPr>
            <a:lvl6pPr marL="0" algn="ctr">
              <a:defRPr/>
            </a:lvl6pPr>
            <a:lvl7pPr marL="0" algn="ctr">
              <a:defRPr/>
            </a:lvl7pPr>
            <a:lvl8pPr marL="0" algn="ctr">
              <a:defRPr/>
            </a:lvl8pPr>
            <a:lvl9pPr algn="ctr">
              <a:defRPr/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8" name="Frame 2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3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htergrondvlak 1"/>
          <p:cNvSpPr>
            <a:spLocks noSelect="1"/>
          </p:cNvSpPr>
          <p:nvPr userDrawn="1"/>
        </p:nvSpPr>
        <p:spPr>
          <a:xfrm>
            <a:off x="864000" y="1484784"/>
            <a:ext cx="10440000" cy="47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rame content 2 (JU-Free)"/>
          <p:cNvSpPr>
            <a:spLocks noGrp="1"/>
          </p:cNvSpPr>
          <p:nvPr>
            <p:ph idx="1" hasCustomPrompt="1"/>
          </p:nvPr>
        </p:nvSpPr>
        <p:spPr bwMode="gray">
          <a:xfrm>
            <a:off x="1066027" y="1773930"/>
            <a:ext cx="10062000" cy="4212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6pPr>
              <a:defRPr/>
            </a:lvl6pPr>
            <a:lvl7pPr>
              <a:defRPr/>
            </a:lvl7pPr>
          </a:lstStyle>
          <a:p>
            <a:pPr lvl="0"/>
            <a:r>
              <a:rPr lang="en-GB" dirty="0"/>
              <a:t>[Text 2-columns]</a:t>
            </a:r>
          </a:p>
          <a:p>
            <a:pPr lvl="0"/>
            <a:r>
              <a:rPr lang="en-GB" dirty="0"/>
              <a:t>JU-LEVEL1=List 1st level</a:t>
            </a:r>
          </a:p>
          <a:p>
            <a:pPr lvl="1"/>
            <a:r>
              <a:rPr lang="en-GB" dirty="0"/>
              <a:t>JU-LEVEL2=</a:t>
            </a:r>
            <a:r>
              <a:rPr lang="en-GB" noProof="1"/>
              <a:t>List 2nd level</a:t>
            </a:r>
            <a:endParaRPr lang="en-GB" dirty="0"/>
          </a:p>
          <a:p>
            <a:pPr lvl="6"/>
            <a:r>
              <a:rPr lang="en-GB" dirty="0"/>
              <a:t>	JU-LEVEL3=</a:t>
            </a:r>
            <a:r>
              <a:rPr lang="en-GB" noProof="1"/>
              <a:t>List number 2nd level</a:t>
            </a:r>
            <a:endParaRPr lang="en-GB" dirty="0"/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0"/>
            <a:endParaRPr lang="en-GB" noProof="1"/>
          </a:p>
        </p:txBody>
      </p:sp>
      <p:sp>
        <p:nvSpPr>
          <p:cNvPr id="7" name="Date Placeholder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3173DE11-90EF-4400-A6F5-8A2DCCBD9698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8" name="Footer Placeholder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9" name="Slide Number Placehold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/>
              <a:t>|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" name="Title 6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864000" y="895740"/>
            <a:ext cx="10440000" cy="288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0" name="Kopregel 7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64000" y="680400"/>
            <a:ext cx="10463213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0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ed box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Vrije vorm 6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3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>
          <a:xfrm>
            <a:off x="280800" y="280800"/>
            <a:ext cx="3445200" cy="3445200"/>
          </a:xfrm>
          <a:prstGeom prst="rect">
            <a:avLst/>
          </a:prstGeom>
          <a:solidFill>
            <a:srgbClr val="E300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324000" indent="-324000" algn="ctr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pPr algn="ctr"/>
            <a:r>
              <a:rPr lang="en-GB"/>
              <a:t> </a:t>
            </a:r>
            <a:endParaRPr lang="en-GB" dirty="0"/>
          </a:p>
        </p:txBody>
      </p:sp>
      <p:sp>
        <p:nvSpPr>
          <p:cNvPr id="6" name="Frame text 2 (JU-Free)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79200"/>
            <a:ext cx="3097213" cy="2232025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40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</p:txBody>
      </p:sp>
      <p:sp>
        <p:nvSpPr>
          <p:cNvPr id="12" name="Text Placeholder 8 (PHJU)">
            <a:extLst>
              <a:ext uri="{FF2B5EF4-FFF2-40B4-BE49-F238E27FC236}">
                <a16:creationId xmlns:a16="http://schemas.microsoft.com/office/drawing/2014/main" id="{8B08D515-A95F-42BC-98AF-20B612FB3A1C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2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Frame picture 6 (PHJU)">
            <a:extLst>
              <a:ext uri="{FF2B5EF4-FFF2-40B4-BE49-F238E27FC236}">
                <a16:creationId xmlns:a16="http://schemas.microsoft.com/office/drawing/2014/main" id="{51FB1A59-6735-40C0-AD81-48C66E3CF9CA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4" name="Frame picture 1 (PHJU)">
            <a:extLst>
              <a:ext uri="{FF2B5EF4-FFF2-40B4-BE49-F238E27FC236}">
                <a16:creationId xmlns:a16="http://schemas.microsoft.com/office/drawing/2014/main" id="{D98DDA9A-F260-4EEC-ADFF-3635E73E3F6D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3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1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white), picture and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1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" name="Title 2"/>
          <p:cNvSpPr>
            <a:spLocks noGrp="1" noSelect="1"/>
          </p:cNvSpPr>
          <p:nvPr>
            <p:ph type="title" hasCustomPrompt="1"/>
          </p:nvPr>
        </p:nvSpPr>
        <p:spPr>
          <a:xfrm>
            <a:off x="0" y="2925076"/>
            <a:ext cx="12204000" cy="1188000"/>
          </a:xfrm>
        </p:spPr>
        <p:txBody>
          <a:bodyPr/>
          <a:lstStyle>
            <a:lvl1pPr algn="ctr">
              <a:defRPr sz="6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[Text]</a:t>
            </a:r>
          </a:p>
        </p:txBody>
      </p:sp>
      <p:sp>
        <p:nvSpPr>
          <p:cNvPr id="7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ext Placeholder 8 (PHJU)">
            <a:extLst>
              <a:ext uri="{FF2B5EF4-FFF2-40B4-BE49-F238E27FC236}">
                <a16:creationId xmlns:a16="http://schemas.microsoft.com/office/drawing/2014/main" id="{36AB4363-9B2F-4278-BA74-3614E6F7E594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1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Frame picture 6 (PHJU)">
            <a:extLst>
              <a:ext uri="{FF2B5EF4-FFF2-40B4-BE49-F238E27FC236}">
                <a16:creationId xmlns:a16="http://schemas.microsoft.com/office/drawing/2014/main" id="{4E716CBF-DC3E-4747-B25B-9BCD678EF2E2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7" name="Frame picture 1 (PHJU)">
            <a:extLst>
              <a:ext uri="{FF2B5EF4-FFF2-40B4-BE49-F238E27FC236}">
                <a16:creationId xmlns:a16="http://schemas.microsoft.com/office/drawing/2014/main" id="{BBEE4245-D2A7-4F63-9C8B-2B4463EC00F8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2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09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 noSelect="1"/>
          </p:cNvSpPr>
          <p:nvPr>
            <p:ph type="dt" sz="half" idx="2"/>
          </p:nvPr>
        </p:nvSpPr>
        <p:spPr bwMode="gray">
          <a:xfrm>
            <a:off x="9816205" y="6489368"/>
            <a:ext cx="1260222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5" name="Footer Placeholder 2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1065600" y="6489368"/>
            <a:ext cx="30600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/>
              <a:t>[Voettekst]</a:t>
            </a:r>
          </a:p>
        </p:txBody>
      </p:sp>
      <p:sp>
        <p:nvSpPr>
          <p:cNvPr id="6" name="Slide Number Placeholder 3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11116439" y="6489368"/>
            <a:ext cx="389588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Frame text 4 (JU-Free)"/>
          <p:cNvSpPr>
            <a:spLocks noGrp="1"/>
          </p:cNvSpPr>
          <p:nvPr>
            <p:ph type="body" idx="1"/>
          </p:nvPr>
        </p:nvSpPr>
        <p:spPr bwMode="gray">
          <a:xfrm>
            <a:off x="1066027" y="1773930"/>
            <a:ext cx="10440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number 1st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 Indent 2nd level</a:t>
            </a:r>
          </a:p>
        </p:txBody>
      </p:sp>
      <p:sp>
        <p:nvSpPr>
          <p:cNvPr id="2" name="Title Placeholder 5"/>
          <p:cNvSpPr>
            <a:spLocks noGrp="1" noSelect="1"/>
          </p:cNvSpPr>
          <p:nvPr>
            <p:ph type="title"/>
          </p:nvPr>
        </p:nvSpPr>
        <p:spPr bwMode="gray">
          <a:xfrm>
            <a:off x="864817" y="469373"/>
            <a:ext cx="10440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9" name="Frame 6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BE31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7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8" r:id="rId2"/>
    <p:sldLayoutId id="2147483722" r:id="rId3"/>
    <p:sldLayoutId id="2147483724" r:id="rId4"/>
    <p:sldLayoutId id="2147483726" r:id="rId5"/>
    <p:sldLayoutId id="2147483730" r:id="rId6"/>
  </p:sldLayoutIdLst>
  <p:hf sldNum="0" hdr="0" ftr="0" dt="0"/>
  <p:txStyles>
    <p:titleStyle>
      <a:lvl1pPr algn="l" defTabSz="1088610" rtl="0" eaLnBrk="1" latinLnBrk="0" hangingPunct="1">
        <a:spcBef>
          <a:spcPct val="0"/>
        </a:spcBef>
        <a:buNone/>
        <a:defRPr sz="1700" b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1088610" rtl="0" eaLnBrk="1" latinLnBrk="0" hangingPunct="1">
        <a:spcBef>
          <a:spcPts val="900"/>
        </a:spcBef>
        <a:buFont typeface="Arial" pitchFamily="34" charset="0"/>
        <a:buChar char="•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108861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1088610" rtl="0" eaLnBrk="1" latinLnBrk="0" hangingPunct="1">
        <a:spcBef>
          <a:spcPts val="0"/>
        </a:spcBef>
        <a:buFont typeface="+mj-lt"/>
        <a:buAutoNum type="arabi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610" rtl="0" eaLnBrk="1" latinLnBrk="0" hangingPunct="1">
        <a:spcBef>
          <a:spcPts val="1800"/>
        </a:spcBef>
        <a:buFont typeface="Arial" pitchFamily="34" charset="0"/>
        <a:buNone/>
        <a:defRPr sz="1600" b="0" kern="1200">
          <a:solidFill>
            <a:schemeClr val="accent1"/>
          </a:solidFill>
          <a:latin typeface="+mj-lt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81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0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1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91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22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52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31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137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4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>
            <a:extLst>
              <a:ext uri="{FF2B5EF4-FFF2-40B4-BE49-F238E27FC236}">
                <a16:creationId xmlns:a16="http://schemas.microsoft.com/office/drawing/2014/main" id="{CA112733-8D84-4185-A440-97A0DAA270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D3DA2521-808E-495E-88BB-D395FF88E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Bjorn Jacobs</a:t>
            </a:r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6BF34FB1-DA5E-4CB1-983E-E2A1F9F56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20-07-2022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BDA1F51-3FE3-442D-824C-A417D5EB3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purity as a code quality metric in multi-paradigm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0624DF-DF6D-41CF-B912-0416E203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pPr marL="0" indent="0">
              <a:buNone/>
            </a:pPr>
            <a:r>
              <a:rPr lang="en-US" dirty="0"/>
              <a:t>- Object-oriented design philosophy results in impure functions.</a:t>
            </a:r>
          </a:p>
          <a:p>
            <a:pPr marL="0" indent="0">
              <a:buNone/>
            </a:pPr>
            <a:r>
              <a:rPr lang="en-US" dirty="0"/>
              <a:t>- 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EF4BB-C540-4BFD-B49C-7B851FDB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Purity in an object-oriented language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5D9C-84F0-4363-80FC-D65CE94E09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8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5328A-A845-4915-AA1A-BA00296E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purity levels</a:t>
            </a:r>
          </a:p>
          <a:p>
            <a:pPr marL="666900" lvl="1" indent="-342900">
              <a:buAutoNum type="arabicPeriod"/>
            </a:pPr>
            <a:r>
              <a:rPr lang="en-US" dirty="0"/>
              <a:t>Pure</a:t>
            </a:r>
          </a:p>
          <a:p>
            <a:pPr marL="666900" lvl="1" indent="-342900">
              <a:buAutoNum type="arabicPeriod"/>
            </a:pPr>
            <a:r>
              <a:rPr lang="en-US" dirty="0"/>
              <a:t>Impure throws exception</a:t>
            </a:r>
          </a:p>
          <a:p>
            <a:pPr marL="666900" lvl="1" indent="-342900">
              <a:buAutoNum type="arabicPeriod"/>
            </a:pPr>
            <a:r>
              <a:rPr lang="nl-NL" dirty="0" err="1">
                <a:effectLst/>
                <a:latin typeface="Arial" panose="020B0604020202020204" pitchFamily="34" charset="0"/>
              </a:rPr>
              <a:t>Parametrically</a:t>
            </a:r>
            <a:r>
              <a:rPr lang="nl-NL" dirty="0"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effectLst/>
                <a:latin typeface="Arial" panose="020B0604020202020204" pitchFamily="34" charset="0"/>
              </a:rPr>
              <a:t>impure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Locally impure</a:t>
            </a: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Impure</a:t>
            </a: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Unknown</a:t>
            </a:r>
            <a:endParaRPr lang="en-US" dirty="0"/>
          </a:p>
          <a:p>
            <a:r>
              <a:rPr lang="en-US" dirty="0"/>
              <a:t>Purity levels propagate thru the dependency graph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F7332-D863-4F7C-8AC0-53FF9CCA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– </a:t>
            </a:r>
            <a:r>
              <a:rPr lang="nl-NL" b="1" dirty="0"/>
              <a:t>Ö</a:t>
            </a:r>
            <a:r>
              <a:rPr lang="en-US" dirty="0" err="1"/>
              <a:t>sterberg</a:t>
            </a:r>
            <a:r>
              <a:rPr lang="en-US" dirty="0"/>
              <a:t> (</a:t>
            </a:r>
            <a:r>
              <a:rPr lang="en-US" dirty="0" err="1"/>
              <a:t>Cspurity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2739-F32E-42FF-8F51-4E460CC093A3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91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07DA3-B008-4486-BCAD-CCE37116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Violations</a:t>
            </a:r>
          </a:p>
          <a:p>
            <a:r>
              <a:rPr lang="en-US" dirty="0"/>
              <a:t>Reads local state</a:t>
            </a:r>
          </a:p>
          <a:p>
            <a:r>
              <a:rPr lang="en-US" dirty="0"/>
              <a:t>Writes local state</a:t>
            </a:r>
          </a:p>
          <a:p>
            <a:r>
              <a:rPr lang="en-US" dirty="0"/>
              <a:t>Reads global state</a:t>
            </a:r>
          </a:p>
          <a:p>
            <a:r>
              <a:rPr lang="en-US" dirty="0"/>
              <a:t>Writes global state</a:t>
            </a:r>
          </a:p>
          <a:p>
            <a:r>
              <a:rPr lang="en-US" dirty="0"/>
              <a:t>Modifies parameters</a:t>
            </a:r>
          </a:p>
          <a:p>
            <a:r>
              <a:rPr lang="en-US" dirty="0"/>
              <a:t>Modifies non-fresh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A89A-18EA-4E97-B593-A9F8D3F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B578-9E38-4C27-BF88-E1CEA34A841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28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FAB83A-45E5-49A6-8DFD-30B17B16E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486" y="1012484"/>
            <a:ext cx="5797666" cy="55624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28F40B-C31B-4302-8885-4A4418D9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896400"/>
            <a:ext cx="10440000" cy="288000"/>
          </a:xfrm>
        </p:spPr>
        <p:txBody>
          <a:bodyPr/>
          <a:lstStyle/>
          <a:p>
            <a:r>
              <a:rPr lang="en-US" dirty="0"/>
              <a:t>Identifier analysis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1C32-4875-4A35-BE15-863FF77E7E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CC4A3B-BA24-4227-8426-A8DB644A473F}"/>
              </a:ext>
            </a:extLst>
          </p:cNvPr>
          <p:cNvSpPr/>
          <p:nvPr/>
        </p:nvSpPr>
        <p:spPr>
          <a:xfrm>
            <a:off x="2927648" y="3429000"/>
            <a:ext cx="576064" cy="72008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213F8-1AF4-472E-AFCE-F86C7A9328D8}"/>
              </a:ext>
            </a:extLst>
          </p:cNvPr>
          <p:cNvSpPr/>
          <p:nvPr/>
        </p:nvSpPr>
        <p:spPr>
          <a:xfrm>
            <a:off x="3624880" y="3429000"/>
            <a:ext cx="216024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89199-F29A-4C9B-A22A-6496C7D76BC6}"/>
              </a:ext>
            </a:extLst>
          </p:cNvPr>
          <p:cNvSpPr/>
          <p:nvPr/>
        </p:nvSpPr>
        <p:spPr>
          <a:xfrm>
            <a:off x="3288336" y="4581128"/>
            <a:ext cx="544645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3F8F6-4FE7-42E9-A3E9-C44DA3B6255C}"/>
              </a:ext>
            </a:extLst>
          </p:cNvPr>
          <p:cNvSpPr/>
          <p:nvPr/>
        </p:nvSpPr>
        <p:spPr>
          <a:xfrm>
            <a:off x="4019129" y="5003344"/>
            <a:ext cx="544645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1AA3-2920-451D-91DD-8234F48FE919}"/>
              </a:ext>
            </a:extLst>
          </p:cNvPr>
          <p:cNvSpPr/>
          <p:nvPr/>
        </p:nvSpPr>
        <p:spPr>
          <a:xfrm>
            <a:off x="3317832" y="4997412"/>
            <a:ext cx="471989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57437-1E24-4F64-A374-71AE6D9A4879}"/>
              </a:ext>
            </a:extLst>
          </p:cNvPr>
          <p:cNvSpPr txBox="1"/>
          <p:nvPr/>
        </p:nvSpPr>
        <p:spPr>
          <a:xfrm>
            <a:off x="5856355" y="1628800"/>
            <a:ext cx="5064181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Find all identifiers</a:t>
            </a:r>
          </a:p>
          <a:p>
            <a:pPr marL="342900" indent="-342900">
              <a:buAutoNum type="arabicPeriod"/>
            </a:pPr>
            <a:r>
              <a:rPr lang="en-US" sz="1800" dirty="0"/>
              <a:t>Filter out non top-level identifiers</a:t>
            </a:r>
          </a:p>
          <a:p>
            <a:pPr marL="342900" indent="-342900">
              <a:buAutoNum type="arabicPeriod"/>
            </a:pPr>
            <a:r>
              <a:rPr lang="en-US" sz="1800" dirty="0"/>
              <a:t>For each identifier</a:t>
            </a:r>
          </a:p>
          <a:p>
            <a:pPr marL="887151" lvl="1" indent="-342900">
              <a:buAutoNum type="arabicPeriod"/>
            </a:pPr>
            <a:r>
              <a:rPr lang="nl-NL" sz="1800" dirty="0" err="1"/>
              <a:t>Find</a:t>
            </a:r>
            <a:r>
              <a:rPr lang="nl-NL" sz="1800" dirty="0"/>
              <a:t> out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written</a:t>
            </a:r>
            <a:r>
              <a:rPr lang="nl-NL" sz="1800" dirty="0"/>
              <a:t> or </a:t>
            </a:r>
            <a:r>
              <a:rPr lang="nl-NL" sz="1800" dirty="0" err="1"/>
              <a:t>read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endParaRPr lang="nl-NL" sz="1800" dirty="0"/>
          </a:p>
          <a:p>
            <a:pPr marL="887151" lvl="1" indent="-342900">
              <a:buAutoNum type="arabicPeriod"/>
            </a:pPr>
            <a:r>
              <a:rPr lang="nl-NL" sz="1800" dirty="0" err="1"/>
              <a:t>Find</a:t>
            </a:r>
            <a:r>
              <a:rPr lang="nl-NL" sz="1800" dirty="0"/>
              <a:t> out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scoping</a:t>
            </a:r>
            <a:r>
              <a:rPr lang="nl-NL" sz="1800" dirty="0"/>
              <a:t> information</a:t>
            </a:r>
          </a:p>
          <a:p>
            <a:pPr marL="1431402" lvl="2" indent="-342900">
              <a:buAutoNum type="arabicPeriod"/>
            </a:pPr>
            <a:r>
              <a:rPr lang="nl-NL" sz="1800" dirty="0" err="1"/>
              <a:t>Local</a:t>
            </a:r>
            <a:r>
              <a:rPr lang="nl-NL" sz="1800" dirty="0"/>
              <a:t> field</a:t>
            </a:r>
          </a:p>
          <a:p>
            <a:pPr marL="1431402" lvl="2" indent="-342900">
              <a:buAutoNum type="arabicPeriod"/>
            </a:pPr>
            <a:r>
              <a:rPr lang="nl-NL" sz="1800" dirty="0"/>
              <a:t>Global</a:t>
            </a:r>
          </a:p>
          <a:p>
            <a:pPr marL="1431402" lvl="2" indent="-342900">
              <a:buAutoNum type="arabicPeriod"/>
            </a:pPr>
            <a:r>
              <a:rPr lang="nl-NL" sz="1800" dirty="0"/>
              <a:t>Parameter</a:t>
            </a:r>
          </a:p>
          <a:p>
            <a:pPr marL="1431402" lvl="2" indent="-342900">
              <a:buAutoNum type="arabicPeriod"/>
            </a:pPr>
            <a:r>
              <a:rPr lang="nl-NL" sz="1800" dirty="0" err="1"/>
              <a:t>Local</a:t>
            </a:r>
            <a:r>
              <a:rPr lang="nl-NL" sz="1800" dirty="0"/>
              <a:t> </a:t>
            </a:r>
            <a:r>
              <a:rPr lang="nl-NL" sz="1800" dirty="0" err="1"/>
              <a:t>variable</a:t>
            </a:r>
            <a:endParaRPr lang="nl-NL" sz="1800" dirty="0"/>
          </a:p>
          <a:p>
            <a:pPr marL="887151" lvl="1" indent="-342900">
              <a:buAutoNum type="arabicPeriod"/>
            </a:pPr>
            <a:r>
              <a:rPr lang="nl-NL" sz="1800" dirty="0" err="1"/>
              <a:t>Assign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correct </a:t>
            </a:r>
            <a:r>
              <a:rPr lang="nl-NL" sz="1800" dirty="0" err="1"/>
              <a:t>violations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079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, application&#10;&#10;Description automatically generated">
            <a:extLst>
              <a:ext uri="{FF2B5EF4-FFF2-40B4-BE49-F238E27FC236}">
                <a16:creationId xmlns:a16="http://schemas.microsoft.com/office/drawing/2014/main" id="{83BF398B-10A6-4CE6-84F8-90F883F5F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719"/>
          <a:stretch/>
        </p:blipFill>
        <p:spPr>
          <a:xfrm>
            <a:off x="479376" y="2204864"/>
            <a:ext cx="6745951" cy="33843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B18EC7-3B2C-4CDA-AB71-A3BA268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 fresh objects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D491-3D11-4C4D-862A-5722CE25B9A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8184F-6601-4D0B-B795-8C2F90EE76CE}"/>
              </a:ext>
            </a:extLst>
          </p:cNvPr>
          <p:cNvSpPr txBox="1"/>
          <p:nvPr/>
        </p:nvSpPr>
        <p:spPr>
          <a:xfrm>
            <a:off x="7320137" y="2287905"/>
            <a:ext cx="352839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Find all return statements</a:t>
            </a:r>
          </a:p>
          <a:p>
            <a:pPr marL="342900" indent="-342900">
              <a:buAutoNum type="arabicPeriod"/>
            </a:pPr>
            <a:r>
              <a:rPr lang="en-US" sz="1800" dirty="0"/>
              <a:t>Check the expression</a:t>
            </a:r>
          </a:p>
          <a:p>
            <a:pPr marL="887151" lvl="1" indent="-342900">
              <a:buAutoNum type="arabicPeriod"/>
            </a:pPr>
            <a:r>
              <a:rPr lang="en-US" sz="1800" dirty="0"/>
              <a:t>A primitive type? Ignore</a:t>
            </a:r>
          </a:p>
          <a:p>
            <a:pPr marL="887151" lvl="1" indent="-342900">
              <a:buAutoNum type="arabicPeriod"/>
            </a:pPr>
            <a:r>
              <a:rPr lang="en-US" sz="1800" dirty="0"/>
              <a:t>A reference type? Check all assignments to that variable with step 2.</a:t>
            </a:r>
          </a:p>
          <a:p>
            <a:pPr marL="887151" lvl="1" indent="-342900">
              <a:buAutoNum type="arabicPeriod"/>
            </a:pPr>
            <a:r>
              <a:rPr lang="en-US" sz="1800" dirty="0"/>
              <a:t>A function? Add to the list of fresh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5034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3574AB-D686-4002-AEEC-DEA8353B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464" y="2631798"/>
            <a:ext cx="5317232" cy="21519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4203-7756-4333-BD81-52FE452E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8F3E0-DA0E-43A3-827B-41C2CC215B8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8EB6F-C9BE-4C5A-836F-B538670223DB}"/>
              </a:ext>
            </a:extLst>
          </p:cNvPr>
          <p:cNvSpPr txBox="1"/>
          <p:nvPr/>
        </p:nvSpPr>
        <p:spPr>
          <a:xfrm>
            <a:off x="6888088" y="2383485"/>
            <a:ext cx="424847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Save function calls for each function</a:t>
            </a:r>
          </a:p>
          <a:p>
            <a:pPr marL="342900" indent="-342900">
              <a:buAutoNum type="arabicPeriod"/>
            </a:pPr>
            <a:r>
              <a:rPr lang="en-US" sz="1800" dirty="0"/>
              <a:t>Use </a:t>
            </a:r>
            <a:r>
              <a:rPr lang="en-US" sz="1800" dirty="0" err="1"/>
              <a:t>Tarjan’s</a:t>
            </a:r>
            <a:r>
              <a:rPr lang="en-US" sz="1800" dirty="0"/>
              <a:t> algorithm to fin out all strongly connected components</a:t>
            </a:r>
          </a:p>
          <a:p>
            <a:pPr marL="342900" indent="-342900">
              <a:buAutoNum type="arabicPeriod"/>
            </a:pPr>
            <a:r>
              <a:rPr lang="nl-NL" sz="1800" dirty="0" err="1"/>
              <a:t>Process</a:t>
            </a:r>
            <a:r>
              <a:rPr lang="nl-NL" sz="1800" dirty="0"/>
              <a:t> </a:t>
            </a:r>
            <a:r>
              <a:rPr lang="nl-NL" sz="1800" dirty="0" err="1"/>
              <a:t>each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in order</a:t>
            </a:r>
          </a:p>
          <a:p>
            <a:pPr marL="887151" lvl="1" indent="-342900">
              <a:buAutoNum type="arabicPeriod"/>
            </a:pP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1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E1C46-8D13-4200-815D-01CD30BA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008" y="2636912"/>
            <a:ext cx="4715521" cy="24568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D8C728-68EE-497B-BA6E-E6186612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Violations example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3BC7-582F-457F-9BD8-E95F4D37216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F5DE2-59BD-42D8-B322-DE598E8AB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6"/>
          <a:stretch/>
        </p:blipFill>
        <p:spPr>
          <a:xfrm>
            <a:off x="911424" y="1820840"/>
            <a:ext cx="5184576" cy="37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5B9070-A170-4765-85E5-12113D9F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BE96E-FBC0-45F3-9C69-AACDB163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metric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FE50-8CE5-47A8-B2F1-0A4F76578A4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7671A-7616-4AD9-A563-29F06C8C3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0" r="19593" b="43301"/>
          <a:stretch/>
        </p:blipFill>
        <p:spPr>
          <a:xfrm>
            <a:off x="2351584" y="1844824"/>
            <a:ext cx="3307442" cy="3888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B5687-C625-41B1-9D2A-74A59EF87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51"/>
          <a:stretch/>
        </p:blipFill>
        <p:spPr>
          <a:xfrm>
            <a:off x="4943872" y="2564904"/>
            <a:ext cx="5731505" cy="27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97E774-53A2-462C-91BD-EE38D662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How can the concept of functional purity be used as a software quality metric in an object-oriented language?</a:t>
            </a:r>
            <a:endParaRPr lang="nl-NL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7CE44-69E8-4DB4-B9F3-39BA8D8A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rq1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6BCB-B10E-4DF2-BD8D-2BE7941895E9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76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274B2-8498-4DB6-8B36-E7110B75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695" y="1926330"/>
            <a:ext cx="4054762" cy="421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well </a:t>
            </a:r>
            <a:r>
              <a:rPr lang="nl-NL" dirty="0" err="1"/>
              <a:t>this</a:t>
            </a:r>
            <a:r>
              <a:rPr lang="nl-NL" dirty="0"/>
              <a:t> vector of integers </a:t>
            </a:r>
            <a:r>
              <a:rPr lang="nl-NL" dirty="0" err="1"/>
              <a:t>predicts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error-</a:t>
            </a:r>
            <a:r>
              <a:rPr lang="nl-NL" dirty="0" err="1"/>
              <a:t>proneness</a:t>
            </a:r>
            <a:r>
              <a:rPr lang="nl-NL" dirty="0"/>
              <a:t> of a </a:t>
            </a:r>
            <a:r>
              <a:rPr lang="nl-NL" dirty="0" err="1"/>
              <a:t>function</a:t>
            </a:r>
            <a:r>
              <a:rPr lang="nl-NL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4BDA-E083-43E5-9793-7470F19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D68-BDD6-4ACB-8F07-26B47938E8D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4BBEF7B-E85C-43F7-8878-999E22AB88F5}"/>
              </a:ext>
            </a:extLst>
          </p:cNvPr>
          <p:cNvSpPr txBox="1">
            <a:spLocks/>
          </p:cNvSpPr>
          <p:nvPr/>
        </p:nvSpPr>
        <p:spPr bwMode="gray">
          <a:xfrm>
            <a:off x="1218427" y="1926330"/>
            <a:ext cx="3365405" cy="42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108861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1088610" rtl="0" eaLnBrk="1" latinLnBrk="0" hangingPunct="1">
              <a:spcBef>
                <a:spcPts val="0"/>
              </a:spcBef>
              <a:buFont typeface="+mj-lt"/>
              <a:buAutoNum type="arabicPeriod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8861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00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081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 pitchFamily="34" charset="0"/>
              <a:buNone/>
            </a:pPr>
            <a:r>
              <a:rPr lang="en-US" b="1" dirty="0"/>
              <a:t>We have</a:t>
            </a:r>
          </a:p>
          <a:p>
            <a:pPr marL="0" lvl="0" indent="0">
              <a:buFont typeface="Arial" pitchFamily="34" charset="0"/>
              <a:buNone/>
            </a:pPr>
            <a:endParaRPr lang="en-US" b="1" dirty="0"/>
          </a:p>
          <a:p>
            <a:pPr marL="0" lvl="0" indent="0">
              <a:buFont typeface="Arial" pitchFamily="34" charset="0"/>
              <a:buNone/>
            </a:pPr>
            <a:r>
              <a:rPr lang="en-US" dirty="0"/>
              <a:t>The ability to capture the purity of a function into a vector of integers</a:t>
            </a:r>
          </a:p>
          <a:p>
            <a:pPr marL="0" lvl="0" indent="0">
              <a:buFont typeface="Arial" pitchFamily="34" charset="0"/>
              <a:buNone/>
            </a:pPr>
            <a:endParaRPr lang="en-US" dirty="0"/>
          </a:p>
          <a:p>
            <a:pPr marL="0" lvl="0" indent="0">
              <a:buFont typeface="Arial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953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F4034-ADE8-485A-8840-F2DAF589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90855-BA5F-4C6C-AB3A-C043591C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B066-7BD8-4E6B-A7AD-7945CE8FFEC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6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3AC75-95C8-4EA1-BAB4-1D099C5B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what code is error-prone</a:t>
            </a:r>
          </a:p>
          <a:p>
            <a:r>
              <a:rPr lang="en-US" dirty="0"/>
              <a:t>Calculate code metrics for this code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F0FBE-75B6-43F0-B75F-FC7242C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</a:t>
            </a:r>
            <a:r>
              <a:rPr lang="en-US" dirty="0" err="1"/>
              <a:t>methodlogy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85A1-2D3B-4EC7-B556-ABA77ACE88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15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1FBD2-7E42-4EDA-8EB8-65E7D90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FD26B-FBF7-4465-8AF4-B935A2A6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methodology - Implementation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4533B-BA4E-4DE3-B325-FE4AD3DBECF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45989-BB11-4B7F-B754-8EC7EEC9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534953"/>
            <a:ext cx="8976320" cy="4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B3DAF6-FDDC-4751-B56B-86C8A0952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57989"/>
              </p:ext>
            </p:extLst>
          </p:nvPr>
        </p:nvGraphicFramePr>
        <p:xfrm>
          <a:off x="1066800" y="1773238"/>
          <a:ext cx="100615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787">
                  <a:extLst>
                    <a:ext uri="{9D8B030D-6E8A-4147-A177-3AD203B41FA5}">
                      <a16:colId xmlns:a16="http://schemas.microsoft.com/office/drawing/2014/main" val="2363314331"/>
                    </a:ext>
                  </a:extLst>
                </a:gridCol>
                <a:gridCol w="5030787">
                  <a:extLst>
                    <a:ext uri="{9D8B030D-6E8A-4147-A177-3AD203B41FA5}">
                      <a16:colId xmlns:a16="http://schemas.microsoft.com/office/drawing/2014/main" val="87881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6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 hash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0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type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 (method, local, lambda)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6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Dependency count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1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lines of source 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Dictionary&lt;Measure,  Int&gt;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0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Violations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List&lt;(Violation, Distance)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2611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327E1B0-854C-4F7E-8D59-28DD919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2E8F-FF66-4DFA-886F-68065C886EEB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51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E69F5A-F4D8-492B-9EDE-BB8C3A0B6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78675"/>
              </p:ext>
            </p:extLst>
          </p:nvPr>
        </p:nvGraphicFramePr>
        <p:xfrm>
          <a:off x="1066800" y="1773238"/>
          <a:ext cx="970972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410">
                  <a:extLst>
                    <a:ext uri="{9D8B030D-6E8A-4147-A177-3AD203B41FA5}">
                      <a16:colId xmlns:a16="http://schemas.microsoft.com/office/drawing/2014/main" val="783297003"/>
                    </a:ext>
                  </a:extLst>
                </a:gridCol>
                <a:gridCol w="3759846">
                  <a:extLst>
                    <a:ext uri="{9D8B030D-6E8A-4147-A177-3AD203B41FA5}">
                      <a16:colId xmlns:a16="http://schemas.microsoft.com/office/drawing/2014/main" val="289127325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04784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Purity (or)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Object-Oriented (and)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(and)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3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sz="1200" dirty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methods per class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 score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6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sz="1200" dirty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lambda functions used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sz="1200" dirty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 of inheritance tree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lines of lambda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0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sz="1200" dirty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cohesion of methods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 local variable usage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5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sz="1200" dirty="0" err="1"/>
                        <a:t>lite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for class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lambda functions using mutable field variables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8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density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2723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C6926D3-41EC-4FB2-8058-53004DC4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8B11-4993-45CE-A5FA-3FC2E70695C8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89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EBA10-0814-4216-BE64-AE1E5FE3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link between a vector of numbers (metrics in the model) and the prediction label (error-proneness)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70D08-38BE-4811-81D0-2621385B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FF55-E17A-432F-9145-94BB0E12C3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5B4F0-CB5B-4B83-99CA-E7B66C43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3212976"/>
            <a:ext cx="6806560" cy="14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2E5C19-4E4C-4B36-B46A-080C69393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82133"/>
            <a:ext cx="10061575" cy="41954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C4D2A0-FCD4-4BEB-B0DC-7DBBB9A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error proneness purity metrics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BD62-6302-4E3D-BC80-D00B3855A9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10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4D2A0-FCD4-4BEB-B0DC-7DBBB9A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error proneness purity metrics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BD62-6302-4E3D-BC80-D00B3855A9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7CF28-18E9-4F6C-8DEA-7D5939F8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2C091-2871-4B3E-A688-735C315C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39" y="2348880"/>
            <a:ext cx="6028722" cy="30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41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2C78C4-287F-4F99-B081-68CEEFC6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4D2A0-FCD4-4BEB-B0DC-7DBBB9A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error proneness prediction per model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BD62-6302-4E3D-BC80-D00B3855A9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E4BE6-C5E0-46A7-A6E4-1D077187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580462"/>
            <a:ext cx="7760136" cy="44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8A687-3EA0-43F6-B2D6-93A9A137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How well do the purity metrics predict error-proneness?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8DAE7-80CF-41F2-97A2-5CDECF6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rq2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6F05E-F896-405C-9E89-EE1801984B46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90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5FAB9B-7207-46F8-AD3B-DB1DE17F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7AAF6-E751-4FAF-BB1A-5AD46A44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Method type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D4CE5-2119-49C0-B386-4FDB79AC7CD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D6E5E-60D8-444F-A38D-6ACAE845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2" y="2708920"/>
            <a:ext cx="9768408" cy="18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B3ACCA-079B-46FF-990E-F72881B1F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49194"/>
              </p:ext>
            </p:extLst>
          </p:nvPr>
        </p:nvGraphicFramePr>
        <p:xfrm>
          <a:off x="1066800" y="1773238"/>
          <a:ext cx="10061574" cy="323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787">
                  <a:extLst>
                    <a:ext uri="{9D8B030D-6E8A-4147-A177-3AD203B41FA5}">
                      <a16:colId xmlns:a16="http://schemas.microsoft.com/office/drawing/2014/main" val="3990654051"/>
                    </a:ext>
                  </a:extLst>
                </a:gridCol>
                <a:gridCol w="5030787">
                  <a:extLst>
                    <a:ext uri="{9D8B030D-6E8A-4147-A177-3AD203B41FA5}">
                      <a16:colId xmlns:a16="http://schemas.microsoft.com/office/drawing/2014/main" val="1711902026"/>
                    </a:ext>
                  </a:extLst>
                </a:gridCol>
              </a:tblGrid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411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Features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source code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19395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Hours spend programming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190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Story points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67883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03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72A5CF-133D-4EE1-817E-5A6B76B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98E3-E85E-4A0C-ACCD-4253D5720D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94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B89E8-34D9-4D7B-A016-F1FC991C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How well does the purity metric perform in the different types of functions in csharp?</a:t>
            </a:r>
            <a:endParaRPr lang="en-US" dirty="0">
              <a:latin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55F9E-F757-47FC-8783-59424328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rq3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97CA-6946-4FCD-AD95-6B3EE883916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88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CEA308-B063-408B-9558-7E9DA55F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C514C-DD5B-4C18-ADD5-A0F09D12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combinations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1DEF-AB75-4A05-B2D5-8EDCBA18566C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E0C17-A81A-4885-B73E-E1750627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2" y="1745128"/>
            <a:ext cx="10440001" cy="43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00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5B81E-2FD8-433F-A506-CF3AF14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B522-3AF9-4B90-983F-A01E28C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rq4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A578-6715-4B4E-A1F1-269B1AA0CE9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38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14D44-BE57-4FAD-B50C-9885BC65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5A634-6A8B-415B-9EAB-E78C42E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F276-3494-43D0-A745-6C3ECF937D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196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CF0288-030D-40C6-9C82-74BAEBF4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B4F06-7012-461C-BF72-FFBEDFFA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65A-E2BC-4BAA-9A60-2D478ED521D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740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A88CB5-86F9-4EF2-A25F-41F8E11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11" y="3248988"/>
            <a:ext cx="1656578" cy="360024"/>
          </a:xfrm>
        </p:spPr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BF67-4B51-427C-8FE2-11B8799A5B7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5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087CB3-9655-470A-9EC7-FC12D71F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metric do we focus on?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8FA-B9F5-4FE0-9526-30203BB285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6135F7-434C-4C9A-A53E-140710E1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862630"/>
            <a:ext cx="5601127" cy="5749305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3D53FE-445D-4280-BDA7-DE3525EFA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35352"/>
              </p:ext>
            </p:extLst>
          </p:nvPr>
        </p:nvGraphicFramePr>
        <p:xfrm>
          <a:off x="6460648" y="2479982"/>
          <a:ext cx="4692960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6480">
                  <a:extLst>
                    <a:ext uri="{9D8B030D-6E8A-4147-A177-3AD203B41FA5}">
                      <a16:colId xmlns:a16="http://schemas.microsoft.com/office/drawing/2014/main" val="2190814872"/>
                    </a:ext>
                  </a:extLst>
                </a:gridCol>
                <a:gridCol w="2346480">
                  <a:extLst>
                    <a:ext uri="{9D8B030D-6E8A-4147-A177-3AD203B41FA5}">
                      <a16:colId xmlns:a16="http://schemas.microsoft.com/office/drawing/2014/main" val="355182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 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comments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8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 (</a:t>
                      </a:r>
                      <a:r>
                        <a:rPr lang="en-US" dirty="0" err="1"/>
                        <a:t>MaxThree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1853F-14EA-4334-9A30-BFC2D994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Higher order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Records (Immutable types)</a:t>
            </a:r>
          </a:p>
          <a:p>
            <a:r>
              <a:rPr lang="en-US" dirty="0"/>
              <a:t>Pattern matching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27C31-6A45-404E-B440-2038B924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of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D020-33D1-4C8E-8982-515481A638D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AE4B9-AD80-45D1-8E31-D00BE1DE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200" lvl="1" indent="-457200">
              <a:buFont typeface="+mj-lt"/>
              <a:buAutoNum type="arabicPeriod"/>
            </a:pPr>
            <a:r>
              <a:rPr lang="en-US" dirty="0"/>
              <a:t>The function does not have any side effects</a:t>
            </a:r>
          </a:p>
          <a:p>
            <a:pPr marL="133200" lvl="8" indent="-457200"/>
            <a:r>
              <a:rPr lang="en-US" dirty="0"/>
              <a:t>		1.1 No writing to fields</a:t>
            </a:r>
          </a:p>
          <a:p>
            <a:pPr marL="133200" lvl="8" indent="-457200"/>
            <a:r>
              <a:rPr lang="en-US" dirty="0"/>
              <a:t>		1.2 No writing to IO</a:t>
            </a:r>
          </a:p>
          <a:p>
            <a:pPr marL="133200" lvl="8" indent="-457200"/>
            <a:r>
              <a:rPr lang="en-US" dirty="0"/>
              <a:t>		1.3 No outputting to the screen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The function is deterministic</a:t>
            </a:r>
          </a:p>
          <a:p>
            <a:pPr marL="133200" lvl="8" indent="-457200"/>
            <a:r>
              <a:rPr lang="en-US" dirty="0"/>
              <a:t>		2.1 No reading from IO</a:t>
            </a:r>
          </a:p>
          <a:p>
            <a:pPr marL="133200" lvl="8" indent="-457200"/>
            <a:r>
              <a:rPr lang="en-US" dirty="0"/>
              <a:t>		2.2 No using random number</a:t>
            </a:r>
          </a:p>
          <a:p>
            <a:pPr marL="133200" lvl="8" indent="-457200"/>
            <a:r>
              <a:rPr lang="en-US" dirty="0"/>
              <a:t>		2.3 No user input</a:t>
            </a:r>
          </a:p>
          <a:p>
            <a:pPr marL="324000" lvl="1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DCE92-32D1-41DA-AF89-1400C038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purity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287FE-3FC4-4041-9FA5-421EF761DB68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5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E3DB36-278D-4205-88BE-DF23418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 in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AD05A-8B21-4727-A3A6-A3112037CCF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58A6AD-97A5-40C5-A946-311E566A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76672"/>
            <a:ext cx="8044123" cy="66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375B9-8E18-47E4-B1DF-9AC39DE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functions in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314E-6397-4036-B9F9-48BD999E0C83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3348A8-92C7-4EEF-A488-2936F020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82" y="1039740"/>
            <a:ext cx="5337625" cy="5836557"/>
          </a:xfrm>
        </p:spPr>
      </p:pic>
    </p:spTree>
    <p:extLst>
      <p:ext uri="{BB962C8B-B14F-4D97-AF65-F5344CB8AC3E}">
        <p14:creationId xmlns:p14="http://schemas.microsoft.com/office/powerpoint/2010/main" val="1577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E6BBA0-C080-4528-B711-90D340EC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RQ: To what extent can functional purity be used as a code quality metric in an object-oriented language like csharp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RQ1: How can the concept of functional purity be used as a software quality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metric in an object-oriented language?</a:t>
            </a:r>
            <a:endParaRPr lang="nl-NL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RQ2: How well do the purity metrics predict error-proneness?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RQ3: How well does the purity metric perform in the different types of functions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in csharp?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RQ4: To what extent does combining existing metrics with the purity metric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improve the error-proneness prediction?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00B20-AD64-4AE2-B4E4-273B675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171025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">
  <a:themeElements>
    <a:clrScheme name="Kleuren Radboud University P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Lettertypen Radboud University PP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800" dirty="0" err="1" smtClean="0"/>
        </a:defPPr>
      </a:lstStyle>
    </a:txDef>
  </a:objectDefaults>
  <a:extraClrSchemeLst/>
  <a:custClrLst>
    <a:custClr name="Poppy">
      <a:srgbClr val="FF424B"/>
    </a:custClr>
    <a:custClr name="Poppy tekst 1">
      <a:srgbClr val="EE1C25"/>
    </a:custClr>
    <a:custClr name="Poppy tekst 2">
      <a:srgbClr val="730E04"/>
    </a:custClr>
    <a:custClr>
      <a:srgbClr val="FFFFFF"/>
    </a:custClr>
    <a:custClr name="Red Impact">
      <a:srgbClr val="E3000B"/>
    </a:custClr>
    <a:custClr name="Red Impact tekst 1">
      <a:srgbClr val="8C201B"/>
    </a:custClr>
    <a:custClr name="Red Impact tekst 2">
      <a:srgbClr val="41000E"/>
    </a:custClr>
    <a:custClr>
      <a:srgbClr val="FFFFFF"/>
    </a:custClr>
    <a:custClr>
      <a:srgbClr val="FFFFFF"/>
    </a:custClr>
    <a:custClr>
      <a:srgbClr val="FFFFFF"/>
    </a:custClr>
    <a:custClr name="Lady bug">
      <a:srgbClr val="BE311A"/>
    </a:custClr>
    <a:custClr name="Lady bug tekst 1">
      <a:srgbClr val="F15A5C"/>
    </a:custClr>
    <a:custClr name="Lady bug tekst 2">
      <a:srgbClr val="8C201B"/>
    </a:custClr>
    <a:custClr>
      <a:srgbClr val="FFFFFF"/>
    </a:custClr>
    <a:custClr name="Berry">
      <a:srgbClr val="8F2011"/>
    </a:custClr>
    <a:custClr name="Berry tekst 1">
      <a:srgbClr val="F15A5C"/>
    </a:custClr>
    <a:custClr name="Berry tekst 2">
      <a:srgbClr val="EE1C25"/>
    </a:custClr>
    <a:custClr>
      <a:srgbClr val="FFFFFF"/>
    </a:custClr>
    <a:custClr>
      <a:srgbClr val="FFFFFF"/>
    </a:custClr>
    <a:custClr>
      <a:srgbClr val="FFFFFF"/>
    </a:custClr>
    <a:custClr name="Maroon">
      <a:srgbClr val="730E04"/>
    </a:custClr>
    <a:custClr name="Maroon tekst 1">
      <a:srgbClr val="F15A5C"/>
    </a:custClr>
    <a:custClr name="Maroon tekst 2">
      <a:srgbClr val="EE1C25"/>
    </a:custClr>
    <a:custClr>
      <a:srgbClr val="FFFFFF"/>
    </a:custClr>
    <a:custClr name="Mahogany">
      <a:srgbClr val="4A0004"/>
    </a:custClr>
    <a:custClr name="Mahogany tekst 1">
      <a:srgbClr val="F15A5C"/>
    </a:custClr>
    <a:custClr name="Mahogany tekst 2">
      <a:srgbClr val="EE1C25"/>
    </a:custClr>
    <a:custClr>
      <a:srgbClr val="FFFFFF"/>
    </a:custClr>
    <a:custClr>
      <a:srgbClr val="FFFFFF"/>
    </a:custClr>
    <a:custClr>
      <a:srgbClr val="FFFFFF"/>
    </a:custClr>
    <a:custClr name="Gray (Charts and table only)">
      <a:srgbClr val="797777"/>
    </a:custClr>
    <a:custClr name="Orange (Charts and table only)">
      <a:srgbClr val="D05208"/>
    </a:custClr>
    <a:custClr name="Blue (Charts and table only)">
      <a:srgbClr val="008ACB"/>
    </a:custClr>
    <a:custClr name="Petrol (Charts and table only)">
      <a:srgbClr val="008F89"/>
    </a:custClr>
    <a:custClr name="Green (Charts and table only)">
      <a:srgbClr val="4AA943"/>
    </a:custClr>
    <a:custClr name="Yellow (Charts and table only)">
      <a:srgbClr val="CCAF00"/>
    </a:custClr>
  </a:custClrLst>
  <a:extLst>
    <a:ext uri="{05A4C25C-085E-4340-85A3-A5531E510DB2}">
      <thm15:themeFamily xmlns:thm15="http://schemas.microsoft.com/office/thememl/2012/main" name="presentation_nested_vs_flat.pptx" id="{EA34A7D1-A60C-483B-A211-F4B5719951CE}" vid="{5D6FFB0D-41D9-4064-81B8-66B507D531C4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Notes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Handout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2.xml><?xml version="1.0" encoding="utf-8"?>
<juid xmlns="http://www.joulesunlimited.com/juid"/>
</file>

<file path=customXml/item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5EAF3074-4F74-4259-A1C4-303BCE62A4CC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F93153FD-FE3B-45C7-AB74-91497C379FD7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601C3B0B-087E-4744-948E-47445817C688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CADA89E7-30AC-4A9E-8207-13207F7EDC9B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49B489D0-65FE-4206-AFF4-C06A6DF1A844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9FC8EC70-0B8E-4079-8D19-78269C2C91FB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E240BCBB-C914-4180-86F6-3413D12C7FC7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FF396616-650A-4576-B2A2-BFDF59811B56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65919D97-51AC-44E2-B4DB-46EE1563EEC2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BCF86DFD-C2A4-419B-ADF0-06A36BFF6772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206DD4E-7F60-471C-91CE-CBF23AB62211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0189F56B-2530-4377-98C3-90E6F6D852C7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11CFDEC4-653E-424D-81B1-F58AC6D98CC0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663CB8A5-1E9F-46DC-8ED9-72612218F35A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5E8D386F-DA8E-4635-ADD4-4E52F91BAA6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radboud</Template>
  <TotalTime>0</TotalTime>
  <Words>901</Words>
  <Application>Microsoft Office PowerPoint</Application>
  <PresentationFormat>Widescreen</PresentationFormat>
  <Paragraphs>213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Open Sans</vt:lpstr>
      <vt:lpstr>Open Sans ExtraBold</vt:lpstr>
      <vt:lpstr>Open Sans Light</vt:lpstr>
      <vt:lpstr>Huisstijl</vt:lpstr>
      <vt:lpstr>PowerPoint Presentation</vt:lpstr>
      <vt:lpstr>Introduction</vt:lpstr>
      <vt:lpstr>What are metrics?</vt:lpstr>
      <vt:lpstr>What metric do we focus on?</vt:lpstr>
      <vt:lpstr>Functional features of c#</vt:lpstr>
      <vt:lpstr>What is functional purity</vt:lpstr>
      <vt:lpstr>Pure functions in c#</vt:lpstr>
      <vt:lpstr>Impure functions in c#</vt:lpstr>
      <vt:lpstr>Research question</vt:lpstr>
      <vt:lpstr>Functional Purity in an object-oriented language</vt:lpstr>
      <vt:lpstr>Starting point – Österberg (Cspurity)</vt:lpstr>
      <vt:lpstr>Purity violations</vt:lpstr>
      <vt:lpstr>Identifier analysis</vt:lpstr>
      <vt:lpstr>(non) fresh objects</vt:lpstr>
      <vt:lpstr>Indirect violations</vt:lpstr>
      <vt:lpstr>Violations example</vt:lpstr>
      <vt:lpstr>Purity metric</vt:lpstr>
      <vt:lpstr>Conclusion – rq1</vt:lpstr>
      <vt:lpstr>Validating</vt:lpstr>
      <vt:lpstr>Landkroon’s methodlogy</vt:lpstr>
      <vt:lpstr>Landkroon’s methodology - Implementation</vt:lpstr>
      <vt:lpstr>dataset</vt:lpstr>
      <vt:lpstr>models </vt:lpstr>
      <vt:lpstr>Regression</vt:lpstr>
      <vt:lpstr>Results – error proneness purity metrics</vt:lpstr>
      <vt:lpstr>Results – error proneness purity metrics</vt:lpstr>
      <vt:lpstr>Results – error proneness prediction per model</vt:lpstr>
      <vt:lpstr>Conclusion – rq2</vt:lpstr>
      <vt:lpstr>Results – Method type</vt:lpstr>
      <vt:lpstr>Conclusion – rq3</vt:lpstr>
      <vt:lpstr>Results – Model combinations</vt:lpstr>
      <vt:lpstr>Conclusion – rq4</vt:lpstr>
      <vt:lpstr>Conclusion</vt:lpstr>
      <vt:lpstr>Discussion</vt:lpstr>
      <vt:lpstr>Questions?</vt:lpstr>
    </vt:vector>
  </TitlesOfParts>
  <Manager/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Bjorn Jacobs</dc:creator>
  <cp:keywords/>
  <dc:description>Template version: 1.0a - 17 november 2020Templates: www.JoulesUnlimited.com</dc:description>
  <cp:lastModifiedBy>Bjorn Jacobs</cp:lastModifiedBy>
  <cp:revision>32</cp:revision>
  <dcterms:created xsi:type="dcterms:W3CDTF">2022-07-13T12:09:34Z</dcterms:created>
  <dcterms:modified xsi:type="dcterms:W3CDTF">2022-07-19T10:58:34Z</dcterms:modified>
  <cp:category/>
</cp:coreProperties>
</file>