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4" r:id="rId5"/>
    <p:sldId id="269" r:id="rId6"/>
    <p:sldId id="265" r:id="rId7"/>
    <p:sldId id="270" r:id="rId8"/>
    <p:sldId id="271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2" d="100"/>
          <a:sy n="62" d="100"/>
        </p:scale>
        <p:origin x="4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845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556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357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23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61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798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84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383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791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2D6A-DE48-44D0-8AE6-EF5ADCD910CC}" type="datetimeFigureOut">
              <a:rPr lang="nb-NO" smtClean="0"/>
              <a:t>09.11.2014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A96FB-C96E-45FB-AFF6-F149C55D164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754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Brukertest Innkomstjournal Somatikk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Oppgaver og testskript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13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Forklaring på oppgaver og skjema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Oppgavearkene med blå markering er tenkt som </a:t>
            </a:r>
            <a:r>
              <a:rPr lang="nb-NO" dirty="0" err="1" smtClean="0"/>
              <a:t>skriveark</a:t>
            </a:r>
            <a:r>
              <a:rPr lang="nb-NO" dirty="0" smtClean="0"/>
              <a:t> for observatøren, her er målene markert og man setter en ring rundt oppnådd JA, TJA eller NEI. </a:t>
            </a:r>
          </a:p>
          <a:p>
            <a:r>
              <a:rPr lang="nb-NO" dirty="0" smtClean="0"/>
              <a:t>TJA er tenkt brukt der brukeren trenger mindre puff i rett retning.</a:t>
            </a:r>
          </a:p>
          <a:p>
            <a:r>
              <a:rPr lang="nb-NO" dirty="0" smtClean="0"/>
              <a:t>De hvite arkene skal vises for brukeren (testeren).</a:t>
            </a:r>
          </a:p>
          <a:p>
            <a:endParaRPr lang="nb-NO" dirty="0"/>
          </a:p>
          <a:p>
            <a:r>
              <a:rPr lang="nb-NO" dirty="0" smtClean="0"/>
              <a:t>Etter avsluttet test skriver man ned forslag og innspill fra testeren sammen med sine egne observasjoner i notatdelen, dette samles på oppsummeringsmøtet.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3193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1: Innkomst på Alfa, Alfa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10766"/>
              </p:ext>
            </p:extLst>
          </p:nvPr>
        </p:nvGraphicFramePr>
        <p:xfrm>
          <a:off x="0" y="1690689"/>
          <a:ext cx="12191999" cy="5167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7837"/>
                <a:gridCol w="6639721"/>
                <a:gridCol w="4064441"/>
              </a:tblGrid>
              <a:tr h="11188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Kontekstinformasjon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Vi forutsetter at bruker</a:t>
                      </a:r>
                      <a:r>
                        <a:rPr lang="nb-NO" sz="1100" baseline="0" dirty="0" smtClean="0">
                          <a:effectLst/>
                        </a:rPr>
                        <a:t> er pålogget journalsystemet DIPS Arena og har tilgang til pasient og funksjon nødvendig for å ta opp en innkomstjournal.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Pasienten heter Alfa, Alfa og er en Elektiv innleggelse for en planlagt operasjon, hofteprotese høyre side.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Oppgaven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Registrer innkomstjournal på pasient Alfa, Alfa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Steg 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Søk frem og aktiverer</a:t>
                      </a:r>
                      <a:r>
                        <a:rPr lang="nb-NO" sz="1100" baseline="0" dirty="0" smtClean="0">
                          <a:effectLst/>
                        </a:rPr>
                        <a:t> korrekt pasient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JA     TJA     NEI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Steg 2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Bruk Aktuell</a:t>
                      </a:r>
                      <a:r>
                        <a:rPr lang="nb-NO" sz="1100" baseline="0" dirty="0" smtClean="0">
                          <a:effectLst/>
                        </a:rPr>
                        <a:t> kontakt til å orientere seg om og redigere persistente dokumenter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JA     TJA     NEI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Steg 3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Oppretter nytt</a:t>
                      </a: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innkomstjournal dokument og fyller ut informasjon som angitt i oppgaven.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>
                          <a:effectLst/>
                        </a:rPr>
                        <a:t>JA     TJA     NEI</a:t>
                      </a:r>
                      <a:endParaRPr lang="nb-N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Notater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nb-NO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6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</a:t>
            </a:r>
            <a:r>
              <a:rPr lang="nb-NO" dirty="0" smtClean="0"/>
              <a:t>1: Innkomst på Alfa, Alfa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sz="2900" dirty="0" smtClean="0">
                <a:solidFill>
                  <a:schemeClr val="dk1"/>
                </a:solidFill>
              </a:rPr>
              <a:t>Pasienten </a:t>
            </a:r>
            <a:r>
              <a:rPr lang="nb-NO" sz="2900" dirty="0">
                <a:solidFill>
                  <a:schemeClr val="dk1"/>
                </a:solidFill>
              </a:rPr>
              <a:t>heter Alfa, Alfa og er en Elektiv innleggelse for en planlagt operasjon, hofteprotese høyre side</a:t>
            </a:r>
            <a:r>
              <a:rPr lang="nb-NO" sz="2900" dirty="0" smtClean="0">
                <a:solidFill>
                  <a:schemeClr val="dk1"/>
                </a:solidFill>
              </a:rPr>
              <a:t>.</a:t>
            </a:r>
          </a:p>
          <a:p>
            <a:endParaRPr lang="nb-NO" sz="2900" dirty="0">
              <a:solidFill>
                <a:schemeClr val="dk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nb-NO" sz="2900" dirty="0" smtClean="0">
                <a:solidFill>
                  <a:schemeClr val="dk1"/>
                </a:solidFill>
              </a:rPr>
              <a:t>Søk </a:t>
            </a:r>
            <a:r>
              <a:rPr lang="nb-NO" sz="2900" dirty="0">
                <a:solidFill>
                  <a:schemeClr val="dk1"/>
                </a:solidFill>
              </a:rPr>
              <a:t>frem pasient og sjekk aktuell kontakt for persistente opplysninger, rediger ved behov, fyll deretter ut innkomstjournal som angitt under</a:t>
            </a:r>
            <a:r>
              <a:rPr lang="nb-NO" dirty="0" smtClean="0">
                <a:solidFill>
                  <a:schemeClr val="dk1"/>
                </a:solidFill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 smtClean="0">
                <a:solidFill>
                  <a:schemeClr val="dk1"/>
                </a:solidFill>
              </a:rPr>
              <a:t>Legg </a:t>
            </a:r>
            <a:r>
              <a:rPr lang="nb-NO" dirty="0">
                <a:solidFill>
                  <a:schemeClr val="dk1"/>
                </a:solidFill>
              </a:rPr>
              <a:t>inn henvisningsårsak: hofteartrose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Skriv i anamnesen: har hatt vondt de siste 5 år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Registrer tidligere sykdommer: hjerteinfarkt </a:t>
            </a:r>
            <a:r>
              <a:rPr lang="nb-NO" dirty="0" smtClean="0">
                <a:solidFill>
                  <a:schemeClr val="dk1"/>
                </a:solidFill>
              </a:rPr>
              <a:t>2012</a:t>
            </a:r>
            <a:endParaRPr lang="nb-NO" dirty="0">
              <a:solidFill>
                <a:schemeClr val="dk1"/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Allergier: ingen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Sosialt: bor alene, ingen hjemmesykepleier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Status presens: Du finner en bilyd over hjerte, ellers normale funn. Du utfører ikke </a:t>
            </a:r>
            <a:r>
              <a:rPr lang="nb-NO" dirty="0" err="1">
                <a:solidFill>
                  <a:schemeClr val="dk1"/>
                </a:solidFill>
              </a:rPr>
              <a:t>rectal</a:t>
            </a:r>
            <a:r>
              <a:rPr lang="nb-NO" dirty="0">
                <a:solidFill>
                  <a:schemeClr val="dk1"/>
                </a:solidFill>
              </a:rPr>
              <a:t> undersøkelse.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>
                <a:solidFill>
                  <a:schemeClr val="dk1"/>
                </a:solidFill>
              </a:rPr>
              <a:t>Skriv et lite resyme og lag en plan for tiltak: blodprøver, EKG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82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</a:t>
            </a:r>
            <a:r>
              <a:rPr lang="nb-NO" dirty="0" smtClean="0"/>
              <a:t>2: </a:t>
            </a:r>
            <a:r>
              <a:rPr lang="nb-NO" dirty="0"/>
              <a:t>Innkomst på </a:t>
            </a:r>
            <a:r>
              <a:rPr lang="nb-NO" dirty="0" smtClean="0"/>
              <a:t>Bravo, Bravo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292669"/>
              </p:ext>
            </p:extLst>
          </p:nvPr>
        </p:nvGraphicFramePr>
        <p:xfrm>
          <a:off x="0" y="1690689"/>
          <a:ext cx="12191999" cy="5167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7837"/>
                <a:gridCol w="6639721"/>
                <a:gridCol w="4064441"/>
              </a:tblGrid>
              <a:tr h="11188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Kontekstinformasjon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Vi forutsetter at bruker</a:t>
                      </a:r>
                      <a:r>
                        <a:rPr lang="nb-NO" sz="1100" baseline="0" dirty="0" smtClean="0">
                          <a:effectLst/>
                        </a:rPr>
                        <a:t> er pålogget journalsystemet DIPS Arena og har tilgang til pasient og funksjon nødvendig for å ta opp en innkomstjournal.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Pasienten heter Bravo, Bravo og er en akuttinnleggelse med mistanke om pneumoni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Oppgaven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Registrer innkomstjournal på pasient</a:t>
                      </a:r>
                      <a:r>
                        <a:rPr lang="nb-NO" sz="1100" baseline="0" dirty="0" smtClean="0">
                          <a:effectLst/>
                        </a:rPr>
                        <a:t> Bravo, Bravo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Steg 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Søk frem og aktiverer</a:t>
                      </a:r>
                      <a:r>
                        <a:rPr lang="nb-NO" sz="1100" baseline="0" dirty="0" smtClean="0">
                          <a:effectLst/>
                        </a:rPr>
                        <a:t> korrekt pasient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JA     TJA     NEI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Steg 2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Bruk Aktuell</a:t>
                      </a:r>
                      <a:r>
                        <a:rPr lang="nb-NO" sz="1100" baseline="0" dirty="0" smtClean="0">
                          <a:effectLst/>
                        </a:rPr>
                        <a:t> kontakt til å orientere seg om og redigere persistente dokumenter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JA     TJA     NEI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Steg 3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Oppretter nytt</a:t>
                      </a: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innkomstjournal dokument og fyller ut informasjon som angitt i oppgaven.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>
                          <a:effectLst/>
                        </a:rPr>
                        <a:t>JA     TJA     NEI</a:t>
                      </a:r>
                      <a:endParaRPr lang="nb-N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Notater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nb-NO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8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</a:t>
            </a:r>
            <a:r>
              <a:rPr lang="nb-NO" dirty="0" smtClean="0"/>
              <a:t>2: Innkomst på Bravo, Bravo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sz="2900" dirty="0"/>
              <a:t>Pasienten heter Bravo, Bravo og er en akuttinnleggelse med mistanke om pneumoni</a:t>
            </a:r>
          </a:p>
          <a:p>
            <a:endParaRPr lang="nb-NO" sz="2900" dirty="0"/>
          </a:p>
          <a:p>
            <a:pPr marL="514350" indent="-514350">
              <a:buFont typeface="+mj-lt"/>
              <a:buAutoNum type="arabicPeriod"/>
            </a:pPr>
            <a:r>
              <a:rPr lang="nb-NO" sz="2900" dirty="0"/>
              <a:t>Søk </a:t>
            </a:r>
            <a:r>
              <a:rPr lang="nb-NO" sz="2900" dirty="0"/>
              <a:t>frem pasient og sjekk aktuell kontakt for persistente opplysninger, rediger ved behov, fyll deretter ut innkomstjournal som angitt under.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Legg inn henvisningsårsak: mistanke om lungebetennelse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i anamnesen: hoster i en uke, feber, slapp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Registrer tidligere sykdommer: KOLS 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Røykeanamnese: har røykt i 30 år </a:t>
            </a:r>
            <a:r>
              <a:rPr lang="nb-NO" dirty="0" err="1"/>
              <a:t>ca</a:t>
            </a:r>
            <a:r>
              <a:rPr lang="nb-NO" dirty="0"/>
              <a:t> 15 sigaretter daglig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Allergier: nøtter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Sosialt: bor med ektefelle, 2 voksne barn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Status presens: Du finner knatrelyder over høyre lunge og dempning, ellers normale funn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inn arbeidsdiagnose pneumoni og bidiagnose KOLS &lt; gjøres i medisinsk registrering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et lite resyme og lag en plan for tiltak: </a:t>
            </a:r>
            <a:r>
              <a:rPr lang="nb-NO" dirty="0" err="1"/>
              <a:t>rtg</a:t>
            </a:r>
            <a:r>
              <a:rPr lang="nb-NO" dirty="0"/>
              <a:t> </a:t>
            </a:r>
            <a:r>
              <a:rPr lang="nb-NO" dirty="0" err="1"/>
              <a:t>thorax</a:t>
            </a:r>
            <a:r>
              <a:rPr lang="nb-NO" dirty="0"/>
              <a:t>, blodprøver, </a:t>
            </a:r>
            <a:r>
              <a:rPr lang="nb-NO" dirty="0" err="1"/>
              <a:t>lungefysio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3377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3</a:t>
            </a:r>
            <a:r>
              <a:rPr lang="nb-NO" dirty="0" smtClean="0"/>
              <a:t>: </a:t>
            </a:r>
            <a:r>
              <a:rPr lang="nb-NO" dirty="0"/>
              <a:t>Innkomst på </a:t>
            </a:r>
            <a:r>
              <a:rPr lang="nb-NO" dirty="0" smtClean="0"/>
              <a:t>Charlie, Charlie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597097"/>
              </p:ext>
            </p:extLst>
          </p:nvPr>
        </p:nvGraphicFramePr>
        <p:xfrm>
          <a:off x="0" y="1690689"/>
          <a:ext cx="12191999" cy="5167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7837"/>
                <a:gridCol w="6639721"/>
                <a:gridCol w="4064441"/>
              </a:tblGrid>
              <a:tr h="11188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Kontekstinformasjon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Vi forutsetter at bruker</a:t>
                      </a:r>
                      <a:r>
                        <a:rPr lang="nb-NO" sz="1100" baseline="0" dirty="0" smtClean="0">
                          <a:effectLst/>
                        </a:rPr>
                        <a:t> er pålogget journalsystemet DIPS Arena og har tilgang til pasient og funksjon nødvendig for å ta opp en innkomstjournal.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baseline="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nb-NO" sz="1100" b="1" kern="1200" baseline="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Pasienten heter  Charlie, Charlie og innlegges akutt med mistanke om håndleddsbrudd etter fall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Oppgaven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Registrer innkomstjournal på pasient</a:t>
                      </a:r>
                      <a:r>
                        <a:rPr lang="nb-NO" sz="1100" baseline="0" dirty="0" smtClean="0">
                          <a:effectLst/>
                        </a:rPr>
                        <a:t> Charlie, Charlie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 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Steg 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Søk frem og aktiverer</a:t>
                      </a:r>
                      <a:r>
                        <a:rPr lang="nb-NO" sz="1100" baseline="0" dirty="0" smtClean="0">
                          <a:effectLst/>
                        </a:rPr>
                        <a:t> korrekt pasient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JA     TJA     NEI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60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Steg 2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</a:rPr>
                        <a:t>Bruk Aktuell</a:t>
                      </a:r>
                      <a:r>
                        <a:rPr lang="nb-NO" sz="1100" baseline="0" dirty="0" smtClean="0">
                          <a:effectLst/>
                        </a:rPr>
                        <a:t> kontakt til å orientere seg om og redigere persistente dokumenter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JA     TJA     NEI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Steg 3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Oppretter nytt</a:t>
                      </a:r>
                      <a:r>
                        <a:rPr lang="nb-NO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innkomstjournal dokument og fyller ut informasjon som angitt i oppgaven.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>
                          <a:effectLst/>
                        </a:rPr>
                        <a:t>JA     TJA     NEI</a:t>
                      </a:r>
                      <a:endParaRPr lang="nb-N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437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Notater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nb-NO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nb-NO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 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4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 </a:t>
            </a:r>
            <a:r>
              <a:rPr lang="nb-NO" dirty="0" smtClean="0"/>
              <a:t>2: Innkomst på Charlie, Charlie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sz="2900" dirty="0"/>
              <a:t>Pasienten heter  Charlie, Charlie og innlegges akutt med mistanke om håndleddsbrudd etter fall</a:t>
            </a:r>
          </a:p>
          <a:p>
            <a:endParaRPr lang="nb-NO" sz="2900" dirty="0"/>
          </a:p>
          <a:p>
            <a:pPr marL="514350" indent="-514350">
              <a:buFont typeface="+mj-lt"/>
              <a:buAutoNum type="arabicPeriod"/>
            </a:pPr>
            <a:r>
              <a:rPr lang="nb-NO" sz="2900" dirty="0"/>
              <a:t>Søk </a:t>
            </a:r>
            <a:r>
              <a:rPr lang="nb-NO" sz="2900" dirty="0"/>
              <a:t>frem pasient og sjekk aktuell kontakt for persistente opplysninger, rediger ved behov, fyll deretter ut innkomstjournal som angitt under</a:t>
            </a:r>
            <a:r>
              <a:rPr lang="nb-NO" sz="2900" dirty="0" smtClean="0"/>
              <a:t>.</a:t>
            </a:r>
            <a:endParaRPr lang="nb-NO" dirty="0"/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Legg inn henvisningsårsak: smerter i ve håndledd etter fall, mistanke om brudd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i anamnesen: falt i dag morges, støttet seg med begge hender og har vondt i ve håndledd nå, kan ikke bevege hånden, hoven.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Registrer tidligere sykdommer: nyresvikt ved kjent </a:t>
            </a:r>
            <a:r>
              <a:rPr lang="nb-NO" dirty="0" err="1"/>
              <a:t>Fabry</a:t>
            </a:r>
            <a:r>
              <a:rPr lang="nb-NO" dirty="0"/>
              <a:t> sykdom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Hereditet: en bror med </a:t>
            </a:r>
            <a:r>
              <a:rPr lang="nb-NO" dirty="0" err="1"/>
              <a:t>Fabry</a:t>
            </a:r>
            <a:r>
              <a:rPr lang="nb-NO" dirty="0"/>
              <a:t>, bestefar og en onkel med kjent </a:t>
            </a:r>
            <a:r>
              <a:rPr lang="nb-NO" dirty="0" err="1"/>
              <a:t>Fabry</a:t>
            </a:r>
            <a:r>
              <a:rPr lang="nb-NO" dirty="0"/>
              <a:t> sykdom.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Sosialt: går på siste år gymnas, bor hos foreldre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Status presens: Du finner et smertefullt ve håndledd (status </a:t>
            </a:r>
            <a:r>
              <a:rPr lang="nb-NO" dirty="0" err="1"/>
              <a:t>localis</a:t>
            </a:r>
            <a:r>
              <a:rPr lang="nb-NO" dirty="0"/>
              <a:t>?)</a:t>
            </a:r>
          </a:p>
          <a:p>
            <a:pPr marL="514350" lvl="0" indent="-514350">
              <a:buFont typeface="+mj-lt"/>
              <a:buAutoNum type="arabicPeriod"/>
            </a:pPr>
            <a:r>
              <a:rPr lang="nb-NO" dirty="0"/>
              <a:t>Skriv et lite resyme og lag en plan for tiltak: </a:t>
            </a:r>
            <a:r>
              <a:rPr lang="nb-NO" dirty="0" err="1"/>
              <a:t>rtg</a:t>
            </a:r>
            <a:r>
              <a:rPr lang="nb-NO" dirty="0"/>
              <a:t> ve håndledd, blodprøver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250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709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Office-tema</vt:lpstr>
      <vt:lpstr>Brukertest Innkomstjournal Somatikk</vt:lpstr>
      <vt:lpstr>Forklaring på oppgaver og skjema</vt:lpstr>
      <vt:lpstr>Oppgave 1: Innkomst på Alfa, Alfa</vt:lpstr>
      <vt:lpstr>Oppgave 1: Innkomst på Alfa, Alfa</vt:lpstr>
      <vt:lpstr>Oppgave 2: Innkomst på Bravo, Bravo</vt:lpstr>
      <vt:lpstr>Oppgave 2: Innkomst på Bravo, Bravo</vt:lpstr>
      <vt:lpstr>Oppgave 3: Innkomst på Charlie, Charlie</vt:lpstr>
      <vt:lpstr>Oppgave 2: Innkomst på Charlie, Charlie</vt:lpstr>
    </vt:vector>
  </TitlesOfParts>
  <Company>DIPS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Brukertest Innkomstjournal Somatikk</dc:title>
  <dc:creator>Lars Morgan Karlsen</dc:creator>
  <cp:lastModifiedBy>Lars Morgan Karlsen</cp:lastModifiedBy>
  <cp:revision>5</cp:revision>
  <dcterms:created xsi:type="dcterms:W3CDTF">2014-11-09T18:59:28Z</dcterms:created>
  <dcterms:modified xsi:type="dcterms:W3CDTF">2014-11-09T20:50:42Z</dcterms:modified>
</cp:coreProperties>
</file>