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5" r:id="rId6"/>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434" autoAdjust="0"/>
  </p:normalViewPr>
  <p:slideViewPr>
    <p:cSldViewPr snapToGrid="0">
      <p:cViewPr varScale="1">
        <p:scale>
          <a:sx n="60" d="100"/>
          <a:sy n="60" d="100"/>
        </p:scale>
        <p:origin x="72" y="10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524000" y="1122363"/>
            <a:ext cx="9144000" cy="2387600"/>
          </a:xfrm>
        </p:spPr>
        <p:txBody>
          <a:bodyPr anchor="b"/>
          <a:lstStyle>
            <a:lvl1pPr algn="ctr">
              <a:defRPr sz="6000"/>
            </a:lvl1pPr>
          </a:lstStyle>
          <a:p>
            <a:r>
              <a:rPr lang="nb-NO" smtClean="0"/>
              <a:t>Klikk for å redigere tittelstil</a:t>
            </a:r>
            <a:endParaRPr lang="nb-NO"/>
          </a:p>
        </p:txBody>
      </p:sp>
      <p:sp>
        <p:nvSpPr>
          <p:cNvPr id="3" name="Undertit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smtClean="0"/>
              <a:t>Klikk for å redigere undertittelstil i malen</a:t>
            </a:r>
            <a:endParaRPr lang="nb-NO"/>
          </a:p>
        </p:txBody>
      </p:sp>
      <p:sp>
        <p:nvSpPr>
          <p:cNvPr id="4" name="Plassholder for dato 3"/>
          <p:cNvSpPr>
            <a:spLocks noGrp="1"/>
          </p:cNvSpPr>
          <p:nvPr>
            <p:ph type="dt" sz="half" idx="10"/>
          </p:nvPr>
        </p:nvSpPr>
        <p:spPr/>
        <p:txBody>
          <a:bodyPr/>
          <a:lstStyle/>
          <a:p>
            <a:fld id="{75952D6A-DE48-44D0-8AE6-EF5ADCD910CC}" type="datetimeFigureOut">
              <a:rPr lang="nb-NO" smtClean="0"/>
              <a:t>12.11.2014</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0C1A96FB-C96E-45FB-AFF6-F149C55D1649}" type="slidenum">
              <a:rPr lang="nb-NO" smtClean="0"/>
              <a:t>‹#›</a:t>
            </a:fld>
            <a:endParaRPr lang="nb-NO"/>
          </a:p>
        </p:txBody>
      </p:sp>
    </p:spTree>
    <p:extLst>
      <p:ext uri="{BB962C8B-B14F-4D97-AF65-F5344CB8AC3E}">
        <p14:creationId xmlns:p14="http://schemas.microsoft.com/office/powerpoint/2010/main" val="2338453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p:txBody>
          <a:bodyPr/>
          <a:lstStyle/>
          <a:p>
            <a:fld id="{75952D6A-DE48-44D0-8AE6-EF5ADCD910CC}" type="datetimeFigureOut">
              <a:rPr lang="nb-NO" smtClean="0"/>
              <a:t>12.11.2014</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0C1A96FB-C96E-45FB-AFF6-F149C55D1649}" type="slidenum">
              <a:rPr lang="nb-NO" smtClean="0"/>
              <a:t>‹#›</a:t>
            </a:fld>
            <a:endParaRPr lang="nb-NO"/>
          </a:p>
        </p:txBody>
      </p:sp>
    </p:spTree>
    <p:extLst>
      <p:ext uri="{BB962C8B-B14F-4D97-AF65-F5344CB8AC3E}">
        <p14:creationId xmlns:p14="http://schemas.microsoft.com/office/powerpoint/2010/main" val="2285562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724900" y="365125"/>
            <a:ext cx="2628900" cy="5811838"/>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838200" y="365125"/>
            <a:ext cx="7734300" cy="5811838"/>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p:txBody>
          <a:bodyPr/>
          <a:lstStyle/>
          <a:p>
            <a:fld id="{75952D6A-DE48-44D0-8AE6-EF5ADCD910CC}" type="datetimeFigureOut">
              <a:rPr lang="nb-NO" smtClean="0"/>
              <a:t>12.11.2014</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0C1A96FB-C96E-45FB-AFF6-F149C55D1649}" type="slidenum">
              <a:rPr lang="nb-NO" smtClean="0"/>
              <a:t>‹#›</a:t>
            </a:fld>
            <a:endParaRPr lang="nb-NO"/>
          </a:p>
        </p:txBody>
      </p:sp>
    </p:spTree>
    <p:extLst>
      <p:ext uri="{BB962C8B-B14F-4D97-AF65-F5344CB8AC3E}">
        <p14:creationId xmlns:p14="http://schemas.microsoft.com/office/powerpoint/2010/main" val="69357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idx="1"/>
          </p:nvPr>
        </p:nvSpPr>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p:txBody>
          <a:bodyPr/>
          <a:lstStyle/>
          <a:p>
            <a:fld id="{75952D6A-DE48-44D0-8AE6-EF5ADCD910CC}" type="datetimeFigureOut">
              <a:rPr lang="nb-NO" smtClean="0"/>
              <a:t>12.11.2014</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0C1A96FB-C96E-45FB-AFF6-F149C55D1649}" type="slidenum">
              <a:rPr lang="nb-NO" smtClean="0"/>
              <a:t>‹#›</a:t>
            </a:fld>
            <a:endParaRPr lang="nb-NO"/>
          </a:p>
        </p:txBody>
      </p:sp>
    </p:spTree>
    <p:extLst>
      <p:ext uri="{BB962C8B-B14F-4D97-AF65-F5344CB8AC3E}">
        <p14:creationId xmlns:p14="http://schemas.microsoft.com/office/powerpoint/2010/main" val="256238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831850" y="1709738"/>
            <a:ext cx="10515600" cy="2852737"/>
          </a:xfrm>
        </p:spPr>
        <p:txBody>
          <a:bodyPr anchor="b"/>
          <a:lstStyle>
            <a:lvl1pPr>
              <a:defRPr sz="6000"/>
            </a:lvl1pPr>
          </a:lstStyle>
          <a:p>
            <a:r>
              <a:rPr lang="nb-NO" smtClean="0"/>
              <a:t>Klikk for å redigere tittelstil</a:t>
            </a:r>
            <a:endParaRPr lang="nb-NO"/>
          </a:p>
        </p:txBody>
      </p:sp>
      <p:sp>
        <p:nvSpPr>
          <p:cNvPr id="3" name="Plassholder f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p:txBody>
          <a:bodyPr/>
          <a:lstStyle/>
          <a:p>
            <a:fld id="{75952D6A-DE48-44D0-8AE6-EF5ADCD910CC}" type="datetimeFigureOut">
              <a:rPr lang="nb-NO" smtClean="0"/>
              <a:t>12.11.2014</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0C1A96FB-C96E-45FB-AFF6-F149C55D1649}" type="slidenum">
              <a:rPr lang="nb-NO" smtClean="0"/>
              <a:t>‹#›</a:t>
            </a:fld>
            <a:endParaRPr lang="nb-NO"/>
          </a:p>
        </p:txBody>
      </p:sp>
    </p:spTree>
    <p:extLst>
      <p:ext uri="{BB962C8B-B14F-4D97-AF65-F5344CB8AC3E}">
        <p14:creationId xmlns:p14="http://schemas.microsoft.com/office/powerpoint/2010/main" val="2516170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838200" y="1825625"/>
            <a:ext cx="5181600" cy="4351338"/>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6172200" y="1825625"/>
            <a:ext cx="5181600" cy="4351338"/>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p:txBody>
          <a:bodyPr/>
          <a:lstStyle/>
          <a:p>
            <a:fld id="{75952D6A-DE48-44D0-8AE6-EF5ADCD910CC}" type="datetimeFigureOut">
              <a:rPr lang="nb-NO" smtClean="0"/>
              <a:t>12.11.2014</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0C1A96FB-C96E-45FB-AFF6-F149C55D1649}" type="slidenum">
              <a:rPr lang="nb-NO" smtClean="0"/>
              <a:t>‹#›</a:t>
            </a:fld>
            <a:endParaRPr lang="nb-NO"/>
          </a:p>
        </p:txBody>
      </p:sp>
    </p:spTree>
    <p:extLst>
      <p:ext uri="{BB962C8B-B14F-4D97-AF65-F5344CB8AC3E}">
        <p14:creationId xmlns:p14="http://schemas.microsoft.com/office/powerpoint/2010/main" val="346798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839788" y="365125"/>
            <a:ext cx="10515600" cy="1325563"/>
          </a:xfrm>
        </p:spPr>
        <p:txBody>
          <a:bodyPr/>
          <a:lstStyle/>
          <a:p>
            <a:r>
              <a:rPr lang="nb-NO" smtClean="0"/>
              <a:t>Klikk for å redigere tittelstil</a:t>
            </a:r>
            <a:endParaRPr lang="nb-NO"/>
          </a:p>
        </p:txBody>
      </p:sp>
      <p:sp>
        <p:nvSpPr>
          <p:cNvPr id="3" name="Plassholder f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839788" y="2505075"/>
            <a:ext cx="5157787" cy="3684588"/>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6172200" y="2505075"/>
            <a:ext cx="5183188" cy="3684588"/>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p:txBody>
          <a:bodyPr/>
          <a:lstStyle/>
          <a:p>
            <a:fld id="{75952D6A-DE48-44D0-8AE6-EF5ADCD910CC}" type="datetimeFigureOut">
              <a:rPr lang="nb-NO" smtClean="0"/>
              <a:t>12.11.2014</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0C1A96FB-C96E-45FB-AFF6-F149C55D1649}" type="slidenum">
              <a:rPr lang="nb-NO" smtClean="0"/>
              <a:t>‹#›</a:t>
            </a:fld>
            <a:endParaRPr lang="nb-NO"/>
          </a:p>
        </p:txBody>
      </p:sp>
    </p:spTree>
    <p:extLst>
      <p:ext uri="{BB962C8B-B14F-4D97-AF65-F5344CB8AC3E}">
        <p14:creationId xmlns:p14="http://schemas.microsoft.com/office/powerpoint/2010/main" val="308969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p:txBody>
          <a:bodyPr/>
          <a:lstStyle/>
          <a:p>
            <a:fld id="{75952D6A-DE48-44D0-8AE6-EF5ADCD910CC}" type="datetimeFigureOut">
              <a:rPr lang="nb-NO" smtClean="0"/>
              <a:t>12.11.2014</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0C1A96FB-C96E-45FB-AFF6-F149C55D1649}" type="slidenum">
              <a:rPr lang="nb-NO" smtClean="0"/>
              <a:t>‹#›</a:t>
            </a:fld>
            <a:endParaRPr lang="nb-NO"/>
          </a:p>
        </p:txBody>
      </p:sp>
    </p:spTree>
    <p:extLst>
      <p:ext uri="{BB962C8B-B14F-4D97-AF65-F5344CB8AC3E}">
        <p14:creationId xmlns:p14="http://schemas.microsoft.com/office/powerpoint/2010/main" val="2558470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75952D6A-DE48-44D0-8AE6-EF5ADCD910CC}" type="datetimeFigureOut">
              <a:rPr lang="nb-NO" smtClean="0"/>
              <a:t>12.11.2014</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0C1A96FB-C96E-45FB-AFF6-F149C55D1649}" type="slidenum">
              <a:rPr lang="nb-NO" smtClean="0"/>
              <a:t>‹#›</a:t>
            </a:fld>
            <a:endParaRPr lang="nb-NO"/>
          </a:p>
        </p:txBody>
      </p:sp>
    </p:spTree>
    <p:extLst>
      <p:ext uri="{BB962C8B-B14F-4D97-AF65-F5344CB8AC3E}">
        <p14:creationId xmlns:p14="http://schemas.microsoft.com/office/powerpoint/2010/main" val="23604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smtClean="0"/>
              <a:t>Klikk for å redigere tittelstil</a:t>
            </a:r>
            <a:endParaRPr lang="nb-NO"/>
          </a:p>
        </p:txBody>
      </p:sp>
      <p:sp>
        <p:nvSpPr>
          <p:cNvPr id="3" name="Plassholder for inn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smtClean="0"/>
              <a:t>Klikk for å redigere tekststiler i malen</a:t>
            </a:r>
          </a:p>
        </p:txBody>
      </p:sp>
      <p:sp>
        <p:nvSpPr>
          <p:cNvPr id="5" name="Plassholder for dato 4"/>
          <p:cNvSpPr>
            <a:spLocks noGrp="1"/>
          </p:cNvSpPr>
          <p:nvPr>
            <p:ph type="dt" sz="half" idx="10"/>
          </p:nvPr>
        </p:nvSpPr>
        <p:spPr/>
        <p:txBody>
          <a:bodyPr/>
          <a:lstStyle/>
          <a:p>
            <a:fld id="{75952D6A-DE48-44D0-8AE6-EF5ADCD910CC}" type="datetimeFigureOut">
              <a:rPr lang="nb-NO" smtClean="0"/>
              <a:t>12.11.2014</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0C1A96FB-C96E-45FB-AFF6-F149C55D1649}" type="slidenum">
              <a:rPr lang="nb-NO" smtClean="0"/>
              <a:t>‹#›</a:t>
            </a:fld>
            <a:endParaRPr lang="nb-NO"/>
          </a:p>
        </p:txBody>
      </p:sp>
    </p:spTree>
    <p:extLst>
      <p:ext uri="{BB962C8B-B14F-4D97-AF65-F5344CB8AC3E}">
        <p14:creationId xmlns:p14="http://schemas.microsoft.com/office/powerpoint/2010/main" val="71383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smtClean="0"/>
              <a:t>Klikk for å redigere tittelstil</a:t>
            </a:r>
            <a:endParaRPr lang="nb-NO"/>
          </a:p>
        </p:txBody>
      </p:sp>
      <p:sp>
        <p:nvSpPr>
          <p:cNvPr id="3" name="Plassholder for bil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smtClean="0"/>
              <a:t>Klikk for å redigere tekststiler i malen</a:t>
            </a:r>
          </a:p>
        </p:txBody>
      </p:sp>
      <p:sp>
        <p:nvSpPr>
          <p:cNvPr id="5" name="Plassholder for dato 4"/>
          <p:cNvSpPr>
            <a:spLocks noGrp="1"/>
          </p:cNvSpPr>
          <p:nvPr>
            <p:ph type="dt" sz="half" idx="10"/>
          </p:nvPr>
        </p:nvSpPr>
        <p:spPr/>
        <p:txBody>
          <a:bodyPr/>
          <a:lstStyle/>
          <a:p>
            <a:fld id="{75952D6A-DE48-44D0-8AE6-EF5ADCD910CC}" type="datetimeFigureOut">
              <a:rPr lang="nb-NO" smtClean="0"/>
              <a:t>12.11.2014</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0C1A96FB-C96E-45FB-AFF6-F149C55D1649}" type="slidenum">
              <a:rPr lang="nb-NO" smtClean="0"/>
              <a:t>‹#›</a:t>
            </a:fld>
            <a:endParaRPr lang="nb-NO"/>
          </a:p>
        </p:txBody>
      </p:sp>
    </p:spTree>
    <p:extLst>
      <p:ext uri="{BB962C8B-B14F-4D97-AF65-F5344CB8AC3E}">
        <p14:creationId xmlns:p14="http://schemas.microsoft.com/office/powerpoint/2010/main" val="238791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smtClean="0"/>
              <a:t>Klikk for å redigere tittelstil</a:t>
            </a:r>
            <a:endParaRPr lang="nb-NO"/>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52D6A-DE48-44D0-8AE6-EF5ADCD910CC}" type="datetimeFigureOut">
              <a:rPr lang="nb-NO" smtClean="0"/>
              <a:t>12.11.2014</a:t>
            </a:fld>
            <a:endParaRPr lang="nb-NO"/>
          </a:p>
        </p:txBody>
      </p:sp>
      <p:sp>
        <p:nvSpPr>
          <p:cNvPr id="5" name="Plassholder for bunn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A96FB-C96E-45FB-AFF6-F149C55D1649}" type="slidenum">
              <a:rPr lang="nb-NO" smtClean="0"/>
              <a:t>‹#›</a:t>
            </a:fld>
            <a:endParaRPr lang="nb-NO"/>
          </a:p>
        </p:txBody>
      </p:sp>
    </p:spTree>
    <p:extLst>
      <p:ext uri="{BB962C8B-B14F-4D97-AF65-F5344CB8AC3E}">
        <p14:creationId xmlns:p14="http://schemas.microsoft.com/office/powerpoint/2010/main" val="4167546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nb-NO" dirty="0" smtClean="0"/>
              <a:t>Brukertest Trygg </a:t>
            </a:r>
            <a:r>
              <a:rPr lang="nb-NO" smtClean="0"/>
              <a:t>pleie ernæring</a:t>
            </a:r>
            <a:endParaRPr lang="nb-NO" dirty="0"/>
          </a:p>
        </p:txBody>
      </p:sp>
      <p:sp>
        <p:nvSpPr>
          <p:cNvPr id="3" name="Undertittel 2"/>
          <p:cNvSpPr>
            <a:spLocks noGrp="1"/>
          </p:cNvSpPr>
          <p:nvPr>
            <p:ph type="subTitle" idx="1"/>
          </p:nvPr>
        </p:nvSpPr>
        <p:spPr/>
        <p:txBody>
          <a:bodyPr/>
          <a:lstStyle/>
          <a:p>
            <a:r>
              <a:rPr lang="nb-NO" dirty="0" smtClean="0"/>
              <a:t>Oppgaver og testskript</a:t>
            </a:r>
            <a:endParaRPr lang="nb-NO" dirty="0"/>
          </a:p>
        </p:txBody>
      </p:sp>
    </p:spTree>
    <p:extLst>
      <p:ext uri="{BB962C8B-B14F-4D97-AF65-F5344CB8AC3E}">
        <p14:creationId xmlns:p14="http://schemas.microsoft.com/office/powerpoint/2010/main" val="8513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Oppgave 1: Elin Ernæring</a:t>
            </a:r>
            <a:endParaRPr lang="nb-NO" dirty="0"/>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2122909462"/>
              </p:ext>
            </p:extLst>
          </p:nvPr>
        </p:nvGraphicFramePr>
        <p:xfrm>
          <a:off x="838200" y="1690688"/>
          <a:ext cx="10515600" cy="5020265"/>
        </p:xfrm>
        <a:graphic>
          <a:graphicData uri="http://schemas.openxmlformats.org/drawingml/2006/table">
            <a:tbl>
              <a:tblPr firstRow="1" firstCol="1" bandRow="1">
                <a:tableStyleId>{5C22544A-7EE6-4342-B048-85BDC9FD1C3A}</a:tableStyleId>
              </a:tblPr>
              <a:tblGrid>
                <a:gridCol w="3504438"/>
                <a:gridCol w="3505581"/>
                <a:gridCol w="3505581"/>
              </a:tblGrid>
              <a:tr h="1792485">
                <a:tc>
                  <a:txBody>
                    <a:bodyPr/>
                    <a:lstStyle/>
                    <a:p>
                      <a:pPr>
                        <a:lnSpc>
                          <a:spcPct val="115000"/>
                        </a:lnSpc>
                        <a:spcAft>
                          <a:spcPts val="0"/>
                        </a:spcAft>
                      </a:pPr>
                      <a:r>
                        <a:rPr lang="nb-NO" sz="1100" dirty="0">
                          <a:effectLst/>
                        </a:rPr>
                        <a:t>Kontekstinformasjon</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a:buNone/>
                      </a:pPr>
                      <a:r>
                        <a:rPr lang="nb-NO" sz="1100" dirty="0" smtClean="0"/>
                        <a:t>Pasienten er en 65 år gammel kvinne. I dag legges hun inn ved en </a:t>
                      </a:r>
                      <a:r>
                        <a:rPr lang="nb-NO" sz="1100" dirty="0" err="1" smtClean="0"/>
                        <a:t>lungepost</a:t>
                      </a:r>
                      <a:r>
                        <a:rPr lang="nb-NO" sz="1100" dirty="0" smtClean="0"/>
                        <a:t> med forverring av KOLS (kronisk </a:t>
                      </a:r>
                      <a:r>
                        <a:rPr lang="nb-NO" sz="1100" dirty="0" err="1" smtClean="0"/>
                        <a:t>obstruktiv</a:t>
                      </a:r>
                      <a:r>
                        <a:rPr lang="nb-NO" sz="1100" dirty="0" smtClean="0"/>
                        <a:t> lungesykdom). Du har målt vekten hennes til 66 kg. Hun er 175 cm høy og du har beregnet hennes KMI til 21,6. Du har fått vite at hun har tapt vekt de siste månedene; for 3 måneder siden veide hun 70 kg. Du får også vite at hun har dårlig appetitt og spiser ca. 40 % av sitt vanlige matinntak/behov nå. Du vet at hun ikke er alvorlig/kritisk syk. </a:t>
                      </a:r>
                    </a:p>
                    <a:p>
                      <a:pPr>
                        <a:lnSpc>
                          <a:spcPct val="115000"/>
                        </a:lnSpc>
                        <a:spcAft>
                          <a:spcPts val="0"/>
                        </a:spcAft>
                      </a:pPr>
                      <a:r>
                        <a:rPr lang="nb-NO" sz="1100" dirty="0">
                          <a:effectLst/>
                        </a:rPr>
                        <a:t> </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b-NO" sz="1100" dirty="0">
                          <a:effectLst/>
                        </a:rPr>
                        <a:t> </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01356">
                <a:tc>
                  <a:txBody>
                    <a:bodyPr/>
                    <a:lstStyle/>
                    <a:p>
                      <a:pPr>
                        <a:lnSpc>
                          <a:spcPct val="115000"/>
                        </a:lnSpc>
                        <a:spcAft>
                          <a:spcPts val="0"/>
                        </a:spcAft>
                      </a:pPr>
                      <a:r>
                        <a:rPr lang="nb-NO" sz="1100" dirty="0">
                          <a:effectLst/>
                        </a:rPr>
                        <a:t>Oppgaven</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b-NO" sz="1100" dirty="0" smtClean="0">
                          <a:effectLst/>
                        </a:rPr>
                        <a:t>Opprette en ernæringsmessig</a:t>
                      </a:r>
                      <a:r>
                        <a:rPr lang="nb-NO" sz="1100" baseline="0" dirty="0" smtClean="0">
                          <a:effectLst/>
                        </a:rPr>
                        <a:t> risikovurdering på pasienten Elin Ernæring</a:t>
                      </a:r>
                      <a:endParaRPr lang="nb-NO" sz="1100" dirty="0">
                        <a:effectLst/>
                      </a:endParaRPr>
                    </a:p>
                    <a:p>
                      <a:pPr>
                        <a:lnSpc>
                          <a:spcPct val="115000"/>
                        </a:lnSpc>
                        <a:spcAft>
                          <a:spcPts val="0"/>
                        </a:spcAft>
                      </a:pPr>
                      <a:r>
                        <a:rPr lang="nb-NO" sz="1100" dirty="0">
                          <a:effectLst/>
                        </a:rPr>
                        <a:t> </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b-NO" sz="1100" dirty="0">
                          <a:effectLst/>
                        </a:rPr>
                        <a:t> </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2426">
                <a:tc>
                  <a:txBody>
                    <a:bodyPr/>
                    <a:lstStyle/>
                    <a:p>
                      <a:pPr>
                        <a:lnSpc>
                          <a:spcPct val="115000"/>
                        </a:lnSpc>
                        <a:spcAft>
                          <a:spcPts val="0"/>
                        </a:spcAft>
                      </a:pPr>
                      <a:r>
                        <a:rPr lang="nb-NO" sz="1100">
                          <a:effectLst/>
                        </a:rPr>
                        <a:t>Steg 1</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b-NO" sz="1100" dirty="0" smtClean="0">
                          <a:effectLst/>
                        </a:rPr>
                        <a:t>Finner pasienten fra pasientliste eller pasientsøk</a:t>
                      </a:r>
                      <a:endParaRPr lang="nb-NO" sz="1100" dirty="0">
                        <a:effectLst/>
                      </a:endParaRPr>
                    </a:p>
                    <a:p>
                      <a:pPr>
                        <a:lnSpc>
                          <a:spcPct val="115000"/>
                        </a:lnSpc>
                        <a:spcAft>
                          <a:spcPts val="0"/>
                        </a:spcAft>
                      </a:pPr>
                      <a:r>
                        <a:rPr lang="nb-NO" sz="1100" dirty="0">
                          <a:effectLst/>
                        </a:rPr>
                        <a:t> </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b-NO" sz="1100">
                          <a:effectLst/>
                        </a:rPr>
                        <a:t>JA     TJA     NEI</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2426">
                <a:tc>
                  <a:txBody>
                    <a:bodyPr/>
                    <a:lstStyle/>
                    <a:p>
                      <a:pPr>
                        <a:lnSpc>
                          <a:spcPct val="115000"/>
                        </a:lnSpc>
                        <a:spcAft>
                          <a:spcPts val="0"/>
                        </a:spcAft>
                      </a:pPr>
                      <a:r>
                        <a:rPr lang="nb-NO" sz="1100">
                          <a:effectLst/>
                        </a:rPr>
                        <a:t>Steg 2</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b-NO" sz="1100" dirty="0" smtClean="0">
                          <a:effectLst/>
                        </a:rPr>
                        <a:t>Finne skjema for ernæringsmessig risiko</a:t>
                      </a:r>
                      <a:endParaRPr lang="nb-NO" sz="1100" dirty="0">
                        <a:effectLst/>
                      </a:endParaRPr>
                    </a:p>
                    <a:p>
                      <a:pPr>
                        <a:lnSpc>
                          <a:spcPct val="115000"/>
                        </a:lnSpc>
                        <a:spcAft>
                          <a:spcPts val="0"/>
                        </a:spcAft>
                      </a:pPr>
                      <a:r>
                        <a:rPr lang="nb-NO" sz="1100" dirty="0">
                          <a:effectLst/>
                        </a:rPr>
                        <a:t> </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b-NO" sz="1100" dirty="0">
                          <a:effectLst/>
                        </a:rPr>
                        <a:t>JA     TJA     NEI</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2426">
                <a:tc>
                  <a:txBody>
                    <a:bodyPr/>
                    <a:lstStyle/>
                    <a:p>
                      <a:pPr>
                        <a:lnSpc>
                          <a:spcPct val="115000"/>
                        </a:lnSpc>
                        <a:spcAft>
                          <a:spcPts val="0"/>
                        </a:spcAft>
                      </a:pPr>
                      <a:r>
                        <a:rPr lang="nb-NO" sz="1100" dirty="0" smtClean="0">
                          <a:effectLst/>
                          <a:latin typeface="Calibri" panose="020F0502020204030204" pitchFamily="34" charset="0"/>
                          <a:ea typeface="Calibri" panose="020F0502020204030204" pitchFamily="34" charset="0"/>
                          <a:cs typeface="Times New Roman" panose="02020603050405020304" pitchFamily="18" charset="0"/>
                        </a:rPr>
                        <a:t>Steg 3</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b-NO" sz="1100" dirty="0" smtClean="0">
                          <a:effectLst/>
                          <a:latin typeface="Calibri" panose="020F0502020204030204" pitchFamily="34" charset="0"/>
                          <a:ea typeface="Calibri" panose="020F0502020204030204" pitchFamily="34" charset="0"/>
                          <a:cs typeface="Times New Roman" panose="02020603050405020304" pitchFamily="18" charset="0"/>
                        </a:rPr>
                        <a:t>Oppretter registreringen som angitt i oppgaveteksten</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nb-NO" sz="1100" dirty="0" smtClean="0">
                          <a:effectLst/>
                        </a:rPr>
                        <a:t>JA     TJA     NEI</a:t>
                      </a:r>
                      <a:endParaRPr lang="nb-NO"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419146">
                <a:tc>
                  <a:txBody>
                    <a:bodyPr/>
                    <a:lstStyle/>
                    <a:p>
                      <a:pPr>
                        <a:lnSpc>
                          <a:spcPct val="115000"/>
                        </a:lnSpc>
                        <a:spcAft>
                          <a:spcPts val="0"/>
                        </a:spcAft>
                      </a:pPr>
                      <a:r>
                        <a:rPr lang="nb-NO" sz="1100" dirty="0">
                          <a:effectLst/>
                        </a:rPr>
                        <a:t>Notater</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15000"/>
                        </a:lnSpc>
                        <a:spcAft>
                          <a:spcPts val="0"/>
                        </a:spcAft>
                      </a:pPr>
                      <a:r>
                        <a:rPr lang="nb-NO" sz="1100" dirty="0">
                          <a:effectLst/>
                        </a:rPr>
                        <a:t> </a:t>
                      </a:r>
                    </a:p>
                    <a:p>
                      <a:pPr>
                        <a:lnSpc>
                          <a:spcPct val="115000"/>
                        </a:lnSpc>
                        <a:spcAft>
                          <a:spcPts val="0"/>
                        </a:spcAft>
                      </a:pPr>
                      <a:r>
                        <a:rPr lang="nb-NO" sz="1100" dirty="0">
                          <a:effectLst/>
                        </a:rPr>
                        <a:t> </a:t>
                      </a:r>
                    </a:p>
                    <a:p>
                      <a:pPr>
                        <a:lnSpc>
                          <a:spcPct val="115000"/>
                        </a:lnSpc>
                        <a:spcAft>
                          <a:spcPts val="0"/>
                        </a:spcAft>
                      </a:pPr>
                      <a:r>
                        <a:rPr lang="nb-NO" sz="1100" dirty="0">
                          <a:effectLst/>
                        </a:rPr>
                        <a:t> </a:t>
                      </a:r>
                    </a:p>
                    <a:p>
                      <a:pPr>
                        <a:lnSpc>
                          <a:spcPct val="115000"/>
                        </a:lnSpc>
                        <a:spcAft>
                          <a:spcPts val="0"/>
                        </a:spcAft>
                      </a:pPr>
                      <a:r>
                        <a:rPr lang="nb-NO" sz="1100" dirty="0">
                          <a:effectLst/>
                        </a:rPr>
                        <a:t> </a:t>
                      </a:r>
                    </a:p>
                    <a:p>
                      <a:pPr>
                        <a:lnSpc>
                          <a:spcPct val="115000"/>
                        </a:lnSpc>
                        <a:spcAft>
                          <a:spcPts val="0"/>
                        </a:spcAft>
                      </a:pPr>
                      <a:r>
                        <a:rPr lang="nb-NO" sz="1100" dirty="0">
                          <a:effectLst/>
                        </a:rPr>
                        <a:t> </a:t>
                      </a:r>
                    </a:p>
                    <a:p>
                      <a:pPr>
                        <a:lnSpc>
                          <a:spcPct val="115000"/>
                        </a:lnSpc>
                        <a:spcAft>
                          <a:spcPts val="0"/>
                        </a:spcAft>
                      </a:pPr>
                      <a:r>
                        <a:rPr lang="nb-NO" sz="1100" dirty="0">
                          <a:effectLst/>
                        </a:rPr>
                        <a:t> </a:t>
                      </a:r>
                    </a:p>
                    <a:p>
                      <a:pPr>
                        <a:lnSpc>
                          <a:spcPct val="115000"/>
                        </a:lnSpc>
                        <a:spcAft>
                          <a:spcPts val="0"/>
                        </a:spcAft>
                      </a:pPr>
                      <a:r>
                        <a:rPr lang="nb-NO" sz="1100" dirty="0">
                          <a:effectLst/>
                        </a:rPr>
                        <a:t> </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nb-NO"/>
                    </a:p>
                  </a:txBody>
                  <a:tcPr/>
                </a:tc>
              </a:tr>
            </a:tbl>
          </a:graphicData>
        </a:graphic>
      </p:graphicFrame>
    </p:spTree>
    <p:extLst>
      <p:ext uri="{BB962C8B-B14F-4D97-AF65-F5344CB8AC3E}">
        <p14:creationId xmlns:p14="http://schemas.microsoft.com/office/powerpoint/2010/main" val="516266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Oppgave 1: Elin Ernæring - </a:t>
            </a:r>
            <a:endParaRPr lang="nb-NO" dirty="0"/>
          </a:p>
        </p:txBody>
      </p:sp>
      <p:sp>
        <p:nvSpPr>
          <p:cNvPr id="3" name="Plassholder for innhold 2"/>
          <p:cNvSpPr>
            <a:spLocks noGrp="1"/>
          </p:cNvSpPr>
          <p:nvPr>
            <p:ph idx="1"/>
          </p:nvPr>
        </p:nvSpPr>
        <p:spPr>
          <a:xfrm>
            <a:off x="838200" y="1825625"/>
            <a:ext cx="10515600" cy="4718050"/>
          </a:xfrm>
        </p:spPr>
        <p:txBody>
          <a:bodyPr>
            <a:normAutofit fontScale="77500" lnSpcReduction="20000"/>
          </a:bodyPr>
          <a:lstStyle/>
          <a:p>
            <a:pPr marL="0" indent="0">
              <a:buNone/>
            </a:pPr>
            <a:r>
              <a:rPr lang="nb-NO" dirty="0" smtClean="0"/>
              <a:t>Grunnlagsinformasjon:</a:t>
            </a:r>
          </a:p>
          <a:p>
            <a:pPr marL="914400" lvl="2" indent="0">
              <a:buNone/>
            </a:pPr>
            <a:r>
              <a:rPr lang="nb-NO" sz="2800" dirty="0"/>
              <a:t>Pasienten er en 65 år gammel kvinne. I dag legges hun inn ved en </a:t>
            </a:r>
            <a:r>
              <a:rPr lang="nb-NO" sz="2800" dirty="0" err="1"/>
              <a:t>lungepost</a:t>
            </a:r>
            <a:r>
              <a:rPr lang="nb-NO" sz="2800" dirty="0"/>
              <a:t> med forverring av KOLS (kronisk </a:t>
            </a:r>
            <a:r>
              <a:rPr lang="nb-NO" sz="2800" dirty="0" err="1"/>
              <a:t>obstruktiv</a:t>
            </a:r>
            <a:r>
              <a:rPr lang="nb-NO" sz="2800" dirty="0"/>
              <a:t> lungesykdom). Du har målt vekten hennes til 66 kg. Hun er 175 cm høy og du har beregnet hennes KMI til 21,6. Du har fått vite at hun har tapt vekt de siste månedene; for 3 måneder siden veide hun 70 kg. Du får også vite at hun har dårlig appetitt og spiser ca. 40 % av sitt vanlige matinntak/behov nå. Du vet at hun ikke er alvorlig/kritisk syk. </a:t>
            </a:r>
          </a:p>
          <a:p>
            <a:pPr marL="514350" indent="-514350">
              <a:buFont typeface="+mj-lt"/>
              <a:buAutoNum type="arabicPeriod"/>
            </a:pPr>
            <a:r>
              <a:rPr lang="nb-NO" dirty="0"/>
              <a:t>Legg inn data om kroppsvekt, høyde og KMI i tillegg til å svare på innledende screening</a:t>
            </a:r>
          </a:p>
          <a:p>
            <a:pPr marL="514350" indent="-514350">
              <a:buFont typeface="+mj-lt"/>
              <a:buAutoNum type="arabicPeriod"/>
            </a:pPr>
            <a:r>
              <a:rPr lang="nb-NO" dirty="0"/>
              <a:t>Du skal gå videre til </a:t>
            </a:r>
            <a:r>
              <a:rPr lang="nb-NO" dirty="0" err="1"/>
              <a:t>hovedscreening</a:t>
            </a:r>
            <a:r>
              <a:rPr lang="nb-NO" dirty="0"/>
              <a:t>. Du regner ut vekttapet hennes til å være 6 %. </a:t>
            </a:r>
            <a:endParaRPr lang="nb-NO" dirty="0" smtClean="0"/>
          </a:p>
          <a:p>
            <a:pPr marL="971550" lvl="1" indent="-514350">
              <a:buFont typeface="+mj-lt"/>
              <a:buAutoNum type="arabicPeriod"/>
            </a:pPr>
            <a:r>
              <a:rPr lang="nb-NO" dirty="0" smtClean="0"/>
              <a:t>Du </a:t>
            </a:r>
            <a:r>
              <a:rPr lang="nb-NO" dirty="0"/>
              <a:t>vet da at du skal sette score for </a:t>
            </a:r>
            <a:r>
              <a:rPr lang="nb-NO" dirty="0" err="1"/>
              <a:t>ernæringsstilstand</a:t>
            </a:r>
            <a:r>
              <a:rPr lang="nb-NO" dirty="0"/>
              <a:t> til 3. </a:t>
            </a:r>
            <a:endParaRPr lang="nb-NO" dirty="0" smtClean="0"/>
          </a:p>
          <a:p>
            <a:pPr marL="971550" lvl="1" indent="-514350">
              <a:buFont typeface="+mj-lt"/>
              <a:buAutoNum type="arabicPeriod"/>
            </a:pPr>
            <a:r>
              <a:rPr lang="nb-NO" dirty="0" smtClean="0"/>
              <a:t>Pasienten </a:t>
            </a:r>
            <a:r>
              <a:rPr lang="nb-NO" dirty="0"/>
              <a:t>har KOLS men har ikke redusert </a:t>
            </a:r>
            <a:r>
              <a:rPr lang="nb-NO" dirty="0" err="1"/>
              <a:t>allmentilstand</a:t>
            </a:r>
            <a:r>
              <a:rPr lang="nb-NO" dirty="0"/>
              <a:t> </a:t>
            </a:r>
            <a:r>
              <a:rPr lang="nb-NO" dirty="0" err="1"/>
              <a:t>pga</a:t>
            </a:r>
            <a:r>
              <a:rPr lang="nb-NO" dirty="0"/>
              <a:t> sin sykdom. </a:t>
            </a:r>
            <a:r>
              <a:rPr lang="nb-NO" dirty="0" smtClean="0"/>
              <a:t>Score </a:t>
            </a:r>
            <a:r>
              <a:rPr lang="nb-NO" dirty="0"/>
              <a:t>for sykdommens alvorlighetsgrad er da 1. </a:t>
            </a:r>
            <a:endParaRPr lang="nb-NO" dirty="0" smtClean="0"/>
          </a:p>
          <a:p>
            <a:pPr marL="971550" lvl="1" indent="-514350">
              <a:buFont typeface="+mj-lt"/>
              <a:buAutoNum type="arabicPeriod"/>
            </a:pPr>
            <a:r>
              <a:rPr lang="nb-NO" dirty="0" smtClean="0"/>
              <a:t>Hun </a:t>
            </a:r>
            <a:r>
              <a:rPr lang="nb-NO" dirty="0"/>
              <a:t>under 70 år. Legg inn </a:t>
            </a:r>
            <a:r>
              <a:rPr lang="nb-NO" dirty="0" smtClean="0"/>
              <a:t>score </a:t>
            </a:r>
            <a:r>
              <a:rPr lang="nb-NO" dirty="0"/>
              <a:t>for ernæringstilstand, score for sykdommens </a:t>
            </a:r>
            <a:r>
              <a:rPr lang="nb-NO" dirty="0" err="1"/>
              <a:t>alvorlighetstgrad</a:t>
            </a:r>
            <a:r>
              <a:rPr lang="nb-NO" dirty="0"/>
              <a:t> og score for alder under 70 år. Summer disse tre faktoren og skriv inn under Totalt aldersjustert score.</a:t>
            </a:r>
          </a:p>
          <a:p>
            <a:pPr marL="514350" indent="-514350">
              <a:buFont typeface="+mj-lt"/>
              <a:buAutoNum type="arabicPeriod"/>
            </a:pPr>
            <a:r>
              <a:rPr lang="nb-NO" dirty="0" smtClean="0"/>
              <a:t>Godkjenn og lukk</a:t>
            </a:r>
            <a:endParaRPr lang="nb-NO" dirty="0"/>
          </a:p>
          <a:p>
            <a:pPr marL="0" indent="0">
              <a:buNone/>
            </a:pPr>
            <a:endParaRPr lang="nb-NO" dirty="0"/>
          </a:p>
        </p:txBody>
      </p:sp>
    </p:spTree>
    <p:extLst>
      <p:ext uri="{BB962C8B-B14F-4D97-AF65-F5344CB8AC3E}">
        <p14:creationId xmlns:p14="http://schemas.microsoft.com/office/powerpoint/2010/main" val="174582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Oppgave 2: Einar Ernæring</a:t>
            </a:r>
            <a:endParaRPr lang="nb-NO" dirty="0"/>
          </a:p>
        </p:txBody>
      </p:sp>
      <p:graphicFrame>
        <p:nvGraphicFramePr>
          <p:cNvPr id="4" name="Plassholder for innhold 3"/>
          <p:cNvGraphicFramePr>
            <a:graphicFrameLocks noGrp="1"/>
          </p:cNvGraphicFramePr>
          <p:nvPr>
            <p:ph idx="1"/>
            <p:extLst>
              <p:ext uri="{D42A27DB-BD31-4B8C-83A1-F6EECF244321}">
                <p14:modId xmlns:p14="http://schemas.microsoft.com/office/powerpoint/2010/main" val="3736082912"/>
              </p:ext>
            </p:extLst>
          </p:nvPr>
        </p:nvGraphicFramePr>
        <p:xfrm>
          <a:off x="838200" y="1977040"/>
          <a:ext cx="10515600" cy="4493398"/>
        </p:xfrm>
        <a:graphic>
          <a:graphicData uri="http://schemas.openxmlformats.org/drawingml/2006/table">
            <a:tbl>
              <a:tblPr firstRow="1" firstCol="1" bandRow="1">
                <a:tableStyleId>{5C22544A-7EE6-4342-B048-85BDC9FD1C3A}</a:tableStyleId>
              </a:tblPr>
              <a:tblGrid>
                <a:gridCol w="3504438"/>
                <a:gridCol w="3505581"/>
                <a:gridCol w="3505581"/>
              </a:tblGrid>
              <a:tr h="1381779">
                <a:tc>
                  <a:txBody>
                    <a:bodyPr/>
                    <a:lstStyle/>
                    <a:p>
                      <a:pPr>
                        <a:lnSpc>
                          <a:spcPct val="115000"/>
                        </a:lnSpc>
                        <a:spcAft>
                          <a:spcPts val="0"/>
                        </a:spcAft>
                      </a:pPr>
                      <a:r>
                        <a:rPr lang="nb-NO" sz="1100" dirty="0">
                          <a:effectLst/>
                        </a:rPr>
                        <a:t>Kontekstinformasjon</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nb-NO" sz="1100" dirty="0">
                          <a:effectLst/>
                        </a:rPr>
                        <a:t> </a:t>
                      </a:r>
                      <a:r>
                        <a:rPr lang="nb-NO" sz="1100" dirty="0" smtClean="0"/>
                        <a:t>Einar Ernæring er en mann innlagt på kirurgisk avdeling, her har han ligget en god stund på grunn av komplikasjoner etter et inngrep. På grunn av mistanke om svikt i ernæring er du bedt om å gjøre et tilsyn på pasienten og vurdere tilstanden.</a:t>
                      </a:r>
                    </a:p>
                    <a:p>
                      <a:pPr>
                        <a:lnSpc>
                          <a:spcPct val="115000"/>
                        </a:lnSpc>
                        <a:spcAft>
                          <a:spcPts val="0"/>
                        </a:spcAft>
                      </a:pP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b-NO" sz="1100" dirty="0">
                          <a:effectLst/>
                        </a:rPr>
                        <a:t> </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0593">
                <a:tc>
                  <a:txBody>
                    <a:bodyPr/>
                    <a:lstStyle/>
                    <a:p>
                      <a:pPr>
                        <a:lnSpc>
                          <a:spcPct val="115000"/>
                        </a:lnSpc>
                        <a:spcAft>
                          <a:spcPts val="0"/>
                        </a:spcAft>
                      </a:pPr>
                      <a:r>
                        <a:rPr lang="nb-NO" sz="1100" dirty="0">
                          <a:effectLst/>
                        </a:rPr>
                        <a:t>Oppgaven</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b-NO" sz="1100" dirty="0" smtClean="0">
                          <a:effectLst/>
                        </a:rPr>
                        <a:t>Opprette en ernæringsmessig</a:t>
                      </a:r>
                      <a:r>
                        <a:rPr lang="nb-NO" sz="1100" baseline="0" dirty="0" smtClean="0">
                          <a:effectLst/>
                        </a:rPr>
                        <a:t> risikovurdering på pasienten Einar Ernæring</a:t>
                      </a:r>
                      <a:endParaRPr lang="nb-NO" sz="1100" dirty="0">
                        <a:effectLst/>
                      </a:endParaRPr>
                    </a:p>
                    <a:p>
                      <a:pPr>
                        <a:lnSpc>
                          <a:spcPct val="115000"/>
                        </a:lnSpc>
                        <a:spcAft>
                          <a:spcPts val="0"/>
                        </a:spcAft>
                      </a:pPr>
                      <a:r>
                        <a:rPr lang="nb-NO" sz="1100" dirty="0">
                          <a:effectLst/>
                        </a:rPr>
                        <a:t> </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b-NO" sz="1100" dirty="0">
                          <a:effectLst/>
                        </a:rPr>
                        <a:t> </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0593">
                <a:tc>
                  <a:txBody>
                    <a:bodyPr/>
                    <a:lstStyle/>
                    <a:p>
                      <a:pPr>
                        <a:lnSpc>
                          <a:spcPct val="115000"/>
                        </a:lnSpc>
                        <a:spcAft>
                          <a:spcPts val="0"/>
                        </a:spcAft>
                      </a:pPr>
                      <a:r>
                        <a:rPr lang="nb-NO" sz="1100">
                          <a:effectLst/>
                        </a:rPr>
                        <a:t>Steg 1</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b-NO" sz="1100" dirty="0" smtClean="0">
                          <a:effectLst/>
                        </a:rPr>
                        <a:t>Finner pasienten fra pasientliste eller pasientsøk</a:t>
                      </a:r>
                      <a:endParaRPr lang="nb-NO" sz="1100" dirty="0">
                        <a:effectLst/>
                      </a:endParaRPr>
                    </a:p>
                    <a:p>
                      <a:pPr>
                        <a:lnSpc>
                          <a:spcPct val="115000"/>
                        </a:lnSpc>
                        <a:spcAft>
                          <a:spcPts val="0"/>
                        </a:spcAft>
                      </a:pPr>
                      <a:r>
                        <a:rPr lang="nb-NO" sz="1100" dirty="0">
                          <a:effectLst/>
                        </a:rPr>
                        <a:t> </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b-NO" sz="1100">
                          <a:effectLst/>
                        </a:rPr>
                        <a:t>JA     TJA     NEI</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0593">
                <a:tc>
                  <a:txBody>
                    <a:bodyPr/>
                    <a:lstStyle/>
                    <a:p>
                      <a:pPr>
                        <a:lnSpc>
                          <a:spcPct val="115000"/>
                        </a:lnSpc>
                        <a:spcAft>
                          <a:spcPts val="0"/>
                        </a:spcAft>
                      </a:pPr>
                      <a:r>
                        <a:rPr lang="nb-NO" sz="1100">
                          <a:effectLst/>
                        </a:rPr>
                        <a:t>Steg 2</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b-NO" sz="1100" dirty="0" smtClean="0">
                          <a:effectLst/>
                        </a:rPr>
                        <a:t>Finne skjema for ernæringsmessig risiko</a:t>
                      </a:r>
                      <a:endParaRPr lang="nb-NO" sz="1100" dirty="0">
                        <a:effectLst/>
                      </a:endParaRPr>
                    </a:p>
                    <a:p>
                      <a:pPr>
                        <a:lnSpc>
                          <a:spcPct val="115000"/>
                        </a:lnSpc>
                        <a:spcAft>
                          <a:spcPts val="0"/>
                        </a:spcAft>
                      </a:pPr>
                      <a:r>
                        <a:rPr lang="nb-NO" sz="1100" dirty="0">
                          <a:effectLst/>
                        </a:rPr>
                        <a:t> </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b-NO" sz="1100" dirty="0">
                          <a:effectLst/>
                        </a:rPr>
                        <a:t>JA     TJA     NEI</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612075">
                <a:tc>
                  <a:txBody>
                    <a:bodyPr/>
                    <a:lstStyle/>
                    <a:p>
                      <a:pPr>
                        <a:lnSpc>
                          <a:spcPct val="115000"/>
                        </a:lnSpc>
                        <a:spcAft>
                          <a:spcPts val="0"/>
                        </a:spcAft>
                      </a:pPr>
                      <a:r>
                        <a:rPr lang="nb-NO" sz="1100" dirty="0" smtClean="0">
                          <a:effectLst/>
                          <a:latin typeface="Calibri" panose="020F0502020204030204" pitchFamily="34" charset="0"/>
                          <a:ea typeface="Calibri" panose="020F0502020204030204" pitchFamily="34" charset="0"/>
                          <a:cs typeface="Times New Roman" panose="02020603050405020304" pitchFamily="18" charset="0"/>
                        </a:rPr>
                        <a:t>Steg 3</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nb-NO" sz="1100" dirty="0" smtClean="0">
                          <a:effectLst/>
                          <a:latin typeface="Calibri" panose="020F0502020204030204" pitchFamily="34" charset="0"/>
                          <a:ea typeface="Calibri" panose="020F0502020204030204" pitchFamily="34" charset="0"/>
                          <a:cs typeface="Times New Roman" panose="02020603050405020304" pitchFamily="18" charset="0"/>
                        </a:rPr>
                        <a:t>Oppretter registreringen som angitt i oppgaveteksten</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nb-NO" sz="1100" dirty="0" smtClean="0">
                          <a:effectLst/>
                        </a:rPr>
                        <a:t>JA     TJA     NEI</a:t>
                      </a:r>
                      <a:endParaRPr lang="nb-NO" sz="11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2209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Oppgave 2</a:t>
            </a:r>
            <a:endParaRPr lang="nb-NO" dirty="0"/>
          </a:p>
        </p:txBody>
      </p:sp>
      <p:sp>
        <p:nvSpPr>
          <p:cNvPr id="3" name="Plassholder for innhold 2"/>
          <p:cNvSpPr>
            <a:spLocks noGrp="1"/>
          </p:cNvSpPr>
          <p:nvPr>
            <p:ph idx="1"/>
          </p:nvPr>
        </p:nvSpPr>
        <p:spPr/>
        <p:txBody>
          <a:bodyPr>
            <a:normAutofit fontScale="70000" lnSpcReduction="20000"/>
          </a:bodyPr>
          <a:lstStyle/>
          <a:p>
            <a:pPr marL="0" indent="0">
              <a:buNone/>
            </a:pPr>
            <a:r>
              <a:rPr lang="nb-NO" dirty="0"/>
              <a:t>Einar Ernæring er en mann innlagt på kirurgisk avdeling, her har han ligget en god stund på grunn av komplikasjoner etter et inngrep. På grunn av mistanke om svikt i ernæring </a:t>
            </a:r>
            <a:r>
              <a:rPr lang="nb-NO" dirty="0" smtClean="0"/>
              <a:t>på grunn av en vektnedgang (de målte aldri vekta ved innkomst) er </a:t>
            </a:r>
            <a:r>
              <a:rPr lang="nb-NO" dirty="0"/>
              <a:t>du bedt om å gjøre et tilsyn på pasienten og vurdere tilstanden</a:t>
            </a:r>
            <a:r>
              <a:rPr lang="nb-NO" dirty="0" smtClean="0"/>
              <a:t>. Han spiser halvparten av hva han normalt gjør og betraktes som moderat til kritisk syk.</a:t>
            </a:r>
          </a:p>
          <a:p>
            <a:pPr lvl="1"/>
            <a:r>
              <a:rPr lang="nb-NO" dirty="0" smtClean="0"/>
              <a:t>Høyde: 174	</a:t>
            </a:r>
          </a:p>
          <a:p>
            <a:pPr lvl="1"/>
            <a:r>
              <a:rPr lang="nb-NO" dirty="0" smtClean="0"/>
              <a:t>Vekt: 60</a:t>
            </a:r>
          </a:p>
          <a:p>
            <a:pPr lvl="1"/>
            <a:r>
              <a:rPr lang="nb-NO" dirty="0" smtClean="0"/>
              <a:t>BMI</a:t>
            </a:r>
            <a:r>
              <a:rPr lang="nb-NO" smtClean="0"/>
              <a:t>: </a:t>
            </a:r>
            <a:r>
              <a:rPr lang="nb-NO" smtClean="0"/>
              <a:t>19,82</a:t>
            </a:r>
          </a:p>
          <a:p>
            <a:pPr marL="457200" lvl="1" indent="0">
              <a:buNone/>
            </a:pPr>
            <a:endParaRPr lang="nb-NO" dirty="0" smtClean="0"/>
          </a:p>
          <a:p>
            <a:pPr marL="514350" indent="-514350">
              <a:buFont typeface="+mj-lt"/>
              <a:buAutoNum type="arabicPeriod"/>
            </a:pPr>
            <a:r>
              <a:rPr lang="nb-NO" dirty="0" smtClean="0"/>
              <a:t>Legg </a:t>
            </a:r>
            <a:r>
              <a:rPr lang="nb-NO" dirty="0"/>
              <a:t>inn data om kroppsvekt, høyde og KMI i tillegg til å svare på innledende screening</a:t>
            </a:r>
          </a:p>
          <a:p>
            <a:pPr marL="514350" indent="-514350">
              <a:buFont typeface="+mj-lt"/>
              <a:buAutoNum type="arabicPeriod"/>
            </a:pPr>
            <a:r>
              <a:rPr lang="nb-NO" dirty="0"/>
              <a:t>Du skal gå videre til </a:t>
            </a:r>
            <a:r>
              <a:rPr lang="nb-NO" dirty="0" err="1"/>
              <a:t>hovedscreening</a:t>
            </a:r>
            <a:r>
              <a:rPr lang="nb-NO" dirty="0"/>
              <a:t>. Du </a:t>
            </a:r>
            <a:r>
              <a:rPr lang="nb-NO" dirty="0" smtClean="0"/>
              <a:t>estimerer at </a:t>
            </a:r>
            <a:r>
              <a:rPr lang="nb-NO" dirty="0"/>
              <a:t>vekttapet </a:t>
            </a:r>
            <a:r>
              <a:rPr lang="nb-NO" dirty="0" smtClean="0"/>
              <a:t>til </a:t>
            </a:r>
            <a:r>
              <a:rPr lang="nb-NO" dirty="0"/>
              <a:t>å være </a:t>
            </a:r>
            <a:r>
              <a:rPr lang="nb-NO" dirty="0" smtClean="0"/>
              <a:t>8%. </a:t>
            </a:r>
            <a:endParaRPr lang="nb-NO" dirty="0"/>
          </a:p>
          <a:p>
            <a:pPr marL="971550" lvl="1" indent="-514350">
              <a:buFont typeface="+mj-lt"/>
              <a:buAutoNum type="arabicPeriod"/>
            </a:pPr>
            <a:r>
              <a:rPr lang="nb-NO" dirty="0"/>
              <a:t>Du vet da at du skal sette score for </a:t>
            </a:r>
            <a:r>
              <a:rPr lang="nb-NO" dirty="0" err="1"/>
              <a:t>ernæringsstilstand</a:t>
            </a:r>
            <a:r>
              <a:rPr lang="nb-NO" dirty="0"/>
              <a:t> til 3. </a:t>
            </a:r>
          </a:p>
          <a:p>
            <a:pPr marL="971550" lvl="1" indent="-514350">
              <a:buFont typeface="+mj-lt"/>
              <a:buAutoNum type="arabicPeriod"/>
            </a:pPr>
            <a:r>
              <a:rPr lang="nb-NO" dirty="0" smtClean="0"/>
              <a:t>Pasienten har redusert </a:t>
            </a:r>
            <a:r>
              <a:rPr lang="nb-NO" dirty="0" err="1" smtClean="0"/>
              <a:t>allmentilstand</a:t>
            </a:r>
            <a:r>
              <a:rPr lang="nb-NO" dirty="0" smtClean="0"/>
              <a:t> </a:t>
            </a:r>
            <a:r>
              <a:rPr lang="nb-NO" dirty="0" err="1"/>
              <a:t>pga</a:t>
            </a:r>
            <a:r>
              <a:rPr lang="nb-NO" dirty="0"/>
              <a:t> sin sykdom. Score for sykdommens alvorlighetsgrad er da </a:t>
            </a:r>
            <a:r>
              <a:rPr lang="nb-NO" dirty="0" smtClean="0"/>
              <a:t>2. </a:t>
            </a:r>
            <a:endParaRPr lang="nb-NO" dirty="0"/>
          </a:p>
          <a:p>
            <a:pPr marL="971550" lvl="1" indent="-514350">
              <a:buFont typeface="+mj-lt"/>
              <a:buAutoNum type="arabicPeriod"/>
            </a:pPr>
            <a:r>
              <a:rPr lang="nb-NO" dirty="0" smtClean="0"/>
              <a:t>Han er over 70 </a:t>
            </a:r>
            <a:r>
              <a:rPr lang="nb-NO" dirty="0"/>
              <a:t>år. Legg inn score for ernæringstilstand, score for sykdommens </a:t>
            </a:r>
            <a:r>
              <a:rPr lang="nb-NO" dirty="0" err="1"/>
              <a:t>alvorlighetstgrad</a:t>
            </a:r>
            <a:r>
              <a:rPr lang="nb-NO" dirty="0"/>
              <a:t> og score for alder </a:t>
            </a:r>
            <a:r>
              <a:rPr lang="nb-NO" dirty="0" smtClean="0"/>
              <a:t>over 70 </a:t>
            </a:r>
            <a:r>
              <a:rPr lang="nb-NO" dirty="0"/>
              <a:t>år. Summer disse tre faktoren og skriv inn under Totalt aldersjustert score.</a:t>
            </a:r>
          </a:p>
          <a:p>
            <a:pPr marL="514350" indent="-514350">
              <a:buFont typeface="+mj-lt"/>
              <a:buAutoNum type="arabicPeriod"/>
            </a:pPr>
            <a:r>
              <a:rPr lang="nb-NO" dirty="0"/>
              <a:t>Godkjenn og lukk</a:t>
            </a:r>
          </a:p>
          <a:p>
            <a:pPr marL="0" indent="0">
              <a:buNone/>
            </a:pPr>
            <a:endParaRPr lang="nb-NO" dirty="0"/>
          </a:p>
          <a:p>
            <a:endParaRPr lang="nb-NO" dirty="0"/>
          </a:p>
        </p:txBody>
      </p:sp>
    </p:spTree>
    <p:extLst>
      <p:ext uri="{BB962C8B-B14F-4D97-AF65-F5344CB8AC3E}">
        <p14:creationId xmlns:p14="http://schemas.microsoft.com/office/powerpoint/2010/main" val="1233775496"/>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496</Words>
  <Application>Microsoft Office PowerPoint</Application>
  <PresentationFormat>Widescreen</PresentationFormat>
  <Paragraphs>70</Paragraphs>
  <Slides>5</Slides>
  <Notes>0</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5</vt:i4>
      </vt:variant>
    </vt:vector>
  </HeadingPairs>
  <TitlesOfParts>
    <vt:vector size="10" baseType="lpstr">
      <vt:lpstr>Arial</vt:lpstr>
      <vt:lpstr>Calibri</vt:lpstr>
      <vt:lpstr>Calibri Light</vt:lpstr>
      <vt:lpstr>Times New Roman</vt:lpstr>
      <vt:lpstr>Office-tema</vt:lpstr>
      <vt:lpstr>Brukertest Trygg pleie ernæring</vt:lpstr>
      <vt:lpstr>Oppgave 1: Elin Ernæring</vt:lpstr>
      <vt:lpstr>Oppgave 1: Elin Ernæring - </vt:lpstr>
      <vt:lpstr>Oppgave 2: Einar Ernæring</vt:lpstr>
      <vt:lpstr>Oppgave 2</vt:lpstr>
    </vt:vector>
  </TitlesOfParts>
  <Company>DIPS ASA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Brukertest Innkomstjournal Somatikk</dc:title>
  <dc:creator>Lars Morgan Karlsen</dc:creator>
  <cp:lastModifiedBy>Lars Morgan Karlsen</cp:lastModifiedBy>
  <cp:revision>8</cp:revision>
  <dcterms:created xsi:type="dcterms:W3CDTF">2014-11-09T18:59:28Z</dcterms:created>
  <dcterms:modified xsi:type="dcterms:W3CDTF">2014-11-12T19:44:59Z</dcterms:modified>
</cp:coreProperties>
</file>