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6DD3D-B81D-4395-8185-95585EFFF7FC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C212-D2E1-4D41-A494-818F653E4C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945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b-NO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71F27-EC12-1944-9379-91FF3B41D503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29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4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17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31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31707" y="4479569"/>
            <a:ext cx="4416589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011167" y="5325403"/>
            <a:ext cx="2785533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231806" y="4869160"/>
            <a:ext cx="4416589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18" hasCustomPrompt="1"/>
          </p:nvPr>
        </p:nvSpPr>
        <p:spPr>
          <a:xfrm>
            <a:off x="6011167" y="5562848"/>
            <a:ext cx="2916767" cy="233362"/>
          </a:xfrm>
        </p:spPr>
        <p:txBody>
          <a:bodyPr/>
          <a:lstStyle>
            <a:lvl1pPr marL="0" indent="0">
              <a:buNone/>
              <a:def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epost</a:t>
            </a:r>
          </a:p>
        </p:txBody>
      </p:sp>
    </p:spTree>
    <p:extLst>
      <p:ext uri="{BB962C8B-B14F-4D97-AF65-F5344CB8AC3E}">
        <p14:creationId xmlns:p14="http://schemas.microsoft.com/office/powerpoint/2010/main" val="31487737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1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04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9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6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4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92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6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D3BD-E956-4974-BE2D-D4FAA86588D8}" type="datetimeFigureOut">
              <a:rPr lang="nb-NO" smtClean="0"/>
              <a:t>02.12.2014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BC26-76D4-457B-8DF3-D083886833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57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Brukertestrapport 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Strukturert Journal - Innkomstjournal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smtClean="0"/>
              <a:t>Jon Eikhaug og Lars Morgan Karlsen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4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Funn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65233"/>
              </p:ext>
            </p:extLst>
          </p:nvPr>
        </p:nvGraphicFramePr>
        <p:xfrm>
          <a:off x="838200" y="1825625"/>
          <a:ext cx="10515601" cy="335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307"/>
                <a:gridCol w="4338162"/>
                <a:gridCol w="4976132"/>
              </a:tblGrid>
              <a:tr h="534562">
                <a:tc>
                  <a:txBody>
                    <a:bodyPr/>
                    <a:lstStyle/>
                    <a:p>
                      <a:r>
                        <a:rPr lang="nb-NO" sz="1800" dirty="0"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hinder eller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aksjon</a:t>
                      </a:r>
                    </a:p>
                  </a:txBody>
                  <a:tcPr/>
                </a:tc>
              </a:tr>
              <a:tr h="449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Oppretter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nye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dokumenter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fremfor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hente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frem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arbeidsflaten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728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latin typeface="Verdana"/>
                        </a:rPr>
                        <a:t>Arbeidsflaten er det flere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som sliter med å finne, den ser skrivebeskyttet ut og skiller seg ikke nok ut fra bakgrunn.</a:t>
                      </a:r>
                      <a:endParaRPr lang="en-US" sz="1200" b="0" i="0" u="none" strike="noStrike" dirty="0" smtClean="0">
                        <a:latin typeface="Verdana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534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Hvor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blir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det av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dokumentene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,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bruker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sliter med å finne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dem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igjen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,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bruker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tid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og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må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hintes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om at det ligger i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dokumentflisa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534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Klikker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på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Lukk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Arena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knappen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,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krysset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når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ønsker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lukke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arbeidsflata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.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534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Går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via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flisa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for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åpne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nytt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.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7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34759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21"/>
                <a:gridCol w="8385342"/>
                <a:gridCol w="3000738"/>
              </a:tblGrid>
              <a:tr h="435220">
                <a:tc>
                  <a:txBody>
                    <a:bodyPr/>
                    <a:lstStyle/>
                    <a:p>
                      <a:r>
                        <a:rPr lang="nb-NO" sz="1800" dirty="0"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hinder eller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aksjon</a:t>
                      </a:r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Klikker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på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Lukk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Arena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knappen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,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krysset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når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ønsker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lukke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arbeidsflata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.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44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Går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via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flisa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for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åpne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nytt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.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72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1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Cursor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blir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borte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i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noen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felter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og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bruker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lurer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på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hvor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den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blir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av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Må finne mønster</a:t>
                      </a:r>
                      <a:r>
                        <a:rPr lang="nb-NO" sz="1200" baseline="0" dirty="0" smtClean="0"/>
                        <a:t> for å gjenskape – melde deretter som intern feil.</a:t>
                      </a:r>
                      <a:endParaRPr lang="nb-NO" sz="1200" dirty="0"/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Oppretter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nye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dokumenter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fremfor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hente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frem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fra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arbeidsflaten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1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Ønsker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toast-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varsel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i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samme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farger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som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varslene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de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peker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til.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F.eks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at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smitte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bør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bli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gul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87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1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 dirty="0" smtClean="0">
                          <a:latin typeface="Verdana"/>
                        </a:rPr>
                        <a:t>Søk frem ok. Måtte bruke tid på å forklare oppgaven, hva persistent betyr. Ikke intuitivt å finne aktuell kontakt. Finner ikke ordet innkomstjournal, og klarer derfor ikke å "fylle ut innkomstjournal som angitt". Måtte veiledes. Fant til slutt innkomstnotat psykiatri.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Indikerer</a:t>
                      </a:r>
                      <a:r>
                        <a:rPr lang="nb-NO" sz="1200" baseline="0" dirty="0" smtClean="0"/>
                        <a:t> at man må ha fokus på tilpasset opplæring</a:t>
                      </a:r>
                      <a:endParaRPr lang="nb-NO" sz="1200" dirty="0"/>
                    </a:p>
                  </a:txBody>
                  <a:tcPr/>
                </a:tc>
              </a:tr>
              <a:tr h="873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latin typeface="Verdana"/>
                        </a:rPr>
                        <a:t>Arbeidsflaten er det flere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som sliter med å finne, den ser skrivebeskyttet ut og skiller seg ikke nok ut fra bakgrunn.</a:t>
                      </a:r>
                      <a:endParaRPr lang="en-US" sz="1200" b="0" i="0" u="none" strike="noStrike" dirty="0" smtClean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1 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Søk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på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pasienter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gir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ikke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treff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(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dette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er sett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tidligere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også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internt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)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873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latin typeface="Verdana"/>
                        </a:rPr>
                        <a:t>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latin typeface="Verdana"/>
                        </a:rPr>
                        <a:t>Hvor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blir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det av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dokumentene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,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bruker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sliter med å finne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dem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latin typeface="Verdana"/>
                        </a:rPr>
                        <a:t>igjen</a:t>
                      </a:r>
                      <a:r>
                        <a:rPr lang="en-US" sz="1200" b="0" i="0" u="none" strike="noStrike" dirty="0" smtClean="0">
                          <a:latin typeface="Verdana"/>
                        </a:rPr>
                        <a:t>,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bruker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tid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og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må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hintes</a:t>
                      </a:r>
                      <a:r>
                        <a:rPr lang="en-US" sz="1200" b="0" i="0" u="none" strike="noStrike" baseline="0" dirty="0" smtClean="0">
                          <a:latin typeface="Verdana"/>
                        </a:rPr>
                        <a:t> om at det ligger i </a:t>
                      </a:r>
                      <a:r>
                        <a:rPr lang="en-US" sz="1200" b="0" i="0" u="none" strike="noStrike" baseline="0" dirty="0" err="1" smtClean="0">
                          <a:latin typeface="Verdana"/>
                        </a:rPr>
                        <a:t>dokumentflisa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rot="5400000">
            <a:off x="3951288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3221039" y="3470275"/>
            <a:ext cx="5976937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>
                <a:ea typeface="ＭＳ Ｐゴシック" charset="-128"/>
                <a:cs typeface="ＭＳ Ｐゴシック" charset="-128"/>
              </a:rPr>
              <a:t>Hvem testet vi med?</a:t>
            </a:r>
            <a:endParaRPr lang="nb-NO" sz="1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22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BE4A7-A5BE-0740-8D64-5B7E563D4C26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3221039" y="1466851"/>
            <a:ext cx="5921375" cy="4176713"/>
          </a:xfrm>
          <a:custGeom>
            <a:avLst/>
            <a:gdLst>
              <a:gd name="T0" fmla="*/ 0 w 5922289"/>
              <a:gd name="T1" fmla="*/ 0 h 3741354"/>
              <a:gd name="T2" fmla="*/ 0 w 5922289"/>
              <a:gd name="T3" fmla="*/ 4161216 h 3741354"/>
              <a:gd name="T4" fmla="*/ 5922289 w 5922289"/>
              <a:gd name="T5" fmla="*/ 4176628 h 3741354"/>
              <a:gd name="T6" fmla="*/ 0 60000 65536"/>
              <a:gd name="T7" fmla="*/ 0 60000 65536"/>
              <a:gd name="T8" fmla="*/ 0 60000 65536"/>
              <a:gd name="T9" fmla="*/ 0 w 5922289"/>
              <a:gd name="T10" fmla="*/ 0 h 3741354"/>
              <a:gd name="T11" fmla="*/ 5922289 w 5922289"/>
              <a:gd name="T12" fmla="*/ 3741354 h 3741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2289" h="3741354">
                <a:moveTo>
                  <a:pt x="0" y="0"/>
                </a:moveTo>
                <a:lnTo>
                  <a:pt x="0" y="3727549"/>
                </a:lnTo>
                <a:lnTo>
                  <a:pt x="5922289" y="3741354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  <a:headEnd type="stealth" w="med" len="med"/>
            <a:tailEnd type="stealth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>
              <a:latin typeface="Arial" pitchFamily="-109" charset="0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 rot="-5400000">
            <a:off x="1261918" y="3330853"/>
            <a:ext cx="2210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dirty="0"/>
              <a:t>Kjennskap </a:t>
            </a:r>
            <a:r>
              <a:rPr lang="nb-NO" dirty="0" smtClean="0"/>
              <a:t>til domene</a:t>
            </a:r>
            <a:endParaRPr lang="nb-NO" dirty="0"/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4798930" y="6022975"/>
            <a:ext cx="2302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dirty="0"/>
              <a:t>Generell dataferdighet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3221039" y="1474789"/>
            <a:ext cx="5976937" cy="1587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5400000">
            <a:off x="7110413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14" name="TextBox 77"/>
          <p:cNvSpPr txBox="1">
            <a:spLocks noChangeArrowheads="1"/>
          </p:cNvSpPr>
          <p:nvPr/>
        </p:nvSpPr>
        <p:spPr bwMode="auto">
          <a:xfrm>
            <a:off x="8613776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5" name="TextBox 56"/>
          <p:cNvSpPr txBox="1">
            <a:spLocks noChangeArrowheads="1"/>
          </p:cNvSpPr>
          <p:nvPr/>
        </p:nvSpPr>
        <p:spPr bwMode="auto">
          <a:xfrm>
            <a:off x="2941639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sp>
        <p:nvSpPr>
          <p:cNvPr id="21516" name="TextBox 58"/>
          <p:cNvSpPr txBox="1">
            <a:spLocks noChangeArrowheads="1"/>
          </p:cNvSpPr>
          <p:nvPr/>
        </p:nvSpPr>
        <p:spPr bwMode="auto">
          <a:xfrm>
            <a:off x="2366964" y="1465263"/>
            <a:ext cx="1038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7" name="TextBox 60"/>
          <p:cNvSpPr txBox="1">
            <a:spLocks noChangeArrowheads="1"/>
          </p:cNvSpPr>
          <p:nvPr/>
        </p:nvSpPr>
        <p:spPr bwMode="auto">
          <a:xfrm>
            <a:off x="2366964" y="5378451"/>
            <a:ext cx="1038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255980" y="2597150"/>
            <a:ext cx="761913" cy="1260475"/>
            <a:chOff x="2194883" y="2775282"/>
            <a:chExt cx="762014" cy="1260367"/>
          </a:xfrm>
          <a:solidFill>
            <a:schemeClr val="accent4">
              <a:lumMod val="75000"/>
            </a:schemeClr>
          </a:solidFill>
        </p:grpSpPr>
        <p:grpSp>
          <p:nvGrpSpPr>
            <p:cNvPr id="3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59" name="Chord 5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41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195110" y="1561668"/>
            <a:ext cx="761913" cy="1260475"/>
            <a:chOff x="2194883" y="2775282"/>
            <a:chExt cx="762014" cy="1260367"/>
          </a:xfrm>
          <a:solidFill>
            <a:schemeClr val="accent4">
              <a:lumMod val="75000"/>
            </a:schemeClr>
          </a:solidFill>
        </p:grpSpPr>
        <p:grpSp>
          <p:nvGrpSpPr>
            <p:cNvPr id="6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7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8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657842" y="1972594"/>
            <a:ext cx="762015" cy="1260475"/>
            <a:chOff x="1831167" y="3156811"/>
            <a:chExt cx="762014" cy="1261004"/>
          </a:xfrm>
          <a:solidFill>
            <a:schemeClr val="accent4">
              <a:lumMod val="75000"/>
            </a:schemeClr>
          </a:solidFill>
        </p:grpSpPr>
        <p:grpSp>
          <p:nvGrpSpPr>
            <p:cNvPr id="8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grpFill/>
          </p:grpSpPr>
          <p:sp>
            <p:nvSpPr>
              <p:cNvPr id="63" name="Chord 6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5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6878620" y="1769659"/>
            <a:ext cx="761913" cy="1260475"/>
            <a:chOff x="2194883" y="2775282"/>
            <a:chExt cx="762014" cy="1260367"/>
          </a:xfrm>
          <a:solidFill>
            <a:schemeClr val="accent4">
              <a:lumMod val="75000"/>
            </a:schemeClr>
          </a:solidFill>
        </p:grpSpPr>
        <p:grpSp>
          <p:nvGrpSpPr>
            <p:cNvPr id="1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79" name="Chord 7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2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174865" y="2471431"/>
            <a:ext cx="762014" cy="1260475"/>
            <a:chOff x="1831167" y="3156811"/>
            <a:chExt cx="762014" cy="1261004"/>
          </a:xfrm>
          <a:solidFill>
            <a:schemeClr val="accent4">
              <a:lumMod val="75000"/>
            </a:schemeClr>
          </a:solidFill>
        </p:grpSpPr>
        <p:grpSp>
          <p:nvGrpSpPr>
            <p:cNvPr id="12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grpFill/>
          </p:grpSpPr>
          <p:sp>
            <p:nvSpPr>
              <p:cNvPr id="68" name="Chord 67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29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8042723" y="1168240"/>
            <a:ext cx="761913" cy="1260475"/>
            <a:chOff x="2194883" y="2775282"/>
            <a:chExt cx="762014" cy="1260367"/>
          </a:xfrm>
          <a:solidFill>
            <a:schemeClr val="accent6">
              <a:lumMod val="75000"/>
            </a:schemeClr>
          </a:solidFill>
        </p:grpSpPr>
        <p:grpSp>
          <p:nvGrpSpPr>
            <p:cNvPr id="5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5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5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51" name="TextBox 46"/>
            <p:cNvSpPr txBox="1">
              <a:spLocks noChangeArrowheads="1"/>
            </p:cNvSpPr>
            <p:nvPr/>
          </p:nvSpPr>
          <p:spPr bwMode="auto">
            <a:xfrm>
              <a:off x="2427243" y="2836853"/>
              <a:ext cx="301726" cy="369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7927"/>
              </p:ext>
            </p:extLst>
          </p:nvPr>
        </p:nvGraphicFramePr>
        <p:xfrm>
          <a:off x="259463" y="2675209"/>
          <a:ext cx="1921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263"/>
                <a:gridCol w="1522985"/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BUP/Psyk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Somatikk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oppgavegjennomføring</a:t>
            </a:r>
          </a:p>
        </p:txBody>
      </p:sp>
      <p:graphicFrame>
        <p:nvGraphicFramePr>
          <p:cNvPr id="95" name="Content Placeholder 9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866897"/>
              </p:ext>
            </p:extLst>
          </p:nvPr>
        </p:nvGraphicFramePr>
        <p:xfrm>
          <a:off x="1" y="2249486"/>
          <a:ext cx="12192002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912"/>
                <a:gridCol w="565015"/>
                <a:gridCol w="565015"/>
                <a:gridCol w="565015"/>
                <a:gridCol w="565015"/>
                <a:gridCol w="565015"/>
                <a:gridCol w="565015"/>
              </a:tblGrid>
              <a:tr h="404310">
                <a:tc>
                  <a:txBody>
                    <a:bodyPr/>
                    <a:lstStyle/>
                    <a:p>
                      <a:r>
                        <a:rPr lang="nb-NO" dirty="0"/>
                        <a:t>Oppgave</a:t>
                      </a:r>
                      <a:r>
                        <a:rPr lang="nb-NO" baseline="0" dirty="0"/>
                        <a:t>                                      Bruker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</a:t>
                      </a:r>
                      <a:endParaRPr lang="nb-NO" dirty="0"/>
                    </a:p>
                  </a:txBody>
                  <a:tcPr/>
                </a:tc>
              </a:tr>
              <a:tr h="978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Søk frem og aktiverer korrekt pasient (minst en av følgende: globalt søk, pasientliste eller pasientnavigator)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645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Bruk Aktuell kontakt til å orientere seg om pasienten og persistente dokumenter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500595">
                <a:tc>
                  <a:txBody>
                    <a:bodyPr/>
                    <a:lstStyle/>
                    <a:p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Redigere persistente dokumenter</a:t>
                      </a:r>
                      <a:endParaRPr lang="nb-NO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665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Oppretter nytt innkomstjournal dokument og fyller ut informasjon som angitt i oppgaven.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79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Lagre og lukk, hent frem igjen registreringen i dokumentoversikten.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52263">
                <a:tc>
                  <a:txBody>
                    <a:bodyPr/>
                    <a:lstStyle/>
                    <a:p>
                      <a:r>
                        <a:rPr lang="nb-NO" dirty="0" smtClean="0"/>
                        <a:t>Finne</a:t>
                      </a:r>
                      <a:r>
                        <a:rPr lang="nb-NO" baseline="0" dirty="0" smtClean="0"/>
                        <a:t> og opprette score skjema (AUDIT)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82189">
                <a:tc>
                  <a:txBody>
                    <a:bodyPr/>
                    <a:lstStyle/>
                    <a:p>
                      <a:endParaRPr lang="nb-NO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Donut 95"/>
          <p:cNvSpPr/>
          <p:nvPr/>
        </p:nvSpPr>
        <p:spPr>
          <a:xfrm>
            <a:off x="9550958" y="2962725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7" name="Cross 96"/>
          <p:cNvSpPr/>
          <p:nvPr/>
        </p:nvSpPr>
        <p:spPr>
          <a:xfrm rot="2612984">
            <a:off x="9022123" y="4386599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8" name="5-Point Star 97"/>
          <p:cNvSpPr/>
          <p:nvPr/>
        </p:nvSpPr>
        <p:spPr>
          <a:xfrm>
            <a:off x="9542281" y="595520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9" name="Cross 98"/>
          <p:cNvSpPr/>
          <p:nvPr/>
        </p:nvSpPr>
        <p:spPr>
          <a:xfrm rot="2612984">
            <a:off x="9009036" y="4995071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0" name="Donut 99"/>
          <p:cNvSpPr/>
          <p:nvPr/>
        </p:nvSpPr>
        <p:spPr>
          <a:xfrm>
            <a:off x="9032864" y="2974428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1" name="5-Point Star 100"/>
          <p:cNvSpPr/>
          <p:nvPr/>
        </p:nvSpPr>
        <p:spPr>
          <a:xfrm>
            <a:off x="10598851" y="44277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2" name="5-Point Star 101"/>
          <p:cNvSpPr/>
          <p:nvPr/>
        </p:nvSpPr>
        <p:spPr>
          <a:xfrm>
            <a:off x="9550121" y="438464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10598667" y="387330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7" name="5-Point Star 106"/>
          <p:cNvSpPr/>
          <p:nvPr/>
        </p:nvSpPr>
        <p:spPr>
          <a:xfrm>
            <a:off x="10632735" y="2989732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8" name="5-Point Star 107"/>
          <p:cNvSpPr/>
          <p:nvPr/>
        </p:nvSpPr>
        <p:spPr>
          <a:xfrm>
            <a:off x="10585929" y="59636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9024187" y="594444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1" name="5-Point Star 110"/>
          <p:cNvSpPr/>
          <p:nvPr/>
        </p:nvSpPr>
        <p:spPr>
          <a:xfrm>
            <a:off x="10075687" y="384353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2" name="5-Point Star 111"/>
          <p:cNvSpPr/>
          <p:nvPr/>
        </p:nvSpPr>
        <p:spPr>
          <a:xfrm>
            <a:off x="10114641" y="297442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10585930" y="554982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9549937" y="554854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9542281" y="497119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6" name="5-Point Star 115"/>
          <p:cNvSpPr/>
          <p:nvPr/>
        </p:nvSpPr>
        <p:spPr>
          <a:xfrm>
            <a:off x="10075687" y="554623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10051166" y="499396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10598666" y="497263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9049817" y="555674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10075687" y="59636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2" name="Donut 99"/>
          <p:cNvSpPr/>
          <p:nvPr/>
        </p:nvSpPr>
        <p:spPr>
          <a:xfrm>
            <a:off x="9557394" y="3833898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3" name="Donut 99"/>
          <p:cNvSpPr/>
          <p:nvPr/>
        </p:nvSpPr>
        <p:spPr>
          <a:xfrm>
            <a:off x="10066846" y="4384643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4" name="5-Point Star 100"/>
          <p:cNvSpPr/>
          <p:nvPr/>
        </p:nvSpPr>
        <p:spPr>
          <a:xfrm>
            <a:off x="11120217" y="44358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5" name="5-Point Star 105"/>
          <p:cNvSpPr/>
          <p:nvPr/>
        </p:nvSpPr>
        <p:spPr>
          <a:xfrm>
            <a:off x="11120033" y="388132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6" name="5-Point Star 106"/>
          <p:cNvSpPr/>
          <p:nvPr/>
        </p:nvSpPr>
        <p:spPr>
          <a:xfrm>
            <a:off x="11154101" y="299775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7" name="5-Point Star 107"/>
          <p:cNvSpPr/>
          <p:nvPr/>
        </p:nvSpPr>
        <p:spPr>
          <a:xfrm>
            <a:off x="11107295" y="59716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8" name="5-Point Star 112"/>
          <p:cNvSpPr/>
          <p:nvPr/>
        </p:nvSpPr>
        <p:spPr>
          <a:xfrm>
            <a:off x="11107296" y="555784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9" name="5-Point Star 120"/>
          <p:cNvSpPr/>
          <p:nvPr/>
        </p:nvSpPr>
        <p:spPr>
          <a:xfrm>
            <a:off x="11120032" y="498065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0" name="5-Point Star 100"/>
          <p:cNvSpPr/>
          <p:nvPr/>
        </p:nvSpPr>
        <p:spPr>
          <a:xfrm>
            <a:off x="11641583" y="444383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1" name="5-Point Star 105"/>
          <p:cNvSpPr/>
          <p:nvPr/>
        </p:nvSpPr>
        <p:spPr>
          <a:xfrm>
            <a:off x="11641399" y="38893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2" name="5-Point Star 106"/>
          <p:cNvSpPr/>
          <p:nvPr/>
        </p:nvSpPr>
        <p:spPr>
          <a:xfrm>
            <a:off x="11675467" y="300577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3" name="5-Point Star 107"/>
          <p:cNvSpPr/>
          <p:nvPr/>
        </p:nvSpPr>
        <p:spPr>
          <a:xfrm>
            <a:off x="11628661" y="59797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4" name="5-Point Star 112"/>
          <p:cNvSpPr/>
          <p:nvPr/>
        </p:nvSpPr>
        <p:spPr>
          <a:xfrm>
            <a:off x="11628662" y="556586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5" name="5-Point Star 120"/>
          <p:cNvSpPr/>
          <p:nvPr/>
        </p:nvSpPr>
        <p:spPr>
          <a:xfrm>
            <a:off x="11641398" y="498868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46" name="Cross 96"/>
          <p:cNvSpPr/>
          <p:nvPr/>
        </p:nvSpPr>
        <p:spPr>
          <a:xfrm rot="2612984">
            <a:off x="8981434" y="3866902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0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719" y="228600"/>
            <a:ext cx="5719334" cy="573024"/>
          </a:xfrm>
        </p:spPr>
        <p:txBody>
          <a:bodyPr/>
          <a:lstStyle/>
          <a:p>
            <a:r>
              <a:rPr lang="nb-NO" dirty="0" smtClean="0"/>
              <a:t>Generell </a:t>
            </a:r>
            <a:r>
              <a:rPr lang="nb-NO" dirty="0"/>
              <a:t>informasjon</a:t>
            </a:r>
          </a:p>
        </p:txBody>
      </p:sp>
      <p:pic>
        <p:nvPicPr>
          <p:cNvPr id="7" name="Content Placeholder 6" descr="Picture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278" y="1979795"/>
            <a:ext cx="6047498" cy="4400367"/>
          </a:xfrm>
          <a:ln>
            <a:solidFill>
              <a:srgbClr val="C8C8C8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989099" y="1979794"/>
            <a:ext cx="2048686" cy="4392948"/>
          </a:xfrm>
        </p:spPr>
        <p:txBody>
          <a:bodyPr>
            <a:normAutofit lnSpcReduction="10000"/>
          </a:bodyPr>
          <a:lstStyle/>
          <a:p>
            <a:r>
              <a:rPr lang="nb-NO"/>
              <a:t>Ingen forsøkte å endre adressedata her.</a:t>
            </a:r>
          </a:p>
          <a:p>
            <a:endParaRPr lang="nb-NO"/>
          </a:p>
          <a:p>
            <a:r>
              <a:rPr lang="nb-NO"/>
              <a:t>Alle tastet inn kontaktdata.</a:t>
            </a:r>
          </a:p>
          <a:p>
            <a:endParaRPr lang="nb-NO"/>
          </a:p>
          <a:p>
            <a:r>
              <a:rPr lang="nb-NO"/>
              <a:t>To fikk problemer fordi de skrev uten punktum. </a:t>
            </a:r>
          </a:p>
          <a:p>
            <a:endParaRPr lang="nb-NO"/>
          </a:p>
          <a:p>
            <a:r>
              <a:rPr lang="nb-NO"/>
              <a:t>Med kommunenr foran og redigerbar, skrev brukerne postnummer i feltet. Ikke alle oppdaget at de fikk feil kommune</a:t>
            </a:r>
            <a:r>
              <a:rPr lang="en-US"/>
              <a:t>… dette problem er alt rettet.</a:t>
            </a:r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1689794" y="19746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4035" y="33972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4035" y="44451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9794" y="27535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33348" y="4010196"/>
            <a:ext cx="2870411" cy="12352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348" y="4814473"/>
            <a:ext cx="2870411" cy="8398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4" y="1"/>
            <a:ext cx="11356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Generelle</a:t>
            </a:r>
            <a:r>
              <a:rPr lang="en-US" sz="4000" dirty="0" smtClean="0"/>
              <a:t> </a:t>
            </a:r>
            <a:r>
              <a:rPr lang="en-US" sz="4000" dirty="0" err="1" smtClean="0"/>
              <a:t>betraktninger</a:t>
            </a:r>
            <a:r>
              <a:rPr lang="en-US" sz="4000" dirty="0" smtClean="0"/>
              <a:t> (</a:t>
            </a:r>
            <a:r>
              <a:rPr lang="en-US" sz="4000" dirty="0" err="1" smtClean="0"/>
              <a:t>kommentarer</a:t>
            </a:r>
            <a:r>
              <a:rPr lang="en-US" sz="4000" dirty="0" smtClean="0"/>
              <a:t> fra testere)</a:t>
            </a:r>
            <a:endParaRPr lang="en-US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Datetime</a:t>
            </a:r>
            <a:r>
              <a:rPr lang="en-US" dirty="0" smtClean="0"/>
              <a:t> picker </a:t>
            </a:r>
            <a:r>
              <a:rPr lang="en-US" dirty="0" err="1" smtClean="0"/>
              <a:t>høstet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lovord</a:t>
            </a:r>
            <a:r>
              <a:rPr lang="en-US" dirty="0" smtClean="0"/>
              <a:t>, </a:t>
            </a:r>
            <a:r>
              <a:rPr lang="en-US" dirty="0" err="1" smtClean="0"/>
              <a:t>applaus</a:t>
            </a:r>
            <a:r>
              <a:rPr lang="en-US" dirty="0" smtClean="0"/>
              <a:t>, </a:t>
            </a:r>
            <a:r>
              <a:rPr lang="en-US" dirty="0" err="1" smtClean="0"/>
              <a:t>dette</a:t>
            </a:r>
            <a:r>
              <a:rPr lang="en-US" dirty="0" smtClean="0"/>
              <a:t> er </a:t>
            </a:r>
            <a:r>
              <a:rPr lang="en-US" dirty="0" err="1" smtClean="0"/>
              <a:t>kjempebra</a:t>
            </a:r>
            <a:endParaRPr lang="en-US" dirty="0" smtClean="0"/>
          </a:p>
          <a:p>
            <a:r>
              <a:rPr lang="en-US" dirty="0" smtClean="0"/>
              <a:t>Ser ikke </a:t>
            </a:r>
            <a:r>
              <a:rPr lang="en-US" dirty="0" err="1" smtClean="0"/>
              <a:t>forskjell</a:t>
            </a:r>
            <a:r>
              <a:rPr lang="en-US" dirty="0" smtClean="0"/>
              <a:t> på </a:t>
            </a:r>
            <a:r>
              <a:rPr lang="en-US" dirty="0" err="1" smtClean="0"/>
              <a:t>inaktiv</a:t>
            </a:r>
            <a:r>
              <a:rPr lang="en-US" dirty="0" smtClean="0"/>
              <a:t> og </a:t>
            </a:r>
            <a:r>
              <a:rPr lang="en-US" dirty="0" err="1" smtClean="0"/>
              <a:t>nedduset</a:t>
            </a:r>
            <a:r>
              <a:rPr lang="en-US" dirty="0" smtClean="0"/>
              <a:t>, </a:t>
            </a:r>
            <a:r>
              <a:rPr lang="en-US" dirty="0" err="1" smtClean="0"/>
              <a:t>altså</a:t>
            </a:r>
            <a:r>
              <a:rPr lang="en-US" dirty="0" smtClean="0"/>
              <a:t> </a:t>
            </a:r>
            <a:r>
              <a:rPr lang="en-US" dirty="0" err="1" smtClean="0"/>
              <a:t>trykker</a:t>
            </a:r>
            <a:r>
              <a:rPr lang="en-US" dirty="0" smtClean="0"/>
              <a:t> ikke på </a:t>
            </a:r>
            <a:r>
              <a:rPr lang="en-US" dirty="0" err="1" smtClean="0"/>
              <a:t>skjul</a:t>
            </a:r>
            <a:r>
              <a:rPr lang="en-US" dirty="0" smtClean="0"/>
              <a:t> </a:t>
            </a:r>
            <a:r>
              <a:rPr lang="en-US" dirty="0" err="1" smtClean="0"/>
              <a:t>arbeidsflate</a:t>
            </a:r>
            <a:endParaRPr lang="en-US" dirty="0" smtClean="0"/>
          </a:p>
          <a:p>
            <a:r>
              <a:rPr lang="en-US" dirty="0" err="1" smtClean="0"/>
              <a:t>Forstår</a:t>
            </a:r>
            <a:r>
              <a:rPr lang="en-US" dirty="0" smtClean="0"/>
              <a:t> ikke </a:t>
            </a:r>
            <a:r>
              <a:rPr lang="en-US" dirty="0" err="1" smtClean="0"/>
              <a:t>søppelkassa</a:t>
            </a:r>
            <a:r>
              <a:rPr lang="en-US" dirty="0" smtClean="0"/>
              <a:t>, en tester </a:t>
            </a:r>
            <a:r>
              <a:rPr lang="en-US" dirty="0" err="1" smtClean="0"/>
              <a:t>tror</a:t>
            </a:r>
            <a:r>
              <a:rPr lang="en-US" dirty="0" smtClean="0"/>
              <a:t> det er </a:t>
            </a:r>
            <a:r>
              <a:rPr lang="en-US" dirty="0" err="1" smtClean="0"/>
              <a:t>lagre</a:t>
            </a:r>
            <a:r>
              <a:rPr lang="en-US" dirty="0" smtClean="0"/>
              <a:t> (</a:t>
            </a:r>
            <a:r>
              <a:rPr lang="en-US" dirty="0" err="1" smtClean="0"/>
              <a:t>pga</a:t>
            </a:r>
            <a:r>
              <a:rPr lang="en-US" dirty="0" smtClean="0"/>
              <a:t> </a:t>
            </a:r>
            <a:r>
              <a:rPr lang="en-US" dirty="0" err="1" smtClean="0"/>
              <a:t>plassering</a:t>
            </a:r>
            <a:r>
              <a:rPr lang="en-US" dirty="0" smtClean="0"/>
              <a:t> og </a:t>
            </a:r>
            <a:r>
              <a:rPr lang="en-US" dirty="0" err="1" smtClean="0"/>
              <a:t>utydelig</a:t>
            </a:r>
            <a:r>
              <a:rPr lang="en-US" dirty="0" smtClean="0"/>
              <a:t> form)</a:t>
            </a:r>
          </a:p>
          <a:p>
            <a:r>
              <a:rPr lang="en-US" dirty="0" smtClean="0"/>
              <a:t>Liker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persistente</a:t>
            </a:r>
            <a:r>
              <a:rPr lang="en-US" dirty="0" smtClean="0"/>
              <a:t> documenter</a:t>
            </a:r>
          </a:p>
          <a:p>
            <a:r>
              <a:rPr lang="en-US" dirty="0" err="1" smtClean="0"/>
              <a:t>Kunne</a:t>
            </a:r>
            <a:r>
              <a:rPr lang="en-US" dirty="0" smtClean="0"/>
              <a:t> </a:t>
            </a:r>
            <a:r>
              <a:rPr lang="en-US" dirty="0" err="1" smtClean="0"/>
              <a:t>kjapt</a:t>
            </a:r>
            <a:r>
              <a:rPr lang="en-US" dirty="0" smtClean="0"/>
              <a:t> </a:t>
            </a:r>
            <a:r>
              <a:rPr lang="en-US" dirty="0" err="1" smtClean="0"/>
              <a:t>lært</a:t>
            </a:r>
            <a:r>
              <a:rPr lang="en-US" dirty="0" smtClean="0"/>
              <a:t> seg Arena</a:t>
            </a:r>
          </a:p>
          <a:p>
            <a:r>
              <a:rPr lang="en-US" dirty="0" err="1" smtClean="0"/>
              <a:t>Vil</a:t>
            </a:r>
            <a:r>
              <a:rPr lang="en-US" dirty="0" smtClean="0"/>
              <a:t> ha en </a:t>
            </a:r>
            <a:r>
              <a:rPr lang="en-US" dirty="0" err="1" smtClean="0"/>
              <a:t>cor</a:t>
            </a:r>
            <a:r>
              <a:rPr lang="en-US" dirty="0" smtClean="0"/>
              <a:t>/</a:t>
            </a:r>
            <a:r>
              <a:rPr lang="en-US" dirty="0" err="1" smtClean="0"/>
              <a:t>pulm</a:t>
            </a:r>
            <a:r>
              <a:rPr lang="en-US" dirty="0" smtClean="0"/>
              <a:t>/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seksjon</a:t>
            </a:r>
            <a:r>
              <a:rPr lang="en-US" dirty="0" smtClean="0"/>
              <a:t> for ort </a:t>
            </a:r>
            <a:r>
              <a:rPr lang="en-US" dirty="0" err="1" smtClean="0"/>
              <a:t>bruk</a:t>
            </a:r>
            <a:r>
              <a:rPr lang="en-US" dirty="0" smtClean="0"/>
              <a:t> av status </a:t>
            </a:r>
            <a:r>
              <a:rPr lang="en-US" dirty="0" err="1" smtClean="0"/>
              <a:t>presens</a:t>
            </a:r>
            <a:endParaRPr lang="en-US" dirty="0" smtClean="0"/>
          </a:p>
          <a:p>
            <a:r>
              <a:rPr lang="en-US" dirty="0" err="1" smtClean="0"/>
              <a:t>Vil</a:t>
            </a:r>
            <a:r>
              <a:rPr lang="en-US" dirty="0" smtClean="0"/>
              <a:t> ha delay på </a:t>
            </a:r>
            <a:r>
              <a:rPr lang="en-US" dirty="0" err="1" smtClean="0"/>
              <a:t>varsel</a:t>
            </a:r>
            <a:r>
              <a:rPr lang="en-US" dirty="0" smtClean="0"/>
              <a:t>, at de </a:t>
            </a:r>
            <a:r>
              <a:rPr lang="en-US" dirty="0" err="1" smtClean="0"/>
              <a:t>forsvinner</a:t>
            </a:r>
            <a:r>
              <a:rPr lang="en-US" dirty="0" smtClean="0"/>
              <a:t> </a:t>
            </a:r>
            <a:r>
              <a:rPr lang="en-US" dirty="0" err="1" smtClean="0"/>
              <a:t>automatisk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en </a:t>
            </a:r>
            <a:r>
              <a:rPr lang="en-US" dirty="0" err="1" smtClean="0"/>
              <a:t>tid</a:t>
            </a:r>
            <a:r>
              <a:rPr lang="en-US" dirty="0" smtClean="0"/>
              <a:t>, med </a:t>
            </a:r>
            <a:r>
              <a:rPr lang="en-US" dirty="0" err="1" smtClean="0"/>
              <a:t>mulighet</a:t>
            </a:r>
            <a:r>
              <a:rPr lang="en-US" dirty="0" smtClean="0"/>
              <a:t> til å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frem</a:t>
            </a:r>
            <a:r>
              <a:rPr lang="en-US" dirty="0"/>
              <a:t>.</a:t>
            </a:r>
          </a:p>
          <a:p>
            <a:r>
              <a:rPr lang="nb-NO" dirty="0"/>
              <a:t>Ikke </a:t>
            </a:r>
            <a:r>
              <a:rPr lang="nb-NO" dirty="0"/>
              <a:t>intuitivt å finne aktuell kontakt</a:t>
            </a:r>
            <a:r>
              <a:rPr lang="nb-NO" dirty="0"/>
              <a:t>. </a:t>
            </a:r>
          </a:p>
          <a:p>
            <a:r>
              <a:rPr lang="en-US" dirty="0"/>
              <a:t>Ønsker </a:t>
            </a:r>
            <a:r>
              <a:rPr lang="en-US" dirty="0" err="1"/>
              <a:t>toastvarsel</a:t>
            </a:r>
            <a:r>
              <a:rPr lang="en-US" dirty="0"/>
              <a:t> i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farger</a:t>
            </a:r>
            <a:r>
              <a:rPr lang="en-US" dirty="0"/>
              <a:t> som </a:t>
            </a:r>
            <a:r>
              <a:rPr lang="en-US" dirty="0" err="1"/>
              <a:t>varslene</a:t>
            </a:r>
            <a:r>
              <a:rPr lang="en-US" dirty="0"/>
              <a:t> de </a:t>
            </a:r>
            <a:r>
              <a:rPr lang="en-US" dirty="0" err="1"/>
              <a:t>peker</a:t>
            </a:r>
            <a:r>
              <a:rPr lang="en-US" dirty="0"/>
              <a:t> til.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smitte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gul</a:t>
            </a:r>
            <a:endParaRPr lang="en-US" dirty="0"/>
          </a:p>
          <a:p>
            <a:endParaRPr lang="en-US" dirty="0">
              <a:latin typeface="Verdana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583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Gill Sans MT</vt:lpstr>
      <vt:lpstr>Verdana</vt:lpstr>
      <vt:lpstr>Zapf Dingbats</vt:lpstr>
      <vt:lpstr>Office-tema</vt:lpstr>
      <vt:lpstr>Brukertestrapport </vt:lpstr>
      <vt:lpstr>Funn</vt:lpstr>
      <vt:lpstr>PowerPoint-presentasjon</vt:lpstr>
      <vt:lpstr>Hvem testet vi med?</vt:lpstr>
      <vt:lpstr>oppgavegjennomføring</vt:lpstr>
      <vt:lpstr>Generell informasjon</vt:lpstr>
      <vt:lpstr>Generelle betraktninger (kommentarer fra testere)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Brukertestrapport </dc:title>
  <dc:creator>Lars Morgan Karlsen</dc:creator>
  <cp:lastModifiedBy>Lars Morgan Karlsen</cp:lastModifiedBy>
  <cp:revision>22</cp:revision>
  <dcterms:created xsi:type="dcterms:W3CDTF">2014-11-12T20:58:13Z</dcterms:created>
  <dcterms:modified xsi:type="dcterms:W3CDTF">2014-12-02T15:13:13Z</dcterms:modified>
</cp:coreProperties>
</file>