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3" r:id="rId4"/>
    <p:sldId id="262" r:id="rId5"/>
    <p:sldId id="264" r:id="rId6"/>
    <p:sldId id="266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6DD3D-B81D-4395-8185-95585EFFF7FC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C212-D2E1-4D41-A494-818F653E4CF4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945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b-NO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71F27-EC12-1944-9379-91FF3B41D503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72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24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17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231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‹#›</a:t>
            </a:fld>
            <a:endParaRPr lang="nb-NO" dirty="0"/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31707" y="4479569"/>
            <a:ext cx="4416589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011167" y="5325403"/>
            <a:ext cx="2785533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231806" y="4869160"/>
            <a:ext cx="4416589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18" hasCustomPrompt="1"/>
          </p:nvPr>
        </p:nvSpPr>
        <p:spPr>
          <a:xfrm>
            <a:off x="6011167" y="5562848"/>
            <a:ext cx="2916767" cy="233362"/>
          </a:xfrm>
        </p:spPr>
        <p:txBody>
          <a:bodyPr/>
          <a:lstStyle>
            <a:lvl1pPr marL="0" indent="0">
              <a:buNone/>
              <a:def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epost</a:t>
            </a:r>
          </a:p>
        </p:txBody>
      </p:sp>
    </p:spTree>
    <p:extLst>
      <p:ext uri="{BB962C8B-B14F-4D97-AF65-F5344CB8AC3E}">
        <p14:creationId xmlns:p14="http://schemas.microsoft.com/office/powerpoint/2010/main" val="31487737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31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04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46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92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339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46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D3BD-E956-4974-BE2D-D4FAA86588D8}" type="datetimeFigureOut">
              <a:rPr lang="nb-NO" smtClean="0"/>
              <a:t>02.12.2014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BC26-76D4-457B-8DF3-D083886833C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57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Brukertestrapport 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9779-6817-9A47-A563-E6379065F232}" type="slidenum">
              <a:rPr lang="nb-NO" smtClean="0"/>
              <a:pPr>
                <a:defRPr/>
              </a:pPr>
              <a:t>1</a:t>
            </a:fld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Strukturert Journal – Trygg Pleie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Jon Eikhaug og Lars Morgan Karlsen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4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Funn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901675"/>
              </p:ext>
            </p:extLst>
          </p:nvPr>
        </p:nvGraphicFramePr>
        <p:xfrm>
          <a:off x="838200" y="1825624"/>
          <a:ext cx="10515600" cy="40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307"/>
                <a:gridCol w="4338160"/>
                <a:gridCol w="4976133"/>
              </a:tblGrid>
              <a:tr h="525684">
                <a:tc>
                  <a:txBody>
                    <a:bodyPr/>
                    <a:lstStyle/>
                    <a:p>
                      <a:r>
                        <a:rPr lang="nb-NO" sz="1800" dirty="0"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hinder eller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aksjon</a:t>
                      </a:r>
                    </a:p>
                  </a:txBody>
                  <a:tcPr/>
                </a:tc>
              </a:tr>
              <a:tr h="878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latin typeface="+mn-lt"/>
                        </a:rPr>
                        <a:t>Søker</a:t>
                      </a:r>
                      <a:r>
                        <a:rPr lang="en-US" sz="1400" b="0" i="0" u="none" strike="noStrike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latin typeface="+mn-lt"/>
                        </a:rPr>
                        <a:t>frem</a:t>
                      </a:r>
                      <a:r>
                        <a:rPr lang="en-US" sz="1400" b="0" i="0" u="none" strike="noStrike" dirty="0" smtClean="0">
                          <a:latin typeface="+mn-lt"/>
                        </a:rPr>
                        <a:t> skjema/document i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F3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globalt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søk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/>
                      <a:endParaRPr lang="nb-NO" sz="1400" dirty="0">
                        <a:latin typeface="+mn-lt"/>
                      </a:endParaRPr>
                    </a:p>
                  </a:txBody>
                  <a:tcPr/>
                </a:tc>
              </a:tr>
              <a:tr h="627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+mn-lt"/>
                        </a:rPr>
                        <a:t>Ser ikke at du er i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bunn av skjema, ingen indikasjon på at du har flere elementer bortsett fra en svært diskret vertical scrollbar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/>
                      <a:endParaRPr lang="nb-NO" sz="1400" dirty="0">
                        <a:latin typeface="+mn-lt"/>
                      </a:endParaRPr>
                    </a:p>
                  </a:txBody>
                  <a:tcPr/>
                </a:tc>
              </a:tr>
              <a:tr h="112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+mn-lt"/>
                        </a:rPr>
                        <a:t>Alle testere unntatt en klikker i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lukk krysset oppe til høyre når de ønsker å lukke arbeidsflata.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/>
                      <a:endParaRPr lang="nb-NO" sz="1400" dirty="0">
                        <a:latin typeface="+mn-lt"/>
                      </a:endParaRPr>
                    </a:p>
                  </a:txBody>
                  <a:tcPr/>
                </a:tc>
              </a:tr>
              <a:tr h="77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+mn-lt"/>
                        </a:rPr>
                        <a:t>Arbeidsflaten er det flere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som sliter med å finne, den ser skrivebeskyttet ut og skiller seg ikke nok ut fra bakgrunn.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Dette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gjelder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også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pasientnavigatoren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selv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etter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at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testerne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har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funnet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dem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så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glemmes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 de </a:t>
                      </a:r>
                      <a:r>
                        <a:rPr lang="en-US" sz="1400" b="0" i="0" u="none" strike="noStrike" baseline="0" dirty="0" err="1" smtClean="0">
                          <a:latin typeface="+mn-lt"/>
                        </a:rPr>
                        <a:t>bort</a:t>
                      </a:r>
                      <a:r>
                        <a:rPr lang="en-US" sz="1400" b="0" i="0" u="none" strike="noStrike" baseline="0" dirty="0" smtClean="0">
                          <a:latin typeface="+mn-lt"/>
                        </a:rPr>
                        <a:t>.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/>
                      <a:endParaRPr lang="nb-NO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4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rot="5400000">
            <a:off x="3951288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3221039" y="3470275"/>
            <a:ext cx="5976937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>
                <a:ea typeface="ＭＳ Ｐゴシック" charset="-128"/>
                <a:cs typeface="ＭＳ Ｐゴシック" charset="-128"/>
              </a:rPr>
              <a:t>Hvem testet vi med?</a:t>
            </a:r>
            <a:endParaRPr lang="nb-NO" sz="1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22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BE4A7-A5BE-0740-8D64-5B7E563D4C26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3221039" y="1466851"/>
            <a:ext cx="5921375" cy="4176713"/>
          </a:xfrm>
          <a:custGeom>
            <a:avLst/>
            <a:gdLst>
              <a:gd name="T0" fmla="*/ 0 w 5922289"/>
              <a:gd name="T1" fmla="*/ 0 h 3741354"/>
              <a:gd name="T2" fmla="*/ 0 w 5922289"/>
              <a:gd name="T3" fmla="*/ 4161216 h 3741354"/>
              <a:gd name="T4" fmla="*/ 5922289 w 5922289"/>
              <a:gd name="T5" fmla="*/ 4176628 h 3741354"/>
              <a:gd name="T6" fmla="*/ 0 60000 65536"/>
              <a:gd name="T7" fmla="*/ 0 60000 65536"/>
              <a:gd name="T8" fmla="*/ 0 60000 65536"/>
              <a:gd name="T9" fmla="*/ 0 w 5922289"/>
              <a:gd name="T10" fmla="*/ 0 h 3741354"/>
              <a:gd name="T11" fmla="*/ 5922289 w 5922289"/>
              <a:gd name="T12" fmla="*/ 3741354 h 3741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2289" h="3741354">
                <a:moveTo>
                  <a:pt x="0" y="0"/>
                </a:moveTo>
                <a:lnTo>
                  <a:pt x="0" y="3727549"/>
                </a:lnTo>
                <a:lnTo>
                  <a:pt x="5922289" y="3741354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  <a:headEnd type="stealth" w="med" len="med"/>
            <a:tailEnd type="stealth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 dirty="0">
              <a:latin typeface="Arial" pitchFamily="-109" charset="0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 rot="-5400000">
            <a:off x="1261918" y="3330853"/>
            <a:ext cx="2210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dirty="0"/>
              <a:t>Kjennskap </a:t>
            </a:r>
            <a:r>
              <a:rPr lang="nb-NO" dirty="0" smtClean="0"/>
              <a:t>til domene</a:t>
            </a:r>
            <a:endParaRPr lang="nb-NO" dirty="0"/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4798930" y="6022975"/>
            <a:ext cx="2302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dirty="0"/>
              <a:t>Generell dataferdighet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3221039" y="1474789"/>
            <a:ext cx="5976937" cy="1587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5400000">
            <a:off x="7110413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14" name="TextBox 77"/>
          <p:cNvSpPr txBox="1">
            <a:spLocks noChangeArrowheads="1"/>
          </p:cNvSpPr>
          <p:nvPr/>
        </p:nvSpPr>
        <p:spPr bwMode="auto">
          <a:xfrm>
            <a:off x="8613776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 dirty="0"/>
              <a:t>høy</a:t>
            </a:r>
          </a:p>
        </p:txBody>
      </p:sp>
      <p:sp>
        <p:nvSpPr>
          <p:cNvPr id="21515" name="TextBox 56"/>
          <p:cNvSpPr txBox="1">
            <a:spLocks noChangeArrowheads="1"/>
          </p:cNvSpPr>
          <p:nvPr/>
        </p:nvSpPr>
        <p:spPr bwMode="auto">
          <a:xfrm>
            <a:off x="2941639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 dirty="0"/>
              <a:t>lav</a:t>
            </a:r>
          </a:p>
        </p:txBody>
      </p:sp>
      <p:sp>
        <p:nvSpPr>
          <p:cNvPr id="21516" name="TextBox 58"/>
          <p:cNvSpPr txBox="1">
            <a:spLocks noChangeArrowheads="1"/>
          </p:cNvSpPr>
          <p:nvPr/>
        </p:nvSpPr>
        <p:spPr bwMode="auto">
          <a:xfrm>
            <a:off x="2366964" y="1465263"/>
            <a:ext cx="1038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 dirty="0"/>
              <a:t>høy</a:t>
            </a:r>
          </a:p>
        </p:txBody>
      </p:sp>
      <p:sp>
        <p:nvSpPr>
          <p:cNvPr id="21517" name="TextBox 60"/>
          <p:cNvSpPr txBox="1">
            <a:spLocks noChangeArrowheads="1"/>
          </p:cNvSpPr>
          <p:nvPr/>
        </p:nvSpPr>
        <p:spPr bwMode="auto">
          <a:xfrm>
            <a:off x="2366964" y="5378451"/>
            <a:ext cx="1038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 dirty="0"/>
              <a:t>lav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692068" y="1983971"/>
            <a:ext cx="761913" cy="1260475"/>
            <a:chOff x="2194883" y="2775282"/>
            <a:chExt cx="762014" cy="1260367"/>
          </a:xfrm>
          <a:solidFill>
            <a:schemeClr val="accent2">
              <a:lumMod val="75000"/>
            </a:schemeClr>
          </a:solidFill>
        </p:grpSpPr>
        <p:grpSp>
          <p:nvGrpSpPr>
            <p:cNvPr id="6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7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21538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086099" y="2840037"/>
            <a:ext cx="762015" cy="1260475"/>
            <a:chOff x="1831167" y="3156811"/>
            <a:chExt cx="762014" cy="1261004"/>
          </a:xfrm>
          <a:solidFill>
            <a:schemeClr val="accent2">
              <a:lumMod val="75000"/>
            </a:schemeClr>
          </a:solidFill>
        </p:grpSpPr>
        <p:grpSp>
          <p:nvGrpSpPr>
            <p:cNvPr id="8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grpFill/>
          </p:grpSpPr>
          <p:sp>
            <p:nvSpPr>
              <p:cNvPr id="63" name="Chord 6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21535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6005489" y="1920629"/>
            <a:ext cx="761913" cy="1260475"/>
            <a:chOff x="2194883" y="2775282"/>
            <a:chExt cx="762014" cy="1260367"/>
          </a:xfrm>
          <a:solidFill>
            <a:schemeClr val="accent1">
              <a:lumMod val="75000"/>
            </a:schemeClr>
          </a:solidFill>
        </p:grpSpPr>
        <p:grpSp>
          <p:nvGrpSpPr>
            <p:cNvPr id="5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5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5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51" name="TextBox 46"/>
            <p:cNvSpPr txBox="1">
              <a:spLocks noChangeArrowheads="1"/>
            </p:cNvSpPr>
            <p:nvPr/>
          </p:nvSpPr>
          <p:spPr bwMode="auto">
            <a:xfrm>
              <a:off x="2427243" y="2836853"/>
              <a:ext cx="301726" cy="369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657893" y="4312386"/>
            <a:ext cx="761913" cy="1260475"/>
            <a:chOff x="2194883" y="2775282"/>
            <a:chExt cx="762014" cy="1260367"/>
          </a:xfrm>
          <a:solidFill>
            <a:schemeClr val="accent1">
              <a:lumMod val="75000"/>
            </a:schemeClr>
          </a:solidFill>
        </p:grpSpPr>
        <p:grpSp>
          <p:nvGrpSpPr>
            <p:cNvPr id="1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79" name="Chord 7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21532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8437550" y="3867151"/>
            <a:ext cx="762014" cy="1260475"/>
            <a:chOff x="1831167" y="3156811"/>
            <a:chExt cx="762014" cy="1261004"/>
          </a:xfrm>
          <a:solidFill>
            <a:schemeClr val="accent2">
              <a:lumMod val="75000"/>
            </a:schemeClr>
          </a:solidFill>
        </p:grpSpPr>
        <p:grpSp>
          <p:nvGrpSpPr>
            <p:cNvPr id="12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grpFill/>
          </p:grpSpPr>
          <p:sp>
            <p:nvSpPr>
              <p:cNvPr id="68" name="Chord 67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21529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07789"/>
              </p:ext>
            </p:extLst>
          </p:nvPr>
        </p:nvGraphicFramePr>
        <p:xfrm>
          <a:off x="259463" y="2675209"/>
          <a:ext cx="1921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263"/>
                <a:gridCol w="1522985"/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Ernæring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Fall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Trykksår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662247" y="2779720"/>
            <a:ext cx="761913" cy="1260475"/>
            <a:chOff x="2194883" y="2775282"/>
            <a:chExt cx="762014" cy="1260367"/>
          </a:xfrm>
          <a:solidFill>
            <a:schemeClr val="accent2">
              <a:lumMod val="75000"/>
            </a:schemeClr>
          </a:solidFill>
        </p:grpSpPr>
        <p:grpSp>
          <p:nvGrpSpPr>
            <p:cNvPr id="3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grpFill/>
          </p:grpSpPr>
          <p:sp>
            <p:nvSpPr>
              <p:cNvPr id="59" name="Chord 5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 dirty="0"/>
              </a:p>
            </p:txBody>
          </p:sp>
        </p:grpSp>
        <p:sp>
          <p:nvSpPr>
            <p:cNvPr id="21541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oppgavegjennomføring</a:t>
            </a:r>
          </a:p>
        </p:txBody>
      </p:sp>
      <p:graphicFrame>
        <p:nvGraphicFramePr>
          <p:cNvPr id="95" name="Content Placeholder 9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02092"/>
              </p:ext>
            </p:extLst>
          </p:nvPr>
        </p:nvGraphicFramePr>
        <p:xfrm>
          <a:off x="-2" y="2249487"/>
          <a:ext cx="12192001" cy="46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14"/>
                <a:gridCol w="1248891"/>
                <a:gridCol w="1131070"/>
                <a:gridCol w="1213545"/>
                <a:gridCol w="1133427"/>
                <a:gridCol w="1133427"/>
                <a:gridCol w="1133427"/>
              </a:tblGrid>
              <a:tr h="575180">
                <a:tc>
                  <a:txBody>
                    <a:bodyPr/>
                    <a:lstStyle/>
                    <a:p>
                      <a:r>
                        <a:rPr lang="nb-NO" dirty="0"/>
                        <a:t>Oppgave</a:t>
                      </a:r>
                      <a:r>
                        <a:rPr lang="nb-NO" baseline="0" dirty="0"/>
                        <a:t>                                      Bruker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6</a:t>
                      </a:r>
                      <a:endParaRPr lang="nb-NO" dirty="0"/>
                    </a:p>
                  </a:txBody>
                  <a:tcPr/>
                </a:tc>
              </a:tr>
              <a:tr h="912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Finner pasienten fra pasientliste eller pasientsøk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83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Finne skjema for </a:t>
                      </a: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risikovurdering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608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Oppretter registreringen som angitt i oppgaveteksten</a:t>
                      </a:r>
                      <a:endParaRPr lang="nb-N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444676">
                <a:tc>
                  <a:txBody>
                    <a:bodyPr/>
                    <a:lstStyle/>
                    <a:p>
                      <a:r>
                        <a:rPr lang="nb-NO" dirty="0" smtClean="0"/>
                        <a:t>Lagre og lukke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408375">
                <a:tc>
                  <a:txBody>
                    <a:bodyPr/>
                    <a:lstStyle/>
                    <a:p>
                      <a:r>
                        <a:rPr lang="nb-NO" dirty="0" smtClean="0"/>
                        <a:t>Gjenfinne skjema i dokumentlista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8534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440709">
                <a:tc>
                  <a:txBody>
                    <a:bodyPr/>
                    <a:lstStyle/>
                    <a:p>
                      <a:endParaRPr lang="nb-NO" sz="2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Donut 95"/>
          <p:cNvSpPr/>
          <p:nvPr/>
        </p:nvSpPr>
        <p:spPr>
          <a:xfrm>
            <a:off x="8007382" y="1377689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7" name="Cross 96"/>
          <p:cNvSpPr/>
          <p:nvPr/>
        </p:nvSpPr>
        <p:spPr>
          <a:xfrm rot="2612984">
            <a:off x="6834462" y="4044563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98" name="5-Point Star 97"/>
          <p:cNvSpPr/>
          <p:nvPr/>
        </p:nvSpPr>
        <p:spPr>
          <a:xfrm>
            <a:off x="6975698" y="75824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99" name="Cross 98"/>
          <p:cNvSpPr/>
          <p:nvPr/>
        </p:nvSpPr>
        <p:spPr>
          <a:xfrm rot="2612984">
            <a:off x="8559329" y="751838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0" name="Donut 99"/>
          <p:cNvSpPr/>
          <p:nvPr/>
        </p:nvSpPr>
        <p:spPr>
          <a:xfrm>
            <a:off x="5546604" y="4034265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1" name="5-Point Star 100"/>
          <p:cNvSpPr/>
          <p:nvPr/>
        </p:nvSpPr>
        <p:spPr>
          <a:xfrm>
            <a:off x="6812262" y="571556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2" name="5-Point Star 101"/>
          <p:cNvSpPr/>
          <p:nvPr/>
        </p:nvSpPr>
        <p:spPr>
          <a:xfrm>
            <a:off x="5546604" y="470328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3" name="5-Point Star 102"/>
          <p:cNvSpPr/>
          <p:nvPr/>
        </p:nvSpPr>
        <p:spPr>
          <a:xfrm>
            <a:off x="5537928" y="312957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537927" y="527279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9118692" y="101950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7" name="5-Point Star 106"/>
          <p:cNvSpPr/>
          <p:nvPr/>
        </p:nvSpPr>
        <p:spPr>
          <a:xfrm>
            <a:off x="9118692" y="148044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8" name="5-Point Star 107"/>
          <p:cNvSpPr/>
          <p:nvPr/>
        </p:nvSpPr>
        <p:spPr>
          <a:xfrm>
            <a:off x="6812266" y="55856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6812266" y="101950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0" name="5-Point Star 109"/>
          <p:cNvSpPr/>
          <p:nvPr/>
        </p:nvSpPr>
        <p:spPr>
          <a:xfrm>
            <a:off x="6836525" y="312957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1" name="5-Point Star 110"/>
          <p:cNvSpPr/>
          <p:nvPr/>
        </p:nvSpPr>
        <p:spPr>
          <a:xfrm>
            <a:off x="10047235" y="102377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2" name="5-Point Star 111"/>
          <p:cNvSpPr/>
          <p:nvPr/>
        </p:nvSpPr>
        <p:spPr>
          <a:xfrm>
            <a:off x="10047235" y="148364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7740809" y="56070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6812263" y="527279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5536326" y="571556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6" name="5-Point Star 115"/>
          <p:cNvSpPr/>
          <p:nvPr/>
        </p:nvSpPr>
        <p:spPr>
          <a:xfrm>
            <a:off x="11110881" y="101950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11110881" y="148044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8" name="5-Point Star 117"/>
          <p:cNvSpPr/>
          <p:nvPr/>
        </p:nvSpPr>
        <p:spPr>
          <a:xfrm>
            <a:off x="8804455" y="55856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19" name="5-Point Star 118"/>
          <p:cNvSpPr/>
          <p:nvPr/>
        </p:nvSpPr>
        <p:spPr>
          <a:xfrm>
            <a:off x="8804455" y="101950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20" name="5-Point Star 119"/>
          <p:cNvSpPr/>
          <p:nvPr/>
        </p:nvSpPr>
        <p:spPr>
          <a:xfrm>
            <a:off x="8804455" y="148044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7939241" y="75824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6812264" y="470328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10047235" y="563902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2" name="5-Point Star 100"/>
          <p:cNvSpPr/>
          <p:nvPr/>
        </p:nvSpPr>
        <p:spPr>
          <a:xfrm>
            <a:off x="7990377" y="571556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3" name="5-Point Star 104"/>
          <p:cNvSpPr/>
          <p:nvPr/>
        </p:nvSpPr>
        <p:spPr>
          <a:xfrm>
            <a:off x="8014640" y="402928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4" name="5-Point Star 109"/>
          <p:cNvSpPr/>
          <p:nvPr/>
        </p:nvSpPr>
        <p:spPr>
          <a:xfrm>
            <a:off x="8014640" y="312957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5" name="5-Point Star 113"/>
          <p:cNvSpPr/>
          <p:nvPr/>
        </p:nvSpPr>
        <p:spPr>
          <a:xfrm>
            <a:off x="7990378" y="527279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6" name="5-Point Star 121"/>
          <p:cNvSpPr/>
          <p:nvPr/>
        </p:nvSpPr>
        <p:spPr>
          <a:xfrm>
            <a:off x="7990379" y="470328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7" name="5-Point Star 100"/>
          <p:cNvSpPr/>
          <p:nvPr/>
        </p:nvSpPr>
        <p:spPr>
          <a:xfrm>
            <a:off x="9257863" y="571556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8" name="5-Point Star 104"/>
          <p:cNvSpPr/>
          <p:nvPr/>
        </p:nvSpPr>
        <p:spPr>
          <a:xfrm>
            <a:off x="9282126" y="402928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39" name="5-Point Star 109"/>
          <p:cNvSpPr/>
          <p:nvPr/>
        </p:nvSpPr>
        <p:spPr>
          <a:xfrm>
            <a:off x="9282126" y="312957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0" name="5-Point Star 113"/>
          <p:cNvSpPr/>
          <p:nvPr/>
        </p:nvSpPr>
        <p:spPr>
          <a:xfrm>
            <a:off x="9257864" y="5272794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1" name="5-Point Star 121"/>
          <p:cNvSpPr/>
          <p:nvPr/>
        </p:nvSpPr>
        <p:spPr>
          <a:xfrm>
            <a:off x="9257865" y="470328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2" name="5-Point Star 100"/>
          <p:cNvSpPr/>
          <p:nvPr/>
        </p:nvSpPr>
        <p:spPr>
          <a:xfrm>
            <a:off x="10325578" y="571708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3" name="5-Point Star 104"/>
          <p:cNvSpPr/>
          <p:nvPr/>
        </p:nvSpPr>
        <p:spPr>
          <a:xfrm>
            <a:off x="10349841" y="403080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4" name="5-Point Star 109"/>
          <p:cNvSpPr/>
          <p:nvPr/>
        </p:nvSpPr>
        <p:spPr>
          <a:xfrm>
            <a:off x="10349841" y="3131092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5" name="5-Point Star 113"/>
          <p:cNvSpPr/>
          <p:nvPr/>
        </p:nvSpPr>
        <p:spPr>
          <a:xfrm>
            <a:off x="10325579" y="527431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6" name="5-Point Star 121"/>
          <p:cNvSpPr/>
          <p:nvPr/>
        </p:nvSpPr>
        <p:spPr>
          <a:xfrm>
            <a:off x="10325580" y="4704807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7" name="5-Point Star 100"/>
          <p:cNvSpPr/>
          <p:nvPr/>
        </p:nvSpPr>
        <p:spPr>
          <a:xfrm>
            <a:off x="11476329" y="5749167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8" name="5-Point Star 104"/>
          <p:cNvSpPr/>
          <p:nvPr/>
        </p:nvSpPr>
        <p:spPr>
          <a:xfrm>
            <a:off x="11500592" y="406288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49" name="5-Point Star 109"/>
          <p:cNvSpPr/>
          <p:nvPr/>
        </p:nvSpPr>
        <p:spPr>
          <a:xfrm>
            <a:off x="11500592" y="316317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50" name="5-Point Star 113"/>
          <p:cNvSpPr/>
          <p:nvPr/>
        </p:nvSpPr>
        <p:spPr>
          <a:xfrm>
            <a:off x="11476330" y="530640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51" name="5-Point Star 121"/>
          <p:cNvSpPr/>
          <p:nvPr/>
        </p:nvSpPr>
        <p:spPr>
          <a:xfrm>
            <a:off x="11476331" y="47368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latin typeface="Calibri"/>
              <a:cs typeface="Calibri"/>
            </a:endParaRPr>
          </a:p>
        </p:txBody>
      </p:sp>
      <p:sp>
        <p:nvSpPr>
          <p:cNvPr id="52" name="Donut 99"/>
          <p:cNvSpPr/>
          <p:nvPr/>
        </p:nvSpPr>
        <p:spPr>
          <a:xfrm>
            <a:off x="7040536" y="1684550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4" y="1"/>
            <a:ext cx="11356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Generelle</a:t>
            </a:r>
            <a:r>
              <a:rPr lang="en-US" sz="4000" dirty="0" smtClean="0"/>
              <a:t> </a:t>
            </a:r>
            <a:r>
              <a:rPr lang="en-US" sz="4000" dirty="0" err="1" smtClean="0"/>
              <a:t>betraktninger</a:t>
            </a:r>
            <a:r>
              <a:rPr lang="en-US" sz="4000" dirty="0" smtClean="0"/>
              <a:t> (</a:t>
            </a:r>
            <a:r>
              <a:rPr lang="en-US" sz="4000" dirty="0" err="1" smtClean="0"/>
              <a:t>kommentarer</a:t>
            </a:r>
            <a:r>
              <a:rPr lang="en-US" sz="4000" dirty="0" smtClean="0"/>
              <a:t> fra testere)</a:t>
            </a:r>
            <a:endParaRPr lang="en-US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Ikoner har for mye detaljer</a:t>
            </a:r>
          </a:p>
          <a:p>
            <a:r>
              <a:rPr lang="nb-NO" dirty="0" smtClean="0"/>
              <a:t>Større skrift i arbeidsflata for pasientnavn</a:t>
            </a:r>
          </a:p>
          <a:p>
            <a:r>
              <a:rPr lang="nb-NO" dirty="0" err="1" smtClean="0"/>
              <a:t>Versjoneringshåndtering</a:t>
            </a:r>
            <a:r>
              <a:rPr lang="nb-NO" dirty="0" smtClean="0"/>
              <a:t> ble godt mottatt</a:t>
            </a:r>
          </a:p>
          <a:p>
            <a:r>
              <a:rPr lang="nb-NO" dirty="0" smtClean="0"/>
              <a:t>Rett – fremstår som et meget fremmed begrep på rediger, ingen som egentlig forsto intuitivt hva det betydde.</a:t>
            </a:r>
          </a:p>
          <a:p>
            <a:r>
              <a:rPr lang="nb-NO" dirty="0" smtClean="0"/>
              <a:t>Alle panel (pasient og </a:t>
            </a:r>
            <a:r>
              <a:rPr lang="nb-NO" dirty="0" err="1" smtClean="0"/>
              <a:t>arb</a:t>
            </a:r>
            <a:r>
              <a:rPr lang="nb-NO" dirty="0" smtClean="0"/>
              <a:t> flata) bør ha lik funksjonalitet</a:t>
            </a:r>
          </a:p>
          <a:p>
            <a:r>
              <a:rPr lang="nb-NO" dirty="0" smtClean="0"/>
              <a:t>Dobbeltklikk på lukk stenger dokument uten dialog</a:t>
            </a:r>
          </a:p>
        </p:txBody>
      </p:sp>
    </p:spTree>
    <p:extLst>
      <p:ext uri="{BB962C8B-B14F-4D97-AF65-F5344CB8AC3E}">
        <p14:creationId xmlns:p14="http://schemas.microsoft.com/office/powerpoint/2010/main" val="30023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231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Gill Sans MT</vt:lpstr>
      <vt:lpstr>Office-tema</vt:lpstr>
      <vt:lpstr>Brukertestrapport </vt:lpstr>
      <vt:lpstr>Funn</vt:lpstr>
      <vt:lpstr>Hvem testet vi med?</vt:lpstr>
      <vt:lpstr>oppgavegjennomføring</vt:lpstr>
      <vt:lpstr>PowerPoint-presentasjon</vt:lpstr>
      <vt:lpstr>Generelle betraktninger (kommentarer fra testere)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Brukertestrapport</dc:title>
  <dc:creator>Lars Morgan Karlsen</dc:creator>
  <cp:lastModifiedBy>Lars Morgan Karlsen</cp:lastModifiedBy>
  <cp:revision>22</cp:revision>
  <dcterms:created xsi:type="dcterms:W3CDTF">2014-11-12T20:58:13Z</dcterms:created>
  <dcterms:modified xsi:type="dcterms:W3CDTF">2014-12-02T15:13:57Z</dcterms:modified>
</cp:coreProperties>
</file>