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5" r:id="rId2"/>
  </p:sldMasterIdLst>
  <p:notesMasterIdLst>
    <p:notesMasterId r:id="rId8"/>
  </p:notesMasterIdLst>
  <p:sldIdLst>
    <p:sldId id="263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13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B2E30-F5E2-8849-8B9E-557DD131EFC6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03884-2F7C-EC4E-90F8-BEF333551AC2}" type="slidenum">
              <a:rPr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902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b-NO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571F27-EC12-1944-9379-91FF3B41D503}" type="slidenum">
              <a:rPr lang="nb-NO">
                <a:latin typeface="Arial" charset="0"/>
                <a:ea typeface="ＭＳ Ｐゴシック" charset="-128"/>
                <a:cs typeface="ＭＳ Ｐゴシック" charset="-128"/>
              </a:rPr>
              <a:pPr/>
              <a:t>3</a:t>
            </a:fld>
            <a:endParaRPr lang="nb-NO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34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dips.no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://dips.no/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b-NO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nb-N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9144000" cy="1514592"/>
          </a:xfrm>
          <a:solidFill>
            <a:srgbClr val="00B0CA"/>
          </a:solidFill>
        </p:spPr>
        <p:txBody>
          <a:bodyPr anchor="ctr"/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10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44900"/>
            <a:ext cx="9144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1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  <p:sp>
        <p:nvSpPr>
          <p:cNvPr id="14" name="Undertittel 2"/>
          <p:cNvSpPr txBox="1">
            <a:spLocks/>
          </p:cNvSpPr>
          <p:nvPr/>
        </p:nvSpPr>
        <p:spPr bwMode="auto">
          <a:xfrm>
            <a:off x="3707904" y="4293096"/>
            <a:ext cx="5147338" cy="250234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solidFill>
              <a:schemeClr val="tx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aseline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2"/>
                </a:solidFill>
                <a:latin typeface="+mn-lt"/>
              </a:defRPr>
            </a:lvl9pPr>
          </a:lstStyle>
          <a:p>
            <a:pPr algn="l"/>
            <a:endParaRPr lang="nb-NO" sz="2000" dirty="0"/>
          </a:p>
        </p:txBody>
      </p:sp>
      <p:sp>
        <p:nvSpPr>
          <p:cNvPr id="15" name="TekstSylinder 17"/>
          <p:cNvSpPr txBox="1"/>
          <p:nvPr/>
        </p:nvSpPr>
        <p:spPr>
          <a:xfrm>
            <a:off x="7387340" y="4464935"/>
            <a:ext cx="136774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100" dirty="0" smtClean="0">
                <a:latin typeface="Gill Sans MT" pitchFamily="34" charset="0"/>
              </a:rPr>
              <a:t>DIPS ASA</a:t>
            </a:r>
          </a:p>
          <a:p>
            <a:pPr algn="r"/>
            <a:r>
              <a:rPr lang="nb-NO" sz="1100" dirty="0" smtClean="0">
                <a:latin typeface="Gill Sans MT" pitchFamily="34" charset="0"/>
              </a:rPr>
              <a:t>Jernbaneveien 85</a:t>
            </a:r>
          </a:p>
          <a:p>
            <a:pPr algn="r"/>
            <a:r>
              <a:rPr lang="nb-NO" sz="1100" dirty="0" smtClean="0">
                <a:latin typeface="Gill Sans MT" pitchFamily="34" charset="0"/>
              </a:rPr>
              <a:t>Bodø</a:t>
            </a:r>
          </a:p>
          <a:p>
            <a:pPr algn="r"/>
            <a:endParaRPr lang="nb-NO" sz="1100" dirty="0">
              <a:latin typeface="Gill Sans MT" pitchFamily="34" charset="0"/>
            </a:endParaRPr>
          </a:p>
          <a:p>
            <a:pPr algn="r"/>
            <a:endParaRPr lang="nb-NO" sz="1100" dirty="0" smtClean="0">
              <a:latin typeface="Gill Sans MT" pitchFamily="34" charset="0"/>
            </a:endParaRPr>
          </a:p>
          <a:p>
            <a:pPr algn="r"/>
            <a:r>
              <a:rPr lang="nb-NO" sz="1100" dirty="0" smtClean="0">
                <a:latin typeface="Gill Sans MT" pitchFamily="34" charset="0"/>
              </a:rPr>
              <a:t>Telefon: 75 59 20 00</a:t>
            </a:r>
          </a:p>
          <a:p>
            <a:pPr algn="r"/>
            <a:r>
              <a:rPr lang="nb-NO" sz="1100" dirty="0" smtClean="0">
                <a:latin typeface="Gill Sans MT" pitchFamily="34" charset="0"/>
                <a:hlinkClick r:id="rId2"/>
              </a:rPr>
              <a:t>www.dips.no</a:t>
            </a:r>
            <a:endParaRPr lang="nb-NO" dirty="0"/>
          </a:p>
        </p:txBody>
      </p:sp>
      <p:sp>
        <p:nvSpPr>
          <p:cNvPr id="17" name="TekstSylinder 5"/>
          <p:cNvSpPr txBox="1"/>
          <p:nvPr/>
        </p:nvSpPr>
        <p:spPr>
          <a:xfrm>
            <a:off x="3856157" y="528321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b-NO" sz="1100" dirty="0" smtClean="0">
                <a:latin typeface="Gill Sans MT" pitchFamily="34" charset="0"/>
              </a:rPr>
              <a:t>Telefon: 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23780" y="4479568"/>
            <a:ext cx="3312442" cy="383187"/>
          </a:xfrm>
        </p:spPr>
        <p:txBody>
          <a:bodyPr/>
          <a:lstStyle>
            <a:lvl1pPr marL="0" indent="0">
              <a:buNone/>
              <a:defRPr lang="nb-NO" sz="2400" kern="1200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</a:t>
            </a:r>
            <a:endParaRPr lang="nb-NO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08375" y="5325403"/>
            <a:ext cx="2089150" cy="215900"/>
          </a:xfrm>
        </p:spPr>
        <p:txBody>
          <a:bodyPr/>
          <a:lstStyle>
            <a:lvl1pPr marL="0" indent="0">
              <a:buNone/>
              <a:defRPr lang="nb-NO" sz="1100" kern="120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telefonnummer</a:t>
            </a:r>
            <a:endParaRPr lang="nb-NO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23854" y="4869160"/>
            <a:ext cx="3312442" cy="370800"/>
          </a:xfrm>
        </p:spPr>
        <p:txBody>
          <a:bodyPr/>
          <a:lstStyle>
            <a:lvl1pPr marL="0" indent="0">
              <a:buNone/>
              <a:defRPr lang="nb-NO" sz="1800" kern="1200" baseline="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stilling</a:t>
            </a:r>
            <a:endParaRPr lang="nb-NO" dirty="0"/>
          </a:p>
        </p:txBody>
      </p:sp>
      <p:sp>
        <p:nvSpPr>
          <p:cNvPr id="16" name="TekstSylinder 5"/>
          <p:cNvSpPr txBox="1"/>
          <p:nvPr/>
        </p:nvSpPr>
        <p:spPr>
          <a:xfrm>
            <a:off x="3851846" y="5517232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b-NO" sz="1100" kern="1200" dirty="0" smtClean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rPr>
              <a:t>Epost</a:t>
            </a:r>
            <a:r>
              <a:rPr lang="nb-NO" sz="1100" dirty="0" smtClean="0">
                <a:latin typeface="Gill Sans MT" pitchFamily="34" charset="0"/>
              </a:rPr>
              <a:t>: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18" hasCustomPrompt="1"/>
          </p:nvPr>
        </p:nvSpPr>
        <p:spPr>
          <a:xfrm>
            <a:off x="4508375" y="5562848"/>
            <a:ext cx="2187575" cy="233362"/>
          </a:xfrm>
        </p:spPr>
        <p:txBody>
          <a:bodyPr/>
          <a:lstStyle>
            <a:lvl1pPr marL="0" indent="0">
              <a:buNone/>
              <a:defRPr lang="nb-NO" sz="1100" kern="1200" dirty="0" smtClean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epost</a:t>
            </a:r>
          </a:p>
        </p:txBody>
      </p:sp>
    </p:spTree>
    <p:extLst>
      <p:ext uri="{BB962C8B-B14F-4D97-AF65-F5344CB8AC3E}">
        <p14:creationId xmlns:p14="http://schemas.microsoft.com/office/powerpoint/2010/main" val="35334105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3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9144000" cy="1514592"/>
          </a:xfrm>
          <a:solidFill>
            <a:srgbClr val="00B0CA"/>
          </a:solidFill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26000" y="11663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3132000" y="11663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6138000" y="11663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44900"/>
            <a:ext cx="9144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1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12555700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4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9144000" cy="1514592"/>
          </a:xfrm>
          <a:solidFill>
            <a:srgbClr val="00B0CA"/>
          </a:solidFill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00800" y="116781"/>
            <a:ext cx="216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4622400" y="116781"/>
            <a:ext cx="216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6883200" y="116781"/>
            <a:ext cx="216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0" name="Plassholder for bilde 10"/>
          <p:cNvSpPr>
            <a:spLocks noGrp="1"/>
          </p:cNvSpPr>
          <p:nvPr>
            <p:ph type="pic" sz="quarter" idx="16" hasCustomPrompt="1"/>
          </p:nvPr>
        </p:nvSpPr>
        <p:spPr>
          <a:xfrm>
            <a:off x="2361600" y="116781"/>
            <a:ext cx="216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44900"/>
            <a:ext cx="9144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1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11505336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576000" y="1219200"/>
            <a:ext cx="7992000" cy="451405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Rektangel 5"/>
          <p:cNvSpPr/>
          <p:nvPr/>
        </p:nvSpPr>
        <p:spPr>
          <a:xfrm>
            <a:off x="0" y="-1"/>
            <a:ext cx="9144000" cy="908721"/>
          </a:xfrm>
          <a:prstGeom prst="rect">
            <a:avLst/>
          </a:prstGeom>
          <a:solidFill>
            <a:srgbClr val="00B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nb-NO" sz="52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576672" y="177459"/>
            <a:ext cx="7990656" cy="659253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21984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76672" y="1219200"/>
            <a:ext cx="3886200" cy="451405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6" name="Rektangel 5"/>
          <p:cNvSpPr/>
          <p:nvPr/>
        </p:nvSpPr>
        <p:spPr>
          <a:xfrm>
            <a:off x="0" y="-1"/>
            <a:ext cx="9144000" cy="908721"/>
          </a:xfrm>
          <a:prstGeom prst="rect">
            <a:avLst/>
          </a:prstGeom>
          <a:solidFill>
            <a:srgbClr val="00B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nb-NO" sz="52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7" name="Tittel 1"/>
          <p:cNvSpPr>
            <a:spLocks noGrp="1"/>
          </p:cNvSpPr>
          <p:nvPr>
            <p:ph type="title"/>
          </p:nvPr>
        </p:nvSpPr>
        <p:spPr>
          <a:xfrm>
            <a:off x="576672" y="177459"/>
            <a:ext cx="7990656" cy="659253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4681128" y="1219200"/>
            <a:ext cx="3886200" cy="451405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292991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-1"/>
            <a:ext cx="9144000" cy="908721"/>
          </a:xfrm>
          <a:prstGeom prst="rect">
            <a:avLst/>
          </a:prstGeom>
          <a:solidFill>
            <a:srgbClr val="00B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nb-NO" sz="52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7" name="Tittel 1"/>
          <p:cNvSpPr>
            <a:spLocks noGrp="1"/>
          </p:cNvSpPr>
          <p:nvPr>
            <p:ph type="title"/>
          </p:nvPr>
        </p:nvSpPr>
        <p:spPr>
          <a:xfrm>
            <a:off x="576672" y="177459"/>
            <a:ext cx="7990656" cy="659253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3" hasCustomPrompt="1"/>
          </p:nvPr>
        </p:nvSpPr>
        <p:spPr>
          <a:xfrm>
            <a:off x="576000" y="1196752"/>
            <a:ext cx="7992000" cy="4353086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nb-NO" dirty="0" smtClean="0"/>
              <a:t>Klikk på ikonet for å sette inn bilde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029587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6876256" y="5445224"/>
            <a:ext cx="194421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14" name="Plassholder for bilde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496334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127907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1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4499992" y="906170"/>
            <a:ext cx="4644008" cy="55692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8" name="Rektangel 7"/>
          <p:cNvSpPr/>
          <p:nvPr/>
        </p:nvSpPr>
        <p:spPr>
          <a:xfrm>
            <a:off x="6876256" y="5445224"/>
            <a:ext cx="194421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576000" y="1052736"/>
            <a:ext cx="3810263" cy="532859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23" name="Rektangel 22"/>
          <p:cNvSpPr/>
          <p:nvPr/>
        </p:nvSpPr>
        <p:spPr>
          <a:xfrm>
            <a:off x="0" y="-1"/>
            <a:ext cx="9144000" cy="908721"/>
          </a:xfrm>
          <a:prstGeom prst="rect">
            <a:avLst/>
          </a:prstGeom>
          <a:solidFill>
            <a:srgbClr val="00B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nb-NO" sz="52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24" name="Tittel 1"/>
          <p:cNvSpPr>
            <a:spLocks noGrp="1"/>
          </p:cNvSpPr>
          <p:nvPr>
            <p:ph type="title" hasCustomPrompt="1"/>
          </p:nvPr>
        </p:nvSpPr>
        <p:spPr>
          <a:xfrm>
            <a:off x="576672" y="177459"/>
            <a:ext cx="7990656" cy="659253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52405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2 bilder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4499992" y="908720"/>
            <a:ext cx="4644008" cy="2786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8" name="Rektangel 7"/>
          <p:cNvSpPr/>
          <p:nvPr/>
        </p:nvSpPr>
        <p:spPr>
          <a:xfrm>
            <a:off x="6876256" y="5445224"/>
            <a:ext cx="194421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576000" y="1052736"/>
            <a:ext cx="3810263" cy="532859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23" name="Rektangel 22"/>
          <p:cNvSpPr/>
          <p:nvPr/>
        </p:nvSpPr>
        <p:spPr>
          <a:xfrm>
            <a:off x="0" y="-1"/>
            <a:ext cx="9144000" cy="908721"/>
          </a:xfrm>
          <a:prstGeom prst="rect">
            <a:avLst/>
          </a:prstGeom>
          <a:solidFill>
            <a:srgbClr val="00B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nb-NO" sz="52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24" name="Tittel 1"/>
          <p:cNvSpPr>
            <a:spLocks noGrp="1"/>
          </p:cNvSpPr>
          <p:nvPr>
            <p:ph type="title" hasCustomPrompt="1"/>
          </p:nvPr>
        </p:nvSpPr>
        <p:spPr>
          <a:xfrm>
            <a:off x="576672" y="177459"/>
            <a:ext cx="7990656" cy="659253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4" name="Plassholder for bilde 8"/>
          <p:cNvSpPr>
            <a:spLocks noGrp="1"/>
          </p:cNvSpPr>
          <p:nvPr>
            <p:ph type="pic" sz="quarter" idx="20" hasCustomPrompt="1"/>
          </p:nvPr>
        </p:nvSpPr>
        <p:spPr>
          <a:xfrm>
            <a:off x="4499992" y="3692352"/>
            <a:ext cx="4644008" cy="2786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7330920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ysbilde til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551303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Grafikk med forkla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57212" y="980728"/>
            <a:ext cx="3008313" cy="792088"/>
          </a:xfrm>
        </p:spPr>
        <p:txBody>
          <a:bodyPr anchor="ctr"/>
          <a:lstStyle>
            <a:lvl1pPr algn="l">
              <a:defRPr sz="2800" b="1"/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575050" y="980727"/>
            <a:ext cx="5111750" cy="4752529"/>
          </a:xfrm>
        </p:spPr>
        <p:txBody>
          <a:bodyPr/>
          <a:lstStyle>
            <a:lvl1pPr marL="342900" indent="14288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på et av ikonene for å sette inn grafikk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12" y="1844824"/>
            <a:ext cx="3008313" cy="388843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8" name="Rektangel 7"/>
          <p:cNvSpPr/>
          <p:nvPr/>
        </p:nvSpPr>
        <p:spPr>
          <a:xfrm>
            <a:off x="0" y="-1"/>
            <a:ext cx="9144000" cy="908721"/>
          </a:xfrm>
          <a:prstGeom prst="rect">
            <a:avLst/>
          </a:prstGeom>
          <a:solidFill>
            <a:srgbClr val="00B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nb-NO" sz="52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656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  <p:sp>
        <p:nvSpPr>
          <p:cNvPr id="13" name="Rektangel 12"/>
          <p:cNvSpPr/>
          <p:nvPr/>
        </p:nvSpPr>
        <p:spPr>
          <a:xfrm>
            <a:off x="0" y="2129424"/>
            <a:ext cx="9144000" cy="1515600"/>
          </a:xfrm>
          <a:prstGeom prst="rect">
            <a:avLst/>
          </a:prstGeom>
          <a:solidFill>
            <a:srgbClr val="00B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b="1" dirty="0" smtClean="0">
                <a:latin typeface="Calibri" pitchFamily="34" charset="0"/>
                <a:cs typeface="Calibri" pitchFamily="34" charset="0"/>
              </a:rPr>
              <a:t>Takk for oppmerksomheten!</a:t>
            </a:r>
            <a:endParaRPr lang="nb-NO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44900"/>
            <a:ext cx="9144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1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  <p:sp>
        <p:nvSpPr>
          <p:cNvPr id="21" name="Undertittel 2"/>
          <p:cNvSpPr txBox="1">
            <a:spLocks/>
          </p:cNvSpPr>
          <p:nvPr/>
        </p:nvSpPr>
        <p:spPr bwMode="auto">
          <a:xfrm>
            <a:off x="3707904" y="4293096"/>
            <a:ext cx="5147338" cy="250234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solidFill>
              <a:schemeClr val="tx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aseline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2"/>
                </a:solidFill>
                <a:latin typeface="+mn-lt"/>
              </a:defRPr>
            </a:lvl9pPr>
          </a:lstStyle>
          <a:p>
            <a:pPr algn="l"/>
            <a:endParaRPr lang="nb-NO" sz="2000" dirty="0"/>
          </a:p>
        </p:txBody>
      </p:sp>
      <p:sp>
        <p:nvSpPr>
          <p:cNvPr id="22" name="TekstSylinder 17"/>
          <p:cNvSpPr txBox="1"/>
          <p:nvPr/>
        </p:nvSpPr>
        <p:spPr>
          <a:xfrm>
            <a:off x="7387340" y="4464935"/>
            <a:ext cx="136774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100" dirty="0" smtClean="0">
                <a:latin typeface="Gill Sans MT" pitchFamily="34" charset="0"/>
              </a:rPr>
              <a:t>DIPS ASA</a:t>
            </a:r>
          </a:p>
          <a:p>
            <a:pPr algn="r"/>
            <a:r>
              <a:rPr lang="nb-NO" sz="1100" dirty="0" smtClean="0">
                <a:latin typeface="Gill Sans MT" pitchFamily="34" charset="0"/>
              </a:rPr>
              <a:t>Jernbaneveien 85</a:t>
            </a:r>
          </a:p>
          <a:p>
            <a:pPr algn="r"/>
            <a:r>
              <a:rPr lang="nb-NO" sz="1100" dirty="0" smtClean="0">
                <a:latin typeface="Gill Sans MT" pitchFamily="34" charset="0"/>
              </a:rPr>
              <a:t>Bodø</a:t>
            </a:r>
          </a:p>
          <a:p>
            <a:pPr algn="r"/>
            <a:endParaRPr lang="nb-NO" sz="1100" dirty="0">
              <a:latin typeface="Gill Sans MT" pitchFamily="34" charset="0"/>
            </a:endParaRPr>
          </a:p>
          <a:p>
            <a:pPr algn="r"/>
            <a:endParaRPr lang="nb-NO" sz="1100" dirty="0" smtClean="0">
              <a:latin typeface="Gill Sans MT" pitchFamily="34" charset="0"/>
            </a:endParaRPr>
          </a:p>
          <a:p>
            <a:pPr algn="r"/>
            <a:r>
              <a:rPr lang="nb-NO" sz="1100" dirty="0" smtClean="0">
                <a:latin typeface="Gill Sans MT" pitchFamily="34" charset="0"/>
              </a:rPr>
              <a:t>Telefon: 75 59 20 00</a:t>
            </a:r>
          </a:p>
          <a:p>
            <a:pPr algn="r"/>
            <a:r>
              <a:rPr lang="nb-NO" sz="1100" dirty="0" smtClean="0">
                <a:latin typeface="Gill Sans MT" pitchFamily="34" charset="0"/>
                <a:hlinkClick r:id="rId2"/>
              </a:rPr>
              <a:t>www.dips.no</a:t>
            </a:r>
            <a:endParaRPr lang="nb-NO" dirty="0"/>
          </a:p>
        </p:txBody>
      </p:sp>
      <p:sp>
        <p:nvSpPr>
          <p:cNvPr id="23" name="TekstSylinder 5"/>
          <p:cNvSpPr txBox="1"/>
          <p:nvPr/>
        </p:nvSpPr>
        <p:spPr>
          <a:xfrm>
            <a:off x="3856157" y="528321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b-NO" sz="1100" dirty="0" smtClean="0">
                <a:latin typeface="Gill Sans MT" pitchFamily="34" charset="0"/>
              </a:rPr>
              <a:t>Telefon: </a:t>
            </a:r>
            <a:endParaRPr lang="nb-NO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23780" y="4479568"/>
            <a:ext cx="3312442" cy="383187"/>
          </a:xfrm>
        </p:spPr>
        <p:txBody>
          <a:bodyPr/>
          <a:lstStyle>
            <a:lvl1pPr marL="0" indent="0">
              <a:buNone/>
              <a:defRPr lang="nb-NO" sz="2400" kern="1200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</a:t>
            </a:r>
            <a:endParaRPr lang="nb-NO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499918" y="5325403"/>
            <a:ext cx="2089150" cy="215900"/>
          </a:xfrm>
        </p:spPr>
        <p:txBody>
          <a:bodyPr/>
          <a:lstStyle>
            <a:lvl1pPr marL="0" indent="0">
              <a:buNone/>
              <a:defRPr lang="nb-NO" sz="1100" kern="120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telefonnummer</a:t>
            </a:r>
            <a:endParaRPr lang="nb-NO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23854" y="4869160"/>
            <a:ext cx="3312442" cy="370800"/>
          </a:xfrm>
        </p:spPr>
        <p:txBody>
          <a:bodyPr/>
          <a:lstStyle>
            <a:lvl1pPr marL="0" indent="0">
              <a:buNone/>
              <a:defRPr lang="nb-NO" sz="1800" kern="1200" baseline="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stilling</a:t>
            </a:r>
            <a:endParaRPr lang="nb-NO" dirty="0"/>
          </a:p>
        </p:txBody>
      </p:sp>
      <p:sp>
        <p:nvSpPr>
          <p:cNvPr id="14" name="TekstSylinder 5"/>
          <p:cNvSpPr txBox="1"/>
          <p:nvPr/>
        </p:nvSpPr>
        <p:spPr>
          <a:xfrm>
            <a:off x="3851846" y="5525546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b-NO" sz="1100" dirty="0" smtClean="0">
                <a:latin typeface="Gill Sans MT" pitchFamily="34" charset="0"/>
              </a:rPr>
              <a:t>Epost: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8" hasCustomPrompt="1"/>
          </p:nvPr>
        </p:nvSpPr>
        <p:spPr>
          <a:xfrm>
            <a:off x="4499918" y="5571876"/>
            <a:ext cx="1971675" cy="196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nb-NO" sz="1100" kern="1200" dirty="0">
                <a:solidFill>
                  <a:schemeClr val="tx1"/>
                </a:solidFill>
                <a:latin typeface="Gill Sans MT" pitchFamily="34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nb-NO" dirty="0" smtClean="0"/>
              <a:t>Klikk for å legge inn epost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9899269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2FA0A-5644-0E42-AC22-6164F7AC52F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0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b-NO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b-NO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b-NO" smtClean="0"/>
              <a:t>Click to edit Master text styles</a:t>
            </a:r>
          </a:p>
          <a:p>
            <a:pPr lvl="1" eaLnBrk="1" latinLnBrk="0" hangingPunct="1"/>
            <a:r>
              <a:rPr kumimoji="0" lang="nb-NO" smtClean="0"/>
              <a:t>Second level</a:t>
            </a:r>
          </a:p>
          <a:p>
            <a:pPr lvl="2" eaLnBrk="1" latinLnBrk="0" hangingPunct="1"/>
            <a:r>
              <a:rPr kumimoji="0" lang="nb-NO" smtClean="0"/>
              <a:t>Third level</a:t>
            </a:r>
          </a:p>
          <a:p>
            <a:pPr lvl="3" eaLnBrk="1" latinLnBrk="0" hangingPunct="1"/>
            <a:r>
              <a:rPr kumimoji="0" lang="nb-NO" smtClean="0"/>
              <a:t>Fourth level</a:t>
            </a:r>
          </a:p>
          <a:p>
            <a:pPr lvl="4" eaLnBrk="1" latinLnBrk="0" hangingPunct="1"/>
            <a:r>
              <a:rPr kumimoji="0" lang="nb-NO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0193793-5F5D-A84E-BE34-45293363D29F}" type="datetimeFigureOut">
              <a:rPr lang="nb-NO"/>
              <a:pPr/>
              <a:t>12.11.2014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nb-N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PowerpointNy16-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74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 smtClean="0"/>
              <a:t>Paperless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DIPS EPR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52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en-US" dirty="0" smtClean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402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</p:sldLayoutIdLst>
  <p:hf hdr="0" ftr="0" dt="0"/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2pPr>
      <a:lvl3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3pPr>
      <a:lvl4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4pPr>
      <a:lvl5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5pPr>
      <a:lvl6pPr marL="4572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6pPr>
      <a:lvl7pPr marL="9144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7pPr>
      <a:lvl8pPr marL="13716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8pPr>
      <a:lvl9pPr marL="18288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50000"/>
            </a:schemeClr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50000"/>
            </a:schemeClr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50000"/>
            </a:schemeClr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50000"/>
            </a:schemeClr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Brukertestrapport 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1</a:t>
            </a:fld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Strukturert Journal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dirty="0" smtClean="0"/>
              <a:t>Jon </a:t>
            </a:r>
            <a:r>
              <a:rPr lang="nb-NO" dirty="0" err="1" smtClean="0"/>
              <a:t>Eikhaug</a:t>
            </a:r>
            <a:r>
              <a:rPr lang="nb-NO" dirty="0" smtClean="0"/>
              <a:t> og Lars Morgan Karlsen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740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52400" y="990600"/>
          <a:ext cx="8534400" cy="5580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74"/>
                <a:gridCol w="3520826"/>
                <a:gridCol w="4038600"/>
              </a:tblGrid>
              <a:tr h="224155">
                <a:tc>
                  <a:txBody>
                    <a:bodyPr/>
                    <a:lstStyle/>
                    <a:p>
                      <a:r>
                        <a:rPr lang="nb-NO" sz="1200" dirty="0"/>
                        <a:t>antall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hinder eller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aksjon</a:t>
                      </a:r>
                    </a:p>
                  </a:txBody>
                  <a:tcPr/>
                </a:tc>
              </a:tr>
              <a:tr h="224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Kommumenr forvirrer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den fjernes (Amund)</a:t>
                      </a:r>
                    </a:p>
                  </a:txBody>
                  <a:tcPr/>
                </a:tc>
              </a:tr>
              <a:tr h="1270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latin typeface="Verdana"/>
                        </a:rPr>
                        <a:t>Kontroller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, Signer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og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 Send inn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er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vanskelig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 å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få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øye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på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Laura dokumenterer dette og kommuniserer til Altinn og Brønnøysund.</a:t>
                      </a:r>
                    </a:p>
                    <a:p>
                      <a:endParaRPr lang="nb-NO" sz="1200"/>
                    </a:p>
                    <a:p>
                      <a:r>
                        <a:rPr lang="nb-NO" sz="1200"/>
                        <a:t>Mads sjekker om vi kan få en pil?</a:t>
                      </a:r>
                    </a:p>
                    <a:p>
                      <a:endParaRPr lang="nb-NO" sz="1200"/>
                    </a:p>
                    <a:p>
                      <a:r>
                        <a:rPr lang="nb-NO" sz="1200"/>
                        <a:t>Jane forbedrer teksten.</a:t>
                      </a:r>
                    </a:p>
                  </a:txBody>
                  <a:tcPr/>
                </a:tc>
              </a:tr>
              <a:tr h="1270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latin typeface="Verdana"/>
                        </a:rPr>
                        <a:t>Melde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fra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 for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riktige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personner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er</a:t>
                      </a:r>
                      <a:r>
                        <a:rPr lang="en-US" sz="1200" b="0" i="0" u="none" strike="noStrike" dirty="0">
                          <a:latin typeface="Verdana"/>
                        </a:rPr>
                        <a:t> </a:t>
                      </a:r>
                      <a:r>
                        <a:rPr lang="en-US" sz="1200" b="0" i="0" u="none" strike="noStrike" dirty="0" err="1">
                          <a:latin typeface="Verdana"/>
                        </a:rPr>
                        <a:t>vanskelig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Endre ”Flytter ikke” knappen til ”Fjern”  </a:t>
                      </a:r>
                    </a:p>
                    <a:p>
                      <a:endParaRPr lang="nb-NO" sz="1200" dirty="0"/>
                    </a:p>
                    <a:p>
                      <a:r>
                        <a:rPr lang="nb-NO" sz="1200" dirty="0"/>
                        <a:t>Mer luft mellom personene </a:t>
                      </a:r>
                    </a:p>
                    <a:p>
                      <a:r>
                        <a:rPr lang="nb-NO" sz="1200" dirty="0"/>
                        <a:t>(Amund)</a:t>
                      </a:r>
                    </a:p>
                    <a:p>
                      <a:endParaRPr lang="nb-NO" sz="1200" dirty="0"/>
                    </a:p>
                    <a:p>
                      <a:r>
                        <a:rPr lang="nb-NO" sz="1200" dirty="0"/>
                        <a:t>Sett</a:t>
                      </a:r>
                      <a:r>
                        <a:rPr lang="nb-NO" sz="1200" baseline="0" dirty="0"/>
                        <a:t> den som er innlogget </a:t>
                      </a:r>
                      <a:r>
                        <a:rPr lang="nb-NO" sz="1200" baseline="0" dirty="0" err="1"/>
                        <a:t>overst</a:t>
                      </a:r>
                      <a:r>
                        <a:rPr lang="nb-NO" sz="1200" baseline="0" dirty="0"/>
                        <a:t> hvis mulig.</a:t>
                      </a:r>
                      <a:endParaRPr lang="nb-NO" sz="1200" dirty="0"/>
                    </a:p>
                  </a:txBody>
                  <a:tcPr/>
                </a:tc>
              </a:tr>
              <a:tr h="523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Innlogging er vanskelig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Marit</a:t>
                      </a:r>
                      <a:r>
                        <a:rPr lang="nb-NO" sz="1200" baseline="0"/>
                        <a:t> fortsetter å snakke med Difi. Og Laura fortsetter å snakke med Difi og Altinn.</a:t>
                      </a:r>
                      <a:endParaRPr lang="nb-NO" sz="120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Våre brukere kan havne på posten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J</a:t>
                      </a:r>
                      <a:r>
                        <a:rPr lang="en-US" sz="1200"/>
                        <a:t>a</a:t>
                      </a:r>
                      <a:r>
                        <a:rPr lang="nb-NO" sz="1200"/>
                        <a:t>ne fortsetter å forhandle med konkurrentene</a:t>
                      </a:r>
                    </a:p>
                  </a:txBody>
                  <a:tcPr/>
                </a:tc>
              </a:tr>
              <a:tr h="67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Yrke (lengde på feltet)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 baseline="0"/>
                        <a:t>Hindre folk i å skrive flere tegn enn vi aksepterer, eller utvide hvor mye de får  lov å skrive</a:t>
                      </a:r>
                      <a:r>
                        <a:rPr lang="en-US" sz="1200" baseline="0"/>
                        <a:t>…det som er enklest og billigst.</a:t>
                      </a:r>
                      <a:r>
                        <a:rPr lang="nb-NO" sz="1200" baseline="0"/>
                        <a:t> </a:t>
                      </a:r>
                      <a:endParaRPr lang="nb-NO" sz="120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Datoformat streng, og uhjelpsom feilmelding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Sjekke om det er mulig å sette</a:t>
                      </a:r>
                      <a:r>
                        <a:rPr lang="nb-NO" sz="1200" baseline="0"/>
                        <a:t> folk inn i kalendar</a:t>
                      </a:r>
                      <a:endParaRPr lang="nb-NO" sz="1200"/>
                    </a:p>
                  </a:txBody>
                  <a:tcPr/>
                </a:tc>
              </a:tr>
              <a:tr h="224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Gatenavnlisten er lang i byene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dette bryr vi oss ikke om</a:t>
                      </a:r>
                    </a:p>
                  </a:txBody>
                  <a:tcPr/>
                </a:tc>
              </a:tr>
              <a:tr h="224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PDF mangler info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Amund fikser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10400" y="457200"/>
            <a:ext cx="1828800" cy="1524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Slik ser hinderlisten ut etter oppsummerings/beslutningsmøte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cxnSpLocks noChangeShapeType="1"/>
          </p:cNvCxnSpPr>
          <p:nvPr/>
        </p:nvCxnSpPr>
        <p:spPr bwMode="auto">
          <a:xfrm rot="5400000">
            <a:off x="2427288" y="3556000"/>
            <a:ext cx="4176712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1697038" y="3470275"/>
            <a:ext cx="5976937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>
                <a:ea typeface="ＭＳ Ｐゴシック" charset="-128"/>
                <a:cs typeface="ＭＳ Ｐゴシック" charset="-128"/>
              </a:rPr>
              <a:t>Hvem testet vi med?</a:t>
            </a:r>
            <a:endParaRPr lang="nb-NO" sz="1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22" name="Slide Number Placeholder 6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BE4A7-A5BE-0740-8D64-5B7E563D4C26}" type="slidenum">
              <a:rPr lang="nb-NO">
                <a:latin typeface="Arial" charset="0"/>
                <a:ea typeface="ＭＳ Ｐゴシック" charset="-128"/>
                <a:cs typeface="ＭＳ Ｐゴシック" charset="-128"/>
              </a:rPr>
              <a:pPr/>
              <a:t>3</a:t>
            </a:fld>
            <a:endParaRPr lang="nb-NO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697038" y="1466850"/>
            <a:ext cx="5921375" cy="4176713"/>
          </a:xfrm>
          <a:custGeom>
            <a:avLst/>
            <a:gdLst>
              <a:gd name="T0" fmla="*/ 0 w 5922289"/>
              <a:gd name="T1" fmla="*/ 0 h 3741354"/>
              <a:gd name="T2" fmla="*/ 0 w 5922289"/>
              <a:gd name="T3" fmla="*/ 4161216 h 3741354"/>
              <a:gd name="T4" fmla="*/ 5922289 w 5922289"/>
              <a:gd name="T5" fmla="*/ 4176628 h 3741354"/>
              <a:gd name="T6" fmla="*/ 0 60000 65536"/>
              <a:gd name="T7" fmla="*/ 0 60000 65536"/>
              <a:gd name="T8" fmla="*/ 0 60000 65536"/>
              <a:gd name="T9" fmla="*/ 0 w 5922289"/>
              <a:gd name="T10" fmla="*/ 0 h 3741354"/>
              <a:gd name="T11" fmla="*/ 5922289 w 5922289"/>
              <a:gd name="T12" fmla="*/ 3741354 h 3741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22289" h="3741354">
                <a:moveTo>
                  <a:pt x="0" y="0"/>
                </a:moveTo>
                <a:lnTo>
                  <a:pt x="0" y="3727549"/>
                </a:lnTo>
                <a:lnTo>
                  <a:pt x="5922289" y="3741354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  <a:headEnd type="stealth" w="med" len="med"/>
            <a:tailEnd type="stealth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nb-NO">
              <a:latin typeface="Arial" pitchFamily="-109" charset="0"/>
              <a:ea typeface="+mn-ea"/>
              <a:cs typeface="+mn-cs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 rot="-5400000">
            <a:off x="-256381" y="3331369"/>
            <a:ext cx="2198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/>
              <a:t>Kjennskap til SITS</a:t>
            </a: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3108325" y="6022975"/>
            <a:ext cx="2635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/>
              <a:t>Generell dataferdighet</a:t>
            </a:r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1697038" y="1474788"/>
            <a:ext cx="5976937" cy="1587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67" name="Straight Connector 66"/>
          <p:cNvCxnSpPr>
            <a:cxnSpLocks noChangeShapeType="1"/>
          </p:cNvCxnSpPr>
          <p:nvPr/>
        </p:nvCxnSpPr>
        <p:spPr bwMode="auto">
          <a:xfrm rot="5400000">
            <a:off x="5586413" y="3556000"/>
            <a:ext cx="4176712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1514" name="TextBox 77"/>
          <p:cNvSpPr txBox="1">
            <a:spLocks noChangeArrowheads="1"/>
          </p:cNvSpPr>
          <p:nvPr/>
        </p:nvSpPr>
        <p:spPr bwMode="auto">
          <a:xfrm>
            <a:off x="7089775" y="5618163"/>
            <a:ext cx="1038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høy</a:t>
            </a:r>
          </a:p>
        </p:txBody>
      </p:sp>
      <p:sp>
        <p:nvSpPr>
          <p:cNvPr id="21515" name="TextBox 56"/>
          <p:cNvSpPr txBox="1">
            <a:spLocks noChangeArrowheads="1"/>
          </p:cNvSpPr>
          <p:nvPr/>
        </p:nvSpPr>
        <p:spPr bwMode="auto">
          <a:xfrm>
            <a:off x="1417638" y="5618163"/>
            <a:ext cx="1038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lav</a:t>
            </a:r>
          </a:p>
        </p:txBody>
      </p:sp>
      <p:sp>
        <p:nvSpPr>
          <p:cNvPr id="21516" name="TextBox 58"/>
          <p:cNvSpPr txBox="1">
            <a:spLocks noChangeArrowheads="1"/>
          </p:cNvSpPr>
          <p:nvPr/>
        </p:nvSpPr>
        <p:spPr bwMode="auto">
          <a:xfrm>
            <a:off x="842963" y="1465263"/>
            <a:ext cx="1038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høy</a:t>
            </a:r>
          </a:p>
        </p:txBody>
      </p:sp>
      <p:sp>
        <p:nvSpPr>
          <p:cNvPr id="21517" name="TextBox 60"/>
          <p:cNvSpPr txBox="1">
            <a:spLocks noChangeArrowheads="1"/>
          </p:cNvSpPr>
          <p:nvPr/>
        </p:nvSpPr>
        <p:spPr bwMode="auto">
          <a:xfrm>
            <a:off x="842963" y="5378450"/>
            <a:ext cx="10382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lav</a:t>
            </a:r>
          </a:p>
        </p:txBody>
      </p:sp>
      <p:sp>
        <p:nvSpPr>
          <p:cNvPr id="21518" name="Rectangle 63"/>
          <p:cNvSpPr>
            <a:spLocks noChangeArrowheads="1"/>
          </p:cNvSpPr>
          <p:nvPr/>
        </p:nvSpPr>
        <p:spPr bwMode="auto">
          <a:xfrm>
            <a:off x="7875588" y="3003550"/>
            <a:ext cx="215900" cy="223838"/>
          </a:xfrm>
          <a:prstGeom prst="rect">
            <a:avLst/>
          </a:prstGeom>
          <a:solidFill>
            <a:srgbClr val="CC66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nb-NO"/>
          </a:p>
        </p:txBody>
      </p:sp>
      <p:sp>
        <p:nvSpPr>
          <p:cNvPr id="65" name="Rectangle 64"/>
          <p:cNvSpPr/>
          <p:nvPr/>
        </p:nvSpPr>
        <p:spPr bwMode="auto">
          <a:xfrm>
            <a:off x="7875588" y="3330575"/>
            <a:ext cx="215900" cy="2238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nb-NO">
              <a:latin typeface="Arial" pitchFamily="-109" charset="0"/>
              <a:ea typeface="+mn-ea"/>
              <a:cs typeface="+mn-cs"/>
            </a:endParaRPr>
          </a:p>
        </p:txBody>
      </p:sp>
      <p:sp>
        <p:nvSpPr>
          <p:cNvPr id="21520" name="TextBox 65"/>
          <p:cNvSpPr txBox="1">
            <a:spLocks noChangeArrowheads="1"/>
          </p:cNvSpPr>
          <p:nvPr/>
        </p:nvSpPr>
        <p:spPr bwMode="auto">
          <a:xfrm>
            <a:off x="8083550" y="3290888"/>
            <a:ext cx="5699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200" b="0"/>
              <a:t>mann</a:t>
            </a:r>
          </a:p>
        </p:txBody>
      </p:sp>
      <p:sp>
        <p:nvSpPr>
          <p:cNvPr id="21521" name="TextBox 67"/>
          <p:cNvSpPr txBox="1">
            <a:spLocks noChangeArrowheads="1"/>
          </p:cNvSpPr>
          <p:nvPr/>
        </p:nvSpPr>
        <p:spPr bwMode="auto">
          <a:xfrm>
            <a:off x="8083550" y="2979738"/>
            <a:ext cx="630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200" b="0"/>
              <a:t>kvinne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724150" y="2703513"/>
            <a:ext cx="962025" cy="1260475"/>
            <a:chOff x="2110643" y="2775282"/>
            <a:chExt cx="962152" cy="1260367"/>
          </a:xfrm>
        </p:grpSpPr>
        <p:grpSp>
          <p:nvGrpSpPr>
            <p:cNvPr id="3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solidFill>
              <a:srgbClr val="FF00FF"/>
            </a:solidFill>
          </p:grpSpPr>
          <p:sp>
            <p:nvSpPr>
              <p:cNvPr id="59" name="Chord 58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41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542" name="TextBox 49"/>
            <p:cNvSpPr txBox="1">
              <a:spLocks noChangeArrowheads="1"/>
            </p:cNvSpPr>
            <p:nvPr/>
          </p:nvSpPr>
          <p:spPr bwMode="auto">
            <a:xfrm>
              <a:off x="2110643" y="3363317"/>
              <a:ext cx="962152" cy="46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1. kons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Fastsetting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Skatt Sør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789363" y="3113088"/>
            <a:ext cx="962025" cy="1260475"/>
            <a:chOff x="2101761" y="2775282"/>
            <a:chExt cx="962152" cy="1260367"/>
          </a:xfrm>
        </p:grpSpPr>
        <p:grpSp>
          <p:nvGrpSpPr>
            <p:cNvPr id="6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solidFill>
              <a:srgbClr val="FF00FF"/>
            </a:solidFill>
          </p:grpSpPr>
          <p:sp>
            <p:nvSpPr>
              <p:cNvPr id="73" name="Chord 72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38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539" name="TextBox 49"/>
            <p:cNvSpPr txBox="1">
              <a:spLocks noChangeArrowheads="1"/>
            </p:cNvSpPr>
            <p:nvPr/>
          </p:nvSpPr>
          <p:spPr bwMode="auto">
            <a:xfrm>
              <a:off x="2101761" y="3354437"/>
              <a:ext cx="962152" cy="46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leder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Veiledning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Skatt Sør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5095875" y="2436813"/>
            <a:ext cx="1443038" cy="1260475"/>
            <a:chOff x="1497931" y="3156811"/>
            <a:chExt cx="1443037" cy="1261004"/>
          </a:xfrm>
        </p:grpSpPr>
        <p:grpSp>
          <p:nvGrpSpPr>
            <p:cNvPr id="8" name="Group 45"/>
            <p:cNvGrpSpPr/>
            <p:nvPr/>
          </p:nvGrpSpPr>
          <p:grpSpPr bwMode="auto">
            <a:xfrm>
              <a:off x="1831167" y="3156811"/>
              <a:ext cx="762014" cy="1261004"/>
              <a:chOff x="3345316" y="2244126"/>
              <a:chExt cx="762000" cy="1261074"/>
            </a:xfrm>
            <a:solidFill>
              <a:schemeClr val="tx2">
                <a:lumMod val="75000"/>
              </a:schemeClr>
            </a:solidFill>
          </p:grpSpPr>
          <p:sp>
            <p:nvSpPr>
              <p:cNvPr id="63" name="Chord 62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35" name="TextBox 46"/>
            <p:cNvSpPr txBox="1">
              <a:spLocks noChangeArrowheads="1"/>
            </p:cNvSpPr>
            <p:nvPr/>
          </p:nvSpPr>
          <p:spPr bwMode="auto">
            <a:xfrm>
              <a:off x="2048657" y="320101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536" name="TextBox 49"/>
            <p:cNvSpPr txBox="1">
              <a:spLocks noChangeArrowheads="1"/>
            </p:cNvSpPr>
            <p:nvPr/>
          </p:nvSpPr>
          <p:spPr bwMode="auto">
            <a:xfrm>
              <a:off x="1497931" y="3745684"/>
              <a:ext cx="1443037" cy="4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leder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SOL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Skatt Øst</a:t>
              </a:r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4987925" y="3663950"/>
            <a:ext cx="962025" cy="1260475"/>
            <a:chOff x="2101761" y="2775282"/>
            <a:chExt cx="962152" cy="1260367"/>
          </a:xfrm>
        </p:grpSpPr>
        <p:grpSp>
          <p:nvGrpSpPr>
            <p:cNvPr id="10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solidFill>
              <a:srgbClr val="FF00FF"/>
            </a:solidFill>
          </p:grpSpPr>
          <p:sp>
            <p:nvSpPr>
              <p:cNvPr id="79" name="Chord 78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32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533" name="TextBox 49"/>
            <p:cNvSpPr txBox="1">
              <a:spLocks noChangeArrowheads="1"/>
            </p:cNvSpPr>
            <p:nvPr/>
          </p:nvSpPr>
          <p:spPr bwMode="auto">
            <a:xfrm>
              <a:off x="2101761" y="3354437"/>
              <a:ext cx="9621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1. kons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Fastsetting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Skatt N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4179888" y="3609975"/>
            <a:ext cx="1443037" cy="1260475"/>
            <a:chOff x="1497931" y="3156811"/>
            <a:chExt cx="1443037" cy="1261004"/>
          </a:xfrm>
        </p:grpSpPr>
        <p:grpSp>
          <p:nvGrpSpPr>
            <p:cNvPr id="12" name="Group 45"/>
            <p:cNvGrpSpPr/>
            <p:nvPr/>
          </p:nvGrpSpPr>
          <p:grpSpPr bwMode="auto">
            <a:xfrm>
              <a:off x="1831167" y="3156811"/>
              <a:ext cx="762014" cy="1261004"/>
              <a:chOff x="3345316" y="2244126"/>
              <a:chExt cx="762000" cy="1261074"/>
            </a:xfrm>
            <a:solidFill>
              <a:schemeClr val="tx2">
                <a:lumMod val="75000"/>
              </a:schemeClr>
            </a:solidFill>
          </p:grpSpPr>
          <p:sp>
            <p:nvSpPr>
              <p:cNvPr id="68" name="Chord 67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29" name="TextBox 46"/>
            <p:cNvSpPr txBox="1">
              <a:spLocks noChangeArrowheads="1"/>
            </p:cNvSpPr>
            <p:nvPr/>
          </p:nvSpPr>
          <p:spPr bwMode="auto">
            <a:xfrm>
              <a:off x="2048657" y="320101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530" name="TextBox 49"/>
            <p:cNvSpPr txBox="1">
              <a:spLocks noChangeArrowheads="1"/>
            </p:cNvSpPr>
            <p:nvPr/>
          </p:nvSpPr>
          <p:spPr bwMode="auto">
            <a:xfrm>
              <a:off x="1497931" y="3738871"/>
              <a:ext cx="1443037" cy="4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rådgiver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Fastsetting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Skatt Sør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10400" y="457200"/>
            <a:ext cx="1828800" cy="1524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Vi tar med en slik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brukermatrise i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alle presentasjoner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etter brukertest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din Y-akse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vil ha din tekst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nb-NO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oppgavegjennomføring</a:t>
            </a:r>
          </a:p>
        </p:txBody>
      </p:sp>
      <p:graphicFrame>
        <p:nvGraphicFramePr>
          <p:cNvPr id="95" name="Content Placeholder 94"/>
          <p:cNvGraphicFramePr>
            <a:graphicFrameLocks noGrp="1"/>
          </p:cNvGraphicFramePr>
          <p:nvPr>
            <p:ph idx="1"/>
          </p:nvPr>
        </p:nvGraphicFramePr>
        <p:xfrm>
          <a:off x="457200" y="2249487"/>
          <a:ext cx="8229600" cy="386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185"/>
                <a:gridCol w="1035538"/>
                <a:gridCol w="937846"/>
                <a:gridCol w="1006231"/>
                <a:gridCol w="939800"/>
              </a:tblGrid>
              <a:tr h="383357">
                <a:tc>
                  <a:txBody>
                    <a:bodyPr/>
                    <a:lstStyle/>
                    <a:p>
                      <a:r>
                        <a:rPr lang="nb-NO"/>
                        <a:t>Oppgave</a:t>
                      </a:r>
                      <a:r>
                        <a:rPr lang="nb-NO" baseline="0"/>
                        <a:t>                                      Bruker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4</a:t>
                      </a:r>
                    </a:p>
                  </a:txBody>
                  <a:tcPr/>
                </a:tc>
              </a:tr>
              <a:tr h="452206">
                <a:tc>
                  <a:txBody>
                    <a:bodyPr/>
                    <a:lstStyle/>
                    <a:p>
                      <a:r>
                        <a:rPr lang="nb-NO"/>
                        <a:t>Mottar</a:t>
                      </a:r>
                      <a:r>
                        <a:rPr lang="nb-NO" baseline="0"/>
                        <a:t> SMS, går til Altinn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64554">
                <a:tc>
                  <a:txBody>
                    <a:bodyPr/>
                    <a:lstStyle/>
                    <a:p>
                      <a:r>
                        <a:rPr lang="nb-NO"/>
                        <a:t>Logg inn via Altinn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74652">
                <a:tc>
                  <a:txBody>
                    <a:bodyPr/>
                    <a:lstStyle/>
                    <a:p>
                      <a:r>
                        <a:rPr lang="nb-NO"/>
                        <a:t>Finne riktig melding i meldingsboksen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94850">
                <a:tc>
                  <a:txBody>
                    <a:bodyPr/>
                    <a:lstStyle/>
                    <a:p>
                      <a:r>
                        <a:rPr lang="nb-NO"/>
                        <a:t>Åpne brevet, fra meldingen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54454">
                <a:tc>
                  <a:txBody>
                    <a:bodyPr/>
                    <a:lstStyle/>
                    <a:p>
                      <a:r>
                        <a:rPr lang="nb-NO"/>
                        <a:t>Lese brevet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28825">
                <a:tc>
                  <a:txBody>
                    <a:bodyPr/>
                    <a:lstStyle/>
                    <a:p>
                      <a:r>
                        <a:rPr lang="nb-NO"/>
                        <a:t>Svarer elektronisk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83357">
                <a:tc>
                  <a:txBody>
                    <a:bodyPr/>
                    <a:lstStyle/>
                    <a:p>
                      <a:r>
                        <a:rPr lang="nb-NO"/>
                        <a:t>Fullfører innsending av svar </a:t>
                      </a:r>
                      <a:r>
                        <a:rPr lang="nb-NO" sz="240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Donut 95"/>
          <p:cNvSpPr/>
          <p:nvPr/>
        </p:nvSpPr>
        <p:spPr>
          <a:xfrm>
            <a:off x="6173687" y="3199252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7" name="Cross 96"/>
          <p:cNvSpPr/>
          <p:nvPr/>
        </p:nvSpPr>
        <p:spPr>
          <a:xfrm rot="2612984">
            <a:off x="5171291" y="3197118"/>
            <a:ext cx="282469" cy="282469"/>
          </a:xfrm>
          <a:prstGeom prst="plus">
            <a:avLst>
              <a:gd name="adj" fmla="val 37371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98" name="5-Point Star 97"/>
          <p:cNvSpPr/>
          <p:nvPr/>
        </p:nvSpPr>
        <p:spPr>
          <a:xfrm>
            <a:off x="5173354" y="273831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99" name="Cross 98"/>
          <p:cNvSpPr/>
          <p:nvPr/>
        </p:nvSpPr>
        <p:spPr>
          <a:xfrm rot="2612984">
            <a:off x="7095829" y="2731912"/>
            <a:ext cx="282469" cy="282469"/>
          </a:xfrm>
          <a:prstGeom prst="plus">
            <a:avLst>
              <a:gd name="adj" fmla="val 37371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0" name="Donut 99"/>
          <p:cNvSpPr/>
          <p:nvPr/>
        </p:nvSpPr>
        <p:spPr>
          <a:xfrm>
            <a:off x="8165876" y="3199252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1" name="5-Point Star 100"/>
          <p:cNvSpPr/>
          <p:nvPr/>
        </p:nvSpPr>
        <p:spPr>
          <a:xfrm>
            <a:off x="5173354" y="366872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2" name="5-Point Star 101"/>
          <p:cNvSpPr/>
          <p:nvPr/>
        </p:nvSpPr>
        <p:spPr>
          <a:xfrm>
            <a:off x="5173354" y="412753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3" name="5-Point Star 102"/>
          <p:cNvSpPr/>
          <p:nvPr/>
        </p:nvSpPr>
        <p:spPr>
          <a:xfrm>
            <a:off x="5173354" y="458633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4" name="5-Point Star 103"/>
          <p:cNvSpPr/>
          <p:nvPr/>
        </p:nvSpPr>
        <p:spPr>
          <a:xfrm>
            <a:off x="5173354" y="504514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5" name="5-Point Star 104"/>
          <p:cNvSpPr/>
          <p:nvPr/>
        </p:nvSpPr>
        <p:spPr>
          <a:xfrm>
            <a:off x="5173354" y="550394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6" name="5-Point Star 105"/>
          <p:cNvSpPr/>
          <p:nvPr/>
        </p:nvSpPr>
        <p:spPr>
          <a:xfrm>
            <a:off x="6169349" y="366019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7" name="5-Point Star 106"/>
          <p:cNvSpPr/>
          <p:nvPr/>
        </p:nvSpPr>
        <p:spPr>
          <a:xfrm>
            <a:off x="6169349" y="412113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8" name="5-Point Star 107"/>
          <p:cNvSpPr/>
          <p:nvPr/>
        </p:nvSpPr>
        <p:spPr>
          <a:xfrm>
            <a:off x="6169349" y="458206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9" name="5-Point Star 108"/>
          <p:cNvSpPr/>
          <p:nvPr/>
        </p:nvSpPr>
        <p:spPr>
          <a:xfrm>
            <a:off x="6169349" y="504300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0" name="5-Point Star 109"/>
          <p:cNvSpPr/>
          <p:nvPr/>
        </p:nvSpPr>
        <p:spPr>
          <a:xfrm>
            <a:off x="6169349" y="550394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1" name="5-Point Star 110"/>
          <p:cNvSpPr/>
          <p:nvPr/>
        </p:nvSpPr>
        <p:spPr>
          <a:xfrm>
            <a:off x="7097892" y="366445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2" name="5-Point Star 111"/>
          <p:cNvSpPr/>
          <p:nvPr/>
        </p:nvSpPr>
        <p:spPr>
          <a:xfrm>
            <a:off x="7097892" y="412433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3" name="5-Point Star 112"/>
          <p:cNvSpPr/>
          <p:nvPr/>
        </p:nvSpPr>
        <p:spPr>
          <a:xfrm>
            <a:off x="7097892" y="458420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4" name="5-Point Star 113"/>
          <p:cNvSpPr/>
          <p:nvPr/>
        </p:nvSpPr>
        <p:spPr>
          <a:xfrm>
            <a:off x="7097892" y="504407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5" name="5-Point Star 114"/>
          <p:cNvSpPr/>
          <p:nvPr/>
        </p:nvSpPr>
        <p:spPr>
          <a:xfrm>
            <a:off x="7097892" y="550394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6" name="5-Point Star 115"/>
          <p:cNvSpPr/>
          <p:nvPr/>
        </p:nvSpPr>
        <p:spPr>
          <a:xfrm>
            <a:off x="8161538" y="366019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7" name="5-Point Star 116"/>
          <p:cNvSpPr/>
          <p:nvPr/>
        </p:nvSpPr>
        <p:spPr>
          <a:xfrm>
            <a:off x="8161538" y="412113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8" name="5-Point Star 117"/>
          <p:cNvSpPr/>
          <p:nvPr/>
        </p:nvSpPr>
        <p:spPr>
          <a:xfrm>
            <a:off x="8161538" y="458206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9" name="5-Point Star 118"/>
          <p:cNvSpPr/>
          <p:nvPr/>
        </p:nvSpPr>
        <p:spPr>
          <a:xfrm>
            <a:off x="8161538" y="504300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0" name="5-Point Star 119"/>
          <p:cNvSpPr/>
          <p:nvPr/>
        </p:nvSpPr>
        <p:spPr>
          <a:xfrm>
            <a:off x="8161538" y="550394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1" name="5-Point Star 120"/>
          <p:cNvSpPr/>
          <p:nvPr/>
        </p:nvSpPr>
        <p:spPr>
          <a:xfrm>
            <a:off x="6169349" y="273831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2" name="5-Point Star 121"/>
          <p:cNvSpPr/>
          <p:nvPr/>
        </p:nvSpPr>
        <p:spPr>
          <a:xfrm>
            <a:off x="8161538" y="273831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3" name="5-Point Star 122"/>
          <p:cNvSpPr/>
          <p:nvPr/>
        </p:nvSpPr>
        <p:spPr>
          <a:xfrm>
            <a:off x="7097892" y="3204587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51697" y="304800"/>
            <a:ext cx="1828800" cy="1524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En slik 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visualisering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av testens utfall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kan være gullverdt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i kommunikasjonen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719" y="228600"/>
            <a:ext cx="5719334" cy="573024"/>
          </a:xfrm>
        </p:spPr>
        <p:txBody>
          <a:bodyPr/>
          <a:lstStyle/>
          <a:p>
            <a:r>
              <a:rPr lang="nb-NO"/>
              <a:t>Siden: Generell informasjon</a:t>
            </a:r>
          </a:p>
        </p:txBody>
      </p:sp>
      <p:pic>
        <p:nvPicPr>
          <p:cNvPr id="7" name="Content Placeholder 6" descr="Picture 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278" y="1979794"/>
            <a:ext cx="6047498" cy="4400367"/>
          </a:xfrm>
          <a:ln>
            <a:solidFill>
              <a:srgbClr val="C8C8C8"/>
            </a:solidFill>
          </a:ln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65099" y="1979794"/>
            <a:ext cx="2048686" cy="4392948"/>
          </a:xfrm>
        </p:spPr>
        <p:txBody>
          <a:bodyPr/>
          <a:lstStyle/>
          <a:p>
            <a:r>
              <a:rPr lang="nb-NO"/>
              <a:t>Ingen forsøkte å endre adressedata her.</a:t>
            </a:r>
          </a:p>
          <a:p>
            <a:endParaRPr lang="nb-NO"/>
          </a:p>
          <a:p>
            <a:r>
              <a:rPr lang="nb-NO"/>
              <a:t>Alle tastet inn kontaktdata.</a:t>
            </a:r>
          </a:p>
          <a:p>
            <a:endParaRPr lang="nb-NO"/>
          </a:p>
          <a:p>
            <a:r>
              <a:rPr lang="nb-NO"/>
              <a:t>To fikk problemer fordi de skrev uten punktum. </a:t>
            </a:r>
          </a:p>
          <a:p>
            <a:endParaRPr lang="nb-NO"/>
          </a:p>
          <a:p>
            <a:r>
              <a:rPr lang="nb-NO"/>
              <a:t>Med kommunenr foran og redigerbar, skrev brukerne postnummer i feltet. Ikke alle oppdaget at de fikk feil kommune</a:t>
            </a:r>
            <a:r>
              <a:rPr lang="en-US"/>
              <a:t>… dette problem er alt rettet.</a:t>
            </a:r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165794" y="19746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nb-NO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035" y="33972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nb-NO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035" y="44451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nb-NO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794" y="27535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nb-NO">
              <a:solidFill>
                <a:srgbClr val="008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09347" y="4010196"/>
            <a:ext cx="2870411" cy="123524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347" y="4814473"/>
            <a:ext cx="2870411" cy="8398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10400" y="457200"/>
            <a:ext cx="1828800" cy="1524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En side-for-side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kommentarserie er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nyttig for de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som skal beslutte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og implementere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endringer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PS">
  <a:themeElements>
    <a:clrScheme name="Egendefinert 1">
      <a:dk1>
        <a:srgbClr val="4D4D4D"/>
      </a:dk1>
      <a:lt1>
        <a:srgbClr val="FFFFFF"/>
      </a:lt1>
      <a:dk2>
        <a:srgbClr val="000000"/>
      </a:dk2>
      <a:lt2>
        <a:srgbClr val="EBEDEE"/>
      </a:lt2>
      <a:accent1>
        <a:srgbClr val="D32D28"/>
      </a:accent1>
      <a:accent2>
        <a:srgbClr val="55B0CA"/>
      </a:accent2>
      <a:accent3>
        <a:srgbClr val="B4DCE6"/>
      </a:accent3>
      <a:accent4>
        <a:srgbClr val="9EA5AB"/>
      </a:accent4>
      <a:accent5>
        <a:srgbClr val="F5A50D"/>
      </a:accent5>
      <a:accent6>
        <a:srgbClr val="606060"/>
      </a:accent6>
      <a:hlink>
        <a:srgbClr val="0066FF"/>
      </a:hlink>
      <a:folHlink>
        <a:srgbClr val="808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4D4D4D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40404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386</Words>
  <Application>Microsoft Office PowerPoint</Application>
  <PresentationFormat>Skjermfremvisning (4:3)</PresentationFormat>
  <Paragraphs>117</Paragraphs>
  <Slides>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10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5</vt:i4>
      </vt:variant>
    </vt:vector>
  </HeadingPairs>
  <TitlesOfParts>
    <vt:vector size="17" baseType="lpstr">
      <vt:lpstr>ＭＳ Ｐゴシック</vt:lpstr>
      <vt:lpstr>Arial</vt:lpstr>
      <vt:lpstr>Calibri</vt:lpstr>
      <vt:lpstr>Georgia</vt:lpstr>
      <vt:lpstr>Gill Sans MT</vt:lpstr>
      <vt:lpstr>Trebuchet MS</vt:lpstr>
      <vt:lpstr>URWGroteskTWid</vt:lpstr>
      <vt:lpstr>Verdana</vt:lpstr>
      <vt:lpstr>Wingdings 2</vt:lpstr>
      <vt:lpstr>Zapf Dingbats</vt:lpstr>
      <vt:lpstr>Urban</vt:lpstr>
      <vt:lpstr>DIPS</vt:lpstr>
      <vt:lpstr>Brukertestrapport </vt:lpstr>
      <vt:lpstr>PowerPoint-presentasjon</vt:lpstr>
      <vt:lpstr>Hvem testet vi med?</vt:lpstr>
      <vt:lpstr>oppgavegjennomføring</vt:lpstr>
      <vt:lpstr>Siden: Generell informasjon</vt:lpstr>
    </vt:vector>
  </TitlesOfParts>
  <Company>Skatteetatens IT- og servicepartner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Hvem testet vi med?</dc:title>
  <dc:creator>Laura Arlov</dc:creator>
  <cp:lastModifiedBy>Lars Morgan Karlsen</cp:lastModifiedBy>
  <cp:revision>4</cp:revision>
  <dcterms:created xsi:type="dcterms:W3CDTF">2012-09-26T06:42:56Z</dcterms:created>
  <dcterms:modified xsi:type="dcterms:W3CDTF">2014-11-12T20:55:25Z</dcterms:modified>
</cp:coreProperties>
</file>