
<file path=[Content_Types].xml><?xml version="1.0" encoding="utf-8"?>
<Types xmlns="http://schemas.openxmlformats.org/package/2006/content-types"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3" r:id="rId2"/>
  </p:sldMasterIdLst>
  <p:notesMasterIdLst>
    <p:notesMasterId r:id="rId8"/>
  </p:notesMasterIdLst>
  <p:sldIdLst>
    <p:sldId id="262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03" d="100"/>
          <a:sy n="103" d="100"/>
        </p:scale>
        <p:origin x="-1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B2E30-F5E2-8849-8B9E-557DD131EFC6}" type="datetimeFigureOut">
              <a:rPr/>
              <a:pPr/>
              <a:t>9/14/12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03884-2F7C-EC4E-90F8-BEF333551AC2}" type="slidenum">
              <a:rPr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nb-NO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571F27-EC12-1944-9379-91FF3B41D503}" type="slidenum">
              <a:rPr lang="nb-NO">
                <a:latin typeface="Arial" charset="0"/>
                <a:ea typeface="ＭＳ Ｐゴシック" charset="-128"/>
                <a:cs typeface="ＭＳ Ｐゴシック" charset="-128"/>
              </a:rPr>
              <a:pPr/>
              <a:t>3</a:t>
            </a:fld>
            <a:endParaRPr lang="nb-NO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katte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8928100" cy="662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6"/>
          <p:cNvSpPr>
            <a:spLocks/>
          </p:cNvSpPr>
          <p:nvPr/>
        </p:nvSpPr>
        <p:spPr bwMode="auto">
          <a:xfrm>
            <a:off x="0" y="1438275"/>
            <a:ext cx="7058025" cy="2160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427" y="0"/>
              </a:cxn>
              <a:cxn ang="0">
                <a:pos x="431" y="145"/>
              </a:cxn>
              <a:cxn ang="0">
                <a:pos x="565" y="0"/>
              </a:cxn>
              <a:cxn ang="0">
                <a:pos x="4446" y="2"/>
              </a:cxn>
              <a:cxn ang="0">
                <a:pos x="4446" y="1360"/>
              </a:cxn>
              <a:cxn ang="0">
                <a:pos x="0" y="1361"/>
              </a:cxn>
              <a:cxn ang="0">
                <a:pos x="0" y="1"/>
              </a:cxn>
            </a:cxnLst>
            <a:rect l="0" t="0" r="r" b="b"/>
            <a:pathLst>
              <a:path w="4446" h="1361">
                <a:moveTo>
                  <a:pt x="0" y="1"/>
                </a:moveTo>
                <a:lnTo>
                  <a:pt x="427" y="0"/>
                </a:lnTo>
                <a:lnTo>
                  <a:pt x="431" y="145"/>
                </a:lnTo>
                <a:lnTo>
                  <a:pt x="565" y="0"/>
                </a:lnTo>
                <a:lnTo>
                  <a:pt x="4446" y="2"/>
                </a:lnTo>
                <a:lnTo>
                  <a:pt x="4446" y="1360"/>
                </a:lnTo>
                <a:lnTo>
                  <a:pt x="0" y="1361"/>
                </a:lnTo>
                <a:lnTo>
                  <a:pt x="0" y="1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atin typeface="Arial" pitchFamily="-109" charset="0"/>
              <a:ea typeface="+mn-ea"/>
              <a:cs typeface="+mn-cs"/>
            </a:endParaRPr>
          </a:p>
        </p:txBody>
      </p:sp>
      <p:pic>
        <p:nvPicPr>
          <p:cNvPr id="6" name="Picture 9" descr="skatteetaten_logo_RG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3738" y="2868613"/>
            <a:ext cx="1150937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4213" y="1700213"/>
            <a:ext cx="6264275" cy="1008062"/>
          </a:xfrm>
        </p:spPr>
        <p:txBody>
          <a:bodyPr anchor="t"/>
          <a:lstStyle>
            <a:lvl1pPr>
              <a:lnSpc>
                <a:spcPts val="32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24175"/>
            <a:ext cx="4535487" cy="544513"/>
          </a:xfrm>
        </p:spPr>
        <p:txBody>
          <a:bodyPr anchor="b"/>
          <a:lstStyle>
            <a:lvl1pPr marL="0" indent="0">
              <a:lnSpc>
                <a:spcPts val="2000"/>
              </a:lnSpc>
              <a:spcBef>
                <a:spcPct val="0"/>
              </a:spcBef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4213" y="188913"/>
            <a:ext cx="4044950" cy="228600"/>
          </a:xfrm>
        </p:spPr>
        <p:txBody>
          <a:bodyPr anchor="t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88350" y="6524625"/>
            <a:ext cx="223838" cy="215900"/>
          </a:xfrm>
        </p:spPr>
        <p:txBody>
          <a:bodyPr wrap="square"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E4FFE68-B7E7-2541-99B2-F965925DD2BD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684213" y="6524625"/>
            <a:ext cx="6550025" cy="21590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09D73-1866-EC4E-A4CE-E8CD83111D9B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4613"/>
            <a:ext cx="1981200" cy="6207125"/>
          </a:xfrm>
        </p:spPr>
        <p:txBody>
          <a:bodyPr vert="eaVert"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74613"/>
            <a:ext cx="5792787" cy="6207125"/>
          </a:xfrm>
        </p:spPr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8934D-9863-014B-A920-7785BDBC7B71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74613"/>
            <a:ext cx="6911975" cy="762000"/>
          </a:xfrm>
        </p:spPr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438275"/>
            <a:ext cx="7926387" cy="48434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6B4F5-F4D4-9842-9A88-DE62F9BC0748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nb-NO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b-NO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0193793-5F5D-A84E-BE34-45293363D29F}" type="datetimeFigureOut">
              <a:rPr/>
              <a:pPr/>
              <a:t>2/2/11</a:t>
            </a:fld>
            <a:endParaRPr lang="nb-N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nb-NO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D0502A2-069F-0E41-9DB8-6825EDEB75C7}" type="slidenum">
              <a:rPr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b-NO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b-NO"/>
              <a:t>Click to edit Master text styles</a:t>
            </a:r>
          </a:p>
          <a:p>
            <a:pPr lvl="1" eaLnBrk="1" latinLnBrk="0" hangingPunct="1"/>
            <a:r>
              <a:rPr lang="nb-NO"/>
              <a:t>Second level</a:t>
            </a:r>
          </a:p>
          <a:p>
            <a:pPr lvl="2" eaLnBrk="1" latinLnBrk="0" hangingPunct="1"/>
            <a:r>
              <a:rPr lang="nb-NO"/>
              <a:t>Third level</a:t>
            </a:r>
          </a:p>
          <a:p>
            <a:pPr lvl="3" eaLnBrk="1" latinLnBrk="0" hangingPunct="1"/>
            <a:r>
              <a:rPr lang="nb-NO"/>
              <a:t>Fourth level</a:t>
            </a:r>
          </a:p>
          <a:p>
            <a:pPr lvl="4" eaLnBrk="1" latinLnBrk="0" hangingPunct="1"/>
            <a:r>
              <a:rPr lang="nb-NO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793-5F5D-A84E-BE34-45293363D29F}" type="datetimeFigureOut">
              <a:rPr/>
              <a:pPr/>
              <a:t>2/2/11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2A2-069F-0E41-9DB8-6825EDEB75C7}" type="slidenum">
              <a:rPr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nb-NO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b-NO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793-5F5D-A84E-BE34-45293363D29F}" type="datetimeFigureOut">
              <a:rPr/>
              <a:pPr/>
              <a:t>2/2/11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b-NO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b-NO"/>
              <a:t>Click to edit Master text styles</a:t>
            </a:r>
          </a:p>
          <a:p>
            <a:pPr lvl="1" eaLnBrk="1" latinLnBrk="0" hangingPunct="1"/>
            <a:r>
              <a:rPr lang="nb-NO"/>
              <a:t>Second level</a:t>
            </a:r>
          </a:p>
          <a:p>
            <a:pPr lvl="2" eaLnBrk="1" latinLnBrk="0" hangingPunct="1"/>
            <a:r>
              <a:rPr lang="nb-NO"/>
              <a:t>Third level</a:t>
            </a:r>
          </a:p>
          <a:p>
            <a:pPr lvl="3" eaLnBrk="1" latinLnBrk="0" hangingPunct="1"/>
            <a:r>
              <a:rPr lang="nb-NO"/>
              <a:t>Fourth level</a:t>
            </a:r>
          </a:p>
          <a:p>
            <a:pPr lvl="4" eaLnBrk="1" latinLnBrk="0" hangingPunct="1"/>
            <a:r>
              <a:rPr lang="nb-NO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b-NO"/>
              <a:t>Click to edit Master text styles</a:t>
            </a:r>
          </a:p>
          <a:p>
            <a:pPr lvl="1" eaLnBrk="1" latinLnBrk="0" hangingPunct="1"/>
            <a:r>
              <a:rPr lang="nb-NO"/>
              <a:t>Second level</a:t>
            </a:r>
          </a:p>
          <a:p>
            <a:pPr lvl="2" eaLnBrk="1" latinLnBrk="0" hangingPunct="1"/>
            <a:r>
              <a:rPr lang="nb-NO"/>
              <a:t>Third level</a:t>
            </a:r>
          </a:p>
          <a:p>
            <a:pPr lvl="3" eaLnBrk="1" latinLnBrk="0" hangingPunct="1"/>
            <a:r>
              <a:rPr lang="nb-NO"/>
              <a:t>Fourth level</a:t>
            </a:r>
          </a:p>
          <a:p>
            <a:pPr lvl="4" eaLnBrk="1" latinLnBrk="0" hangingPunct="1"/>
            <a:r>
              <a:rPr lang="nb-NO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793-5F5D-A84E-BE34-45293363D29F}" type="datetimeFigureOut">
              <a:rPr/>
              <a:pPr/>
              <a:t>2/2/11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2A2-069F-0E41-9DB8-6825EDEB75C7}" type="slidenum">
              <a:rPr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nb-NO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b-NO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b-NO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b-NO"/>
              <a:t>Click to edit Master text styles</a:t>
            </a:r>
          </a:p>
          <a:p>
            <a:pPr lvl="1" eaLnBrk="1" latinLnBrk="0" hangingPunct="1"/>
            <a:r>
              <a:rPr lang="nb-NO"/>
              <a:t>Second level</a:t>
            </a:r>
          </a:p>
          <a:p>
            <a:pPr lvl="2" eaLnBrk="1" latinLnBrk="0" hangingPunct="1"/>
            <a:r>
              <a:rPr lang="nb-NO"/>
              <a:t>Third level</a:t>
            </a:r>
          </a:p>
          <a:p>
            <a:pPr lvl="3" eaLnBrk="1" latinLnBrk="0" hangingPunct="1"/>
            <a:r>
              <a:rPr lang="nb-NO"/>
              <a:t>Fourth level</a:t>
            </a:r>
          </a:p>
          <a:p>
            <a:pPr lvl="4" eaLnBrk="1" latinLnBrk="0" hangingPunct="1"/>
            <a:r>
              <a:rPr lang="nb-NO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b-NO"/>
              <a:t>Click to edit Master text styles</a:t>
            </a:r>
          </a:p>
          <a:p>
            <a:pPr lvl="1" eaLnBrk="1" latinLnBrk="0" hangingPunct="1"/>
            <a:r>
              <a:rPr lang="nb-NO"/>
              <a:t>Second level</a:t>
            </a:r>
          </a:p>
          <a:p>
            <a:pPr lvl="2" eaLnBrk="1" latinLnBrk="0" hangingPunct="1"/>
            <a:r>
              <a:rPr lang="nb-NO"/>
              <a:t>Third level</a:t>
            </a:r>
          </a:p>
          <a:p>
            <a:pPr lvl="3" eaLnBrk="1" latinLnBrk="0" hangingPunct="1"/>
            <a:r>
              <a:rPr lang="nb-NO"/>
              <a:t>Fourth level</a:t>
            </a:r>
          </a:p>
          <a:p>
            <a:pPr lvl="4" eaLnBrk="1" latinLnBrk="0" hangingPunct="1"/>
            <a:r>
              <a:rPr lang="nb-NO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193793-5F5D-A84E-BE34-45293363D29F}" type="datetimeFigureOut">
              <a:rPr/>
              <a:pPr/>
              <a:t>2/2/11</a:t>
            </a:fld>
            <a:endParaRPr lang="nb-N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0502A2-069F-0E41-9DB8-6825EDEB75C7}" type="slidenum">
              <a:rPr/>
              <a:pPr/>
              <a:t>‹#›</a:t>
            </a:fld>
            <a:endParaRPr lang="nb-NO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b-NO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nb-NO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0193793-5F5D-A84E-BE34-45293363D29F}" type="datetimeFigureOut">
              <a:rPr/>
              <a:pPr/>
              <a:t>2/2/11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D0502A2-069F-0E41-9DB8-6825EDEB75C7}" type="slidenum">
              <a:rPr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793-5F5D-A84E-BE34-45293363D29F}" type="datetimeFigureOut">
              <a:rPr/>
              <a:pPr/>
              <a:t>2/2/11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2A2-069F-0E41-9DB8-6825EDEB75C7}" type="slidenum">
              <a:rPr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2FA0A-5644-0E42-AC22-6164F7AC52F9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nb-NO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b-NO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b-NO"/>
              <a:t>Click to edit Master text styles</a:t>
            </a:r>
          </a:p>
          <a:p>
            <a:pPr lvl="1" eaLnBrk="1" latinLnBrk="0" hangingPunct="1"/>
            <a:r>
              <a:rPr lang="nb-NO"/>
              <a:t>Second level</a:t>
            </a:r>
          </a:p>
          <a:p>
            <a:pPr lvl="2" eaLnBrk="1" latinLnBrk="0" hangingPunct="1"/>
            <a:r>
              <a:rPr lang="nb-NO"/>
              <a:t>Third level</a:t>
            </a:r>
          </a:p>
          <a:p>
            <a:pPr lvl="3" eaLnBrk="1" latinLnBrk="0" hangingPunct="1"/>
            <a:r>
              <a:rPr lang="nb-NO"/>
              <a:t>Fourth level</a:t>
            </a:r>
          </a:p>
          <a:p>
            <a:pPr lvl="4" eaLnBrk="1" latinLnBrk="0" hangingPunct="1"/>
            <a:r>
              <a:rPr lang="nb-NO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793-5F5D-A84E-BE34-45293363D29F}" type="datetimeFigureOut">
              <a:rPr/>
              <a:pPr/>
              <a:t>2/2/11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2A2-069F-0E41-9DB8-6825EDEB75C7}" type="slidenum">
              <a:rPr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nb-NO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b-NO" dirty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793-5F5D-A84E-BE34-45293363D29F}" type="datetimeFigureOut">
              <a:rPr/>
              <a:pPr/>
              <a:t>2/2/11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2A2-069F-0E41-9DB8-6825EDEB75C7}" type="slidenum">
              <a:rPr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b-NO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b-NO"/>
              <a:t>Click to edit Master text styles</a:t>
            </a:r>
          </a:p>
          <a:p>
            <a:pPr lvl="1" eaLnBrk="1" latinLnBrk="0" hangingPunct="1"/>
            <a:r>
              <a:rPr lang="nb-NO"/>
              <a:t>Second level</a:t>
            </a:r>
          </a:p>
          <a:p>
            <a:pPr lvl="2" eaLnBrk="1" latinLnBrk="0" hangingPunct="1"/>
            <a:r>
              <a:rPr lang="nb-NO"/>
              <a:t>Third level</a:t>
            </a:r>
          </a:p>
          <a:p>
            <a:pPr lvl="3" eaLnBrk="1" latinLnBrk="0" hangingPunct="1"/>
            <a:r>
              <a:rPr lang="nb-NO"/>
              <a:t>Fourth level</a:t>
            </a:r>
          </a:p>
          <a:p>
            <a:pPr lvl="4" eaLnBrk="1" latinLnBrk="0" hangingPunct="1"/>
            <a:r>
              <a:rPr lang="nb-NO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793-5F5D-A84E-BE34-45293363D29F}" type="datetimeFigureOut">
              <a:rPr/>
              <a:pPr/>
              <a:t>2/2/11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2A2-069F-0E41-9DB8-6825EDEB75C7}" type="slidenum">
              <a:rPr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nb-NO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nb-NO"/>
              <a:t>Click to edit Master text styles</a:t>
            </a:r>
          </a:p>
          <a:p>
            <a:pPr lvl="1" eaLnBrk="1" latinLnBrk="0" hangingPunct="1"/>
            <a:r>
              <a:rPr lang="nb-NO"/>
              <a:t>Second level</a:t>
            </a:r>
          </a:p>
          <a:p>
            <a:pPr lvl="2" eaLnBrk="1" latinLnBrk="0" hangingPunct="1"/>
            <a:r>
              <a:rPr lang="nb-NO"/>
              <a:t>Third level</a:t>
            </a:r>
          </a:p>
          <a:p>
            <a:pPr lvl="3" eaLnBrk="1" latinLnBrk="0" hangingPunct="1"/>
            <a:r>
              <a:rPr lang="nb-NO"/>
              <a:t>Fourth level</a:t>
            </a:r>
          </a:p>
          <a:p>
            <a:pPr lvl="4" eaLnBrk="1" latinLnBrk="0" hangingPunct="1"/>
            <a:r>
              <a:rPr lang="nb-NO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793-5F5D-A84E-BE34-45293363D29F}" type="datetimeFigureOut">
              <a:rPr/>
              <a:pPr/>
              <a:t>2/2/11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02A2-069F-0E41-9DB8-6825EDEB75C7}" type="slidenum">
              <a:rPr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8DF23-5847-8442-9C50-49B6076D18B7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438275"/>
            <a:ext cx="3886200" cy="484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438275"/>
            <a:ext cx="3887787" cy="484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CD17A-17F9-6449-95FF-C3DF091DC0F5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57925-6F92-584C-B202-C521E1A4E189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14832-279F-7E47-9BBD-789B8049C539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1640C-1EAD-B943-9D1B-8FAD06D31345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1CB33-A612-A349-8B07-89098C71CFA9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7F99B-EBD8-6D4D-BBD9-42A162A7CCFA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74613"/>
            <a:ext cx="6911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b-NO"/>
              <a:t>Klikk for å redigere tittelstil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38275"/>
            <a:ext cx="7926387" cy="484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51725" y="6526213"/>
            <a:ext cx="9128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4213" y="6526213"/>
            <a:ext cx="65516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526213"/>
            <a:ext cx="2222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1EC39779-6817-9A47-A563-E6379065F232}" type="slidenum">
              <a:rPr lang="nb-NO"/>
              <a:pPr>
                <a:defRPr/>
              </a:pPr>
              <a:t>‹#›</a:t>
            </a:fld>
            <a:endParaRPr lang="nb-NO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0" y="981075"/>
            <a:ext cx="6842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atin typeface="Arial" pitchFamily="-65" charset="0"/>
              <a:ea typeface="+mn-ea"/>
              <a:cs typeface="+mn-cs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684213" y="981075"/>
            <a:ext cx="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atin typeface="Arial" pitchFamily="-65" charset="0"/>
              <a:ea typeface="+mn-ea"/>
              <a:cs typeface="+mn-cs"/>
            </a:endParaRP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900113" y="981075"/>
            <a:ext cx="824388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atin typeface="Arial" pitchFamily="-65" charset="0"/>
              <a:ea typeface="+mn-ea"/>
              <a:cs typeface="+mn-cs"/>
            </a:endParaRP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V="1">
            <a:off x="684213" y="981075"/>
            <a:ext cx="2159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atin typeface="Arial" pitchFamily="-65" charset="0"/>
              <a:ea typeface="+mn-ea"/>
              <a:cs typeface="+mn-cs"/>
            </a:endParaRPr>
          </a:p>
        </p:txBody>
      </p:sp>
      <p:pic>
        <p:nvPicPr>
          <p:cNvPr id="1035" name="Picture 11" descr="skatteetaten_logo_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75588" y="212725"/>
            <a:ext cx="1150937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600" b="1">
          <a:solidFill>
            <a:srgbClr val="214992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600" b="1">
          <a:solidFill>
            <a:srgbClr val="214992"/>
          </a:solidFill>
          <a:latin typeface="Arial" pitchFamily="-65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600" b="1">
          <a:solidFill>
            <a:srgbClr val="214992"/>
          </a:solidFill>
          <a:latin typeface="Arial" pitchFamily="-65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600" b="1">
          <a:solidFill>
            <a:srgbClr val="214992"/>
          </a:solidFill>
          <a:latin typeface="Arial" pitchFamily="-65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600" b="1">
          <a:solidFill>
            <a:srgbClr val="214992"/>
          </a:solidFill>
          <a:latin typeface="Arial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lnSpc>
          <a:spcPts val="2800"/>
        </a:lnSpc>
        <a:spcBef>
          <a:spcPct val="0"/>
        </a:spcBef>
        <a:spcAft>
          <a:spcPct val="0"/>
        </a:spcAft>
        <a:defRPr sz="2600" b="1">
          <a:solidFill>
            <a:srgbClr val="214992"/>
          </a:solidFill>
          <a:latin typeface="Arial" pitchFamily="-65" charset="0"/>
        </a:defRPr>
      </a:lvl6pPr>
      <a:lvl7pPr marL="914400" algn="l" rtl="0" fontAlgn="base">
        <a:lnSpc>
          <a:spcPts val="2800"/>
        </a:lnSpc>
        <a:spcBef>
          <a:spcPct val="0"/>
        </a:spcBef>
        <a:spcAft>
          <a:spcPct val="0"/>
        </a:spcAft>
        <a:defRPr sz="2600" b="1">
          <a:solidFill>
            <a:srgbClr val="214992"/>
          </a:solidFill>
          <a:latin typeface="Arial" pitchFamily="-65" charset="0"/>
        </a:defRPr>
      </a:lvl7pPr>
      <a:lvl8pPr marL="1371600" algn="l" rtl="0" fontAlgn="base">
        <a:lnSpc>
          <a:spcPts val="2800"/>
        </a:lnSpc>
        <a:spcBef>
          <a:spcPct val="0"/>
        </a:spcBef>
        <a:spcAft>
          <a:spcPct val="0"/>
        </a:spcAft>
        <a:defRPr sz="2600" b="1">
          <a:solidFill>
            <a:srgbClr val="214992"/>
          </a:solidFill>
          <a:latin typeface="Arial" pitchFamily="-65" charset="0"/>
        </a:defRPr>
      </a:lvl8pPr>
      <a:lvl9pPr marL="1828800" algn="l" rtl="0" fontAlgn="base">
        <a:lnSpc>
          <a:spcPts val="2800"/>
        </a:lnSpc>
        <a:spcBef>
          <a:spcPct val="0"/>
        </a:spcBef>
        <a:spcAft>
          <a:spcPct val="0"/>
        </a:spcAft>
        <a:defRPr sz="2600" b="1">
          <a:solidFill>
            <a:srgbClr val="214992"/>
          </a:solidFill>
          <a:latin typeface="Arial" pitchFamily="-65" charset="0"/>
        </a:defRPr>
      </a:lvl9pPr>
    </p:titleStyle>
    <p:bodyStyle>
      <a:lvl1pPr marL="177800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627063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800">
          <a:solidFill>
            <a:schemeClr val="tx1"/>
          </a:solidFill>
          <a:latin typeface="+mn-lt"/>
          <a:ea typeface="ＭＳ Ｐゴシック" pitchFamily="-65" charset="-128"/>
          <a:cs typeface="ＭＳ Ｐゴシック" pitchFamily="-109" charset="-128"/>
        </a:defRPr>
      </a:lvl2pPr>
      <a:lvl3pPr marL="1071563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346200" indent="-952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701800" indent="-841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59000" indent="-84138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16200" indent="-84138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73400" indent="-84138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30600" indent="-84138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b-NO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b-NO" smtClean="0"/>
              <a:t>Click to edit Master text styles</a:t>
            </a:r>
          </a:p>
          <a:p>
            <a:pPr lvl="1" eaLnBrk="1" latinLnBrk="0" hangingPunct="1"/>
            <a:r>
              <a:rPr kumimoji="0" lang="nb-NO" smtClean="0"/>
              <a:t>Second level</a:t>
            </a:r>
          </a:p>
          <a:p>
            <a:pPr lvl="2" eaLnBrk="1" latinLnBrk="0" hangingPunct="1"/>
            <a:r>
              <a:rPr kumimoji="0" lang="nb-NO" smtClean="0"/>
              <a:t>Third level</a:t>
            </a:r>
          </a:p>
          <a:p>
            <a:pPr lvl="3" eaLnBrk="1" latinLnBrk="0" hangingPunct="1"/>
            <a:r>
              <a:rPr kumimoji="0" lang="nb-NO" smtClean="0"/>
              <a:t>Fourth level</a:t>
            </a:r>
          </a:p>
          <a:p>
            <a:pPr lvl="4" eaLnBrk="1" latinLnBrk="0" hangingPunct="1"/>
            <a:r>
              <a:rPr kumimoji="0" lang="nb-NO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0193793-5F5D-A84E-BE34-45293363D29F}" type="datetimeFigureOut">
              <a:rPr/>
              <a:pPr/>
              <a:t>2/2/11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nb-N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D0502A2-069F-0E41-9DB8-6825EDEB75C7}" type="slidenum">
              <a:rPr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Eksempelsider for</a:t>
            </a:r>
            <a:br>
              <a:rPr lang="nb-NO"/>
            </a:br>
            <a:r>
              <a:rPr lang="nb-NO"/>
              <a:t>presentasjon av brukertest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L</a:t>
            </a:r>
            <a:r>
              <a:rPr lang="en-US"/>
              <a:t>a</a:t>
            </a:r>
            <a:r>
              <a:rPr lang="nb-NO"/>
              <a:t>ura Arlov, Brukskvalitet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4FFE68-B7E7-2541-99B2-F965925DD2BD}" type="slidenum">
              <a:rPr lang="nb-NO"/>
              <a:pPr>
                <a:defRPr/>
              </a:pPr>
              <a:t>1</a:t>
            </a:fld>
            <a:endParaRPr lang="nb-N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152400" y="990600"/>
          <a:ext cx="8534400" cy="5580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974"/>
                <a:gridCol w="3520826"/>
                <a:gridCol w="4038600"/>
              </a:tblGrid>
              <a:tr h="224155">
                <a:tc>
                  <a:txBody>
                    <a:bodyPr/>
                    <a:lstStyle/>
                    <a:p>
                      <a:r>
                        <a:rPr lang="nb-NO" sz="1200"/>
                        <a:t>antall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hinder eller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aksjon</a:t>
                      </a:r>
                    </a:p>
                  </a:txBody>
                  <a:tcPr/>
                </a:tc>
              </a:tr>
              <a:tr h="224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Verdana"/>
                        </a:rPr>
                        <a:t>Kommumenr forvirrer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den fjernes (Amund)</a:t>
                      </a:r>
                    </a:p>
                  </a:txBody>
                  <a:tcPr/>
                </a:tc>
              </a:tr>
              <a:tr h="1270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Verdana"/>
                        </a:rPr>
                        <a:t>Kontroller, Signer og Send inn er vanskelig å få øye på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Laura dokumenterer dette og kommuniserer til Altinn og Brønnøysund.</a:t>
                      </a:r>
                    </a:p>
                    <a:p>
                      <a:endParaRPr lang="nb-NO" sz="1200"/>
                    </a:p>
                    <a:p>
                      <a:r>
                        <a:rPr lang="nb-NO" sz="1200"/>
                        <a:t>Mads sjekker om vi kan få en pil?</a:t>
                      </a:r>
                    </a:p>
                    <a:p>
                      <a:endParaRPr lang="nb-NO" sz="1200"/>
                    </a:p>
                    <a:p>
                      <a:r>
                        <a:rPr lang="nb-NO" sz="1200"/>
                        <a:t>Jane forbedrer teksten.</a:t>
                      </a:r>
                    </a:p>
                  </a:txBody>
                  <a:tcPr/>
                </a:tc>
              </a:tr>
              <a:tr h="1270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Verdana"/>
                        </a:rPr>
                        <a:t>Melde fra for riktige personner er vanskelig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Endre ”Flytter ikke” knappen til ”Fjern”  </a:t>
                      </a:r>
                    </a:p>
                    <a:p>
                      <a:endParaRPr lang="nb-NO" sz="1200"/>
                    </a:p>
                    <a:p>
                      <a:r>
                        <a:rPr lang="nb-NO" sz="1200"/>
                        <a:t>Mer luft mellom personene </a:t>
                      </a:r>
                    </a:p>
                    <a:p>
                      <a:r>
                        <a:rPr lang="nb-NO" sz="1200"/>
                        <a:t>(Amund)</a:t>
                      </a:r>
                    </a:p>
                    <a:p>
                      <a:endParaRPr lang="nb-NO" sz="1200"/>
                    </a:p>
                    <a:p>
                      <a:r>
                        <a:rPr lang="nb-NO" sz="1200"/>
                        <a:t>Sett</a:t>
                      </a:r>
                      <a:r>
                        <a:rPr lang="nb-NO" sz="1200" baseline="0"/>
                        <a:t> den som er innlogget overst hvis mulig.</a:t>
                      </a:r>
                      <a:endParaRPr lang="nb-NO" sz="1200"/>
                    </a:p>
                  </a:txBody>
                  <a:tcPr/>
                </a:tc>
              </a:tr>
              <a:tr h="523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Verdana"/>
                        </a:rPr>
                        <a:t>Innlogging er vanskelig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Marit</a:t>
                      </a:r>
                      <a:r>
                        <a:rPr lang="nb-NO" sz="1200" baseline="0"/>
                        <a:t> fortsetter å snakke med Difi. Og Laura fortsetter å snakke med Difi og Altinn.</a:t>
                      </a:r>
                      <a:endParaRPr lang="nb-NO" sz="120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Verdana"/>
                        </a:rPr>
                        <a:t>Våre brukere kan havne på posten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J</a:t>
                      </a:r>
                      <a:r>
                        <a:rPr lang="en-US" sz="1200"/>
                        <a:t>a</a:t>
                      </a:r>
                      <a:r>
                        <a:rPr lang="nb-NO" sz="1200"/>
                        <a:t>ne fortsetter å forhandle med konkurrentene</a:t>
                      </a:r>
                    </a:p>
                  </a:txBody>
                  <a:tcPr/>
                </a:tc>
              </a:tr>
              <a:tr h="672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Verdana"/>
                        </a:rPr>
                        <a:t>Yrke (lengde på feltet)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nb-NO" sz="1200" baseline="0"/>
                        <a:t>Hindre folk i å skrive flere tegn enn vi aksepterer, eller utvide hvor mye de får  lov å skrive</a:t>
                      </a:r>
                      <a:r>
                        <a:rPr lang="en-US" sz="1200" baseline="0"/>
                        <a:t>…det som er enklest og billigst.</a:t>
                      </a:r>
                      <a:r>
                        <a:rPr lang="nb-NO" sz="1200" baseline="0"/>
                        <a:t> </a:t>
                      </a:r>
                      <a:endParaRPr lang="nb-NO" sz="1200"/>
                    </a:p>
                  </a:txBody>
                  <a:tcPr/>
                </a:tc>
              </a:tr>
              <a:tr h="373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Verdana"/>
                        </a:rPr>
                        <a:t>Datoformat streng, og uhjelpsom feilmelding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Sjekke om det er mulig å sette</a:t>
                      </a:r>
                      <a:r>
                        <a:rPr lang="nb-NO" sz="1200" baseline="0"/>
                        <a:t> folk inn i kalendar</a:t>
                      </a:r>
                      <a:endParaRPr lang="nb-NO" sz="1200"/>
                    </a:p>
                  </a:txBody>
                  <a:tcPr/>
                </a:tc>
              </a:tr>
              <a:tr h="224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Verdana"/>
                        </a:rPr>
                        <a:t>Gatenavnlisten er lang i byene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dette bryr vi oss ikke om</a:t>
                      </a:r>
                    </a:p>
                  </a:txBody>
                  <a:tcPr/>
                </a:tc>
              </a:tr>
              <a:tr h="224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Verdana"/>
                        </a:rPr>
                        <a:t>PDF mangler info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nb-NO" sz="1200"/>
                        <a:t>Amund fikser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010400" y="457200"/>
            <a:ext cx="1828800" cy="1524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Slik ser hinderlisten ut etter oppsummerings/beslutningsmøte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>
            <a:cxnSpLocks noChangeShapeType="1"/>
          </p:cNvCxnSpPr>
          <p:nvPr/>
        </p:nvCxnSpPr>
        <p:spPr bwMode="auto">
          <a:xfrm rot="5400000">
            <a:off x="2427288" y="3556000"/>
            <a:ext cx="4176712" cy="1588"/>
          </a:xfrm>
          <a:prstGeom prst="line">
            <a:avLst/>
          </a:prstGeom>
          <a:noFill/>
          <a:ln w="3175">
            <a:solidFill>
              <a:schemeClr val="bg2"/>
            </a:solidFill>
            <a:prstDash val="sys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58" name="Straight Connector 57"/>
          <p:cNvCxnSpPr>
            <a:cxnSpLocks noChangeShapeType="1"/>
          </p:cNvCxnSpPr>
          <p:nvPr/>
        </p:nvCxnSpPr>
        <p:spPr bwMode="auto">
          <a:xfrm>
            <a:off x="1697038" y="3470275"/>
            <a:ext cx="5976937" cy="1588"/>
          </a:xfrm>
          <a:prstGeom prst="line">
            <a:avLst/>
          </a:prstGeom>
          <a:noFill/>
          <a:ln w="3175">
            <a:solidFill>
              <a:schemeClr val="bg2"/>
            </a:solidFill>
            <a:prstDash val="sys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>
                <a:ea typeface="ＭＳ Ｐゴシック" charset="-128"/>
                <a:cs typeface="ＭＳ Ｐゴシック" charset="-128"/>
              </a:rPr>
              <a:t>Hvem testet vi med?</a:t>
            </a:r>
            <a:endParaRPr lang="nb-NO" sz="14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697038" y="1466850"/>
            <a:ext cx="5921375" cy="4176713"/>
          </a:xfrm>
          <a:custGeom>
            <a:avLst/>
            <a:gdLst>
              <a:gd name="T0" fmla="*/ 0 w 5922289"/>
              <a:gd name="T1" fmla="*/ 0 h 3741354"/>
              <a:gd name="T2" fmla="*/ 0 w 5922289"/>
              <a:gd name="T3" fmla="*/ 4161216 h 3741354"/>
              <a:gd name="T4" fmla="*/ 5922289 w 5922289"/>
              <a:gd name="T5" fmla="*/ 4176628 h 3741354"/>
              <a:gd name="T6" fmla="*/ 0 60000 65536"/>
              <a:gd name="T7" fmla="*/ 0 60000 65536"/>
              <a:gd name="T8" fmla="*/ 0 60000 65536"/>
              <a:gd name="T9" fmla="*/ 0 w 5922289"/>
              <a:gd name="T10" fmla="*/ 0 h 3741354"/>
              <a:gd name="T11" fmla="*/ 5922289 w 5922289"/>
              <a:gd name="T12" fmla="*/ 3741354 h 37413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22289" h="3741354">
                <a:moveTo>
                  <a:pt x="0" y="0"/>
                </a:moveTo>
                <a:lnTo>
                  <a:pt x="0" y="3727549"/>
                </a:lnTo>
                <a:lnTo>
                  <a:pt x="5922289" y="3741354"/>
                </a:lnTo>
              </a:path>
            </a:pathLst>
          </a:custGeom>
          <a:noFill/>
          <a:ln w="25400">
            <a:solidFill>
              <a:schemeClr val="accent1"/>
            </a:solidFill>
            <a:miter lim="800000"/>
            <a:headEnd type="stealth" w="med" len="med"/>
            <a:tailEnd type="stealth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nb-NO">
              <a:latin typeface="Arial" pitchFamily="-109" charset="0"/>
              <a:ea typeface="+mn-ea"/>
              <a:cs typeface="+mn-cs"/>
            </a:endParaRP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 rot="-5400000">
            <a:off x="-256381" y="3331369"/>
            <a:ext cx="21986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/>
              <a:t>Kjennskap til SITS</a:t>
            </a:r>
          </a:p>
        </p:txBody>
      </p:sp>
      <p:sp>
        <p:nvSpPr>
          <p:cNvPr id="21511" name="TextBox 7"/>
          <p:cNvSpPr txBox="1">
            <a:spLocks noChangeArrowheads="1"/>
          </p:cNvSpPr>
          <p:nvPr/>
        </p:nvSpPr>
        <p:spPr bwMode="auto">
          <a:xfrm>
            <a:off x="3108325" y="6022975"/>
            <a:ext cx="2635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/>
              <a:t>Generell dataferdighet</a:t>
            </a:r>
          </a:p>
        </p:txBody>
      </p:sp>
      <p:cxnSp>
        <p:nvCxnSpPr>
          <p:cNvPr id="62" name="Straight Connector 61"/>
          <p:cNvCxnSpPr>
            <a:cxnSpLocks noChangeShapeType="1"/>
          </p:cNvCxnSpPr>
          <p:nvPr/>
        </p:nvCxnSpPr>
        <p:spPr bwMode="auto">
          <a:xfrm>
            <a:off x="1697038" y="1474788"/>
            <a:ext cx="5976937" cy="1587"/>
          </a:xfrm>
          <a:prstGeom prst="line">
            <a:avLst/>
          </a:prstGeom>
          <a:noFill/>
          <a:ln w="3175">
            <a:solidFill>
              <a:schemeClr val="bg2"/>
            </a:solidFill>
            <a:prstDash val="sys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67" name="Straight Connector 66"/>
          <p:cNvCxnSpPr>
            <a:cxnSpLocks noChangeShapeType="1"/>
          </p:cNvCxnSpPr>
          <p:nvPr/>
        </p:nvCxnSpPr>
        <p:spPr bwMode="auto">
          <a:xfrm rot="5400000">
            <a:off x="5586413" y="3556000"/>
            <a:ext cx="4176712" cy="1588"/>
          </a:xfrm>
          <a:prstGeom prst="line">
            <a:avLst/>
          </a:prstGeom>
          <a:noFill/>
          <a:ln w="3175">
            <a:solidFill>
              <a:schemeClr val="bg2"/>
            </a:solidFill>
            <a:prstDash val="sys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21514" name="TextBox 77"/>
          <p:cNvSpPr txBox="1">
            <a:spLocks noChangeArrowheads="1"/>
          </p:cNvSpPr>
          <p:nvPr/>
        </p:nvSpPr>
        <p:spPr bwMode="auto">
          <a:xfrm>
            <a:off x="7089775" y="5618163"/>
            <a:ext cx="1038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 sz="1000" i="1"/>
              <a:t>høy</a:t>
            </a:r>
          </a:p>
        </p:txBody>
      </p:sp>
      <p:sp>
        <p:nvSpPr>
          <p:cNvPr id="21515" name="TextBox 56"/>
          <p:cNvSpPr txBox="1">
            <a:spLocks noChangeArrowheads="1"/>
          </p:cNvSpPr>
          <p:nvPr/>
        </p:nvSpPr>
        <p:spPr bwMode="auto">
          <a:xfrm>
            <a:off x="1417638" y="5618163"/>
            <a:ext cx="1038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 sz="1000" i="1"/>
              <a:t>lav</a:t>
            </a:r>
          </a:p>
        </p:txBody>
      </p:sp>
      <p:sp>
        <p:nvSpPr>
          <p:cNvPr id="21516" name="TextBox 58"/>
          <p:cNvSpPr txBox="1">
            <a:spLocks noChangeArrowheads="1"/>
          </p:cNvSpPr>
          <p:nvPr/>
        </p:nvSpPr>
        <p:spPr bwMode="auto">
          <a:xfrm>
            <a:off x="842963" y="1465263"/>
            <a:ext cx="1038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 sz="1000" i="1"/>
              <a:t>høy</a:t>
            </a:r>
          </a:p>
        </p:txBody>
      </p:sp>
      <p:sp>
        <p:nvSpPr>
          <p:cNvPr id="21517" name="TextBox 60"/>
          <p:cNvSpPr txBox="1">
            <a:spLocks noChangeArrowheads="1"/>
          </p:cNvSpPr>
          <p:nvPr/>
        </p:nvSpPr>
        <p:spPr bwMode="auto">
          <a:xfrm>
            <a:off x="842963" y="5378450"/>
            <a:ext cx="10382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 sz="1000" i="1"/>
              <a:t>lav</a:t>
            </a:r>
          </a:p>
        </p:txBody>
      </p:sp>
      <p:sp>
        <p:nvSpPr>
          <p:cNvPr id="21518" name="Rectangle 63"/>
          <p:cNvSpPr>
            <a:spLocks noChangeArrowheads="1"/>
          </p:cNvSpPr>
          <p:nvPr/>
        </p:nvSpPr>
        <p:spPr bwMode="auto">
          <a:xfrm>
            <a:off x="7875588" y="3003550"/>
            <a:ext cx="215900" cy="223838"/>
          </a:xfrm>
          <a:prstGeom prst="rect">
            <a:avLst/>
          </a:prstGeom>
          <a:solidFill>
            <a:srgbClr val="CC66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nb-NO"/>
          </a:p>
        </p:txBody>
      </p:sp>
      <p:sp>
        <p:nvSpPr>
          <p:cNvPr id="65" name="Rectangle 64"/>
          <p:cNvSpPr/>
          <p:nvPr/>
        </p:nvSpPr>
        <p:spPr bwMode="auto">
          <a:xfrm>
            <a:off x="7875588" y="3330575"/>
            <a:ext cx="215900" cy="2238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nb-NO">
              <a:latin typeface="Arial" pitchFamily="-109" charset="0"/>
              <a:ea typeface="+mn-ea"/>
              <a:cs typeface="+mn-cs"/>
            </a:endParaRPr>
          </a:p>
        </p:txBody>
      </p:sp>
      <p:sp>
        <p:nvSpPr>
          <p:cNvPr id="21520" name="TextBox 65"/>
          <p:cNvSpPr txBox="1">
            <a:spLocks noChangeArrowheads="1"/>
          </p:cNvSpPr>
          <p:nvPr/>
        </p:nvSpPr>
        <p:spPr bwMode="auto">
          <a:xfrm>
            <a:off x="8083550" y="3290888"/>
            <a:ext cx="5699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 sz="1200" b="0"/>
              <a:t>mann</a:t>
            </a:r>
          </a:p>
        </p:txBody>
      </p:sp>
      <p:sp>
        <p:nvSpPr>
          <p:cNvPr id="21521" name="TextBox 67"/>
          <p:cNvSpPr txBox="1">
            <a:spLocks noChangeArrowheads="1"/>
          </p:cNvSpPr>
          <p:nvPr/>
        </p:nvSpPr>
        <p:spPr bwMode="auto">
          <a:xfrm>
            <a:off x="8083550" y="2979738"/>
            <a:ext cx="6302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nb-NO" sz="1200" b="0"/>
              <a:t>kvinne</a:t>
            </a:r>
          </a:p>
        </p:txBody>
      </p:sp>
      <p:sp>
        <p:nvSpPr>
          <p:cNvPr id="21522" name="Slide Number Placeholder 6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CBE4A7-A5BE-0740-8D64-5B7E563D4C26}" type="slidenum">
              <a:rPr lang="nb-NO">
                <a:latin typeface="Arial" charset="0"/>
                <a:ea typeface="ＭＳ Ｐゴシック" charset="-128"/>
                <a:cs typeface="ＭＳ Ｐゴシック" charset="-128"/>
              </a:rPr>
              <a:pPr/>
              <a:t>3</a:t>
            </a:fld>
            <a:endParaRPr lang="nb-NO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2724150" y="2703513"/>
            <a:ext cx="962025" cy="1260475"/>
            <a:chOff x="2110643" y="2775282"/>
            <a:chExt cx="962152" cy="1260367"/>
          </a:xfrm>
        </p:grpSpPr>
        <p:grpSp>
          <p:nvGrpSpPr>
            <p:cNvPr id="3" name="Group 45"/>
            <p:cNvGrpSpPr/>
            <p:nvPr/>
          </p:nvGrpSpPr>
          <p:grpSpPr bwMode="auto">
            <a:xfrm>
              <a:off x="2194883" y="2775282"/>
              <a:ext cx="762014" cy="1260367"/>
              <a:chOff x="3345316" y="2244126"/>
              <a:chExt cx="762000" cy="1261074"/>
            </a:xfrm>
            <a:solidFill>
              <a:srgbClr val="FF00FF"/>
            </a:solidFill>
          </p:grpSpPr>
          <p:sp>
            <p:nvSpPr>
              <p:cNvPr id="59" name="Chord 58"/>
              <p:cNvSpPr/>
              <p:nvPr/>
            </p:nvSpPr>
            <p:spPr>
              <a:xfrm rot="6770849">
                <a:off x="3345316" y="2743200"/>
                <a:ext cx="762000" cy="762000"/>
              </a:xfrm>
              <a:prstGeom prst="chord">
                <a:avLst/>
              </a:prstGeom>
              <a:solidFill>
                <a:srgbClr val="CC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481215" y="2244126"/>
                <a:ext cx="490202" cy="499074"/>
              </a:xfrm>
              <a:prstGeom prst="ellipse">
                <a:avLst/>
              </a:prstGeom>
              <a:solidFill>
                <a:srgbClr val="CC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</p:grpSp>
        <p:sp>
          <p:nvSpPr>
            <p:cNvPr id="21541" name="TextBox 46"/>
            <p:cNvSpPr txBox="1">
              <a:spLocks noChangeArrowheads="1"/>
            </p:cNvSpPr>
            <p:nvPr/>
          </p:nvSpPr>
          <p:spPr bwMode="auto">
            <a:xfrm>
              <a:off x="2421583" y="2836853"/>
              <a:ext cx="3130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542" name="TextBox 49"/>
            <p:cNvSpPr txBox="1">
              <a:spLocks noChangeArrowheads="1"/>
            </p:cNvSpPr>
            <p:nvPr/>
          </p:nvSpPr>
          <p:spPr bwMode="auto">
            <a:xfrm>
              <a:off x="2110643" y="3363317"/>
              <a:ext cx="962152" cy="46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1. kons</a:t>
              </a:r>
            </a:p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Fastsetting</a:t>
              </a:r>
            </a:p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Skatt Sør</a:t>
              </a: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3789363" y="3113088"/>
            <a:ext cx="962025" cy="1260475"/>
            <a:chOff x="2101761" y="2775282"/>
            <a:chExt cx="962152" cy="1260367"/>
          </a:xfrm>
        </p:grpSpPr>
        <p:grpSp>
          <p:nvGrpSpPr>
            <p:cNvPr id="6" name="Group 45"/>
            <p:cNvGrpSpPr/>
            <p:nvPr/>
          </p:nvGrpSpPr>
          <p:grpSpPr bwMode="auto">
            <a:xfrm>
              <a:off x="2194883" y="2775282"/>
              <a:ext cx="762014" cy="1260367"/>
              <a:chOff x="3345316" y="2244126"/>
              <a:chExt cx="762000" cy="1261074"/>
            </a:xfrm>
            <a:solidFill>
              <a:srgbClr val="FF00FF"/>
            </a:solidFill>
          </p:grpSpPr>
          <p:sp>
            <p:nvSpPr>
              <p:cNvPr id="73" name="Chord 72"/>
              <p:cNvSpPr/>
              <p:nvPr/>
            </p:nvSpPr>
            <p:spPr>
              <a:xfrm rot="6770849">
                <a:off x="3345316" y="2743200"/>
                <a:ext cx="762000" cy="762000"/>
              </a:xfrm>
              <a:prstGeom prst="chord">
                <a:avLst/>
              </a:prstGeom>
              <a:solidFill>
                <a:srgbClr val="CC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481215" y="2244126"/>
                <a:ext cx="490202" cy="499074"/>
              </a:xfrm>
              <a:prstGeom prst="ellipse">
                <a:avLst/>
              </a:prstGeom>
              <a:solidFill>
                <a:srgbClr val="CC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</p:grpSp>
        <p:sp>
          <p:nvSpPr>
            <p:cNvPr id="21538" name="TextBox 46"/>
            <p:cNvSpPr txBox="1">
              <a:spLocks noChangeArrowheads="1"/>
            </p:cNvSpPr>
            <p:nvPr/>
          </p:nvSpPr>
          <p:spPr bwMode="auto">
            <a:xfrm>
              <a:off x="2421583" y="2836853"/>
              <a:ext cx="3130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539" name="TextBox 49"/>
            <p:cNvSpPr txBox="1">
              <a:spLocks noChangeArrowheads="1"/>
            </p:cNvSpPr>
            <p:nvPr/>
          </p:nvSpPr>
          <p:spPr bwMode="auto">
            <a:xfrm>
              <a:off x="2101761" y="3354437"/>
              <a:ext cx="962152" cy="46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leder</a:t>
              </a:r>
            </a:p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Veiledning</a:t>
              </a:r>
            </a:p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Skatt Sør</a:t>
              </a: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5095875" y="2436813"/>
            <a:ext cx="1443038" cy="1260475"/>
            <a:chOff x="1497931" y="3156811"/>
            <a:chExt cx="1443037" cy="1261004"/>
          </a:xfrm>
        </p:grpSpPr>
        <p:grpSp>
          <p:nvGrpSpPr>
            <p:cNvPr id="8" name="Group 45"/>
            <p:cNvGrpSpPr/>
            <p:nvPr/>
          </p:nvGrpSpPr>
          <p:grpSpPr bwMode="auto">
            <a:xfrm>
              <a:off x="1831167" y="3156811"/>
              <a:ext cx="762014" cy="1261004"/>
              <a:chOff x="3345316" y="2244126"/>
              <a:chExt cx="762000" cy="1261074"/>
            </a:xfrm>
            <a:solidFill>
              <a:schemeClr val="tx2">
                <a:lumMod val="75000"/>
              </a:schemeClr>
            </a:solidFill>
          </p:grpSpPr>
          <p:sp>
            <p:nvSpPr>
              <p:cNvPr id="63" name="Chord 62"/>
              <p:cNvSpPr/>
              <p:nvPr/>
            </p:nvSpPr>
            <p:spPr>
              <a:xfrm rot="6770849">
                <a:off x="3345316" y="2743200"/>
                <a:ext cx="762000" cy="762000"/>
              </a:xfrm>
              <a:prstGeom prst="chord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481215" y="2244126"/>
                <a:ext cx="490202" cy="499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</p:grpSp>
        <p:sp>
          <p:nvSpPr>
            <p:cNvPr id="21535" name="TextBox 46"/>
            <p:cNvSpPr txBox="1">
              <a:spLocks noChangeArrowheads="1"/>
            </p:cNvSpPr>
            <p:nvPr/>
          </p:nvSpPr>
          <p:spPr bwMode="auto">
            <a:xfrm>
              <a:off x="2048657" y="320101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536" name="TextBox 49"/>
            <p:cNvSpPr txBox="1">
              <a:spLocks noChangeArrowheads="1"/>
            </p:cNvSpPr>
            <p:nvPr/>
          </p:nvSpPr>
          <p:spPr bwMode="auto">
            <a:xfrm>
              <a:off x="1497931" y="3745684"/>
              <a:ext cx="1443037" cy="4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leder</a:t>
              </a:r>
            </a:p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SOL</a:t>
              </a:r>
            </a:p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Skatt Øst</a:t>
              </a:r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4987925" y="3663950"/>
            <a:ext cx="962025" cy="1260475"/>
            <a:chOff x="2101761" y="2775282"/>
            <a:chExt cx="962152" cy="1260367"/>
          </a:xfrm>
        </p:grpSpPr>
        <p:grpSp>
          <p:nvGrpSpPr>
            <p:cNvPr id="10" name="Group 45"/>
            <p:cNvGrpSpPr/>
            <p:nvPr/>
          </p:nvGrpSpPr>
          <p:grpSpPr bwMode="auto">
            <a:xfrm>
              <a:off x="2194883" y="2775282"/>
              <a:ext cx="762014" cy="1260367"/>
              <a:chOff x="3345316" y="2244126"/>
              <a:chExt cx="762000" cy="1261074"/>
            </a:xfrm>
            <a:solidFill>
              <a:srgbClr val="FF00FF"/>
            </a:solidFill>
          </p:grpSpPr>
          <p:sp>
            <p:nvSpPr>
              <p:cNvPr id="79" name="Chord 78"/>
              <p:cNvSpPr/>
              <p:nvPr/>
            </p:nvSpPr>
            <p:spPr>
              <a:xfrm rot="6770849">
                <a:off x="3345316" y="2743200"/>
                <a:ext cx="762000" cy="762000"/>
              </a:xfrm>
              <a:prstGeom prst="chord">
                <a:avLst/>
              </a:prstGeom>
              <a:solidFill>
                <a:srgbClr val="CC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481215" y="2244126"/>
                <a:ext cx="490202" cy="499074"/>
              </a:xfrm>
              <a:prstGeom prst="ellipse">
                <a:avLst/>
              </a:prstGeom>
              <a:solidFill>
                <a:srgbClr val="CC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</p:grpSp>
        <p:sp>
          <p:nvSpPr>
            <p:cNvPr id="21532" name="TextBox 46"/>
            <p:cNvSpPr txBox="1">
              <a:spLocks noChangeArrowheads="1"/>
            </p:cNvSpPr>
            <p:nvPr/>
          </p:nvSpPr>
          <p:spPr bwMode="auto">
            <a:xfrm>
              <a:off x="2421583" y="2836853"/>
              <a:ext cx="3130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533" name="TextBox 49"/>
            <p:cNvSpPr txBox="1">
              <a:spLocks noChangeArrowheads="1"/>
            </p:cNvSpPr>
            <p:nvPr/>
          </p:nvSpPr>
          <p:spPr bwMode="auto">
            <a:xfrm>
              <a:off x="2101761" y="3354437"/>
              <a:ext cx="96215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1. kons</a:t>
              </a:r>
            </a:p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Fastsetting</a:t>
              </a:r>
            </a:p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Skatt N</a:t>
              </a:r>
            </a:p>
          </p:txBody>
        </p: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4179888" y="3609975"/>
            <a:ext cx="1443037" cy="1260475"/>
            <a:chOff x="1497931" y="3156811"/>
            <a:chExt cx="1443037" cy="1261004"/>
          </a:xfrm>
        </p:grpSpPr>
        <p:grpSp>
          <p:nvGrpSpPr>
            <p:cNvPr id="12" name="Group 45"/>
            <p:cNvGrpSpPr/>
            <p:nvPr/>
          </p:nvGrpSpPr>
          <p:grpSpPr bwMode="auto">
            <a:xfrm>
              <a:off x="1831167" y="3156811"/>
              <a:ext cx="762014" cy="1261004"/>
              <a:chOff x="3345316" y="2244126"/>
              <a:chExt cx="762000" cy="1261074"/>
            </a:xfrm>
            <a:solidFill>
              <a:schemeClr val="tx2">
                <a:lumMod val="75000"/>
              </a:schemeClr>
            </a:solidFill>
          </p:grpSpPr>
          <p:sp>
            <p:nvSpPr>
              <p:cNvPr id="68" name="Chord 67"/>
              <p:cNvSpPr/>
              <p:nvPr/>
            </p:nvSpPr>
            <p:spPr>
              <a:xfrm rot="6770849">
                <a:off x="3345316" y="2743200"/>
                <a:ext cx="762000" cy="762000"/>
              </a:xfrm>
              <a:prstGeom prst="chord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481215" y="2244126"/>
                <a:ext cx="490202" cy="4990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nb-NO"/>
              </a:p>
            </p:txBody>
          </p:sp>
        </p:grpSp>
        <p:sp>
          <p:nvSpPr>
            <p:cNvPr id="21529" name="TextBox 46"/>
            <p:cNvSpPr txBox="1">
              <a:spLocks noChangeArrowheads="1"/>
            </p:cNvSpPr>
            <p:nvPr/>
          </p:nvSpPr>
          <p:spPr bwMode="auto">
            <a:xfrm>
              <a:off x="2048657" y="320101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530" name="TextBox 49"/>
            <p:cNvSpPr txBox="1">
              <a:spLocks noChangeArrowheads="1"/>
            </p:cNvSpPr>
            <p:nvPr/>
          </p:nvSpPr>
          <p:spPr bwMode="auto">
            <a:xfrm>
              <a:off x="1497931" y="3738871"/>
              <a:ext cx="1443037" cy="4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rådgiver</a:t>
              </a:r>
            </a:p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Fastsetting</a:t>
              </a:r>
            </a:p>
            <a:p>
              <a:pPr algn="ctr" eaLnBrk="0" hangingPunct="0"/>
              <a:r>
                <a:rPr lang="nb-NO" sz="800">
                  <a:solidFill>
                    <a:schemeClr val="bg1"/>
                  </a:solidFill>
                </a:rPr>
                <a:t>Skatt Sør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010400" y="457200"/>
            <a:ext cx="1828800" cy="1524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Vi tar med en slik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brukermatrise i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alle presentasjoner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etter brukertest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din Y-akse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vil ha din tekst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  <a:endParaRPr lang="nb-NO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oppgavegjennomføring</a:t>
            </a:r>
          </a:p>
        </p:txBody>
      </p:sp>
      <p:graphicFrame>
        <p:nvGraphicFramePr>
          <p:cNvPr id="95" name="Content Placeholder 94"/>
          <p:cNvGraphicFramePr>
            <a:graphicFrameLocks noGrp="1"/>
          </p:cNvGraphicFramePr>
          <p:nvPr>
            <p:ph idx="1"/>
          </p:nvPr>
        </p:nvGraphicFramePr>
        <p:xfrm>
          <a:off x="457200" y="2249487"/>
          <a:ext cx="8229600" cy="3610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0185"/>
                <a:gridCol w="1035538"/>
                <a:gridCol w="937846"/>
                <a:gridCol w="1006231"/>
                <a:gridCol w="939800"/>
              </a:tblGrid>
              <a:tr h="383357">
                <a:tc>
                  <a:txBody>
                    <a:bodyPr/>
                    <a:lstStyle/>
                    <a:p>
                      <a:r>
                        <a:rPr lang="nb-NO"/>
                        <a:t>Oppgave</a:t>
                      </a:r>
                      <a:r>
                        <a:rPr lang="nb-NO" baseline="0"/>
                        <a:t>                                      Bruker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/>
                        <a:t>4</a:t>
                      </a:r>
                    </a:p>
                  </a:txBody>
                  <a:tcPr/>
                </a:tc>
              </a:tr>
              <a:tr h="452206">
                <a:tc>
                  <a:txBody>
                    <a:bodyPr/>
                    <a:lstStyle/>
                    <a:p>
                      <a:r>
                        <a:rPr lang="nb-NO"/>
                        <a:t>Mottar</a:t>
                      </a:r>
                      <a:r>
                        <a:rPr lang="nb-NO" baseline="0"/>
                        <a:t> SMS, går til Altinn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464554">
                <a:tc>
                  <a:txBody>
                    <a:bodyPr/>
                    <a:lstStyle/>
                    <a:p>
                      <a:r>
                        <a:rPr lang="nb-NO"/>
                        <a:t>Logg inn via Altinn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474652">
                <a:tc>
                  <a:txBody>
                    <a:bodyPr/>
                    <a:lstStyle/>
                    <a:p>
                      <a:r>
                        <a:rPr lang="nb-NO"/>
                        <a:t>Finne riktig melding i meldingsboksen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494850">
                <a:tc>
                  <a:txBody>
                    <a:bodyPr/>
                    <a:lstStyle/>
                    <a:p>
                      <a:r>
                        <a:rPr lang="nb-NO"/>
                        <a:t>Åpne brevet, fra meldingen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454454">
                <a:tc>
                  <a:txBody>
                    <a:bodyPr/>
                    <a:lstStyle/>
                    <a:p>
                      <a:r>
                        <a:rPr lang="nb-NO"/>
                        <a:t>Lese brevet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428825">
                <a:tc>
                  <a:txBody>
                    <a:bodyPr/>
                    <a:lstStyle/>
                    <a:p>
                      <a:r>
                        <a:rPr lang="nb-NO"/>
                        <a:t>Svarer elektronisk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  <a:tr h="383357">
                <a:tc>
                  <a:txBody>
                    <a:bodyPr/>
                    <a:lstStyle/>
                    <a:p>
                      <a:r>
                        <a:rPr lang="nb-NO"/>
                        <a:t>Fullfører innsending av svar </a:t>
                      </a:r>
                      <a:r>
                        <a:rPr lang="nb-NO" sz="2400">
                          <a:solidFill>
                            <a:schemeClr val="bg2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Donut 95"/>
          <p:cNvSpPr/>
          <p:nvPr/>
        </p:nvSpPr>
        <p:spPr>
          <a:xfrm>
            <a:off x="6173687" y="3199252"/>
            <a:ext cx="269666" cy="269666"/>
          </a:xfrm>
          <a:prstGeom prst="donut">
            <a:avLst>
              <a:gd name="adj" fmla="val 2418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97" name="Cross 96"/>
          <p:cNvSpPr/>
          <p:nvPr/>
        </p:nvSpPr>
        <p:spPr>
          <a:xfrm rot="2612984">
            <a:off x="5171291" y="3197118"/>
            <a:ext cx="282469" cy="282469"/>
          </a:xfrm>
          <a:prstGeom prst="plus">
            <a:avLst>
              <a:gd name="adj" fmla="val 37371"/>
            </a:avLst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98" name="5-Point Star 97"/>
          <p:cNvSpPr/>
          <p:nvPr/>
        </p:nvSpPr>
        <p:spPr>
          <a:xfrm>
            <a:off x="5173354" y="2738313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99" name="Cross 98"/>
          <p:cNvSpPr/>
          <p:nvPr/>
        </p:nvSpPr>
        <p:spPr>
          <a:xfrm rot="2612984">
            <a:off x="7095829" y="2731912"/>
            <a:ext cx="282469" cy="282469"/>
          </a:xfrm>
          <a:prstGeom prst="plus">
            <a:avLst>
              <a:gd name="adj" fmla="val 37371"/>
            </a:avLst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00" name="Donut 99"/>
          <p:cNvSpPr/>
          <p:nvPr/>
        </p:nvSpPr>
        <p:spPr>
          <a:xfrm>
            <a:off x="8165876" y="3199252"/>
            <a:ext cx="269666" cy="269666"/>
          </a:xfrm>
          <a:prstGeom prst="donut">
            <a:avLst>
              <a:gd name="adj" fmla="val 2418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01" name="5-Point Star 100"/>
          <p:cNvSpPr/>
          <p:nvPr/>
        </p:nvSpPr>
        <p:spPr>
          <a:xfrm>
            <a:off x="5173354" y="3668726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02" name="5-Point Star 101"/>
          <p:cNvSpPr/>
          <p:nvPr/>
        </p:nvSpPr>
        <p:spPr>
          <a:xfrm>
            <a:off x="5173354" y="4127531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03" name="5-Point Star 102"/>
          <p:cNvSpPr/>
          <p:nvPr/>
        </p:nvSpPr>
        <p:spPr>
          <a:xfrm>
            <a:off x="5173354" y="4586336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04" name="5-Point Star 103"/>
          <p:cNvSpPr/>
          <p:nvPr/>
        </p:nvSpPr>
        <p:spPr>
          <a:xfrm>
            <a:off x="5173354" y="5045141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05" name="5-Point Star 104"/>
          <p:cNvSpPr/>
          <p:nvPr/>
        </p:nvSpPr>
        <p:spPr>
          <a:xfrm>
            <a:off x="5173354" y="5503948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06" name="5-Point Star 105"/>
          <p:cNvSpPr/>
          <p:nvPr/>
        </p:nvSpPr>
        <p:spPr>
          <a:xfrm>
            <a:off x="6169349" y="3660191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07" name="5-Point Star 106"/>
          <p:cNvSpPr/>
          <p:nvPr/>
        </p:nvSpPr>
        <p:spPr>
          <a:xfrm>
            <a:off x="6169349" y="4121130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08" name="5-Point Star 107"/>
          <p:cNvSpPr/>
          <p:nvPr/>
        </p:nvSpPr>
        <p:spPr>
          <a:xfrm>
            <a:off x="6169349" y="4582069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09" name="5-Point Star 108"/>
          <p:cNvSpPr/>
          <p:nvPr/>
        </p:nvSpPr>
        <p:spPr>
          <a:xfrm>
            <a:off x="6169349" y="5043008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0" name="5-Point Star 109"/>
          <p:cNvSpPr/>
          <p:nvPr/>
        </p:nvSpPr>
        <p:spPr>
          <a:xfrm>
            <a:off x="6169349" y="5503948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1" name="5-Point Star 110"/>
          <p:cNvSpPr/>
          <p:nvPr/>
        </p:nvSpPr>
        <p:spPr>
          <a:xfrm>
            <a:off x="7097892" y="3664459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2" name="5-Point Star 111"/>
          <p:cNvSpPr/>
          <p:nvPr/>
        </p:nvSpPr>
        <p:spPr>
          <a:xfrm>
            <a:off x="7097892" y="4124331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3" name="5-Point Star 112"/>
          <p:cNvSpPr/>
          <p:nvPr/>
        </p:nvSpPr>
        <p:spPr>
          <a:xfrm>
            <a:off x="7097892" y="4584203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4" name="5-Point Star 113"/>
          <p:cNvSpPr/>
          <p:nvPr/>
        </p:nvSpPr>
        <p:spPr>
          <a:xfrm>
            <a:off x="7097892" y="5044075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5" name="5-Point Star 114"/>
          <p:cNvSpPr/>
          <p:nvPr/>
        </p:nvSpPr>
        <p:spPr>
          <a:xfrm>
            <a:off x="7097892" y="5503948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6" name="5-Point Star 115"/>
          <p:cNvSpPr/>
          <p:nvPr/>
        </p:nvSpPr>
        <p:spPr>
          <a:xfrm>
            <a:off x="8161538" y="3660191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7" name="5-Point Star 116"/>
          <p:cNvSpPr/>
          <p:nvPr/>
        </p:nvSpPr>
        <p:spPr>
          <a:xfrm>
            <a:off x="8161538" y="4121130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8" name="5-Point Star 117"/>
          <p:cNvSpPr/>
          <p:nvPr/>
        </p:nvSpPr>
        <p:spPr>
          <a:xfrm>
            <a:off x="8161538" y="4582069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19" name="5-Point Star 118"/>
          <p:cNvSpPr/>
          <p:nvPr/>
        </p:nvSpPr>
        <p:spPr>
          <a:xfrm>
            <a:off x="8161538" y="5043008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20" name="5-Point Star 119"/>
          <p:cNvSpPr/>
          <p:nvPr/>
        </p:nvSpPr>
        <p:spPr>
          <a:xfrm>
            <a:off x="8161538" y="5503948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21" name="5-Point Star 120"/>
          <p:cNvSpPr/>
          <p:nvPr/>
        </p:nvSpPr>
        <p:spPr>
          <a:xfrm>
            <a:off x="6169349" y="2738313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22" name="5-Point Star 121"/>
          <p:cNvSpPr/>
          <p:nvPr/>
        </p:nvSpPr>
        <p:spPr>
          <a:xfrm>
            <a:off x="8161538" y="2738313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123" name="5-Point Star 122"/>
          <p:cNvSpPr/>
          <p:nvPr/>
        </p:nvSpPr>
        <p:spPr>
          <a:xfrm>
            <a:off x="7097892" y="3204587"/>
            <a:ext cx="278343" cy="269666"/>
          </a:xfrm>
          <a:prstGeom prst="star5">
            <a:avLst>
              <a:gd name="adj" fmla="val 27851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Calibri"/>
              <a:cs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51697" y="304800"/>
            <a:ext cx="1828800" cy="1524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En slik 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visualisering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av testens utfall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kan være gullverdt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i kommunikasjonen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719" y="228600"/>
            <a:ext cx="5719334" cy="573024"/>
          </a:xfrm>
        </p:spPr>
        <p:txBody>
          <a:bodyPr/>
          <a:lstStyle/>
          <a:p>
            <a:r>
              <a:rPr lang="nb-NO"/>
              <a:t>Siden: Generell informasjon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65099" y="1979794"/>
            <a:ext cx="2048686" cy="4392948"/>
          </a:xfrm>
        </p:spPr>
        <p:txBody>
          <a:bodyPr/>
          <a:lstStyle/>
          <a:p>
            <a:r>
              <a:rPr lang="nb-NO"/>
              <a:t>Ingen forsøkte å endre adressedata her.</a:t>
            </a:r>
          </a:p>
          <a:p>
            <a:endParaRPr lang="nb-NO"/>
          </a:p>
          <a:p>
            <a:r>
              <a:rPr lang="nb-NO"/>
              <a:t>Alle tastet inn kontaktdata.</a:t>
            </a:r>
          </a:p>
          <a:p>
            <a:endParaRPr lang="nb-NO"/>
          </a:p>
          <a:p>
            <a:r>
              <a:rPr lang="nb-NO"/>
              <a:t>To fikk problemer fordi de skrev uten punktum. </a:t>
            </a:r>
          </a:p>
          <a:p>
            <a:endParaRPr lang="nb-NO"/>
          </a:p>
          <a:p>
            <a:r>
              <a:rPr lang="nb-NO"/>
              <a:t>Med kommunenr foran og redigerbar, skrev brukerne postnummer i feltet. Ikke alle oppdaget at de fikk feil kommune</a:t>
            </a:r>
            <a:r>
              <a:rPr lang="en-US"/>
              <a:t>… dette problem er alt rettet.</a:t>
            </a:r>
            <a:endParaRPr lang="nb-NO"/>
          </a:p>
        </p:txBody>
      </p:sp>
      <p:pic>
        <p:nvPicPr>
          <p:cNvPr id="7" name="Content Placeholder 6" descr="Picture 12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89278" y="1979794"/>
            <a:ext cx="6047498" cy="4400367"/>
          </a:xfrm>
          <a:ln>
            <a:solidFill>
              <a:srgbClr val="C8C8C8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65794" y="197465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nb-NO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035" y="33972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nb-NO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035" y="444514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nb-NO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794" y="27535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nb-NO">
              <a:solidFill>
                <a:srgbClr val="008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209347" y="4010196"/>
            <a:ext cx="2870411" cy="123524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09347" y="4814473"/>
            <a:ext cx="2870411" cy="8398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10400" y="457200"/>
            <a:ext cx="1828800" cy="1524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En side-for-side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kommentarserie er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nyttig for de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som skal beslutte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og implementere</a:t>
            </a:r>
          </a:p>
          <a:p>
            <a:pPr algn="ctr"/>
            <a:r>
              <a:rPr lang="nb-N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endringer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Skatteetaten_PowerPoint_mal">
  <a:themeElements>
    <a:clrScheme name="Custom 1 LA 3">
      <a:dk1>
        <a:srgbClr val="5F5F5F"/>
      </a:dk1>
      <a:lt1>
        <a:srgbClr val="FFFFFF"/>
      </a:lt1>
      <a:dk2>
        <a:srgbClr val="28458D"/>
      </a:dk2>
      <a:lt2>
        <a:srgbClr val="DFDFDF"/>
      </a:lt2>
      <a:accent1>
        <a:srgbClr val="28458C"/>
      </a:accent1>
      <a:accent2>
        <a:srgbClr val="007754"/>
      </a:accent2>
      <a:accent3>
        <a:srgbClr val="FFFFFF"/>
      </a:accent3>
      <a:accent4>
        <a:srgbClr val="6C6C6C"/>
      </a:accent4>
      <a:accent5>
        <a:srgbClr val="FFA524"/>
      </a:accent5>
      <a:accent6>
        <a:srgbClr val="8173AE"/>
      </a:accent6>
      <a:hlink>
        <a:srgbClr val="0035CF"/>
      </a:hlink>
      <a:folHlink>
        <a:srgbClr val="0034D3"/>
      </a:folHlink>
    </a:clrScheme>
    <a:fontScheme name="Skatteetaten_PowerPoint_m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b-NO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b-NO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Skatteetaten_PowerPoint_m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atteetaten_PowerPoint_m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atteetaten_PowerPoint_m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atteetaten_PowerPoint_m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atteetaten_PowerPoint_m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atteetaten_PowerPoint_m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atteetaten_PowerPoint_m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atteetaten_PowerPoint_m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atteetaten_PowerPoint_m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atteetaten_PowerPoint_m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atteetaten_PowerPoint_m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atteetaten_PowerPoint_m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atteetaten_PowerPoint_mal 13">
        <a:dk1>
          <a:srgbClr val="7F7F7F"/>
        </a:dk1>
        <a:lt1>
          <a:srgbClr val="FFFFFF"/>
        </a:lt1>
        <a:dk2>
          <a:srgbClr val="28458D"/>
        </a:dk2>
        <a:lt2>
          <a:srgbClr val="CCCCCC"/>
        </a:lt2>
        <a:accent1>
          <a:srgbClr val="28458C"/>
        </a:accent1>
        <a:accent2>
          <a:srgbClr val="006633"/>
        </a:accent2>
        <a:accent3>
          <a:srgbClr val="FFFFFF"/>
        </a:accent3>
        <a:accent4>
          <a:srgbClr val="6C6C6C"/>
        </a:accent4>
        <a:accent5>
          <a:srgbClr val="ACB0C5"/>
        </a:accent5>
        <a:accent6>
          <a:srgbClr val="005C2D"/>
        </a:accent6>
        <a:hlink>
          <a:srgbClr val="F1AA31"/>
        </a:hlink>
        <a:folHlink>
          <a:srgbClr val="601F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ＭＳ ゴシック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394</Words>
  <Application>Microsoft Macintosh PowerPoint</Application>
  <PresentationFormat>On-screen Show (4:3)</PresentationFormat>
  <Paragraphs>116</Paragraphs>
  <Slides>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Skatteetaten_PowerPoint_mal</vt:lpstr>
      <vt:lpstr>Urban</vt:lpstr>
      <vt:lpstr>Eksempelsider for presentasjon av brukertest</vt:lpstr>
      <vt:lpstr>Slide 2</vt:lpstr>
      <vt:lpstr>Hvem testet vi med?</vt:lpstr>
      <vt:lpstr>oppgavegjennomføring</vt:lpstr>
      <vt:lpstr>Siden: Generell informasjon</vt:lpstr>
    </vt:vector>
  </TitlesOfParts>
  <Company>Skatteetatens IT- og servicepartner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Hvem testet vi med?</dc:title>
  <dc:creator>Laura Arlov</dc:creator>
  <cp:lastModifiedBy>Laura Arlov</cp:lastModifiedBy>
  <cp:revision>3</cp:revision>
  <dcterms:created xsi:type="dcterms:W3CDTF">2012-09-26T06:42:56Z</dcterms:created>
  <dcterms:modified xsi:type="dcterms:W3CDTF">2012-09-26T06:43:22Z</dcterms:modified>
</cp:coreProperties>
</file>