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3" r:id="rId2"/>
    <p:sldId id="286" r:id="rId3"/>
    <p:sldId id="285" r:id="rId4"/>
    <p:sldId id="282" r:id="rId5"/>
    <p:sldId id="283" r:id="rId6"/>
    <p:sldId id="287" r:id="rId7"/>
    <p:sldId id="288" r:id="rId8"/>
    <p:sldId id="274" r:id="rId9"/>
    <p:sldId id="281" r:id="rId10"/>
    <p:sldId id="280" r:id="rId11"/>
    <p:sldId id="278" r:id="rId12"/>
    <p:sldId id="275" r:id="rId13"/>
    <p:sldId id="289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31" autoAdjust="0"/>
  </p:normalViewPr>
  <p:slideViewPr>
    <p:cSldViewPr snapToGrid="0" snapToObjects="1">
      <p:cViewPr varScale="1">
        <p:scale>
          <a:sx n="71" d="100"/>
          <a:sy n="71" d="100"/>
        </p:scale>
        <p:origin x="-3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42AAD-2F04-8249-9257-3147036E12AF}" type="datetimeFigureOut">
              <a:rPr lang="en-US" smtClean="0"/>
              <a:t>28/04/14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E1EDA-2D4F-4445-8570-B17A083F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present some of the basic building blocks of todays cloud services,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Plattform</a:t>
            </a:r>
            <a:r>
              <a:rPr lang="en-US" baseline="0" dirty="0" smtClean="0"/>
              <a:t> As A service frameworks.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will present a tool called </a:t>
            </a:r>
            <a:r>
              <a:rPr lang="en-US" dirty="0" err="1" smtClean="0"/>
              <a:t>docker</a:t>
            </a:r>
            <a:r>
              <a:rPr lang="en-US" dirty="0" smtClean="0"/>
              <a:t>, that is</a:t>
            </a:r>
            <a:r>
              <a:rPr lang="en-US" baseline="0" dirty="0" smtClean="0"/>
              <a:t> an open sourced implementation, it’s similar to other tools used by </a:t>
            </a:r>
          </a:p>
          <a:p>
            <a:r>
              <a:rPr lang="en-US" baseline="0" dirty="0" smtClean="0"/>
              <a:t>For example cloud foundry or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</a:t>
            </a:r>
          </a:p>
          <a:p>
            <a:r>
              <a:rPr lang="en-US" baseline="0" dirty="0" smtClean="0"/>
              <a:t>CF use warden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93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dirty="0" err="1" smtClean="0"/>
              <a:t>docker</a:t>
            </a:r>
            <a:r>
              <a:rPr lang="en-US" dirty="0" smtClean="0"/>
              <a:t>, </a:t>
            </a:r>
          </a:p>
          <a:p>
            <a:r>
              <a:rPr lang="en-US" dirty="0" smtClean="0"/>
              <a:t>which is a tool that adds a user friendly layer to work with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containers.</a:t>
            </a:r>
          </a:p>
          <a:p>
            <a:r>
              <a:rPr lang="en-US" baseline="0" dirty="0" smtClean="0"/>
              <a:t>You get a command line interface and a rest interface. </a:t>
            </a:r>
          </a:p>
          <a:p>
            <a:r>
              <a:rPr lang="en-US" baseline="0" dirty="0" smtClean="0"/>
              <a:t>You can create new images, commit their state, push/pull to a repository, </a:t>
            </a:r>
          </a:p>
          <a:p>
            <a:r>
              <a:rPr lang="en-US" baseline="0" dirty="0" smtClean="0"/>
              <a:t>You get version history, automated build scripts and a bunch of other </a:t>
            </a:r>
            <a:r>
              <a:rPr lang="en-US" baseline="0" dirty="0" err="1" smtClean="0"/>
              <a:t>usefull</a:t>
            </a:r>
            <a:r>
              <a:rPr lang="en-US" baseline="0" dirty="0" smtClean="0"/>
              <a:t> features.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----------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“A </a:t>
            </a:r>
            <a:r>
              <a:rPr lang="en-US" dirty="0" err="1" smtClean="0"/>
              <a:t>docker</a:t>
            </a:r>
            <a:r>
              <a:rPr lang="en-US" dirty="0" smtClean="0"/>
              <a:t> is the person that</a:t>
            </a:r>
            <a:r>
              <a:rPr lang="en-US" baseline="0" dirty="0" smtClean="0"/>
              <a:t> works on the dock loading and unloading ships”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has a command line interface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like commands for pulling down images, pushing new versions, diff, history etc.</a:t>
            </a:r>
          </a:p>
          <a:p>
            <a:r>
              <a:rPr lang="en-US" baseline="0" dirty="0" smtClean="0"/>
              <a:t>And it heavily uses </a:t>
            </a:r>
            <a:r>
              <a:rPr lang="en-US" baseline="0" dirty="0" err="1" smtClean="0"/>
              <a:t>aufs</a:t>
            </a:r>
            <a:r>
              <a:rPr lang="en-US" baseline="0" dirty="0" smtClean="0"/>
              <a:t>, which is a ……….stackable unification file system </a:t>
            </a:r>
            <a:r>
              <a:rPr lang="en-US" baseline="0" dirty="0" err="1" smtClean="0"/>
              <a:t>wich</a:t>
            </a:r>
            <a:r>
              <a:rPr lang="en-US" baseline="0" dirty="0" smtClean="0"/>
              <a:t> unifies several directories and provides a single directory.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a layered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 where many containers can have their own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, but all common files are shared or copied.</a:t>
            </a:r>
          </a:p>
          <a:p>
            <a:r>
              <a:rPr lang="en-US" baseline="0" dirty="0" smtClean="0"/>
              <a:t>I will not go into detail how this work, but the effect is that you only need to change the diffs between two containers using mostly the same files.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docker</a:t>
            </a:r>
            <a:r>
              <a:rPr lang="en-US" dirty="0" smtClean="0"/>
              <a:t> and </a:t>
            </a:r>
            <a:r>
              <a:rPr lang="en-US" dirty="0" err="1" smtClean="0"/>
              <a:t>linux</a:t>
            </a:r>
            <a:r>
              <a:rPr lang="en-US" dirty="0" smtClean="0"/>
              <a:t> containers you have the building blocks to create the containers that can run in the cloud.</a:t>
            </a:r>
          </a:p>
          <a:p>
            <a:r>
              <a:rPr lang="en-US" dirty="0" smtClean="0"/>
              <a:t>Open stack and</a:t>
            </a:r>
            <a:r>
              <a:rPr lang="en-US" baseline="0" dirty="0" smtClean="0"/>
              <a:t> many cloud providers has native support for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containers.</a:t>
            </a:r>
          </a:p>
          <a:p>
            <a:r>
              <a:rPr lang="en-US" baseline="0" dirty="0" smtClean="0"/>
              <a:t>But it could also be the building blocks to create your own cloud or even your own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. </a:t>
            </a:r>
          </a:p>
          <a:p>
            <a:r>
              <a:rPr lang="nb-NO" baseline="0" dirty="0" smtClean="0"/>
              <a:t>Giving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more </a:t>
            </a:r>
            <a:r>
              <a:rPr lang="nb-NO" baseline="0" dirty="0" err="1" smtClean="0"/>
              <a:t>flexibility</a:t>
            </a:r>
            <a:r>
              <a:rPr lang="nb-NO" baseline="0" dirty="0" smtClean="0"/>
              <a:t> and </a:t>
            </a:r>
            <a:r>
              <a:rPr lang="nb-NO" baseline="0" dirty="0" err="1" smtClean="0"/>
              <a:t>control</a:t>
            </a:r>
            <a:r>
              <a:rPr lang="nb-NO" baseline="0" dirty="0" smtClean="0"/>
              <a:t>, and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possibility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tailor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infrastructire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exactly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your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need</a:t>
            </a:r>
            <a:r>
              <a:rPr lang="nb-NO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So I will finish up by demonstrating some of the basics of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and how you can use the basics to implement more advanced use cases..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78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And the benefit of working with containers is many.</a:t>
            </a:r>
          </a:p>
          <a:p>
            <a:r>
              <a:rPr lang="en-US" baseline="0" dirty="0" smtClean="0"/>
              <a:t>As you already have seen in the first demo, where I ran more than 50 containers on my laptop.</a:t>
            </a:r>
          </a:p>
          <a:p>
            <a:r>
              <a:rPr lang="en-US" baseline="0" dirty="0" smtClean="0"/>
              <a:t>It is really fast, adds marginally overhead to memory, processing and size.</a:t>
            </a:r>
          </a:p>
          <a:p>
            <a:r>
              <a:rPr lang="en-US" baseline="0" dirty="0" smtClean="0"/>
              <a:t>They share the same kernel as the host, and only the differences to the file systems are stored, all equal files is stored just once.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-----------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it is Fast: ~97% of bare metal</a:t>
            </a:r>
          </a:p>
          <a:p>
            <a:r>
              <a:rPr lang="en-US" baseline="0" dirty="0" smtClean="0"/>
              <a:t>	start/stop in </a:t>
            </a:r>
            <a:r>
              <a:rPr lang="en-US" baseline="0" dirty="0" err="1" smtClean="0"/>
              <a:t>miliseconds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aseline="0" dirty="0" err="1" smtClean="0"/>
              <a:t>Leightweight</a:t>
            </a:r>
            <a:r>
              <a:rPr lang="en-US" baseline="0" dirty="0" smtClean="0"/>
              <a:t>: </a:t>
            </a:r>
          </a:p>
          <a:p>
            <a:r>
              <a:rPr lang="en-US" baseline="0" dirty="0" smtClean="0"/>
              <a:t>	On a typical physical server, with average compute resources, you can easily run:</a:t>
            </a:r>
          </a:p>
          <a:p>
            <a:r>
              <a:rPr lang="en-US" baseline="0" dirty="0" smtClean="0"/>
              <a:t>	● 10-100 virtual machines</a:t>
            </a:r>
          </a:p>
          <a:p>
            <a:r>
              <a:rPr lang="en-US" baseline="0" dirty="0" smtClean="0"/>
              <a:t>	● 100-1000 containers</a:t>
            </a:r>
          </a:p>
          <a:p>
            <a:endParaRPr lang="en-US" dirty="0" smtClean="0"/>
          </a:p>
          <a:p>
            <a:r>
              <a:rPr lang="en-US" dirty="0" smtClean="0"/>
              <a:t>They</a:t>
            </a:r>
            <a:r>
              <a:rPr lang="en-US" baseline="0" dirty="0" smtClean="0"/>
              <a:t> use marginally more resources than the applications you run, as it shares most with the surrounding OS and other containers.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3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lets finish with some hands</a:t>
            </a:r>
            <a:r>
              <a:rPr lang="en-US" baseline="0" dirty="0" smtClean="0"/>
              <a:t> on with </a:t>
            </a:r>
            <a:r>
              <a:rPr lang="en-US" baseline="0" dirty="0" err="1" smtClean="0"/>
              <a:t>docker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 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-t -p 80:9292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bjornno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ubuntu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/bin/bash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clone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github.com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bjornno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dockerdemo.git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dockerdemo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bundle</a:t>
            </a:r>
          </a:p>
          <a:p>
            <a:r>
              <a:rPr lang="en-US" dirty="0" err="1" smtClean="0"/>
              <a:t>rackup</a:t>
            </a:r>
            <a:endParaRPr lang="en-US" dirty="0" smtClean="0"/>
          </a:p>
          <a:p>
            <a:r>
              <a:rPr lang="en-US" dirty="0" smtClean="0"/>
              <a:t>http://localhost:8000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Share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85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Normally</a:t>
            </a:r>
            <a:r>
              <a:rPr lang="en-US" baseline="0" dirty="0" smtClean="0"/>
              <a:t> you would not create the images interactively like this, but instead have a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  (think of it as a </a:t>
            </a:r>
            <a:r>
              <a:rPr lang="en-US" baseline="0" dirty="0" err="1" smtClean="0"/>
              <a:t>makefile</a:t>
            </a:r>
            <a:r>
              <a:rPr lang="en-US" baseline="0" dirty="0" smtClean="0"/>
              <a:t> for building a container), that is checked in with your code describing your image.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always start with a image and adds stuff to it. Here I start with a ruby image which is an </a:t>
            </a:r>
            <a:r>
              <a:rPr lang="en-US" baseline="0" dirty="0" err="1" smtClean="0"/>
              <a:t>ubuntu</a:t>
            </a:r>
            <a:r>
              <a:rPr lang="en-US" baseline="0" dirty="0" smtClean="0"/>
              <a:t> with ruby tools pre installed.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docker</a:t>
            </a:r>
            <a:r>
              <a:rPr lang="en-US" baseline="0" dirty="0" smtClean="0"/>
              <a:t> build –t </a:t>
            </a:r>
            <a:r>
              <a:rPr lang="en-US" baseline="0" dirty="0" err="1" smtClean="0"/>
              <a:t>bjornno</a:t>
            </a:r>
            <a:r>
              <a:rPr lang="en-US" baseline="0" dirty="0" smtClean="0"/>
              <a:t>/app 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 -p 80:9292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bjornno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/app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62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that was a very short intro to </a:t>
            </a:r>
            <a:r>
              <a:rPr lang="en-US" dirty="0" err="1" smtClean="0"/>
              <a:t>docker</a:t>
            </a:r>
            <a:r>
              <a:rPr lang="en-US" dirty="0" smtClean="0"/>
              <a:t>.</a:t>
            </a:r>
          </a:p>
          <a:p>
            <a:r>
              <a:rPr lang="en-US" baseline="0" dirty="0" smtClean="0"/>
              <a:t>I hope you’ve seen that it could be a useful tool on its own to run multiple environments really cheap on your pc,</a:t>
            </a:r>
          </a:p>
          <a:p>
            <a:r>
              <a:rPr lang="en-US" baseline="0" dirty="0" smtClean="0"/>
              <a:t>Always have a clean </a:t>
            </a:r>
            <a:r>
              <a:rPr lang="en-US" baseline="0" dirty="0" err="1" smtClean="0"/>
              <a:t>ubuntu</a:t>
            </a:r>
            <a:r>
              <a:rPr lang="en-US" baseline="0" dirty="0" smtClean="0"/>
              <a:t> at your hands.</a:t>
            </a:r>
          </a:p>
          <a:p>
            <a:r>
              <a:rPr lang="en-US" baseline="0" dirty="0" smtClean="0"/>
              <a:t>Or you can package a ready application image from your source code that you can share out.</a:t>
            </a:r>
          </a:p>
          <a:p>
            <a:r>
              <a:rPr lang="en-US" baseline="0" dirty="0" smtClean="0"/>
              <a:t>Or it could be used for automated integration testing.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that you have some ideas how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 solutions works internally, or even how to build your own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guess you will be better of by using for example cloud foundry or other hosted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 solutions as it is a lot more going on to actually run such an environment.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out </a:t>
            </a:r>
            <a:r>
              <a:rPr lang="en-US" baseline="0" dirty="0" err="1" smtClean="0"/>
              <a:t>dockers</a:t>
            </a:r>
            <a:r>
              <a:rPr lang="en-US" baseline="0" dirty="0" smtClean="0"/>
              <a:t> homepage for more resources.</a:t>
            </a:r>
          </a:p>
          <a:p>
            <a:endParaRPr lang="en-US" baseline="0" dirty="0" smtClean="0"/>
          </a:p>
          <a:p>
            <a:r>
              <a:rPr lang="en-US" dirty="0" smtClean="0"/>
              <a:t>Thank</a:t>
            </a:r>
            <a:r>
              <a:rPr lang="en-US" baseline="0" dirty="0" smtClean="0"/>
              <a:t> you..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 have a small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webapp</a:t>
            </a:r>
            <a:r>
              <a:rPr lang="en-US" baseline="0" dirty="0" smtClean="0"/>
              <a:t> that runs in a </a:t>
            </a:r>
            <a:r>
              <a:rPr lang="en-US" baseline="0" dirty="0" err="1" smtClean="0"/>
              <a:t>PaaS</a:t>
            </a:r>
            <a:endParaRPr lang="en-US" baseline="0" dirty="0" smtClean="0"/>
          </a:p>
          <a:p>
            <a:r>
              <a:rPr lang="en-US" baseline="0" dirty="0" smtClean="0"/>
              <a:t>Actually in cloud foundry that is currently hosted on my laptop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can deploy my app with a single command, it will get access to all services available from the </a:t>
            </a:r>
            <a:r>
              <a:rPr lang="en-US" baseline="0" dirty="0" err="1" smtClean="0"/>
              <a:t>plattform</a:t>
            </a:r>
            <a:r>
              <a:rPr lang="en-US" baseline="0" dirty="0" smtClean="0"/>
              <a:t>, right now my app consists of a load balancer, an </a:t>
            </a:r>
            <a:r>
              <a:rPr lang="en-US" baseline="0" dirty="0" err="1" smtClean="0"/>
              <a:t>appnode</a:t>
            </a:r>
            <a:r>
              <a:rPr lang="en-US" baseline="0" dirty="0" smtClean="0"/>
              <a:t>, and a database.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I want to change the infrastructure I can do it easily. I can for example scale up by adding more juice like this (</a:t>
            </a:r>
            <a:r>
              <a:rPr lang="en-US" baseline="0" dirty="0" err="1" smtClean="0"/>
              <a:t>cf</a:t>
            </a:r>
            <a:r>
              <a:rPr lang="en-US" baseline="0" dirty="0" smtClean="0"/>
              <a:t> scale –m 1024M),</a:t>
            </a:r>
          </a:p>
          <a:p>
            <a:r>
              <a:rPr lang="en-US" baseline="0" dirty="0" smtClean="0"/>
              <a:t>or scale out like this (</a:t>
            </a:r>
            <a:r>
              <a:rPr lang="en-US" baseline="0" dirty="0" err="1" smtClean="0"/>
              <a:t>cf</a:t>
            </a:r>
            <a:r>
              <a:rPr lang="en-US" baseline="0" dirty="0" smtClean="0"/>
              <a:t> scale –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5).. Or add a caching server, a message queue, a </a:t>
            </a:r>
            <a:r>
              <a:rPr lang="en-US" baseline="0" dirty="0" err="1" smtClean="0"/>
              <a:t>fileshare</a:t>
            </a:r>
            <a:r>
              <a:rPr lang="en-US" baseline="0" dirty="0" smtClean="0"/>
              <a:t>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it all happens in seconds or fraction of a second.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do they do this?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----------------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cf</a:t>
            </a:r>
            <a:r>
              <a:rPr lang="en-US" baseline="0" dirty="0" smtClean="0"/>
              <a:t> services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2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They all use what we call containers – </a:t>
            </a:r>
          </a:p>
          <a:p>
            <a:r>
              <a:rPr lang="en-US" baseline="0" dirty="0" smtClean="0"/>
              <a:t> It is similar to a virtual machine, but without all the friction and overhead of a virtual machine.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22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idea is the same as cargo containers.</a:t>
            </a:r>
            <a:r>
              <a:rPr lang="en-US" baseline="0" dirty="0" smtClean="0"/>
              <a:t> You can put whatever you like into them, but seen from the outside it</a:t>
            </a:r>
            <a:r>
              <a:rPr lang="fr-FR" baseline="0" dirty="0" smtClean="0"/>
              <a:t>’</a:t>
            </a:r>
            <a:r>
              <a:rPr lang="en-US" baseline="0" dirty="0" smtClean="0"/>
              <a:t>s the same, its one unit.</a:t>
            </a:r>
          </a:p>
          <a:p>
            <a:r>
              <a:rPr lang="en-US" baseline="0" dirty="0" smtClean="0"/>
              <a:t>And that one unit can be shipped with trains, ships, cars or whatever. And stacked on top of </a:t>
            </a:r>
            <a:r>
              <a:rPr lang="en-US" baseline="0" dirty="0" err="1" smtClean="0"/>
              <a:t>eachother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could put a OS, some files,  a database, an </a:t>
            </a:r>
            <a:r>
              <a:rPr lang="en-US" baseline="0" dirty="0" err="1" smtClean="0"/>
              <a:t>appserver</a:t>
            </a:r>
            <a:r>
              <a:rPr lang="en-US" baseline="0" dirty="0" smtClean="0"/>
              <a:t>, anything into it.. And ship it.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then</a:t>
            </a:r>
            <a:r>
              <a:rPr lang="en-US" baseline="0" dirty="0" smtClean="0"/>
              <a:t> run it on your local machine, a integration test server, to the customer or to a public cloud provider. Without changing anything.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will always have the exact same environment,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etc..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22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And you can stack multiple containers together on the same servers. </a:t>
            </a:r>
          </a:p>
          <a:p>
            <a:r>
              <a:rPr lang="en-US" baseline="0" dirty="0" smtClean="0"/>
              <a:t>The containers could for example be multiple instances of the same application but for different customers running completely isolated from each other, providing multi tenancy</a:t>
            </a:r>
          </a:p>
          <a:p>
            <a:r>
              <a:rPr lang="en-US" baseline="0" dirty="0" smtClean="0"/>
              <a:t>Or it could be different applications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22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you can scale your app out by deploying multiple containers running on multiple servers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</a:t>
            </a:r>
            <a:r>
              <a:rPr lang="en-US" baseline="0" smtClean="0"/>
              <a:t>tilizing </a:t>
            </a:r>
            <a:r>
              <a:rPr lang="en-US" baseline="0" dirty="0" err="1" smtClean="0"/>
              <a:t>amacon</a:t>
            </a:r>
            <a:r>
              <a:rPr lang="en-US" baseline="0" dirty="0" smtClean="0"/>
              <a:t> ec2 instances and automatically scale your app when load increases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2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one</a:t>
            </a:r>
            <a:r>
              <a:rPr lang="en-US" baseline="0" dirty="0" smtClean="0"/>
              <a:t> implementation of such a container is the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container or LXC,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That lets you run multiple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system within one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system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-----</a:t>
            </a:r>
          </a:p>
          <a:p>
            <a:r>
              <a:rPr lang="en-US" baseline="0" dirty="0" smtClean="0"/>
              <a:t>Fast: ~97% of bare metal</a:t>
            </a:r>
          </a:p>
          <a:p>
            <a:r>
              <a:rPr lang="en-US" baseline="0" dirty="0" smtClean="0"/>
              <a:t>	start/stop in </a:t>
            </a:r>
            <a:r>
              <a:rPr lang="en-US" baseline="0" dirty="0" err="1" smtClean="0"/>
              <a:t>miliseconds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Agile: container can be moved seamlessly between local, </a:t>
            </a:r>
            <a:r>
              <a:rPr lang="en-US" baseline="0" dirty="0" err="1" smtClean="0"/>
              <a:t>vm</a:t>
            </a:r>
            <a:r>
              <a:rPr lang="en-US" baseline="0" dirty="0" smtClean="0"/>
              <a:t>, bare metal with a click of a button, or scripted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Flexible: containerize a whole system with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 or just an application. Freedom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Leightweight</a:t>
            </a:r>
            <a:r>
              <a:rPr lang="en-US" baseline="0" dirty="0" smtClean="0"/>
              <a:t>: </a:t>
            </a:r>
          </a:p>
          <a:p>
            <a:r>
              <a:rPr lang="en-US" baseline="0" dirty="0" smtClean="0"/>
              <a:t>	On a typical physical server, with average compute resources, you can easily run:</a:t>
            </a:r>
          </a:p>
          <a:p>
            <a:r>
              <a:rPr lang="en-US" baseline="0" dirty="0" smtClean="0"/>
              <a:t>	● 10-100 virtual machines</a:t>
            </a:r>
          </a:p>
          <a:p>
            <a:r>
              <a:rPr lang="en-US" baseline="0" dirty="0" smtClean="0"/>
              <a:t>	● 100-1000 containers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Cloudy: support from various cloud management </a:t>
            </a:r>
            <a:r>
              <a:rPr lang="en-US" baseline="0" dirty="0" err="1" smtClean="0"/>
              <a:t>framworks</a:t>
            </a:r>
            <a:r>
              <a:rPr lang="en-US" baseline="0" dirty="0" smtClean="0"/>
              <a:t>, like open stack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Is becoming the new “unit of deployment” </a:t>
            </a:r>
          </a:p>
          <a:p>
            <a:r>
              <a:rPr lang="en-US" dirty="0" smtClean="0"/>
              <a:t>Changing how we develop,</a:t>
            </a:r>
            <a:r>
              <a:rPr lang="en-US" baseline="0" dirty="0" smtClean="0"/>
              <a:t> package, deploy and manage apps at all scales (test/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to production)</a:t>
            </a:r>
          </a:p>
          <a:p>
            <a:r>
              <a:rPr lang="en-US" baseline="0" dirty="0" smtClean="0"/>
              <a:t>Removes the friction of using virtual machines </a:t>
            </a:r>
          </a:p>
          <a:p>
            <a:r>
              <a:rPr lang="en-US" baseline="0" dirty="0" smtClean="0"/>
              <a:t>Simplify workflow and provides performance benefits. It</a:t>
            </a:r>
            <a:r>
              <a:rPr lang="fr-FR" baseline="0" dirty="0" smtClean="0"/>
              <a:t>’</a:t>
            </a:r>
            <a:r>
              <a:rPr lang="en-US" baseline="0" dirty="0" smtClean="0"/>
              <a:t>s the basis of most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 solutions like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cloudfoundry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33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</a:t>
            </a:r>
            <a:r>
              <a:rPr lang="en-US" dirty="0" err="1" smtClean="0"/>
              <a:t>linux</a:t>
            </a:r>
            <a:r>
              <a:rPr lang="en-US" dirty="0" smtClean="0"/>
              <a:t> container uses features from the </a:t>
            </a:r>
            <a:r>
              <a:rPr lang="en-US" dirty="0" err="1" smtClean="0"/>
              <a:t>linux</a:t>
            </a:r>
            <a:r>
              <a:rPr lang="en-US" baseline="0" dirty="0" smtClean="0"/>
              <a:t> </a:t>
            </a:r>
            <a:r>
              <a:rPr lang="en-US" dirty="0" smtClean="0"/>
              <a:t>kernel</a:t>
            </a:r>
            <a:r>
              <a:rPr lang="en-US" baseline="0" dirty="0" smtClean="0"/>
              <a:t> to create isolated environments on the same machine. Seen from the inside of such an environment It looks like a virtual machine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from the outside, the host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, it looks like a process.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since LXC is pretty hard to work with directly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like control groups for resource isolation (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, memory, I/O, network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), and kernel namespaces to isolate an applications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view of the surrounding operating system, like processes, users, network,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 etc. And </a:t>
            </a:r>
            <a:r>
              <a:rPr lang="en-US" baseline="0" dirty="0" err="1" smtClean="0"/>
              <a:t>chroot</a:t>
            </a:r>
            <a:r>
              <a:rPr lang="en-US" baseline="0" dirty="0" smtClean="0"/>
              <a:t> to change the root directory to the container.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effect you get an isolated environment where you can install your own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, and your own applications without the cost of creating a virtual machine.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---------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Namespaces: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Processes, network</a:t>
            </a:r>
            <a:r>
              <a:rPr lang="en-US" baseline="0" dirty="0" smtClean="0"/>
              <a:t> interfaces,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, hostname, users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eg</a:t>
            </a:r>
            <a:r>
              <a:rPr lang="en-US" dirty="0" smtClean="0"/>
              <a:t> you can have multiple processes with </a:t>
            </a:r>
            <a:r>
              <a:rPr lang="en-US" dirty="0" err="1" smtClean="0"/>
              <a:t>pid</a:t>
            </a:r>
            <a:r>
              <a:rPr lang="en-US" dirty="0" smtClean="0"/>
              <a:t>=42 in different environments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Control groups: </a:t>
            </a:r>
            <a:r>
              <a:rPr lang="en-US" dirty="0" err="1" smtClean="0"/>
              <a:t>cgroups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kernel feature to limit and isolate resource usage (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 memory disk I/O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Chroot</a:t>
            </a:r>
            <a:r>
              <a:rPr lang="en-US" dirty="0" smtClean="0"/>
              <a:t>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the root to</a:t>
            </a:r>
            <a:r>
              <a:rPr lang="en-US" baseline="0" dirty="0" smtClean="0"/>
              <a:t> a directory on the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 for a single process, the process can not normally access files on the outside of this directory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Aufs</a:t>
            </a:r>
            <a:r>
              <a:rPr lang="en-US" dirty="0" smtClean="0"/>
              <a:t>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Writable single-s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6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14/04/14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14/04/14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14/04/14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14/04/14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1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14/04/14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0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14/04/14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0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14/04/14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2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14/04/14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4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14/04/14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14/04/14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14/04/14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00A6-99FE-8443-9814-85B0EEFD2379}" type="datetimeFigureOut">
              <a:rPr lang="en-US" smtClean="0"/>
              <a:t>14/04/14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1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hyperlink" Target="http://bit.ly/ZwTfoy" TargetMode="External"/><Relationship Id="rId12" Type="http://schemas.openxmlformats.org/officeDocument/2006/relationships/hyperlink" Target="http://bit.ly/14RYL6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ocker.io" TargetMode="External"/><Relationship Id="rId4" Type="http://schemas.openxmlformats.org/officeDocument/2006/relationships/hyperlink" Target="http://bit.ly/191Tgsx" TargetMode="External"/><Relationship Id="rId5" Type="http://schemas.openxmlformats.org/officeDocument/2006/relationships/hyperlink" Target="http://bit.ly/12oaj2K" TargetMode="External"/><Relationship Id="rId6" Type="http://schemas.openxmlformats.org/officeDocument/2006/relationships/hyperlink" Target="http://bit.ly/11BCvvu" TargetMode="External"/><Relationship Id="rId7" Type="http://schemas.openxmlformats.org/officeDocument/2006/relationships/hyperlink" Target="http://bit.ly/15MJS6B" TargetMode="External"/><Relationship Id="rId8" Type="http://schemas.openxmlformats.org/officeDocument/2006/relationships/hyperlink" Target="http://bit.ly/16EWOKh" TargetMode="External"/><Relationship Id="rId9" Type="http://schemas.openxmlformats.org/officeDocument/2006/relationships/hyperlink" Target="http://bit.ly/13mZGJH" TargetMode="External"/><Relationship Id="rId10" Type="http://schemas.openxmlformats.org/officeDocument/2006/relationships/hyperlink" Target="http://bit.ly/11nL8v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7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40863"/>
            <a:ext cx="6400800" cy="1752600"/>
          </a:xfrm>
        </p:spPr>
        <p:txBody>
          <a:bodyPr/>
          <a:lstStyle/>
          <a:p>
            <a:r>
              <a:rPr lang="en-US" dirty="0" smtClean="0"/>
              <a:t>Bjørn Nordlund</a:t>
            </a:r>
            <a:endParaRPr lang="en-US" dirty="0"/>
          </a:p>
        </p:txBody>
      </p:sp>
      <p:pic>
        <p:nvPicPr>
          <p:cNvPr id="4" name="Picture 3" descr="homepage-docker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741" y="258285"/>
            <a:ext cx="3199294" cy="264741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3061887"/>
            <a:ext cx="7772400" cy="1470025"/>
          </a:xfrm>
        </p:spPr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- Build and share infrastructure as easily as code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55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5773" y="2833581"/>
            <a:ext cx="5300161" cy="33954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LXC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888" y="4592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8861" y="39083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99145" y="3859534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Kernel namespaces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9145" y="4991952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chroot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57888" y="3859534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cgroups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7888" y="4991952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…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9822" y="274638"/>
            <a:ext cx="7572531" cy="63207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Docker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64185" y="2833581"/>
            <a:ext cx="1284892" cy="33954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AUFS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5773" y="1413482"/>
            <a:ext cx="3426591" cy="45852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CLI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062638" y="1402593"/>
            <a:ext cx="3426591" cy="4585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REST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5773" y="2101274"/>
            <a:ext cx="6973304" cy="45852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Create, list, delete, inspect, start, stop, commit, history…. 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152792" y="1861122"/>
            <a:ext cx="789534" cy="33954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Repository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980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767243"/>
              </p:ext>
            </p:extLst>
          </p:nvPr>
        </p:nvGraphicFramePr>
        <p:xfrm>
          <a:off x="457198" y="1461301"/>
          <a:ext cx="8229605" cy="4493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921"/>
                <a:gridCol w="1645921"/>
                <a:gridCol w="1645921"/>
                <a:gridCol w="1645921"/>
                <a:gridCol w="1645921"/>
              </a:tblGrid>
              <a:tr h="112339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Ship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Boot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Typical Size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#instances on one physical server</a:t>
                      </a:r>
                      <a:endParaRPr lang="en-US" sz="2000" dirty="0"/>
                    </a:p>
                  </a:txBody>
                  <a:tcPr/>
                </a:tc>
              </a:tr>
              <a:tr h="11233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Bare Metal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days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minutes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&gt; GB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11233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VM’s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minutes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seconds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&gt;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GB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10-100</a:t>
                      </a:r>
                      <a:endParaRPr lang="en-US" sz="2000" dirty="0"/>
                    </a:p>
                  </a:txBody>
                  <a:tcPr/>
                </a:tc>
              </a:tr>
              <a:tr h="11233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Containers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seconds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milliseconds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~</a:t>
                      </a:r>
                      <a:r>
                        <a:rPr lang="en-US" sz="2000" dirty="0" smtClean="0"/>
                        <a:t>150MB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100-1000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59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2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bjornno</a:t>
            </a:r>
            <a:r>
              <a:rPr lang="en-US" dirty="0"/>
              <a:t>/ruby</a:t>
            </a:r>
          </a:p>
          <a:p>
            <a:pPr marL="0" indent="0">
              <a:buNone/>
            </a:pPr>
            <a:r>
              <a:rPr lang="en-US" dirty="0"/>
              <a:t>ADD . /</a:t>
            </a:r>
          </a:p>
          <a:p>
            <a:pPr marL="0" indent="0">
              <a:buNone/>
            </a:pPr>
            <a:r>
              <a:rPr lang="en-US" dirty="0"/>
              <a:t>RUN bundle install</a:t>
            </a:r>
          </a:p>
          <a:p>
            <a:pPr marL="0" indent="0">
              <a:buNone/>
            </a:pPr>
            <a:r>
              <a:rPr lang="en-US" dirty="0"/>
              <a:t>CMD ["</a:t>
            </a:r>
            <a:r>
              <a:rPr lang="en-US" dirty="0" err="1"/>
              <a:t>rackup</a:t>
            </a:r>
            <a:r>
              <a:rPr lang="en-US" dirty="0"/>
              <a:t>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6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 on </a:t>
            </a:r>
            <a:r>
              <a:rPr lang="en-US" dirty="0" smtClean="0">
                <a:hlinkClick r:id="rId3"/>
              </a:rPr>
              <a:t>http://docker.io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82409"/>
              </p:ext>
            </p:extLst>
          </p:nvPr>
        </p:nvGraphicFramePr>
        <p:xfrm>
          <a:off x="469900" y="1608932"/>
          <a:ext cx="8204200" cy="42951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86000"/>
                <a:gridCol w="2959100"/>
                <a:gridCol w="2959100"/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Use Case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63500" marB="635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Examples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63500" marB="635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Link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63500" marB="6350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Build your own PaaS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Dokku - Docker powered mini-Heroku. The smallest PaaS implementation you’ve ever seen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"/>
                        </a:rPr>
                        <a:t>http://bit.ly/191Tgsx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Web Based Environment for Instruction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JiffyLab – web based environment for the instruction, or lightweight use of, Python and UNIX shell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"/>
                        </a:rPr>
                        <a:t>http://bit.ly/12oaj2K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Easy Application Deployment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Deploy Java Apps With Docker = Awesome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6"/>
                        </a:rPr>
                        <a:t>http://bit.ly/11BCvvu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Running Drupal on Docker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7"/>
                        </a:rPr>
                        <a:t>http://bit.ly/15MJS6B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Installing Redis on Docker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8"/>
                        </a:rPr>
                        <a:t>http://bit.ly/16EWOKh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Create Secure Sandboxes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Docker</a:t>
                      </a:r>
                      <a:r>
                        <a:rPr lang="en-US" sz="1400" u="none" strike="noStrike" dirty="0">
                          <a:effectLst/>
                        </a:rPr>
                        <a:t> makes creating secure sandboxes easier than ever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9"/>
                        </a:rPr>
                        <a:t>http://bit.ly/13mZGJH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Create your own SaaS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Memcached as a Service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0"/>
                        </a:rPr>
                        <a:t>http://bit.ly/11nL8vh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Continuous Integration and Deployment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Next Generation Continuous Integration &amp; Deployment with dotCloud’s Docker and Strider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1"/>
                        </a:rPr>
                        <a:t>http://bit.ly/ZwTfoy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Lightweight Desktop Virtualization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Docker Desktop: Your Desktop Over SSH Running Inside Of A Docker Container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 dirty="0">
                          <a:effectLst/>
                          <a:hlinkClick r:id="rId12"/>
                        </a:rPr>
                        <a:t>http://bit.ly/14RYL6x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15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0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ainer-01-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88900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8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ainer-01-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889000"/>
            <a:ext cx="5080000" cy="508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07661" y="117654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70154" y="919073"/>
            <a:ext cx="112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85535" y="3266728"/>
            <a:ext cx="125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meldingskø</a:t>
            </a:r>
            <a:endParaRPr lang="en-US" dirty="0"/>
          </a:p>
        </p:txBody>
      </p:sp>
      <p:pic>
        <p:nvPicPr>
          <p:cNvPr id="11" name="Picture 10" descr="apache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214" y="56502"/>
            <a:ext cx="1728085" cy="1296064"/>
          </a:xfrm>
          <a:prstGeom prst="rect">
            <a:avLst/>
          </a:prstGeom>
        </p:spPr>
      </p:pic>
      <p:pic>
        <p:nvPicPr>
          <p:cNvPr id="12" name="Picture 11" descr="postgresql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61" y="438150"/>
            <a:ext cx="1633315" cy="10235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21831" y="1436142"/>
            <a:ext cx="104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7274" y="20114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15" name="Picture 14" descr="jetty-logo-80x2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895" y="438150"/>
            <a:ext cx="1577503" cy="445937"/>
          </a:xfrm>
          <a:prstGeom prst="rect">
            <a:avLst/>
          </a:prstGeom>
        </p:spPr>
      </p:pic>
      <p:pic>
        <p:nvPicPr>
          <p:cNvPr id="16" name="Picture 15" descr="rabbitmq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746" y="2515203"/>
            <a:ext cx="1500254" cy="743072"/>
          </a:xfrm>
          <a:prstGeom prst="rect">
            <a:avLst/>
          </a:prstGeom>
        </p:spPr>
      </p:pic>
      <p:pic>
        <p:nvPicPr>
          <p:cNvPr id="17" name="Picture 16" descr="files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61" y="889000"/>
            <a:ext cx="1151207" cy="1151207"/>
          </a:xfrm>
          <a:prstGeom prst="rect">
            <a:avLst/>
          </a:prstGeom>
        </p:spPr>
      </p:pic>
      <p:pic>
        <p:nvPicPr>
          <p:cNvPr id="18" name="Picture 17" descr="memcached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546" y="903774"/>
            <a:ext cx="914400" cy="9017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34559" y="1805474"/>
            <a:ext cx="72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20" name="Picture 19" descr="ubuntu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437" y="2279270"/>
            <a:ext cx="1665045" cy="117713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10800000" flipV="1">
            <a:off x="222814" y="3266727"/>
            <a:ext cx="61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281608" y="3258275"/>
            <a:ext cx="1280446" cy="8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82768" y="2174807"/>
            <a:ext cx="1115866" cy="773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93658" y="1923665"/>
            <a:ext cx="765431" cy="874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32876" y="1613726"/>
            <a:ext cx="235908" cy="951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468101" y="1545880"/>
            <a:ext cx="284816" cy="733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113940" y="1915212"/>
            <a:ext cx="706560" cy="364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620398" y="2948752"/>
            <a:ext cx="700519" cy="16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82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ainer-01-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889000"/>
            <a:ext cx="5080000" cy="50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3615" y="5969000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laptop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39055" y="615366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2782" y="617577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prem</a:t>
            </a:r>
            <a:r>
              <a:rPr lang="en-US" dirty="0" smtClean="0"/>
              <a:t> customer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93121" y="5969000"/>
            <a:ext cx="69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13" name="Picture 12" descr="laptop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15" y="4765793"/>
            <a:ext cx="1297904" cy="1203207"/>
          </a:xfrm>
          <a:prstGeom prst="rect">
            <a:avLst/>
          </a:prstGeom>
        </p:spPr>
      </p:pic>
      <p:pic>
        <p:nvPicPr>
          <p:cNvPr id="14" name="Picture 13" descr="jenkin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055" y="5098488"/>
            <a:ext cx="1077282" cy="1077282"/>
          </a:xfrm>
          <a:prstGeom prst="rect">
            <a:avLst/>
          </a:prstGeom>
        </p:spPr>
      </p:pic>
      <p:pic>
        <p:nvPicPr>
          <p:cNvPr id="15" name="Picture 14" descr="on-prem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208" y="5322332"/>
            <a:ext cx="1117600" cy="1016000"/>
          </a:xfrm>
          <a:prstGeom prst="rect">
            <a:avLst/>
          </a:prstGeom>
        </p:spPr>
      </p:pic>
      <p:pic>
        <p:nvPicPr>
          <p:cNvPr id="16" name="Picture 15" descr="cloud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4613696"/>
            <a:ext cx="1993525" cy="1417272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1771519" y="4307433"/>
            <a:ext cx="1283633" cy="669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604392" y="4613696"/>
            <a:ext cx="211945" cy="484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26735" y="4613696"/>
            <a:ext cx="17164" cy="484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93871" y="4444722"/>
            <a:ext cx="703715" cy="321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1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ntainer-stack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10" y="1495569"/>
            <a:ext cx="3910116" cy="37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y-many-container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137" y="0"/>
            <a:ext cx="10274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xc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4" b="16784"/>
          <a:stretch>
            <a:fillRect/>
          </a:stretch>
        </p:blipFill>
        <p:spPr>
          <a:xfrm>
            <a:off x="567639" y="1335930"/>
            <a:ext cx="8229600" cy="4525963"/>
          </a:xfrm>
        </p:spPr>
      </p:pic>
      <p:sp>
        <p:nvSpPr>
          <p:cNvPr id="6" name="TextBox 5"/>
          <p:cNvSpPr txBox="1"/>
          <p:nvPr/>
        </p:nvSpPr>
        <p:spPr>
          <a:xfrm>
            <a:off x="4462848" y="6550189"/>
            <a:ext cx="4681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www.linuxadvocates.com</a:t>
            </a:r>
            <a:r>
              <a:rPr lang="en-US" sz="1000" dirty="0"/>
              <a:t>/2013/04/</a:t>
            </a:r>
            <a:r>
              <a:rPr lang="en-US" sz="1000" dirty="0" err="1"/>
              <a:t>linux</a:t>
            </a:r>
            <a:r>
              <a:rPr lang="en-US" sz="1000" dirty="0"/>
              <a:t>-containers-and-why-they-</a:t>
            </a:r>
            <a:r>
              <a:rPr lang="en-US" sz="1000" dirty="0" err="1"/>
              <a:t>matter.html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099160" y="192390"/>
            <a:ext cx="5295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Linux Containers (LXC)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1962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5773" y="2833581"/>
            <a:ext cx="5300161" cy="33954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LXC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888" y="4592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8861" y="39083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99145" y="3859534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Kernel namespaces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99145" y="4991952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chroot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57888" y="3859534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cgroups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57888" y="4991952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…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34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46741</TotalTime>
  <Words>1713</Words>
  <Application>Microsoft Macintosh PowerPoint</Application>
  <PresentationFormat>On-screen Show (4:3)</PresentationFormat>
  <Paragraphs>274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Docker - Build and share infrastructure as easily as code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Dockerfile</vt:lpstr>
      <vt:lpstr>Learn more on http://docker.io </vt:lpstr>
    </vt:vector>
  </TitlesOfParts>
  <Company>cisco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Bjørn Nordlund</dc:creator>
  <cp:lastModifiedBy>Bjørn Nordlund</cp:lastModifiedBy>
  <cp:revision>249</cp:revision>
  <cp:lastPrinted>2014-05-13T13:25:10Z</cp:lastPrinted>
  <dcterms:created xsi:type="dcterms:W3CDTF">2014-03-28T12:18:14Z</dcterms:created>
  <dcterms:modified xsi:type="dcterms:W3CDTF">2014-05-13T19:43:32Z</dcterms:modified>
</cp:coreProperties>
</file>