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57" r:id="rId6"/>
    <p:sldId id="261" r:id="rId7"/>
    <p:sldId id="262" r:id="rId8"/>
    <p:sldId id="264" r:id="rId9"/>
    <p:sldId id="263" r:id="rId10"/>
    <p:sldId id="265" r:id="rId11"/>
    <p:sldId id="266"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0F93F-46E0-4C71-8400-1716036A7752}" v="3" dt="2025-04-03T10:11:3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66549" autoAdjust="0"/>
  </p:normalViewPr>
  <p:slideViewPr>
    <p:cSldViewPr snapToGrid="0">
      <p:cViewPr varScale="1">
        <p:scale>
          <a:sx n="101" d="100"/>
          <a:sy n="101" d="100"/>
        </p:scale>
        <p:origin x="15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örn Stålfors" userId="47d87c89-8754-4e17-8ce4-16e6c644ffd4" providerId="ADAL" clId="{6900F93F-46E0-4C71-8400-1716036A7752}"/>
    <pc:docChg chg="undo custSel addSld modSld">
      <pc:chgData name="Björn Stålfors" userId="47d87c89-8754-4e17-8ce4-16e6c644ffd4" providerId="ADAL" clId="{6900F93F-46E0-4C71-8400-1716036A7752}" dt="2025-04-03T11:00:27.714" v="422" actId="20577"/>
      <pc:docMkLst>
        <pc:docMk/>
      </pc:docMkLst>
      <pc:sldChg chg="modSp mod">
        <pc:chgData name="Björn Stålfors" userId="47d87c89-8754-4e17-8ce4-16e6c644ffd4" providerId="ADAL" clId="{6900F93F-46E0-4C71-8400-1716036A7752}" dt="2025-04-03T11:00:27.714" v="422" actId="20577"/>
        <pc:sldMkLst>
          <pc:docMk/>
          <pc:sldMk cId="691911208" sldId="259"/>
        </pc:sldMkLst>
        <pc:spChg chg="mod">
          <ac:chgData name="Björn Stålfors" userId="47d87c89-8754-4e17-8ce4-16e6c644ffd4" providerId="ADAL" clId="{6900F93F-46E0-4C71-8400-1716036A7752}" dt="2025-04-03T11:00:27.714" v="422" actId="20577"/>
          <ac:spMkLst>
            <pc:docMk/>
            <pc:sldMk cId="691911208" sldId="259"/>
            <ac:spMk id="3" creationId="{22F17EF9-35A6-11E4-690D-8839A64AD206}"/>
          </ac:spMkLst>
        </pc:spChg>
      </pc:sldChg>
      <pc:sldChg chg="modSp new mod">
        <pc:chgData name="Björn Stålfors" userId="47d87c89-8754-4e17-8ce4-16e6c644ffd4" providerId="ADAL" clId="{6900F93F-46E0-4C71-8400-1716036A7752}" dt="2025-04-03T10:11:19.501" v="413" actId="5793"/>
        <pc:sldMkLst>
          <pc:docMk/>
          <pc:sldMk cId="3728464276" sldId="261"/>
        </pc:sldMkLst>
        <pc:spChg chg="mod">
          <ac:chgData name="Björn Stålfors" userId="47d87c89-8754-4e17-8ce4-16e6c644ffd4" providerId="ADAL" clId="{6900F93F-46E0-4C71-8400-1716036A7752}" dt="2025-04-03T10:11:14.474" v="409" actId="20577"/>
          <ac:spMkLst>
            <pc:docMk/>
            <pc:sldMk cId="3728464276" sldId="261"/>
            <ac:spMk id="2" creationId="{693AC0C7-460D-E739-DD09-F75129D9B916}"/>
          </ac:spMkLst>
        </pc:spChg>
        <pc:spChg chg="mod">
          <ac:chgData name="Björn Stålfors" userId="47d87c89-8754-4e17-8ce4-16e6c644ffd4" providerId="ADAL" clId="{6900F93F-46E0-4C71-8400-1716036A7752}" dt="2025-04-03T10:11:19.501" v="413" actId="5793"/>
          <ac:spMkLst>
            <pc:docMk/>
            <pc:sldMk cId="3728464276" sldId="261"/>
            <ac:spMk id="3" creationId="{144BA54E-87EA-D7AA-194A-2E50BFE33B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34729-23AB-42B6-951A-ED6AC9984438}" type="datetimeFigureOut">
              <a:rPr lang="LID4096" smtClean="0"/>
              <a:t>04/09/2025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9E7B-F53A-41AF-A46B-11FA12D0B24A}" type="slidenum">
              <a:rPr lang="LID4096" smtClean="0"/>
              <a:t>‹#›</a:t>
            </a:fld>
            <a:endParaRPr lang="LID4096"/>
          </a:p>
        </p:txBody>
      </p:sp>
    </p:spTree>
    <p:extLst>
      <p:ext uri="{BB962C8B-B14F-4D97-AF65-F5344CB8AC3E}">
        <p14:creationId xmlns:p14="http://schemas.microsoft.com/office/powerpoint/2010/main" val="102022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Röd grön </a:t>
            </a:r>
            <a:r>
              <a:rPr lang="sv-SE" dirty="0" err="1"/>
              <a:t>refatkorera</a:t>
            </a:r>
            <a:r>
              <a:rPr lang="sv-SE" dirty="0"/>
              <a:t> -&gt; Har man </a:t>
            </a:r>
            <a:r>
              <a:rPr lang="sv-SE" dirty="0" err="1"/>
              <a:t>refaktorerat</a:t>
            </a:r>
            <a:r>
              <a:rPr lang="sv-SE" dirty="0"/>
              <a:t> både kod och tester?</a:t>
            </a: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7</a:t>
            </a:fld>
            <a:endParaRPr lang="LID4096"/>
          </a:p>
        </p:txBody>
      </p:sp>
    </p:spTree>
    <p:extLst>
      <p:ext uri="{BB962C8B-B14F-4D97-AF65-F5344CB8AC3E}">
        <p14:creationId xmlns:p14="http://schemas.microsoft.com/office/powerpoint/2010/main" val="267277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Ska vara små och lätta att läsa</a:t>
            </a:r>
          </a:p>
          <a:p>
            <a:pPr lvl="1"/>
            <a:r>
              <a:rPr lang="sv-SE" dirty="0"/>
              <a:t>Skvallrar om designproblem. 5-10 rader max?</a:t>
            </a:r>
          </a:p>
          <a:p>
            <a:r>
              <a:rPr lang="sv-SE" dirty="0"/>
              <a:t>Ska vara extremt snabba</a:t>
            </a:r>
          </a:p>
          <a:p>
            <a:pPr lvl="1"/>
            <a:r>
              <a:rPr lang="sv-SE" dirty="0"/>
              <a:t>Tusentals tester ska kunna köras på några hundratals millisekundrar. Gärna i en </a:t>
            </a:r>
            <a:r>
              <a:rPr lang="sv-SE" dirty="0" err="1"/>
              <a:t>continious</a:t>
            </a:r>
            <a:r>
              <a:rPr lang="sv-SE" dirty="0"/>
              <a:t> </a:t>
            </a:r>
            <a:r>
              <a:rPr lang="sv-SE" dirty="0" err="1"/>
              <a:t>runner</a:t>
            </a:r>
            <a:r>
              <a:rPr lang="sv-SE" dirty="0"/>
              <a:t> med </a:t>
            </a:r>
            <a:r>
              <a:rPr lang="sv-SE" dirty="0" err="1"/>
              <a:t>code</a:t>
            </a:r>
            <a:r>
              <a:rPr lang="sv-SE" dirty="0"/>
              <a:t> </a:t>
            </a:r>
            <a:r>
              <a:rPr lang="sv-SE" dirty="0" err="1"/>
              <a:t>coverage</a:t>
            </a:r>
            <a:r>
              <a:rPr lang="sv-SE" dirty="0"/>
              <a:t>!</a:t>
            </a:r>
          </a:p>
          <a:p>
            <a:r>
              <a:rPr lang="sv-SE" dirty="0"/>
              <a:t>Ska köras kontinuerligt</a:t>
            </a:r>
          </a:p>
          <a:p>
            <a:pPr lvl="1"/>
            <a:r>
              <a:rPr lang="sv-SE" dirty="0"/>
              <a:t>Speciellt i modulen man håller på ändrar kod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Istället för debugger</a:t>
            </a:r>
          </a:p>
          <a:p>
            <a:r>
              <a:rPr lang="sv-SE" dirty="0"/>
              <a:t>            Skriv ett test istället för den modul du vill köra -&gt; Slippa starta debugger och köra allt hela vägen. Kontroll på in-parametrar och möjlighet att sätta upp världen runtomkring som du vill ha det</a:t>
            </a: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9</a:t>
            </a:fld>
            <a:endParaRPr lang="LID4096"/>
          </a:p>
        </p:txBody>
      </p:sp>
    </p:spTree>
    <p:extLst>
      <p:ext uri="{BB962C8B-B14F-4D97-AF65-F5344CB8AC3E}">
        <p14:creationId xmlns:p14="http://schemas.microsoft.com/office/powerpoint/2010/main" val="312453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C8C3-7825-3CC3-39EC-1EDE917162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E184ADE9-7E5D-0891-7374-68A06DE0D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9D09A495-BD07-CA85-1340-12F5840A0155}"/>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B3B249FC-3F2E-D83F-DC3D-460EAB8E732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833EB7C-6AAD-C912-30CF-30335935464B}"/>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05533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9353-7694-BEC9-9005-E5DA9DD64BD7}"/>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B6E4019-9D8F-80A1-63D6-92488C47C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2BA241D-1A9A-0A06-D532-7C024775091F}"/>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CB733C0F-1867-CC5A-E24D-C7A6180AFCA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D8AAC65-A46E-CA66-DE43-D3F040337C3D}"/>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43601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0B4ED-F2C4-B603-794C-633340E2D0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E51DF66-51E8-528A-A6F8-6898ED443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B931D1A-5FE2-0473-4DFE-05CFAC969DFE}"/>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63291B1B-1BA1-83AE-ACFF-18B2824CAFA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622933B-FD5B-3FDD-437E-4C47F7455C0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70723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D0CF-89AA-2624-E354-EC768B4EEA1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6FE3497-4E74-023E-8834-100232585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BE3C8AA-025E-F607-6148-A8087D00AF43}"/>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878E82AB-5EC9-FF9C-15F0-89A5DB87CBF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16FCB0B-9158-3B4B-550B-D1EE9EF3AA82}"/>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23302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01B4-710D-FA6F-B5B5-356040B18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AA97F57-8DE4-4C7D-178E-BF706EC5AD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55190E-E5C8-081E-7F4F-D4AAD00ADCBC}"/>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04A8B000-4B39-21FA-AF8B-9E42247CF2F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8B617F2-91BD-B194-D3E1-B0671F628A7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84589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B3A6-7BC8-64B2-AFE9-04F6072883D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6F5F5E0-551D-46F6-D599-3356B9BC7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A1C83B5-C9A6-7512-CFAD-E1F290697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0734353-D07F-317C-7513-3ED1D1AC3F63}"/>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96EF1B46-01ED-F022-E3D3-27DA12EF524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9B032C2-4C7C-8589-094E-4DF9E701D090}"/>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16692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EDFE-2FB9-A036-325C-66DFA6F1F9DD}"/>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00D95FB8-5011-B7E3-B389-E7176128B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C5E0C-DF9F-F005-943D-3F3D651C2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CA9C08EE-9F9D-3537-FB49-315F69715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A543-93C0-4173-2870-9A5116EF7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CD91C31-EEC0-9751-1D0A-F14971393694}"/>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8" name="Footer Placeholder 7">
            <a:extLst>
              <a:ext uri="{FF2B5EF4-FFF2-40B4-BE49-F238E27FC236}">
                <a16:creationId xmlns:a16="http://schemas.microsoft.com/office/drawing/2014/main" id="{8EC450CD-1418-0037-768D-D3C8388630F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F8FDD88C-4C36-EABE-DEF2-64A2BEA90D5B}"/>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87574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85D5-EC58-5B01-C087-E8ECABCE834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1780A16D-FB55-65C6-FBC3-876F4A4F2223}"/>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4" name="Footer Placeholder 3">
            <a:extLst>
              <a:ext uri="{FF2B5EF4-FFF2-40B4-BE49-F238E27FC236}">
                <a16:creationId xmlns:a16="http://schemas.microsoft.com/office/drawing/2014/main" id="{759EC7F2-22B5-B77A-A015-D7375E72A350}"/>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9579795-2D53-11D3-5BD4-6D18E044A7A4}"/>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394938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6CCEC-FEF6-95FA-1B79-6BA65DEC9918}"/>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3" name="Footer Placeholder 2">
            <a:extLst>
              <a:ext uri="{FF2B5EF4-FFF2-40B4-BE49-F238E27FC236}">
                <a16:creationId xmlns:a16="http://schemas.microsoft.com/office/drawing/2014/main" id="{9E21CA6A-2E7E-4940-B007-EBC6991B918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F25E3FF-5F25-ED05-FF1F-4FDBEACA4127}"/>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87855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C8D5-2AC3-3FC6-B7E5-4799A8F34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F7476C9-79F3-187A-DDD1-E0ADE3706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FDE76EC2-C615-234D-45D4-583225904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584FD-627A-58D9-A3F0-024955AC607F}"/>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B31E765F-55A2-78FB-60E1-01AA50A9662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D19A859-9A1E-F9BD-C10C-5AB35FCE3D9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4529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B07B-6B6C-7E25-63B3-96CCD712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2680CC3C-75E5-CFED-80D5-A469A24CF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1BC00A5-BEEF-7F04-D73D-F736CBDE6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B0174-4918-CAC3-AC77-B0235228CE81}"/>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2921963F-8B58-2A45-854B-39980FD97F5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9585987-BB75-C8B9-0BA7-DE423FD477F5}"/>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28296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DDA11-6517-57AD-DF13-1EFF5FA50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10B2BE5-1387-5C89-C2F3-B03C73FD3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A2037DC-3AFD-CADF-FBF0-923619F92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8ACCCE60-8C69-3328-CCE3-71EDCF6D1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B6841C00-1FF0-1CED-27C3-4F0B938A6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D58710-40AE-453E-AEAE-F4471821CE25}" type="slidenum">
              <a:rPr lang="LID4096" smtClean="0"/>
              <a:t>‹#›</a:t>
            </a:fld>
            <a:endParaRPr lang="LID4096"/>
          </a:p>
        </p:txBody>
      </p:sp>
    </p:spTree>
    <p:extLst>
      <p:ext uri="{BB962C8B-B14F-4D97-AF65-F5344CB8AC3E}">
        <p14:creationId xmlns:p14="http://schemas.microsoft.com/office/powerpoint/2010/main" val="414457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jornstalfors/utbild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A7D-4CB9-1D0E-BF43-F4823E58207A}"/>
              </a:ext>
            </a:extLst>
          </p:cNvPr>
          <p:cNvSpPr>
            <a:spLocks noGrp="1"/>
          </p:cNvSpPr>
          <p:nvPr>
            <p:ph type="ctrTitle"/>
          </p:nvPr>
        </p:nvSpPr>
        <p:spPr/>
        <p:txBody>
          <a:bodyPr/>
          <a:lstStyle/>
          <a:p>
            <a:r>
              <a:rPr lang="sv-SE" dirty="0"/>
              <a:t>Testning</a:t>
            </a:r>
            <a:endParaRPr lang="LID4096" dirty="0"/>
          </a:p>
        </p:txBody>
      </p:sp>
      <p:sp>
        <p:nvSpPr>
          <p:cNvPr id="3" name="Subtitle 2">
            <a:extLst>
              <a:ext uri="{FF2B5EF4-FFF2-40B4-BE49-F238E27FC236}">
                <a16:creationId xmlns:a16="http://schemas.microsoft.com/office/drawing/2014/main" id="{678EEEDA-DA33-554F-937D-23AB5C9A48FD}"/>
              </a:ext>
            </a:extLst>
          </p:cNvPr>
          <p:cNvSpPr>
            <a:spLocks noGrp="1"/>
          </p:cNvSpPr>
          <p:nvPr>
            <p:ph type="subTitle" idx="1"/>
          </p:nvPr>
        </p:nvSpPr>
        <p:spPr/>
        <p:txBody>
          <a:bodyPr/>
          <a:lstStyle/>
          <a:p>
            <a:endParaRPr lang="LID4096"/>
          </a:p>
        </p:txBody>
      </p:sp>
    </p:spTree>
    <p:extLst>
      <p:ext uri="{BB962C8B-B14F-4D97-AF65-F5344CB8AC3E}">
        <p14:creationId xmlns:p14="http://schemas.microsoft.com/office/powerpoint/2010/main" val="5460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0022-C46E-C29F-39DA-8CC1EB55E07C}"/>
              </a:ext>
            </a:extLst>
          </p:cNvPr>
          <p:cNvSpPr>
            <a:spLocks noGrp="1"/>
          </p:cNvSpPr>
          <p:nvPr>
            <p:ph type="title"/>
          </p:nvPr>
        </p:nvSpPr>
        <p:spPr/>
        <p:txBody>
          <a:bodyPr/>
          <a:lstStyle/>
          <a:p>
            <a:r>
              <a:rPr lang="sv-SE" dirty="0" err="1"/>
              <a:t>Code</a:t>
            </a:r>
            <a:r>
              <a:rPr lang="sv-SE" dirty="0"/>
              <a:t> </a:t>
            </a:r>
            <a:r>
              <a:rPr lang="sv-SE" dirty="0" err="1"/>
              <a:t>Coverage</a:t>
            </a:r>
            <a:endParaRPr lang="LID4096" dirty="0"/>
          </a:p>
        </p:txBody>
      </p:sp>
      <p:sp>
        <p:nvSpPr>
          <p:cNvPr id="3" name="Content Placeholder 2">
            <a:extLst>
              <a:ext uri="{FF2B5EF4-FFF2-40B4-BE49-F238E27FC236}">
                <a16:creationId xmlns:a16="http://schemas.microsoft.com/office/drawing/2014/main" id="{96BAAA72-DD05-EA96-8FA4-9F68102B05E4}"/>
              </a:ext>
            </a:extLst>
          </p:cNvPr>
          <p:cNvSpPr>
            <a:spLocks noGrp="1"/>
          </p:cNvSpPr>
          <p:nvPr>
            <p:ph idx="1"/>
          </p:nvPr>
        </p:nvSpPr>
        <p:spPr/>
        <p:txBody>
          <a:bodyPr>
            <a:normAutofit fontScale="92500" lnSpcReduction="10000"/>
          </a:bodyPr>
          <a:lstStyle/>
          <a:p>
            <a:r>
              <a:rPr lang="sv-SE" dirty="0"/>
              <a:t>Påståenden</a:t>
            </a:r>
          </a:p>
          <a:p>
            <a:pPr lvl="1"/>
            <a:r>
              <a:rPr lang="sv-SE" dirty="0"/>
              <a:t>Tester på varje rad?</a:t>
            </a:r>
          </a:p>
          <a:p>
            <a:r>
              <a:rPr lang="sv-SE" dirty="0"/>
              <a:t>Avgreningar i kod</a:t>
            </a:r>
          </a:p>
          <a:p>
            <a:pPr lvl="1"/>
            <a:r>
              <a:rPr lang="sv-SE" dirty="0"/>
              <a:t>If, </a:t>
            </a:r>
            <a:r>
              <a:rPr lang="sv-SE" dirty="0" err="1"/>
              <a:t>else</a:t>
            </a:r>
            <a:r>
              <a:rPr lang="sv-SE" dirty="0"/>
              <a:t>, switch etc.</a:t>
            </a:r>
          </a:p>
          <a:p>
            <a:r>
              <a:rPr lang="sv-SE" dirty="0"/>
              <a:t>Funktioner/metoder</a:t>
            </a:r>
          </a:p>
          <a:p>
            <a:pPr lvl="1"/>
            <a:r>
              <a:rPr lang="sv-SE" dirty="0"/>
              <a:t>Används alla funktioner? (LSP/Statisk kodanalys)</a:t>
            </a:r>
          </a:p>
          <a:p>
            <a:r>
              <a:rPr lang="sv-SE" dirty="0"/>
              <a:t>Logiska uttryck</a:t>
            </a:r>
          </a:p>
          <a:p>
            <a:pPr lvl="1"/>
            <a:r>
              <a:rPr lang="sv-SE" dirty="0"/>
              <a:t>Testas </a:t>
            </a:r>
            <a:r>
              <a:rPr lang="sv-SE"/>
              <a:t>alla varianter?</a:t>
            </a:r>
            <a:endParaRPr lang="sv-SE" dirty="0"/>
          </a:p>
          <a:p>
            <a:r>
              <a:rPr lang="sv-SE" dirty="0"/>
              <a:t>Hur stor procent av min kod är täckt av tester?</a:t>
            </a:r>
          </a:p>
          <a:p>
            <a:pPr lvl="1"/>
            <a:r>
              <a:rPr lang="sv-SE" dirty="0"/>
              <a:t>TDD</a:t>
            </a:r>
          </a:p>
          <a:p>
            <a:pPr lvl="1"/>
            <a:r>
              <a:rPr lang="sv-SE" dirty="0" err="1"/>
              <a:t>Unit</a:t>
            </a:r>
            <a:r>
              <a:rPr lang="sv-SE" dirty="0"/>
              <a:t> Tests skrivna i efterhand</a:t>
            </a:r>
          </a:p>
          <a:p>
            <a:endParaRPr lang="sv-SE" dirty="0"/>
          </a:p>
          <a:p>
            <a:pPr lvl="1"/>
            <a:endParaRPr lang="LID4096" dirty="0"/>
          </a:p>
        </p:txBody>
      </p:sp>
    </p:spTree>
    <p:extLst>
      <p:ext uri="{BB962C8B-B14F-4D97-AF65-F5344CB8AC3E}">
        <p14:creationId xmlns:p14="http://schemas.microsoft.com/office/powerpoint/2010/main" val="226956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C92C-BA33-8F95-65F3-8D2A2E8F387C}"/>
              </a:ext>
            </a:extLst>
          </p:cNvPr>
          <p:cNvSpPr>
            <a:spLocks noGrp="1"/>
          </p:cNvSpPr>
          <p:nvPr>
            <p:ph type="title"/>
          </p:nvPr>
        </p:nvSpPr>
        <p:spPr/>
        <p:txBody>
          <a:bodyPr/>
          <a:lstStyle/>
          <a:p>
            <a:r>
              <a:rPr lang="sv-SE" dirty="0"/>
              <a:t>Verktyg</a:t>
            </a:r>
            <a:endParaRPr lang="LID4096" dirty="0"/>
          </a:p>
        </p:txBody>
      </p:sp>
      <p:sp>
        <p:nvSpPr>
          <p:cNvPr id="3" name="Content Placeholder 2">
            <a:extLst>
              <a:ext uri="{FF2B5EF4-FFF2-40B4-BE49-F238E27FC236}">
                <a16:creationId xmlns:a16="http://schemas.microsoft.com/office/drawing/2014/main" id="{445C3976-E7F6-13AD-99BA-8F3B92F7FA6C}"/>
              </a:ext>
            </a:extLst>
          </p:cNvPr>
          <p:cNvSpPr>
            <a:spLocks noGrp="1"/>
          </p:cNvSpPr>
          <p:nvPr>
            <p:ph idx="1"/>
          </p:nvPr>
        </p:nvSpPr>
        <p:spPr>
          <a:xfrm>
            <a:off x="838200" y="1835150"/>
            <a:ext cx="10515600" cy="4351338"/>
          </a:xfrm>
        </p:spPr>
        <p:txBody>
          <a:bodyPr/>
          <a:lstStyle/>
          <a:p>
            <a:r>
              <a:rPr lang="sv-SE" dirty="0"/>
              <a:t>Oftast inbyggt i IDE på något sätt</a:t>
            </a:r>
          </a:p>
          <a:p>
            <a:r>
              <a:rPr lang="sv-SE" dirty="0"/>
              <a:t>Verktyg</a:t>
            </a:r>
          </a:p>
          <a:p>
            <a:pPr lvl="1"/>
            <a:r>
              <a:rPr lang="sv-SE" dirty="0" err="1"/>
              <a:t>Sonarqube</a:t>
            </a:r>
            <a:endParaRPr lang="sv-SE" dirty="0"/>
          </a:p>
          <a:p>
            <a:pPr lvl="1"/>
            <a:r>
              <a:rPr lang="sv-SE" dirty="0" err="1"/>
              <a:t>NCrunch</a:t>
            </a:r>
            <a:endParaRPr lang="sv-SE" dirty="0"/>
          </a:p>
          <a:p>
            <a:pPr lvl="1"/>
            <a:r>
              <a:rPr lang="sv-SE" dirty="0" err="1"/>
              <a:t>DotCoverage</a:t>
            </a:r>
            <a:endParaRPr lang="sv-SE" dirty="0"/>
          </a:p>
          <a:p>
            <a:endParaRPr lang="LID4096" dirty="0"/>
          </a:p>
        </p:txBody>
      </p:sp>
    </p:spTree>
    <p:extLst>
      <p:ext uri="{BB962C8B-B14F-4D97-AF65-F5344CB8AC3E}">
        <p14:creationId xmlns:p14="http://schemas.microsoft.com/office/powerpoint/2010/main" val="214995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8F7EF-1566-9AAE-BDE2-F79E6A414424}"/>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err="1">
                <a:solidFill>
                  <a:schemeClr val="tx1"/>
                </a:solidFill>
                <a:latin typeface="+mj-lt"/>
                <a:ea typeface="+mj-ea"/>
                <a:cs typeface="+mj-cs"/>
              </a:rPr>
              <a:t>Pyramider</a:t>
            </a:r>
            <a:endParaRPr lang="en-US" sz="5200" kern="1200" dirty="0">
              <a:solidFill>
                <a:schemeClr val="tx1"/>
              </a:solidFill>
              <a:latin typeface="+mj-lt"/>
              <a:ea typeface="+mj-ea"/>
              <a:cs typeface="+mj-cs"/>
            </a:endParaRPr>
          </a:p>
        </p:txBody>
      </p:sp>
      <p:pic>
        <p:nvPicPr>
          <p:cNvPr id="1026" name="Picture 2" descr="Agile Test Pyramid - Welcome to World ...">
            <a:extLst>
              <a:ext uri="{FF2B5EF4-FFF2-40B4-BE49-F238E27FC236}">
                <a16:creationId xmlns:a16="http://schemas.microsoft.com/office/drawing/2014/main" id="{9F9CBE54-4212-D486-69CF-F380084971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032" r="5463" b="-2"/>
          <a:stretch/>
        </p:blipFill>
        <p:spPr bwMode="auto">
          <a:xfrm>
            <a:off x="198741" y="2410448"/>
            <a:ext cx="5803323" cy="3890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ever happened to the test pyramid ...">
            <a:extLst>
              <a:ext uri="{FF2B5EF4-FFF2-40B4-BE49-F238E27FC236}">
                <a16:creationId xmlns:a16="http://schemas.microsoft.com/office/drawing/2014/main" id="{21A3C366-2F69-0E4A-4C11-894E7288F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519" r="6945"/>
          <a:stretch/>
        </p:blipFill>
        <p:spPr bwMode="auto">
          <a:xfrm>
            <a:off x="6189934" y="2410448"/>
            <a:ext cx="5803323" cy="389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9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4E96-FCB1-19A4-5633-5CEE64692131}"/>
              </a:ext>
            </a:extLst>
          </p:cNvPr>
          <p:cNvSpPr>
            <a:spLocks noGrp="1"/>
          </p:cNvSpPr>
          <p:nvPr>
            <p:ph type="title"/>
          </p:nvPr>
        </p:nvSpPr>
        <p:spPr/>
        <p:txBody>
          <a:bodyPr/>
          <a:lstStyle/>
          <a:p>
            <a:r>
              <a:rPr lang="sv-SE" dirty="0" err="1"/>
              <a:t>Unit</a:t>
            </a:r>
            <a:r>
              <a:rPr lang="sv-SE" dirty="0"/>
              <a:t> Tests</a:t>
            </a:r>
            <a:endParaRPr lang="LID4096" dirty="0"/>
          </a:p>
        </p:txBody>
      </p:sp>
      <p:sp>
        <p:nvSpPr>
          <p:cNvPr id="3" name="Content Placeholder 2">
            <a:extLst>
              <a:ext uri="{FF2B5EF4-FFF2-40B4-BE49-F238E27FC236}">
                <a16:creationId xmlns:a16="http://schemas.microsoft.com/office/drawing/2014/main" id="{22F17EF9-35A6-11E4-690D-8839A64AD206}"/>
              </a:ext>
            </a:extLst>
          </p:cNvPr>
          <p:cNvSpPr>
            <a:spLocks noGrp="1"/>
          </p:cNvSpPr>
          <p:nvPr>
            <p:ph idx="1"/>
          </p:nvPr>
        </p:nvSpPr>
        <p:spPr/>
        <p:txBody>
          <a:bodyPr>
            <a:normAutofit fontScale="85000" lnSpcReduction="20000"/>
          </a:bodyPr>
          <a:lstStyle/>
          <a:p>
            <a:r>
              <a:rPr lang="sv-SE" dirty="0"/>
              <a:t>Tester som testar minsta möjliga byggdel</a:t>
            </a:r>
          </a:p>
          <a:p>
            <a:r>
              <a:rPr lang="sv-SE" dirty="0"/>
              <a:t>Testar flöden</a:t>
            </a:r>
          </a:p>
          <a:p>
            <a:r>
              <a:rPr lang="sv-SE" dirty="0"/>
              <a:t>Testar logik</a:t>
            </a:r>
          </a:p>
          <a:p>
            <a:r>
              <a:rPr lang="sv-SE" dirty="0"/>
              <a:t>Hjälper design</a:t>
            </a:r>
          </a:p>
          <a:p>
            <a:pPr lvl="1"/>
            <a:r>
              <a:rPr lang="sv-SE" dirty="0"/>
              <a:t>Renare och enklare kod</a:t>
            </a:r>
          </a:p>
          <a:p>
            <a:pPr lvl="1"/>
            <a:r>
              <a:rPr lang="sv-SE" dirty="0"/>
              <a:t>S.O.L.I.D principer</a:t>
            </a:r>
          </a:p>
          <a:p>
            <a:pPr lvl="1"/>
            <a:r>
              <a:rPr lang="sv-SE" dirty="0"/>
              <a:t>Blir testet svårt att skriva…</a:t>
            </a:r>
          </a:p>
          <a:p>
            <a:r>
              <a:rPr lang="sv-SE" dirty="0"/>
              <a:t>Minskar buggar</a:t>
            </a:r>
          </a:p>
          <a:p>
            <a:r>
              <a:rPr lang="sv-SE" dirty="0"/>
              <a:t>Bättre felhantering</a:t>
            </a:r>
          </a:p>
          <a:p>
            <a:r>
              <a:rPr lang="sv-SE" dirty="0"/>
              <a:t>Ger trygghet i framtida ändringar</a:t>
            </a:r>
          </a:p>
          <a:p>
            <a:pPr lvl="1"/>
            <a:r>
              <a:rPr lang="sv-SE" dirty="0"/>
              <a:t>Man vet när det gamla tänket inte längre gäller</a:t>
            </a:r>
          </a:p>
          <a:p>
            <a:pPr algn="just"/>
            <a:r>
              <a:rPr lang="sv-SE" dirty="0"/>
              <a:t>Dokumenterar enhetens funktionalitet </a:t>
            </a:r>
          </a:p>
          <a:p>
            <a:pPr marL="457200" lvl="1" indent="0">
              <a:buNone/>
            </a:pPr>
            <a:endParaRPr lang="LID4096" dirty="0"/>
          </a:p>
        </p:txBody>
      </p:sp>
    </p:spTree>
    <p:extLst>
      <p:ext uri="{BB962C8B-B14F-4D97-AF65-F5344CB8AC3E}">
        <p14:creationId xmlns:p14="http://schemas.microsoft.com/office/powerpoint/2010/main" val="69191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7767-B9ED-1740-D60E-1AE55834A57B}"/>
              </a:ext>
            </a:extLst>
          </p:cNvPr>
          <p:cNvSpPr>
            <a:spLocks noGrp="1"/>
          </p:cNvSpPr>
          <p:nvPr>
            <p:ph type="title"/>
          </p:nvPr>
        </p:nvSpPr>
        <p:spPr/>
        <p:txBody>
          <a:bodyPr/>
          <a:lstStyle/>
          <a:p>
            <a:r>
              <a:rPr lang="sv-SE" dirty="0"/>
              <a:t>Test Driven </a:t>
            </a:r>
            <a:r>
              <a:rPr lang="sv-SE" dirty="0" err="1"/>
              <a:t>Development</a:t>
            </a:r>
            <a:r>
              <a:rPr lang="sv-SE" dirty="0"/>
              <a:t>/Design (TDD)</a:t>
            </a:r>
            <a:endParaRPr lang="LID4096" dirty="0"/>
          </a:p>
        </p:txBody>
      </p:sp>
      <p:pic>
        <p:nvPicPr>
          <p:cNvPr id="2050" name="Picture 2" descr="Exploring Test-Driven Development (TDD ...">
            <a:extLst>
              <a:ext uri="{FF2B5EF4-FFF2-40B4-BE49-F238E27FC236}">
                <a16:creationId xmlns:a16="http://schemas.microsoft.com/office/drawing/2014/main" id="{A0668191-22B5-DC1D-1266-C233886FD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4896" y="1883358"/>
            <a:ext cx="4411354" cy="42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9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917-9A7F-16CB-038A-3AB9E32E7B27}"/>
              </a:ext>
            </a:extLst>
          </p:cNvPr>
          <p:cNvSpPr>
            <a:spLocks noGrp="1"/>
          </p:cNvSpPr>
          <p:nvPr>
            <p:ph type="title"/>
          </p:nvPr>
        </p:nvSpPr>
        <p:spPr/>
        <p:txBody>
          <a:bodyPr/>
          <a:lstStyle/>
          <a:p>
            <a:r>
              <a:rPr lang="en-US" b="0" i="0" dirty="0">
                <a:solidFill>
                  <a:srgbClr val="363636"/>
                </a:solidFill>
                <a:effectLst/>
                <a:latin typeface="-apple-system"/>
              </a:rPr>
              <a:t>Bowling Rules</a:t>
            </a:r>
            <a:br>
              <a:rPr lang="en-US" b="0" i="0" dirty="0">
                <a:solidFill>
                  <a:srgbClr val="363636"/>
                </a:solidFill>
                <a:effectLst/>
                <a:latin typeface="-apple-system"/>
              </a:rPr>
            </a:br>
            <a:endParaRPr lang="LID4096" dirty="0"/>
          </a:p>
        </p:txBody>
      </p:sp>
      <p:sp>
        <p:nvSpPr>
          <p:cNvPr id="3" name="Content Placeholder 2">
            <a:extLst>
              <a:ext uri="{FF2B5EF4-FFF2-40B4-BE49-F238E27FC236}">
                <a16:creationId xmlns:a16="http://schemas.microsoft.com/office/drawing/2014/main" id="{9006BDBE-2099-3DEC-038D-4EE6E140E202}"/>
              </a:ext>
            </a:extLst>
          </p:cNvPr>
          <p:cNvSpPr>
            <a:spLocks noGrp="1"/>
          </p:cNvSpPr>
          <p:nvPr>
            <p:ph idx="1"/>
          </p:nvPr>
        </p:nvSpPr>
        <p:spPr/>
        <p:txBody>
          <a:bodyPr>
            <a:normAutofit fontScale="92500" lnSpcReduction="10000"/>
          </a:bodyPr>
          <a:lstStyle/>
          <a:p>
            <a:pPr algn="l"/>
            <a:r>
              <a:rPr lang="en-US" b="0" i="0" dirty="0">
                <a:solidFill>
                  <a:srgbClr val="4A4A4A"/>
                </a:solidFill>
                <a:effectLst/>
                <a:latin typeface="-apple-system"/>
              </a:rPr>
              <a:t>The game consists of 10 frames. In each frame the player has two rolls to knock down 10 pins. The score for the frame is the total number of pins knocked down, plus bonuses for strikes and spares.</a:t>
            </a:r>
          </a:p>
          <a:p>
            <a:pPr algn="l"/>
            <a:r>
              <a:rPr lang="en-US" b="0" i="0" dirty="0">
                <a:solidFill>
                  <a:srgbClr val="4A4A4A"/>
                </a:solidFill>
                <a:effectLst/>
                <a:latin typeface="-apple-system"/>
              </a:rPr>
              <a:t>A spare is when the player knocks down all 10 pins in two rolls. The bonus for that frame is the number of pins knocked down by the next roll.</a:t>
            </a:r>
          </a:p>
          <a:p>
            <a:pPr algn="l"/>
            <a:r>
              <a:rPr lang="en-US" b="0" i="0" dirty="0">
                <a:solidFill>
                  <a:srgbClr val="4A4A4A"/>
                </a:solidFill>
                <a:effectLst/>
                <a:latin typeface="-apple-system"/>
              </a:rPr>
              <a:t>A strike is when the player knocks down all 10 pins on his first roll. The frame is then completed with a single roll. The bonus for that frame is the value of the next two rolls.</a:t>
            </a:r>
          </a:p>
          <a:p>
            <a:pPr algn="l"/>
            <a:r>
              <a:rPr lang="en-US" b="0" i="0" dirty="0">
                <a:solidFill>
                  <a:srgbClr val="4A4A4A"/>
                </a:solidFill>
                <a:effectLst/>
                <a:latin typeface="-apple-system"/>
              </a:rPr>
              <a:t>In the tenth frame a player who rolls a spare or strike is allowed to roll the extra balls to complete the frame. However no more than three balls can be rolled in tenth frame.</a:t>
            </a:r>
          </a:p>
          <a:p>
            <a:endParaRPr lang="LID4096" dirty="0"/>
          </a:p>
        </p:txBody>
      </p:sp>
    </p:spTree>
    <p:extLst>
      <p:ext uri="{BB962C8B-B14F-4D97-AF65-F5344CB8AC3E}">
        <p14:creationId xmlns:p14="http://schemas.microsoft.com/office/powerpoint/2010/main" val="266519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C0C7-460D-E739-DD09-F75129D9B916}"/>
              </a:ext>
            </a:extLst>
          </p:cNvPr>
          <p:cNvSpPr>
            <a:spLocks noGrp="1"/>
          </p:cNvSpPr>
          <p:nvPr>
            <p:ph type="title"/>
          </p:nvPr>
        </p:nvSpPr>
        <p:spPr/>
        <p:txBody>
          <a:bodyPr/>
          <a:lstStyle/>
          <a:p>
            <a:r>
              <a:rPr lang="sv-SE" dirty="0"/>
              <a:t>GIT</a:t>
            </a:r>
            <a:endParaRPr lang="LID4096" dirty="0"/>
          </a:p>
        </p:txBody>
      </p:sp>
      <p:sp>
        <p:nvSpPr>
          <p:cNvPr id="3" name="Content Placeholder 2">
            <a:extLst>
              <a:ext uri="{FF2B5EF4-FFF2-40B4-BE49-F238E27FC236}">
                <a16:creationId xmlns:a16="http://schemas.microsoft.com/office/drawing/2014/main" id="{144BA54E-87EA-D7AA-194A-2E50BFE33BF8}"/>
              </a:ext>
            </a:extLst>
          </p:cNvPr>
          <p:cNvSpPr>
            <a:spLocks noGrp="1"/>
          </p:cNvSpPr>
          <p:nvPr>
            <p:ph idx="1"/>
          </p:nvPr>
        </p:nvSpPr>
        <p:spPr/>
        <p:txBody>
          <a:bodyPr/>
          <a:lstStyle/>
          <a:p>
            <a:pPr marL="0" indent="0">
              <a:buNone/>
            </a:pPr>
            <a:r>
              <a:rPr lang="sv-SE" dirty="0">
                <a:hlinkClick r:id="rId2"/>
              </a:rPr>
              <a:t>https://github.com/bjornstalfors/utbildning</a:t>
            </a:r>
            <a:endParaRPr lang="LID4096" dirty="0"/>
          </a:p>
        </p:txBody>
      </p:sp>
    </p:spTree>
    <p:extLst>
      <p:ext uri="{BB962C8B-B14F-4D97-AF65-F5344CB8AC3E}">
        <p14:creationId xmlns:p14="http://schemas.microsoft.com/office/powerpoint/2010/main" val="372846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AF44-9A35-B1A3-6936-D9E2D0F64C62}"/>
              </a:ext>
            </a:extLst>
          </p:cNvPr>
          <p:cNvSpPr>
            <a:spLocks noGrp="1"/>
          </p:cNvSpPr>
          <p:nvPr>
            <p:ph type="title"/>
          </p:nvPr>
        </p:nvSpPr>
        <p:spPr/>
        <p:txBody>
          <a:bodyPr/>
          <a:lstStyle/>
          <a:p>
            <a:r>
              <a:rPr lang="sv-SE" dirty="0"/>
              <a:t>Reflektion TDD	</a:t>
            </a:r>
            <a:endParaRPr lang="LID4096" dirty="0"/>
          </a:p>
        </p:txBody>
      </p:sp>
      <p:sp>
        <p:nvSpPr>
          <p:cNvPr id="3" name="Content Placeholder 2">
            <a:extLst>
              <a:ext uri="{FF2B5EF4-FFF2-40B4-BE49-F238E27FC236}">
                <a16:creationId xmlns:a16="http://schemas.microsoft.com/office/drawing/2014/main" id="{EE5FA5E6-89D3-1045-A18F-16597B1EA129}"/>
              </a:ext>
            </a:extLst>
          </p:cNvPr>
          <p:cNvSpPr>
            <a:spLocks noGrp="1"/>
          </p:cNvSpPr>
          <p:nvPr>
            <p:ph idx="1"/>
          </p:nvPr>
        </p:nvSpPr>
        <p:spPr>
          <a:xfrm>
            <a:off x="838200" y="1850118"/>
            <a:ext cx="10515600" cy="4351338"/>
          </a:xfrm>
        </p:spPr>
        <p:txBody>
          <a:bodyPr>
            <a:normAutofit lnSpcReduction="10000"/>
          </a:bodyPr>
          <a:lstStyle/>
          <a:p>
            <a:r>
              <a:rPr lang="sv-SE" dirty="0"/>
              <a:t>Var uppgiften enkel? Han man i mål på sin timme?</a:t>
            </a:r>
          </a:p>
          <a:p>
            <a:r>
              <a:rPr lang="sv-SE" dirty="0"/>
              <a:t>Vad gick bra/dåligt?</a:t>
            </a:r>
          </a:p>
          <a:p>
            <a:r>
              <a:rPr lang="sv-SE" dirty="0"/>
              <a:t>Tänkte man mer/mindre än vanligt?</a:t>
            </a:r>
          </a:p>
          <a:p>
            <a:r>
              <a:rPr lang="sv-SE" dirty="0"/>
              <a:t>Disciplinärt?</a:t>
            </a:r>
          </a:p>
          <a:p>
            <a:pPr lvl="1"/>
            <a:r>
              <a:rPr lang="sv-SE" dirty="0"/>
              <a:t>Lyckades man skriva alla sina tester innan kod?</a:t>
            </a:r>
          </a:p>
          <a:p>
            <a:pPr lvl="1"/>
            <a:r>
              <a:rPr lang="sv-SE" dirty="0"/>
              <a:t>Ingen AI?</a:t>
            </a:r>
          </a:p>
          <a:p>
            <a:pPr lvl="1"/>
            <a:r>
              <a:rPr lang="sv-SE" dirty="0"/>
              <a:t>Röd </a:t>
            </a:r>
            <a:r>
              <a:rPr lang="sv-SE" dirty="0">
                <a:sym typeface="Wingdings" panose="05000000000000000000" pitchFamily="2" charset="2"/>
              </a:rPr>
              <a:t> Grön  Refaktorera	(</a:t>
            </a:r>
            <a:r>
              <a:rPr lang="sv-SE" dirty="0" err="1">
                <a:sym typeface="Wingdings" panose="05000000000000000000" pitchFamily="2" charset="2"/>
              </a:rPr>
              <a:t>repeat</a:t>
            </a:r>
            <a:r>
              <a:rPr lang="sv-SE" dirty="0">
                <a:sym typeface="Wingdings" panose="05000000000000000000" pitchFamily="2" charset="2"/>
              </a:rPr>
              <a:t>)</a:t>
            </a:r>
            <a:endParaRPr lang="sv-SE" dirty="0"/>
          </a:p>
          <a:p>
            <a:pPr lvl="1"/>
            <a:r>
              <a:rPr lang="sv-SE" dirty="0"/>
              <a:t>Minsta möjliga implementation för att testet ska gå igenom? </a:t>
            </a:r>
          </a:p>
          <a:p>
            <a:r>
              <a:rPr lang="sv-SE" dirty="0"/>
              <a:t>Hamnade man i ett skönt </a:t>
            </a:r>
            <a:r>
              <a:rPr lang="sv-SE" dirty="0" err="1"/>
              <a:t>flow</a:t>
            </a:r>
            <a:r>
              <a:rPr lang="sv-SE" dirty="0"/>
              <a:t>?</a:t>
            </a:r>
          </a:p>
          <a:p>
            <a:r>
              <a:rPr lang="sv-SE" dirty="0"/>
              <a:t>Finns felhantering/logik/annat man inte testat?</a:t>
            </a:r>
          </a:p>
          <a:p>
            <a:endParaRPr lang="sv-SE" dirty="0"/>
          </a:p>
          <a:p>
            <a:endParaRPr lang="sv-SE" dirty="0"/>
          </a:p>
          <a:p>
            <a:pPr lvl="1"/>
            <a:endParaRPr lang="sv-SE" dirty="0"/>
          </a:p>
          <a:p>
            <a:endParaRPr lang="sv-SE" dirty="0"/>
          </a:p>
        </p:txBody>
      </p:sp>
    </p:spTree>
    <p:extLst>
      <p:ext uri="{BB962C8B-B14F-4D97-AF65-F5344CB8AC3E}">
        <p14:creationId xmlns:p14="http://schemas.microsoft.com/office/powerpoint/2010/main" val="191856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313D-0911-47C6-B1F1-1F5D92E4479D}"/>
              </a:ext>
            </a:extLst>
          </p:cNvPr>
          <p:cNvSpPr>
            <a:spLocks noGrp="1"/>
          </p:cNvSpPr>
          <p:nvPr>
            <p:ph type="title"/>
          </p:nvPr>
        </p:nvSpPr>
        <p:spPr/>
        <p:txBody>
          <a:bodyPr/>
          <a:lstStyle/>
          <a:p>
            <a:pPr algn="ctr"/>
            <a:r>
              <a:rPr lang="sv-SE" dirty="0"/>
              <a:t>Visa!</a:t>
            </a:r>
            <a:endParaRPr lang="LID4096" dirty="0"/>
          </a:p>
        </p:txBody>
      </p:sp>
      <p:pic>
        <p:nvPicPr>
          <p:cNvPr id="5" name="Content Placeholder 4" descr="Microphone with stage lights">
            <a:extLst>
              <a:ext uri="{FF2B5EF4-FFF2-40B4-BE49-F238E27FC236}">
                <a16:creationId xmlns:a16="http://schemas.microsoft.com/office/drawing/2014/main" id="{5A3D1B92-F6C6-EA15-E032-6870DF473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21" y="1825625"/>
            <a:ext cx="6620757" cy="4351338"/>
          </a:xfrm>
        </p:spPr>
      </p:pic>
    </p:spTree>
    <p:extLst>
      <p:ext uri="{BB962C8B-B14F-4D97-AF65-F5344CB8AC3E}">
        <p14:creationId xmlns:p14="http://schemas.microsoft.com/office/powerpoint/2010/main" val="293231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F461-6143-E1D4-A856-8039F1B81954}"/>
              </a:ext>
            </a:extLst>
          </p:cNvPr>
          <p:cNvSpPr>
            <a:spLocks noGrp="1"/>
          </p:cNvSpPr>
          <p:nvPr>
            <p:ph type="title"/>
          </p:nvPr>
        </p:nvSpPr>
        <p:spPr/>
        <p:txBody>
          <a:bodyPr/>
          <a:lstStyle/>
          <a:p>
            <a:r>
              <a:rPr lang="sv-SE" dirty="0" err="1"/>
              <a:t>Unit</a:t>
            </a:r>
            <a:r>
              <a:rPr lang="sv-SE" dirty="0"/>
              <a:t> Tests forts.</a:t>
            </a:r>
            <a:endParaRPr lang="LID4096" dirty="0"/>
          </a:p>
        </p:txBody>
      </p:sp>
      <p:sp>
        <p:nvSpPr>
          <p:cNvPr id="3" name="Content Placeholder 2">
            <a:extLst>
              <a:ext uri="{FF2B5EF4-FFF2-40B4-BE49-F238E27FC236}">
                <a16:creationId xmlns:a16="http://schemas.microsoft.com/office/drawing/2014/main" id="{77010003-912C-0B20-61DC-6AB308CDFD54}"/>
              </a:ext>
            </a:extLst>
          </p:cNvPr>
          <p:cNvSpPr>
            <a:spLocks noGrp="1"/>
          </p:cNvSpPr>
          <p:nvPr>
            <p:ph idx="1"/>
          </p:nvPr>
        </p:nvSpPr>
        <p:spPr/>
        <p:txBody>
          <a:bodyPr/>
          <a:lstStyle/>
          <a:p>
            <a:r>
              <a:rPr lang="sv-SE" dirty="0"/>
              <a:t>Ska vara små och lätta att läsa</a:t>
            </a:r>
          </a:p>
          <a:p>
            <a:r>
              <a:rPr lang="sv-SE" dirty="0"/>
              <a:t>Ska vara extremt snabba (1000 tester &lt; 100 </a:t>
            </a:r>
            <a:r>
              <a:rPr lang="sv-SE" dirty="0" err="1"/>
              <a:t>ms</a:t>
            </a:r>
            <a:r>
              <a:rPr lang="sv-SE" dirty="0"/>
              <a:t>)</a:t>
            </a:r>
          </a:p>
          <a:p>
            <a:r>
              <a:rPr lang="sv-SE" dirty="0"/>
              <a:t>Ska köras kontinuerligt (helst automatiserat) </a:t>
            </a:r>
            <a:r>
              <a:rPr lang="sv-SE" dirty="0">
                <a:sym typeface="Wingdings" panose="05000000000000000000" pitchFamily="2" charset="2"/>
              </a:rPr>
              <a:t> </a:t>
            </a:r>
            <a:r>
              <a:rPr lang="sv-SE" dirty="0"/>
              <a:t>direkt feedback</a:t>
            </a:r>
          </a:p>
          <a:p>
            <a:r>
              <a:rPr lang="sv-SE" dirty="0"/>
              <a:t>Istället för debugger</a:t>
            </a:r>
          </a:p>
          <a:p>
            <a:r>
              <a:rPr lang="sv-SE" dirty="0"/>
              <a:t>Utvecklaren skriver tester (Se BDD senare)</a:t>
            </a:r>
          </a:p>
          <a:p>
            <a:r>
              <a:rPr lang="sv-SE" dirty="0"/>
              <a:t>Testerna fungerar som förståelse/krav/dokumentation för kod</a:t>
            </a:r>
          </a:p>
          <a:p>
            <a:pPr marL="0" indent="0">
              <a:buNone/>
            </a:pPr>
            <a:endParaRPr lang="sv-SE" dirty="0"/>
          </a:p>
        </p:txBody>
      </p:sp>
    </p:spTree>
    <p:extLst>
      <p:ext uri="{BB962C8B-B14F-4D97-AF65-F5344CB8AC3E}">
        <p14:creationId xmlns:p14="http://schemas.microsoft.com/office/powerpoint/2010/main" val="2137054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TotalTime>
  <Words>531</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Wingdings</vt:lpstr>
      <vt:lpstr>Office Theme</vt:lpstr>
      <vt:lpstr>Testning</vt:lpstr>
      <vt:lpstr>Pyramider</vt:lpstr>
      <vt:lpstr>Unit Tests</vt:lpstr>
      <vt:lpstr>Test Driven Development/Design (TDD)</vt:lpstr>
      <vt:lpstr>Bowling Rules </vt:lpstr>
      <vt:lpstr>GIT</vt:lpstr>
      <vt:lpstr>Reflektion TDD </vt:lpstr>
      <vt:lpstr>Visa!</vt:lpstr>
      <vt:lpstr>Unit Tests forts.</vt:lpstr>
      <vt:lpstr>Code Coverage</vt:lpstr>
      <vt:lpstr>Verktyg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Björn Stålfors</dc:creator>
  <cp:lastModifiedBy>Björn Stålfors</cp:lastModifiedBy>
  <cp:revision>26</cp:revision>
  <dcterms:created xsi:type="dcterms:W3CDTF">2025-04-03T07:43:23Z</dcterms:created>
  <dcterms:modified xsi:type="dcterms:W3CDTF">2025-04-09T11:13:31Z</dcterms:modified>
</cp:coreProperties>
</file>