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99" r:id="rId3"/>
    <p:sldId id="300" r:id="rId4"/>
    <p:sldId id="317" r:id="rId5"/>
    <p:sldId id="303" r:id="rId6"/>
    <p:sldId id="301" r:id="rId7"/>
    <p:sldId id="302" r:id="rId8"/>
    <p:sldId id="313" r:id="rId9"/>
    <p:sldId id="314" r:id="rId10"/>
    <p:sldId id="309" r:id="rId11"/>
    <p:sldId id="315" r:id="rId12"/>
    <p:sldId id="310" r:id="rId13"/>
    <p:sldId id="316" r:id="rId14"/>
    <p:sldId id="319" r:id="rId15"/>
    <p:sldId id="320" r:id="rId16"/>
    <p:sldId id="311" r:id="rId17"/>
    <p:sldId id="318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NN for XOR" id="{AD8AA449-806D-E74F-8A9F-C12C81C5BDAB}">
          <p14:sldIdLst>
            <p14:sldId id="256"/>
            <p14:sldId id="299"/>
            <p14:sldId id="300"/>
            <p14:sldId id="317"/>
            <p14:sldId id="303"/>
            <p14:sldId id="301"/>
            <p14:sldId id="302"/>
            <p14:sldId id="313"/>
            <p14:sldId id="314"/>
            <p14:sldId id="309"/>
            <p14:sldId id="315"/>
            <p14:sldId id="310"/>
          </p14:sldIdLst>
        </p14:section>
        <p14:section name="Backpropagation" id="{B01E8B3B-42F0-994A-9CBD-7F1DCC5BB364}">
          <p14:sldIdLst>
            <p14:sldId id="316"/>
            <p14:sldId id="319"/>
            <p14:sldId id="320"/>
            <p14:sldId id="311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B050"/>
    <a:srgbClr val="FBE5D6"/>
    <a:srgbClr val="FFC000"/>
    <a:srgbClr val="7030A0"/>
    <a:srgbClr val="FFF2CC"/>
    <a:srgbClr val="E2F0D9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986" autoAdjust="0"/>
    <p:restoredTop sz="94660"/>
  </p:normalViewPr>
  <p:slideViewPr>
    <p:cSldViewPr snapToGrid="0" showGuides="1">
      <p:cViewPr varScale="1">
        <p:scale>
          <a:sx n="120" d="100"/>
          <a:sy n="120" d="100"/>
        </p:scale>
        <p:origin x="936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5CFB25-9DD4-4ACC-901D-079BFD9F090A}" type="datetimeFigureOut">
              <a:rPr lang="ko-KR" altLang="en-US" smtClean="0"/>
              <a:t>2020. 5. 30.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C1EB4A-A55E-45B9-9798-E1CE234DAD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019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9144000" cy="32951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8" name="직사각형 7"/>
          <p:cNvSpPr/>
          <p:nvPr userDrawn="1"/>
        </p:nvSpPr>
        <p:spPr>
          <a:xfrm>
            <a:off x="0" y="6528486"/>
            <a:ext cx="9144000" cy="32951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528486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BF9224AC-FDF1-42F0-88A3-1EE4CBBB2828}" type="datetimeFigureOut">
              <a:rPr lang="ko-KR" altLang="en-US" smtClean="0"/>
              <a:pPr/>
              <a:t>2020. 5. 30.</a:t>
            </a:fld>
            <a:endParaRPr lang="ko-KR" altLang="en-US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528486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528486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69E7DA9B-4874-4184-95AC-3BDDD36BAD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4092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F9224AC-FDF1-42F0-88A3-1EE4CBBB2828}" type="datetimeFigureOut">
              <a:rPr lang="ko-KR" altLang="en-US" smtClean="0"/>
              <a:t>2020. 5. 30.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9E7DA9B-4874-4184-95AC-3BDDD36BAD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7815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F9224AC-FDF1-42F0-88A3-1EE4CBBB2828}" type="datetimeFigureOut">
              <a:rPr lang="ko-KR" altLang="en-US" smtClean="0"/>
              <a:t>2020. 5. 30.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9E7DA9B-4874-4184-95AC-3BDDD36BAD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6239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3538"/>
            <a:ext cx="9144000" cy="583813"/>
          </a:xfrm>
        </p:spPr>
        <p:txBody>
          <a:bodyPr>
            <a:noAutofit/>
          </a:bodyPr>
          <a:lstStyle>
            <a:lvl1pPr>
              <a:defRPr sz="3200"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19485"/>
            <a:ext cx="9144000" cy="5409001"/>
          </a:xfrm>
        </p:spPr>
        <p:txBody>
          <a:bodyPr>
            <a:normAutofit/>
          </a:bodyPr>
          <a:lstStyle>
            <a:lvl1pPr>
              <a:defRPr sz="2400"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2000"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1800"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600"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1600">
                <a:latin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9144000" cy="32951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8" name="직사각형 7"/>
          <p:cNvSpPr/>
          <p:nvPr userDrawn="1"/>
        </p:nvSpPr>
        <p:spPr>
          <a:xfrm>
            <a:off x="0" y="6528486"/>
            <a:ext cx="9144000" cy="32951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528486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BF9224AC-FDF1-42F0-88A3-1EE4CBBB2828}" type="datetimeFigureOut">
              <a:rPr lang="ko-KR" altLang="en-US" smtClean="0"/>
              <a:pPr/>
              <a:t>2020. 5. 30.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528486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528486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69E7DA9B-4874-4184-95AC-3BDDD36BAD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8347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F9224AC-FDF1-42F0-88A3-1EE4CBBB2828}" type="datetimeFigureOut">
              <a:rPr lang="ko-KR" altLang="en-US" smtClean="0"/>
              <a:t>2020. 5. 30.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9E7DA9B-4874-4184-95AC-3BDDD36BAD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688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F9224AC-FDF1-42F0-88A3-1EE4CBBB2828}" type="datetimeFigureOut">
              <a:rPr lang="ko-KR" altLang="en-US" smtClean="0"/>
              <a:t>2020. 5. 30.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9E7DA9B-4874-4184-95AC-3BDDD36BAD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163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F9224AC-FDF1-42F0-88A3-1EE4CBBB2828}" type="datetimeFigureOut">
              <a:rPr lang="ko-KR" altLang="en-US" smtClean="0"/>
              <a:t>2020. 5. 30.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9E7DA9B-4874-4184-95AC-3BDDD36BAD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45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F9224AC-FDF1-42F0-88A3-1EE4CBBB2828}" type="datetimeFigureOut">
              <a:rPr lang="ko-KR" altLang="en-US" smtClean="0"/>
              <a:t>2020. 5. 30.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9E7DA9B-4874-4184-95AC-3BDDD36BAD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0970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F9224AC-FDF1-42F0-88A3-1EE4CBBB2828}" type="datetimeFigureOut">
              <a:rPr lang="ko-KR" altLang="en-US" smtClean="0"/>
              <a:t>2020. 5. 30.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9E7DA9B-4874-4184-95AC-3BDDD36BAD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015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F9224AC-FDF1-42F0-88A3-1EE4CBBB2828}" type="datetimeFigureOut">
              <a:rPr lang="ko-KR" altLang="en-US" smtClean="0"/>
              <a:t>2020. 5. 30.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9E7DA9B-4874-4184-95AC-3BDDD36BAD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6750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F9224AC-FDF1-42F0-88A3-1EE4CBBB2828}" type="datetimeFigureOut">
              <a:rPr lang="ko-KR" altLang="en-US" smtClean="0"/>
              <a:t>2020. 5. 30.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9E7DA9B-4874-4184-95AC-3BDDD36BAD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758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9144000" cy="32951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8" name="직사각형 7"/>
          <p:cNvSpPr/>
          <p:nvPr userDrawn="1"/>
        </p:nvSpPr>
        <p:spPr>
          <a:xfrm>
            <a:off x="0" y="6528486"/>
            <a:ext cx="9144000" cy="32951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pic>
        <p:nvPicPr>
          <p:cNvPr id="9" name="NAVERLABS_LOGO_SIGNATURE_BLACK.png"/>
          <p:cNvPicPr>
            <a:picLocks noChangeAspect="1"/>
          </p:cNvPicPr>
          <p:nvPr userDrawn="1"/>
        </p:nvPicPr>
        <p:blipFill>
          <a:blip r:embed="rId13">
            <a:lum bright="70000" contrast="-70000"/>
          </a:blip>
          <a:stretch>
            <a:fillRect/>
          </a:stretch>
        </p:blipFill>
        <p:spPr>
          <a:xfrm>
            <a:off x="8248135" y="32728"/>
            <a:ext cx="864973" cy="274939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492875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F9224AC-FDF1-42F0-88A3-1EE4CBBB2828}" type="datetimeFigureOut">
              <a:rPr lang="ko-KR" altLang="en-US" smtClean="0"/>
              <a:pPr/>
              <a:t>2020. 5. 30.</a:t>
            </a:fld>
            <a:endParaRPr lang="ko-KR" alt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492875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492875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9E7DA9B-4874-4184-95AC-3BDDD36BAD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359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7.png"/><Relationship Id="rId7" Type="http://schemas.openxmlformats.org/officeDocument/2006/relationships/image" Target="../media/image4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6.png"/><Relationship Id="rId4" Type="http://schemas.openxmlformats.org/officeDocument/2006/relationships/image" Target="../media/image41.png"/><Relationship Id="rId9" Type="http://schemas.openxmlformats.org/officeDocument/2006/relationships/image" Target="../media/image4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7.png"/><Relationship Id="rId7" Type="http://schemas.openxmlformats.org/officeDocument/2006/relationships/image" Target="../media/image4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6.png"/><Relationship Id="rId4" Type="http://schemas.openxmlformats.org/officeDocument/2006/relationships/image" Target="../media/image41.png"/><Relationship Id="rId9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19.png"/><Relationship Id="rId5" Type="http://schemas.openxmlformats.org/officeDocument/2006/relationships/image" Target="../media/image14.png"/><Relationship Id="rId10" Type="http://schemas.openxmlformats.org/officeDocument/2006/relationships/image" Target="../media/image18.png"/><Relationship Id="rId4" Type="http://schemas.openxmlformats.org/officeDocument/2006/relationships/image" Target="../media/image13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25747" y="1958341"/>
            <a:ext cx="6858000" cy="1314816"/>
          </a:xfrm>
        </p:spPr>
        <p:txBody>
          <a:bodyPr>
            <a:noAutofit/>
          </a:bodyPr>
          <a:lstStyle/>
          <a:p>
            <a:r>
              <a:rPr lang="en-US" altLang="ko-KR" sz="4400" dirty="0"/>
              <a:t>Artificial Intelligence </a:t>
            </a:r>
            <a:endParaRPr lang="ko-KR" altLang="en-US" sz="2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982997" y="3840499"/>
            <a:ext cx="6858000" cy="810079"/>
          </a:xfrm>
        </p:spPr>
        <p:txBody>
          <a:bodyPr>
            <a:normAutofit/>
          </a:bodyPr>
          <a:lstStyle/>
          <a:p>
            <a:pPr algn="r"/>
            <a:r>
              <a:rPr lang="en-US" altLang="ko-KR" sz="2800" dirty="0"/>
              <a:t>Yukyung Choi</a:t>
            </a:r>
          </a:p>
        </p:txBody>
      </p:sp>
    </p:spTree>
    <p:extLst>
      <p:ext uri="{BB962C8B-B14F-4D97-AF65-F5344CB8AC3E}">
        <p14:creationId xmlns:p14="http://schemas.microsoft.com/office/powerpoint/2010/main" val="2482746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Solution: MLP </a:t>
            </a:r>
            <a:endParaRPr kumimoji="1"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0" y="1119485"/>
            <a:ext cx="9144000" cy="5409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ko-KR" dirty="0"/>
              <a:t>Forward Propagation</a:t>
            </a:r>
            <a:r>
              <a:rPr kumimoji="1" lang="ko-KR" altLang="en-US" dirty="0"/>
              <a:t>을 통한 </a:t>
            </a:r>
            <a:r>
              <a:rPr kumimoji="1" lang="en-US" altLang="ko-KR" dirty="0"/>
              <a:t>XOR</a:t>
            </a:r>
            <a:r>
              <a:rPr kumimoji="1" lang="ko-KR" altLang="en-US" dirty="0"/>
              <a:t> 문제 풀이 가능 검증 완료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6C2B37-F011-9E4E-BE56-818494C89863}"/>
              </a:ext>
            </a:extLst>
          </p:cNvPr>
          <p:cNvSpPr txBox="1"/>
          <p:nvPr/>
        </p:nvSpPr>
        <p:spPr>
          <a:xfrm>
            <a:off x="1140961" y="2867235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X</a:t>
            </a:r>
            <a:r>
              <a:rPr kumimoji="1" lang="en-US" altLang="ko-Kore-KR" baseline="-25000" dirty="0"/>
              <a:t>1</a:t>
            </a:r>
            <a:endParaRPr kumimoji="1" lang="ko-Kore-KR" altLang="en-US" baseline="-25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F82421-0BB9-3B4F-9B89-3D3EAD51FF2E}"/>
              </a:ext>
            </a:extLst>
          </p:cNvPr>
          <p:cNvSpPr txBox="1"/>
          <p:nvPr/>
        </p:nvSpPr>
        <p:spPr>
          <a:xfrm>
            <a:off x="1130328" y="3746863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X</a:t>
            </a:r>
            <a:r>
              <a:rPr kumimoji="1" lang="en-US" altLang="ko-Kore-KR" baseline="-25000" dirty="0"/>
              <a:t>2</a:t>
            </a:r>
            <a:endParaRPr kumimoji="1" lang="ko-Kore-KR" altLang="en-US" baseline="-25000" dirty="0"/>
          </a:p>
        </p:txBody>
      </p: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4DB8D95E-0D14-3945-B39A-751DDDA9BD1E}"/>
              </a:ext>
            </a:extLst>
          </p:cNvPr>
          <p:cNvCxnSpPr>
            <a:cxnSpLocks/>
          </p:cNvCxnSpPr>
          <p:nvPr/>
        </p:nvCxnSpPr>
        <p:spPr>
          <a:xfrm flipV="1">
            <a:off x="1524399" y="2929191"/>
            <a:ext cx="1099095" cy="68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1979F95-9073-6F41-81EC-CFBFA5C69C3C}"/>
              </a:ext>
            </a:extLst>
          </p:cNvPr>
          <p:cNvSpPr/>
          <p:nvPr/>
        </p:nvSpPr>
        <p:spPr>
          <a:xfrm>
            <a:off x="2647507" y="2771538"/>
            <a:ext cx="1101687" cy="517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7C9416B-1803-D94F-8572-C1F226FFC3F8}"/>
                  </a:ext>
                </a:extLst>
              </p:cNvPr>
              <p:cNvSpPr txBox="1"/>
              <p:nvPr/>
            </p:nvSpPr>
            <p:spPr>
              <a:xfrm>
                <a:off x="2612861" y="2818174"/>
                <a:ext cx="1120563" cy="4559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ko-Kore-KR" sz="1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r>
                  <a:rPr kumimoji="1" lang="en-US" altLang="ko-Kore-KR" sz="1400" b="1" dirty="0">
                    <a:solidFill>
                      <a:srgbClr val="C00000"/>
                    </a:solidFill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ko-Kore-KR" sz="1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ko-Kore-KR" sz="14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ko-Kore-KR" sz="14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ko-Kore-KR" sz="14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1" lang="en-US" altLang="ko-Kore-KR" sz="1400" b="1" dirty="0">
                    <a:solidFill>
                      <a:srgbClr val="C0000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kumimoji="1" lang="en-US" altLang="ko-Kore-KR" sz="1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kumimoji="1" lang="en-US" altLang="ko-Kore-KR" sz="1400" b="1" dirty="0">
                    <a:solidFill>
                      <a:srgbClr val="C00000"/>
                    </a:solidFill>
                  </a:rPr>
                  <a:t>=-8</a:t>
                </a:r>
                <a:endParaRPr kumimoji="1" lang="ko-Kore-KR" altLang="en-US" sz="1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7C9416B-1803-D94F-8572-C1F226FFC3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2861" y="2818174"/>
                <a:ext cx="1120563" cy="45595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직사각형 20">
            <a:extLst>
              <a:ext uri="{FF2B5EF4-FFF2-40B4-BE49-F238E27FC236}">
                <a16:creationId xmlns:a16="http://schemas.microsoft.com/office/drawing/2014/main" id="{E4F90778-D234-B14D-A91E-FFFED2749B88}"/>
              </a:ext>
            </a:extLst>
          </p:cNvPr>
          <p:cNvSpPr/>
          <p:nvPr/>
        </p:nvSpPr>
        <p:spPr>
          <a:xfrm>
            <a:off x="2647507" y="3673626"/>
            <a:ext cx="1101687" cy="517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0A64EE3-88CD-9047-A03F-B9E0C44AB813}"/>
                  </a:ext>
                </a:extLst>
              </p:cNvPr>
              <p:cNvSpPr txBox="1"/>
              <p:nvPr/>
            </p:nvSpPr>
            <p:spPr>
              <a:xfrm>
                <a:off x="2612861" y="3720262"/>
                <a:ext cx="1200713" cy="4490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ko-Kore-KR" sz="1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r>
                  <a:rPr kumimoji="1" lang="en-US" altLang="ko-Kore-KR" sz="1400" b="1" dirty="0">
                    <a:solidFill>
                      <a:srgbClr val="C00000"/>
                    </a:solidFill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ko-Kore-KR" sz="1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ko-Kore-KR" sz="14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ko-Kore-KR" sz="14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ko-Kore-KR" sz="14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𝟕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ko-Kore-KR" sz="14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ko-Kore-KR" sz="14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𝟕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1" lang="en-US" altLang="ko-Kore-KR" sz="1400" b="1" dirty="0">
                    <a:solidFill>
                      <a:srgbClr val="C0000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kumimoji="1" lang="en-US" altLang="ko-Kore-KR" sz="1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kumimoji="1" lang="en-US" altLang="ko-Kore-KR" sz="1400" b="1" dirty="0">
                    <a:solidFill>
                      <a:srgbClr val="C00000"/>
                    </a:solidFill>
                  </a:rPr>
                  <a:t>=3</a:t>
                </a:r>
                <a:endParaRPr kumimoji="1" lang="ko-Kore-KR" altLang="en-US" sz="1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0A64EE3-88CD-9047-A03F-B9E0C44AB8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2861" y="3720262"/>
                <a:ext cx="1200713" cy="449034"/>
              </a:xfrm>
              <a:prstGeom prst="rect">
                <a:avLst/>
              </a:prstGeom>
              <a:blipFill>
                <a:blip r:embed="rId3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A4ECC02-75DB-E046-B925-E7EA06E8D980}"/>
                  </a:ext>
                </a:extLst>
              </p:cNvPr>
              <p:cNvSpPr txBox="1"/>
              <p:nvPr/>
            </p:nvSpPr>
            <p:spPr>
              <a:xfrm>
                <a:off x="7718864" y="3244961"/>
                <a:ext cx="36503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kumimoji="1" lang="en-US" altLang="ko-Kore-KR" i="1" dirty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kumimoji="1" lang="en-US" altLang="ko-Kore-KR" i="1" dirty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bar>
                    </m:oMath>
                  </m:oMathPara>
                </a14:m>
                <a:endParaRPr kumimoji="1" lang="ko-Kore-KR" altLang="en-US" baseline="-250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A4ECC02-75DB-E046-B925-E7EA06E8D9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8864" y="3244961"/>
                <a:ext cx="365035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직선 연결선[R] 25">
            <a:extLst>
              <a:ext uri="{FF2B5EF4-FFF2-40B4-BE49-F238E27FC236}">
                <a16:creationId xmlns:a16="http://schemas.microsoft.com/office/drawing/2014/main" id="{DBB5C125-744A-6042-B52C-EE3F99B35B65}"/>
              </a:ext>
            </a:extLst>
          </p:cNvPr>
          <p:cNvCxnSpPr/>
          <p:nvPr/>
        </p:nvCxnSpPr>
        <p:spPr>
          <a:xfrm>
            <a:off x="7445510" y="3434869"/>
            <a:ext cx="18943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979AD96-BFBE-6945-A672-8AC864AD38D8}"/>
              </a:ext>
            </a:extLst>
          </p:cNvPr>
          <p:cNvSpPr/>
          <p:nvPr/>
        </p:nvSpPr>
        <p:spPr>
          <a:xfrm>
            <a:off x="5716267" y="3166687"/>
            <a:ext cx="1276119" cy="517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7BE67DA-EBE0-8B49-86B4-0FF241741EC8}"/>
                  </a:ext>
                </a:extLst>
              </p:cNvPr>
              <p:cNvSpPr txBox="1"/>
              <p:nvPr/>
            </p:nvSpPr>
            <p:spPr>
              <a:xfrm>
                <a:off x="5681621" y="3213323"/>
                <a:ext cx="1308115" cy="4501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ko-Kore-KR" sz="1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r>
                  <a:rPr kumimoji="1" lang="en-US" altLang="ko-Kore-KR" sz="1400" b="1" dirty="0">
                    <a:solidFill>
                      <a:srgbClr val="C00000"/>
                    </a:solidFill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ko-Kore-KR" sz="1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ko-Kore-KR" sz="14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ko-Kore-KR" sz="14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ko-Kore-KR" sz="14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𝟏𝟏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ko-Kore-KR" sz="14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ko-Kore-KR" sz="14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𝟏𝟏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1" lang="en-US" altLang="ko-Kore-KR" sz="1400" b="1" dirty="0">
                    <a:solidFill>
                      <a:srgbClr val="C0000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kumimoji="1" lang="en-US" altLang="ko-Kore-KR" sz="1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kumimoji="1" lang="en-US" altLang="ko-Kore-KR" sz="1400" b="1" dirty="0">
                    <a:solidFill>
                      <a:srgbClr val="C00000"/>
                    </a:solidFill>
                  </a:rPr>
                  <a:t>=6</a:t>
                </a:r>
                <a:endParaRPr kumimoji="1" lang="ko-Kore-KR" altLang="en-US" sz="1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7BE67DA-EBE0-8B49-86B4-0FF241741E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1621" y="3213323"/>
                <a:ext cx="1308115" cy="450188"/>
              </a:xfrm>
              <a:prstGeom prst="rect">
                <a:avLst/>
              </a:prstGeom>
              <a:blipFill>
                <a:blip r:embed="rId5"/>
                <a:stretch>
                  <a:fillRect r="-962" b="-2778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2B03CF02-29CB-D04A-B6DB-A294A8ACEE2B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4204627" y="3030435"/>
            <a:ext cx="1439958" cy="2536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0DF208E8-6D7A-B947-B86C-70622C41F178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4203155" y="3604108"/>
            <a:ext cx="1441430" cy="33765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003F88A-921E-4948-8390-A7901703AA30}"/>
              </a:ext>
            </a:extLst>
          </p:cNvPr>
          <p:cNvSpPr/>
          <p:nvPr/>
        </p:nvSpPr>
        <p:spPr>
          <a:xfrm>
            <a:off x="3783840" y="2771538"/>
            <a:ext cx="420787" cy="517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2" name="자유형 31">
            <a:extLst>
              <a:ext uri="{FF2B5EF4-FFF2-40B4-BE49-F238E27FC236}">
                <a16:creationId xmlns:a16="http://schemas.microsoft.com/office/drawing/2014/main" id="{C270C415-422D-2144-8879-760E71B046BB}"/>
              </a:ext>
            </a:extLst>
          </p:cNvPr>
          <p:cNvSpPr/>
          <p:nvPr/>
        </p:nvSpPr>
        <p:spPr>
          <a:xfrm>
            <a:off x="3807072" y="2883754"/>
            <a:ext cx="365509" cy="350494"/>
          </a:xfrm>
          <a:custGeom>
            <a:avLst/>
            <a:gdLst>
              <a:gd name="connsiteX0" fmla="*/ 0 w 1322024"/>
              <a:gd name="connsiteY0" fmla="*/ 343347 h 350494"/>
              <a:gd name="connsiteX1" fmla="*/ 572878 w 1322024"/>
              <a:gd name="connsiteY1" fmla="*/ 310297 h 350494"/>
              <a:gd name="connsiteX2" fmla="*/ 760164 w 1322024"/>
              <a:gd name="connsiteY2" fmla="*/ 34875 h 350494"/>
              <a:gd name="connsiteX3" fmla="*/ 1322024 w 1322024"/>
              <a:gd name="connsiteY3" fmla="*/ 12841 h 350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22024" h="350494">
                <a:moveTo>
                  <a:pt x="0" y="343347"/>
                </a:moveTo>
                <a:cubicBezTo>
                  <a:pt x="223092" y="352528"/>
                  <a:pt x="446184" y="361709"/>
                  <a:pt x="572878" y="310297"/>
                </a:cubicBezTo>
                <a:cubicBezTo>
                  <a:pt x="699572" y="258885"/>
                  <a:pt x="635306" y="84451"/>
                  <a:pt x="760164" y="34875"/>
                </a:cubicBezTo>
                <a:cubicBezTo>
                  <a:pt x="885022" y="-14701"/>
                  <a:pt x="1103523" y="-930"/>
                  <a:pt x="1322024" y="12841"/>
                </a:cubicBezTo>
              </a:path>
            </a:pathLst>
          </a:cu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28004D9-6A53-4840-B352-4F4E47259AF0}"/>
              </a:ext>
            </a:extLst>
          </p:cNvPr>
          <p:cNvSpPr/>
          <p:nvPr/>
        </p:nvSpPr>
        <p:spPr>
          <a:xfrm>
            <a:off x="3782368" y="3682863"/>
            <a:ext cx="420787" cy="517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4" name="자유형 33">
            <a:extLst>
              <a:ext uri="{FF2B5EF4-FFF2-40B4-BE49-F238E27FC236}">
                <a16:creationId xmlns:a16="http://schemas.microsoft.com/office/drawing/2014/main" id="{9925AABC-F1C9-774D-A0EA-5FA1526E5B8A}"/>
              </a:ext>
            </a:extLst>
          </p:cNvPr>
          <p:cNvSpPr/>
          <p:nvPr/>
        </p:nvSpPr>
        <p:spPr>
          <a:xfrm>
            <a:off x="3805600" y="3795079"/>
            <a:ext cx="365509" cy="350494"/>
          </a:xfrm>
          <a:custGeom>
            <a:avLst/>
            <a:gdLst>
              <a:gd name="connsiteX0" fmla="*/ 0 w 1322024"/>
              <a:gd name="connsiteY0" fmla="*/ 343347 h 350494"/>
              <a:gd name="connsiteX1" fmla="*/ 572878 w 1322024"/>
              <a:gd name="connsiteY1" fmla="*/ 310297 h 350494"/>
              <a:gd name="connsiteX2" fmla="*/ 760164 w 1322024"/>
              <a:gd name="connsiteY2" fmla="*/ 34875 h 350494"/>
              <a:gd name="connsiteX3" fmla="*/ 1322024 w 1322024"/>
              <a:gd name="connsiteY3" fmla="*/ 12841 h 350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22024" h="350494">
                <a:moveTo>
                  <a:pt x="0" y="343347"/>
                </a:moveTo>
                <a:cubicBezTo>
                  <a:pt x="223092" y="352528"/>
                  <a:pt x="446184" y="361709"/>
                  <a:pt x="572878" y="310297"/>
                </a:cubicBezTo>
                <a:cubicBezTo>
                  <a:pt x="699572" y="258885"/>
                  <a:pt x="635306" y="84451"/>
                  <a:pt x="760164" y="34875"/>
                </a:cubicBezTo>
                <a:cubicBezTo>
                  <a:pt x="885022" y="-14701"/>
                  <a:pt x="1103523" y="-930"/>
                  <a:pt x="1322024" y="12841"/>
                </a:cubicBezTo>
              </a:path>
            </a:pathLst>
          </a:cu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87CC114-A9F8-9340-A841-7A559EB91C6A}"/>
              </a:ext>
            </a:extLst>
          </p:cNvPr>
          <p:cNvSpPr/>
          <p:nvPr/>
        </p:nvSpPr>
        <p:spPr>
          <a:xfrm>
            <a:off x="7024723" y="3171904"/>
            <a:ext cx="420787" cy="517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6" name="자유형 35">
            <a:extLst>
              <a:ext uri="{FF2B5EF4-FFF2-40B4-BE49-F238E27FC236}">
                <a16:creationId xmlns:a16="http://schemas.microsoft.com/office/drawing/2014/main" id="{FDBE556C-8D72-B546-9379-EB2592968EEE}"/>
              </a:ext>
            </a:extLst>
          </p:cNvPr>
          <p:cNvSpPr/>
          <p:nvPr/>
        </p:nvSpPr>
        <p:spPr>
          <a:xfrm>
            <a:off x="7047955" y="3284120"/>
            <a:ext cx="365509" cy="350494"/>
          </a:xfrm>
          <a:custGeom>
            <a:avLst/>
            <a:gdLst>
              <a:gd name="connsiteX0" fmla="*/ 0 w 1322024"/>
              <a:gd name="connsiteY0" fmla="*/ 343347 h 350494"/>
              <a:gd name="connsiteX1" fmla="*/ 572878 w 1322024"/>
              <a:gd name="connsiteY1" fmla="*/ 310297 h 350494"/>
              <a:gd name="connsiteX2" fmla="*/ 760164 w 1322024"/>
              <a:gd name="connsiteY2" fmla="*/ 34875 h 350494"/>
              <a:gd name="connsiteX3" fmla="*/ 1322024 w 1322024"/>
              <a:gd name="connsiteY3" fmla="*/ 12841 h 350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22024" h="350494">
                <a:moveTo>
                  <a:pt x="0" y="343347"/>
                </a:moveTo>
                <a:cubicBezTo>
                  <a:pt x="223092" y="352528"/>
                  <a:pt x="446184" y="361709"/>
                  <a:pt x="572878" y="310297"/>
                </a:cubicBezTo>
                <a:cubicBezTo>
                  <a:pt x="699572" y="258885"/>
                  <a:pt x="635306" y="84451"/>
                  <a:pt x="760164" y="34875"/>
                </a:cubicBezTo>
                <a:cubicBezTo>
                  <a:pt x="885022" y="-14701"/>
                  <a:pt x="1103523" y="-930"/>
                  <a:pt x="1322024" y="12841"/>
                </a:cubicBezTo>
              </a:path>
            </a:pathLst>
          </a:cu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37" name="직선 연결선[R] 36">
            <a:extLst>
              <a:ext uri="{FF2B5EF4-FFF2-40B4-BE49-F238E27FC236}">
                <a16:creationId xmlns:a16="http://schemas.microsoft.com/office/drawing/2014/main" id="{AB8ACD7E-B9D0-DE47-B375-05028D44E773}"/>
              </a:ext>
            </a:extLst>
          </p:cNvPr>
          <p:cNvCxnSpPr>
            <a:cxnSpLocks/>
          </p:cNvCxnSpPr>
          <p:nvPr/>
        </p:nvCxnSpPr>
        <p:spPr>
          <a:xfrm flipV="1">
            <a:off x="1537779" y="4060012"/>
            <a:ext cx="1099095" cy="68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[R] 38">
            <a:extLst>
              <a:ext uri="{FF2B5EF4-FFF2-40B4-BE49-F238E27FC236}">
                <a16:creationId xmlns:a16="http://schemas.microsoft.com/office/drawing/2014/main" id="{A5FC77CB-73A0-8B42-9728-E3032C229557}"/>
              </a:ext>
            </a:extLst>
          </p:cNvPr>
          <p:cNvCxnSpPr>
            <a:cxnSpLocks/>
          </p:cNvCxnSpPr>
          <p:nvPr/>
        </p:nvCxnSpPr>
        <p:spPr>
          <a:xfrm flipV="1">
            <a:off x="1858783" y="3158501"/>
            <a:ext cx="778091" cy="90840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[R] 44">
            <a:extLst>
              <a:ext uri="{FF2B5EF4-FFF2-40B4-BE49-F238E27FC236}">
                <a16:creationId xmlns:a16="http://schemas.microsoft.com/office/drawing/2014/main" id="{F89AF481-8FC1-8D48-9D8D-86470EFA2629}"/>
              </a:ext>
            </a:extLst>
          </p:cNvPr>
          <p:cNvCxnSpPr>
            <a:cxnSpLocks/>
          </p:cNvCxnSpPr>
          <p:nvPr/>
        </p:nvCxnSpPr>
        <p:spPr>
          <a:xfrm flipH="1" flipV="1">
            <a:off x="1856133" y="2946341"/>
            <a:ext cx="780741" cy="8730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5542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Solution: MLP </a:t>
            </a:r>
            <a:endParaRPr kumimoji="1"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0" y="1119485"/>
            <a:ext cx="9144000" cy="5409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ko-KR" dirty="0"/>
              <a:t>Forward Propagation</a:t>
            </a:r>
            <a:r>
              <a:rPr kumimoji="1" lang="ko-KR" altLang="en-US" dirty="0"/>
              <a:t>을 통한 </a:t>
            </a:r>
            <a:r>
              <a:rPr kumimoji="1" lang="en-US" altLang="ko-KR" dirty="0"/>
              <a:t>XOR</a:t>
            </a:r>
            <a:r>
              <a:rPr kumimoji="1" lang="ko-KR" altLang="en-US" dirty="0"/>
              <a:t> 문제 풀이 가능 검증 완료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6C2B37-F011-9E4E-BE56-818494C89863}"/>
              </a:ext>
            </a:extLst>
          </p:cNvPr>
          <p:cNvSpPr txBox="1"/>
          <p:nvPr/>
        </p:nvSpPr>
        <p:spPr>
          <a:xfrm>
            <a:off x="1002738" y="2095579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X</a:t>
            </a:r>
            <a:r>
              <a:rPr kumimoji="1" lang="en-US" altLang="ko-Kore-KR" baseline="-25000" dirty="0"/>
              <a:t>1</a:t>
            </a:r>
            <a:endParaRPr kumimoji="1" lang="ko-Kore-KR" altLang="en-US" baseline="-25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F82421-0BB9-3B4F-9B89-3D3EAD51FF2E}"/>
              </a:ext>
            </a:extLst>
          </p:cNvPr>
          <p:cNvSpPr txBox="1"/>
          <p:nvPr/>
        </p:nvSpPr>
        <p:spPr>
          <a:xfrm>
            <a:off x="992105" y="2975207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X</a:t>
            </a:r>
            <a:r>
              <a:rPr kumimoji="1" lang="en-US" altLang="ko-Kore-KR" baseline="-25000" dirty="0"/>
              <a:t>2</a:t>
            </a:r>
            <a:endParaRPr kumimoji="1" lang="ko-Kore-KR" altLang="en-US" baseline="-25000" dirty="0"/>
          </a:p>
        </p:txBody>
      </p: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4DB8D95E-0D14-3945-B39A-751DDDA9BD1E}"/>
              </a:ext>
            </a:extLst>
          </p:cNvPr>
          <p:cNvCxnSpPr>
            <a:cxnSpLocks/>
          </p:cNvCxnSpPr>
          <p:nvPr/>
        </p:nvCxnSpPr>
        <p:spPr>
          <a:xfrm flipV="1">
            <a:off x="1386176" y="2157535"/>
            <a:ext cx="1099095" cy="68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1979F95-9073-6F41-81EC-CFBFA5C69C3C}"/>
              </a:ext>
            </a:extLst>
          </p:cNvPr>
          <p:cNvSpPr/>
          <p:nvPr/>
        </p:nvSpPr>
        <p:spPr>
          <a:xfrm>
            <a:off x="2509284" y="1999882"/>
            <a:ext cx="1101687" cy="517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7C9416B-1803-D94F-8572-C1F226FFC3F8}"/>
                  </a:ext>
                </a:extLst>
              </p:cNvPr>
              <p:cNvSpPr txBox="1"/>
              <p:nvPr/>
            </p:nvSpPr>
            <p:spPr>
              <a:xfrm>
                <a:off x="2474638" y="2046518"/>
                <a:ext cx="1120563" cy="4559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ko-Kore-KR" sz="1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r>
                  <a:rPr kumimoji="1" lang="en-US" altLang="ko-Kore-KR" sz="1400" b="1" dirty="0">
                    <a:solidFill>
                      <a:srgbClr val="C00000"/>
                    </a:solidFill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ko-Kore-KR" sz="1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ko-Kore-KR" sz="14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ko-Kore-KR" sz="14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ko-Kore-KR" sz="14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1" lang="en-US" altLang="ko-Kore-KR" sz="1400" b="1" dirty="0">
                    <a:solidFill>
                      <a:srgbClr val="C0000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kumimoji="1" lang="en-US" altLang="ko-Kore-KR" sz="1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kumimoji="1" lang="en-US" altLang="ko-Kore-KR" sz="1400" b="1" dirty="0">
                    <a:solidFill>
                      <a:srgbClr val="C00000"/>
                    </a:solidFill>
                  </a:rPr>
                  <a:t>=-8</a:t>
                </a:r>
                <a:endParaRPr kumimoji="1" lang="ko-Kore-KR" altLang="en-US" sz="1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7C9416B-1803-D94F-8572-C1F226FFC3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4638" y="2046518"/>
                <a:ext cx="1120563" cy="455959"/>
              </a:xfrm>
              <a:prstGeom prst="rect">
                <a:avLst/>
              </a:prstGeom>
              <a:blipFill>
                <a:blip r:embed="rId2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직사각형 20">
            <a:extLst>
              <a:ext uri="{FF2B5EF4-FFF2-40B4-BE49-F238E27FC236}">
                <a16:creationId xmlns:a16="http://schemas.microsoft.com/office/drawing/2014/main" id="{E4F90778-D234-B14D-A91E-FFFED2749B88}"/>
              </a:ext>
            </a:extLst>
          </p:cNvPr>
          <p:cNvSpPr/>
          <p:nvPr/>
        </p:nvSpPr>
        <p:spPr>
          <a:xfrm>
            <a:off x="2509284" y="2901970"/>
            <a:ext cx="1101687" cy="517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0A64EE3-88CD-9047-A03F-B9E0C44AB813}"/>
                  </a:ext>
                </a:extLst>
              </p:cNvPr>
              <p:cNvSpPr txBox="1"/>
              <p:nvPr/>
            </p:nvSpPr>
            <p:spPr>
              <a:xfrm>
                <a:off x="2474638" y="2948606"/>
                <a:ext cx="1200713" cy="4490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ko-Kore-KR" sz="1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r>
                  <a:rPr kumimoji="1" lang="en-US" altLang="ko-Kore-KR" sz="1400" b="1" dirty="0">
                    <a:solidFill>
                      <a:srgbClr val="C00000"/>
                    </a:solidFill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ko-Kore-KR" sz="1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ko-Kore-KR" sz="14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ko-Kore-KR" sz="14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ko-Kore-KR" sz="14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𝟕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ko-Kore-KR" sz="14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ko-Kore-KR" sz="14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𝟕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1" lang="en-US" altLang="ko-Kore-KR" sz="1400" b="1" dirty="0">
                    <a:solidFill>
                      <a:srgbClr val="C0000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kumimoji="1" lang="en-US" altLang="ko-Kore-KR" sz="1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kumimoji="1" lang="en-US" altLang="ko-Kore-KR" sz="1400" b="1" dirty="0">
                    <a:solidFill>
                      <a:srgbClr val="C00000"/>
                    </a:solidFill>
                  </a:rPr>
                  <a:t>=3</a:t>
                </a:r>
                <a:endParaRPr kumimoji="1" lang="ko-Kore-KR" altLang="en-US" sz="1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0A64EE3-88CD-9047-A03F-B9E0C44AB8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4638" y="2948606"/>
                <a:ext cx="1200713" cy="4490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A4ECC02-75DB-E046-B925-E7EA06E8D980}"/>
                  </a:ext>
                </a:extLst>
              </p:cNvPr>
              <p:cNvSpPr txBox="1"/>
              <p:nvPr/>
            </p:nvSpPr>
            <p:spPr>
              <a:xfrm>
                <a:off x="7580641" y="2473305"/>
                <a:ext cx="36503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kumimoji="1" lang="en-US" altLang="ko-Kore-KR" i="1" dirty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kumimoji="1" lang="en-US" altLang="ko-Kore-KR" i="1" dirty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bar>
                    </m:oMath>
                  </m:oMathPara>
                </a14:m>
                <a:endParaRPr kumimoji="1" lang="ko-Kore-KR" altLang="en-US" baseline="-250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A4ECC02-75DB-E046-B925-E7EA06E8D9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0641" y="2473305"/>
                <a:ext cx="365035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직선 연결선[R] 25">
            <a:extLst>
              <a:ext uri="{FF2B5EF4-FFF2-40B4-BE49-F238E27FC236}">
                <a16:creationId xmlns:a16="http://schemas.microsoft.com/office/drawing/2014/main" id="{DBB5C125-744A-6042-B52C-EE3F99B35B65}"/>
              </a:ext>
            </a:extLst>
          </p:cNvPr>
          <p:cNvCxnSpPr/>
          <p:nvPr/>
        </p:nvCxnSpPr>
        <p:spPr>
          <a:xfrm>
            <a:off x="7307287" y="2663213"/>
            <a:ext cx="18943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979AD96-BFBE-6945-A672-8AC864AD38D8}"/>
              </a:ext>
            </a:extLst>
          </p:cNvPr>
          <p:cNvSpPr/>
          <p:nvPr/>
        </p:nvSpPr>
        <p:spPr>
          <a:xfrm>
            <a:off x="5578044" y="2395031"/>
            <a:ext cx="1276119" cy="517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7BE67DA-EBE0-8B49-86B4-0FF241741EC8}"/>
                  </a:ext>
                </a:extLst>
              </p:cNvPr>
              <p:cNvSpPr txBox="1"/>
              <p:nvPr/>
            </p:nvSpPr>
            <p:spPr>
              <a:xfrm>
                <a:off x="5543398" y="2441667"/>
                <a:ext cx="1308115" cy="4501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ko-Kore-KR" sz="1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r>
                  <a:rPr kumimoji="1" lang="en-US" altLang="ko-Kore-KR" sz="1400" b="1" dirty="0">
                    <a:solidFill>
                      <a:srgbClr val="C00000"/>
                    </a:solidFill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ko-Kore-KR" sz="1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ko-Kore-KR" sz="14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ko-Kore-KR" sz="14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ko-Kore-KR" sz="14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𝟏𝟏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ko-Kore-KR" sz="14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ko-Kore-KR" sz="14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𝟏𝟏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1" lang="en-US" altLang="ko-Kore-KR" sz="1400" b="1" dirty="0">
                    <a:solidFill>
                      <a:srgbClr val="C0000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kumimoji="1" lang="en-US" altLang="ko-Kore-KR" sz="1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kumimoji="1" lang="en-US" altLang="ko-Kore-KR" sz="1400" b="1" dirty="0">
                    <a:solidFill>
                      <a:srgbClr val="C00000"/>
                    </a:solidFill>
                  </a:rPr>
                  <a:t>=6</a:t>
                </a:r>
                <a:endParaRPr kumimoji="1" lang="ko-Kore-KR" altLang="en-US" sz="1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7BE67DA-EBE0-8B49-86B4-0FF241741E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3398" y="2441667"/>
                <a:ext cx="1308115" cy="450188"/>
              </a:xfrm>
              <a:prstGeom prst="rect">
                <a:avLst/>
              </a:prstGeom>
              <a:blipFill>
                <a:blip r:embed="rId5"/>
                <a:stretch>
                  <a:fillRect r="-962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2B03CF02-29CB-D04A-B6DB-A294A8ACEE2B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4066404" y="2258779"/>
            <a:ext cx="1439958" cy="2536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0DF208E8-6D7A-B947-B86C-70622C41F178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4064932" y="2832452"/>
            <a:ext cx="1441430" cy="33765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003F88A-921E-4948-8390-A7901703AA30}"/>
              </a:ext>
            </a:extLst>
          </p:cNvPr>
          <p:cNvSpPr/>
          <p:nvPr/>
        </p:nvSpPr>
        <p:spPr>
          <a:xfrm>
            <a:off x="3645617" y="1999882"/>
            <a:ext cx="420787" cy="517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2" name="자유형 31">
            <a:extLst>
              <a:ext uri="{FF2B5EF4-FFF2-40B4-BE49-F238E27FC236}">
                <a16:creationId xmlns:a16="http://schemas.microsoft.com/office/drawing/2014/main" id="{C270C415-422D-2144-8879-760E71B046BB}"/>
              </a:ext>
            </a:extLst>
          </p:cNvPr>
          <p:cNvSpPr/>
          <p:nvPr/>
        </p:nvSpPr>
        <p:spPr>
          <a:xfrm>
            <a:off x="3668849" y="2112098"/>
            <a:ext cx="365509" cy="350494"/>
          </a:xfrm>
          <a:custGeom>
            <a:avLst/>
            <a:gdLst>
              <a:gd name="connsiteX0" fmla="*/ 0 w 1322024"/>
              <a:gd name="connsiteY0" fmla="*/ 343347 h 350494"/>
              <a:gd name="connsiteX1" fmla="*/ 572878 w 1322024"/>
              <a:gd name="connsiteY1" fmla="*/ 310297 h 350494"/>
              <a:gd name="connsiteX2" fmla="*/ 760164 w 1322024"/>
              <a:gd name="connsiteY2" fmla="*/ 34875 h 350494"/>
              <a:gd name="connsiteX3" fmla="*/ 1322024 w 1322024"/>
              <a:gd name="connsiteY3" fmla="*/ 12841 h 350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22024" h="350494">
                <a:moveTo>
                  <a:pt x="0" y="343347"/>
                </a:moveTo>
                <a:cubicBezTo>
                  <a:pt x="223092" y="352528"/>
                  <a:pt x="446184" y="361709"/>
                  <a:pt x="572878" y="310297"/>
                </a:cubicBezTo>
                <a:cubicBezTo>
                  <a:pt x="699572" y="258885"/>
                  <a:pt x="635306" y="84451"/>
                  <a:pt x="760164" y="34875"/>
                </a:cubicBezTo>
                <a:cubicBezTo>
                  <a:pt x="885022" y="-14701"/>
                  <a:pt x="1103523" y="-930"/>
                  <a:pt x="1322024" y="12841"/>
                </a:cubicBezTo>
              </a:path>
            </a:pathLst>
          </a:cu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28004D9-6A53-4840-B352-4F4E47259AF0}"/>
              </a:ext>
            </a:extLst>
          </p:cNvPr>
          <p:cNvSpPr/>
          <p:nvPr/>
        </p:nvSpPr>
        <p:spPr>
          <a:xfrm>
            <a:off x="3644145" y="2911207"/>
            <a:ext cx="420787" cy="517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4" name="자유형 33">
            <a:extLst>
              <a:ext uri="{FF2B5EF4-FFF2-40B4-BE49-F238E27FC236}">
                <a16:creationId xmlns:a16="http://schemas.microsoft.com/office/drawing/2014/main" id="{9925AABC-F1C9-774D-A0EA-5FA1526E5B8A}"/>
              </a:ext>
            </a:extLst>
          </p:cNvPr>
          <p:cNvSpPr/>
          <p:nvPr/>
        </p:nvSpPr>
        <p:spPr>
          <a:xfrm>
            <a:off x="3667377" y="3023423"/>
            <a:ext cx="365509" cy="350494"/>
          </a:xfrm>
          <a:custGeom>
            <a:avLst/>
            <a:gdLst>
              <a:gd name="connsiteX0" fmla="*/ 0 w 1322024"/>
              <a:gd name="connsiteY0" fmla="*/ 343347 h 350494"/>
              <a:gd name="connsiteX1" fmla="*/ 572878 w 1322024"/>
              <a:gd name="connsiteY1" fmla="*/ 310297 h 350494"/>
              <a:gd name="connsiteX2" fmla="*/ 760164 w 1322024"/>
              <a:gd name="connsiteY2" fmla="*/ 34875 h 350494"/>
              <a:gd name="connsiteX3" fmla="*/ 1322024 w 1322024"/>
              <a:gd name="connsiteY3" fmla="*/ 12841 h 350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22024" h="350494">
                <a:moveTo>
                  <a:pt x="0" y="343347"/>
                </a:moveTo>
                <a:cubicBezTo>
                  <a:pt x="223092" y="352528"/>
                  <a:pt x="446184" y="361709"/>
                  <a:pt x="572878" y="310297"/>
                </a:cubicBezTo>
                <a:cubicBezTo>
                  <a:pt x="699572" y="258885"/>
                  <a:pt x="635306" y="84451"/>
                  <a:pt x="760164" y="34875"/>
                </a:cubicBezTo>
                <a:cubicBezTo>
                  <a:pt x="885022" y="-14701"/>
                  <a:pt x="1103523" y="-930"/>
                  <a:pt x="1322024" y="12841"/>
                </a:cubicBezTo>
              </a:path>
            </a:pathLst>
          </a:cu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87CC114-A9F8-9340-A841-7A559EB91C6A}"/>
              </a:ext>
            </a:extLst>
          </p:cNvPr>
          <p:cNvSpPr/>
          <p:nvPr/>
        </p:nvSpPr>
        <p:spPr>
          <a:xfrm>
            <a:off x="6886500" y="2400248"/>
            <a:ext cx="420787" cy="517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6" name="자유형 35">
            <a:extLst>
              <a:ext uri="{FF2B5EF4-FFF2-40B4-BE49-F238E27FC236}">
                <a16:creationId xmlns:a16="http://schemas.microsoft.com/office/drawing/2014/main" id="{FDBE556C-8D72-B546-9379-EB2592968EEE}"/>
              </a:ext>
            </a:extLst>
          </p:cNvPr>
          <p:cNvSpPr/>
          <p:nvPr/>
        </p:nvSpPr>
        <p:spPr>
          <a:xfrm>
            <a:off x="6909732" y="2512464"/>
            <a:ext cx="365509" cy="350494"/>
          </a:xfrm>
          <a:custGeom>
            <a:avLst/>
            <a:gdLst>
              <a:gd name="connsiteX0" fmla="*/ 0 w 1322024"/>
              <a:gd name="connsiteY0" fmla="*/ 343347 h 350494"/>
              <a:gd name="connsiteX1" fmla="*/ 572878 w 1322024"/>
              <a:gd name="connsiteY1" fmla="*/ 310297 h 350494"/>
              <a:gd name="connsiteX2" fmla="*/ 760164 w 1322024"/>
              <a:gd name="connsiteY2" fmla="*/ 34875 h 350494"/>
              <a:gd name="connsiteX3" fmla="*/ 1322024 w 1322024"/>
              <a:gd name="connsiteY3" fmla="*/ 12841 h 350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22024" h="350494">
                <a:moveTo>
                  <a:pt x="0" y="343347"/>
                </a:moveTo>
                <a:cubicBezTo>
                  <a:pt x="223092" y="352528"/>
                  <a:pt x="446184" y="361709"/>
                  <a:pt x="572878" y="310297"/>
                </a:cubicBezTo>
                <a:cubicBezTo>
                  <a:pt x="699572" y="258885"/>
                  <a:pt x="635306" y="84451"/>
                  <a:pt x="760164" y="34875"/>
                </a:cubicBezTo>
                <a:cubicBezTo>
                  <a:pt x="885022" y="-14701"/>
                  <a:pt x="1103523" y="-930"/>
                  <a:pt x="1322024" y="12841"/>
                </a:cubicBezTo>
              </a:path>
            </a:pathLst>
          </a:cu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37" name="직선 연결선[R] 36">
            <a:extLst>
              <a:ext uri="{FF2B5EF4-FFF2-40B4-BE49-F238E27FC236}">
                <a16:creationId xmlns:a16="http://schemas.microsoft.com/office/drawing/2014/main" id="{AB8ACD7E-B9D0-DE47-B375-05028D44E773}"/>
              </a:ext>
            </a:extLst>
          </p:cNvPr>
          <p:cNvCxnSpPr>
            <a:cxnSpLocks/>
          </p:cNvCxnSpPr>
          <p:nvPr/>
        </p:nvCxnSpPr>
        <p:spPr>
          <a:xfrm flipV="1">
            <a:off x="1399556" y="3288356"/>
            <a:ext cx="1099095" cy="68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[R] 38">
            <a:extLst>
              <a:ext uri="{FF2B5EF4-FFF2-40B4-BE49-F238E27FC236}">
                <a16:creationId xmlns:a16="http://schemas.microsoft.com/office/drawing/2014/main" id="{A5FC77CB-73A0-8B42-9728-E3032C229557}"/>
              </a:ext>
            </a:extLst>
          </p:cNvPr>
          <p:cNvCxnSpPr>
            <a:cxnSpLocks/>
          </p:cNvCxnSpPr>
          <p:nvPr/>
        </p:nvCxnSpPr>
        <p:spPr>
          <a:xfrm flipV="1">
            <a:off x="1720560" y="2386845"/>
            <a:ext cx="778091" cy="90840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[R] 44">
            <a:extLst>
              <a:ext uri="{FF2B5EF4-FFF2-40B4-BE49-F238E27FC236}">
                <a16:creationId xmlns:a16="http://schemas.microsoft.com/office/drawing/2014/main" id="{F89AF481-8FC1-8D48-9D8D-86470EFA2629}"/>
              </a:ext>
            </a:extLst>
          </p:cNvPr>
          <p:cNvCxnSpPr>
            <a:cxnSpLocks/>
          </p:cNvCxnSpPr>
          <p:nvPr/>
        </p:nvCxnSpPr>
        <p:spPr>
          <a:xfrm flipH="1" flipV="1">
            <a:off x="1717910" y="2174685"/>
            <a:ext cx="780741" cy="8730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D12042F9-4825-E244-A624-BED73B71928F}"/>
              </a:ext>
            </a:extLst>
          </p:cNvPr>
          <p:cNvSpPr/>
          <p:nvPr/>
        </p:nvSpPr>
        <p:spPr>
          <a:xfrm>
            <a:off x="2108839" y="4476767"/>
            <a:ext cx="1327089" cy="9392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1737F34D-BD4D-474F-A727-B73530AA91FD}"/>
              </a:ext>
            </a:extLst>
          </p:cNvPr>
          <p:cNvSpPr/>
          <p:nvPr/>
        </p:nvSpPr>
        <p:spPr>
          <a:xfrm>
            <a:off x="3497405" y="4461249"/>
            <a:ext cx="762260" cy="9392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6188AC11-62CE-3340-952B-F06F5E1C50F3}"/>
                  </a:ext>
                </a:extLst>
              </p:cNvPr>
              <p:cNvSpPr txBox="1"/>
              <p:nvPr/>
            </p:nvSpPr>
            <p:spPr>
              <a:xfrm>
                <a:off x="784178" y="4670759"/>
                <a:ext cx="532204" cy="6274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kumimoji="1" lang="ko-Kore-KR" altLang="en-US" i="1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6188AC11-62CE-3340-952B-F06F5E1C50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178" y="4670759"/>
                <a:ext cx="532204" cy="62742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675B1A57-342C-1742-AC2D-6FD8D8CF1178}"/>
              </a:ext>
            </a:extLst>
          </p:cNvPr>
          <p:cNvCxnSpPr>
            <a:endCxn id="63" idx="1"/>
          </p:cNvCxnSpPr>
          <p:nvPr/>
        </p:nvCxnSpPr>
        <p:spPr>
          <a:xfrm>
            <a:off x="1243347" y="4946393"/>
            <a:ext cx="865492" cy="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1453D29A-6BBF-D44E-B712-E810484167B0}"/>
              </a:ext>
            </a:extLst>
          </p:cNvPr>
          <p:cNvCxnSpPr>
            <a:cxnSpLocks/>
          </p:cNvCxnSpPr>
          <p:nvPr/>
        </p:nvCxnSpPr>
        <p:spPr>
          <a:xfrm flipV="1">
            <a:off x="4259665" y="4945194"/>
            <a:ext cx="865493" cy="23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7F44FFBA-BA14-E445-A4DF-C371C36A29DD}"/>
                  </a:ext>
                </a:extLst>
              </p:cNvPr>
              <p:cNvSpPr txBox="1"/>
              <p:nvPr/>
            </p:nvSpPr>
            <p:spPr>
              <a:xfrm>
                <a:off x="2092956" y="4512702"/>
                <a:ext cx="1376936" cy="9185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ko-Kore-KR" sz="16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kumimoji="1" lang="en-US" altLang="ko-Kore-KR" sz="1600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ko-Kore-KR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ko-Kore-KR" sz="160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ko-Kore-KR" sz="1600" b="0" i="1" dirty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kumimoji="1" lang="en-US" altLang="ko-Kore-KR" sz="1600" b="0" i="1" dirty="0" smtClean="0">
                                  <a:latin typeface="Cambria Math" panose="02040503050406030204" pitchFamily="18" charset="0"/>
                                </a:rPr>
                                <m:t>−7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ko-Kore-KR" sz="1600" b="0" i="1" dirty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kumimoji="1" lang="en-US" altLang="ko-Kore-KR" sz="1600" b="0" i="1" dirty="0" smtClean="0">
                                  <a:latin typeface="Cambria Math" panose="02040503050406030204" pitchFamily="18" charset="0"/>
                                </a:rPr>
                                <m:t>−7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1" lang="en-US" altLang="ko-Kore-KR" sz="1600" dirty="0"/>
                  <a:t> </a:t>
                </a:r>
                <a:endParaRPr kumimoji="1" lang="en-US" altLang="ko-Kore-KR" sz="16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kumimoji="1" lang="en-US" altLang="ko-Kore-KR" sz="16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kumimoji="1" lang="en-US" altLang="ko-Kore-KR" sz="1600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ko-Kore-KR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ko-Kore-KR" sz="160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ko-Kore-KR" sz="16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ko-Kore-KR" sz="1600" b="0" i="1" dirty="0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ko-Kore-KR" sz="16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kumimoji="1" lang="ko-Kore-KR" altLang="en-US" sz="1600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7F44FFBA-BA14-E445-A4DF-C371C36A29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2956" y="4512702"/>
                <a:ext cx="1376936" cy="91858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2D3744BE-7EDE-E64C-B6B5-75965844CE29}"/>
                  </a:ext>
                </a:extLst>
              </p:cNvPr>
              <p:cNvSpPr txBox="1"/>
              <p:nvPr/>
            </p:nvSpPr>
            <p:spPr>
              <a:xfrm>
                <a:off x="8221713" y="4751578"/>
                <a:ext cx="413638" cy="6797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kumimoji="1" lang="en-US" altLang="ko-Kore-KR" i="1" dirty="0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kumimoji="1" lang="en-US" altLang="ko-Kore-KR" b="0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bar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2D3744BE-7EDE-E64C-B6B5-75965844C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1713" y="4751578"/>
                <a:ext cx="413638" cy="67970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자유형 71">
            <a:extLst>
              <a:ext uri="{FF2B5EF4-FFF2-40B4-BE49-F238E27FC236}">
                <a16:creationId xmlns:a16="http://schemas.microsoft.com/office/drawing/2014/main" id="{E38676C4-808A-7C42-8DC4-B6C36C2A4B8C}"/>
              </a:ext>
            </a:extLst>
          </p:cNvPr>
          <p:cNvSpPr/>
          <p:nvPr/>
        </p:nvSpPr>
        <p:spPr>
          <a:xfrm>
            <a:off x="3531368" y="4651882"/>
            <a:ext cx="590666" cy="595421"/>
          </a:xfrm>
          <a:custGeom>
            <a:avLst/>
            <a:gdLst>
              <a:gd name="connsiteX0" fmla="*/ 0 w 1322024"/>
              <a:gd name="connsiteY0" fmla="*/ 343347 h 350494"/>
              <a:gd name="connsiteX1" fmla="*/ 572878 w 1322024"/>
              <a:gd name="connsiteY1" fmla="*/ 310297 h 350494"/>
              <a:gd name="connsiteX2" fmla="*/ 760164 w 1322024"/>
              <a:gd name="connsiteY2" fmla="*/ 34875 h 350494"/>
              <a:gd name="connsiteX3" fmla="*/ 1322024 w 1322024"/>
              <a:gd name="connsiteY3" fmla="*/ 12841 h 350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22024" h="350494">
                <a:moveTo>
                  <a:pt x="0" y="343347"/>
                </a:moveTo>
                <a:cubicBezTo>
                  <a:pt x="223092" y="352528"/>
                  <a:pt x="446184" y="361709"/>
                  <a:pt x="572878" y="310297"/>
                </a:cubicBezTo>
                <a:cubicBezTo>
                  <a:pt x="699572" y="258885"/>
                  <a:pt x="635306" y="84451"/>
                  <a:pt x="760164" y="34875"/>
                </a:cubicBezTo>
                <a:cubicBezTo>
                  <a:pt x="885022" y="-14701"/>
                  <a:pt x="1103523" y="-930"/>
                  <a:pt x="1322024" y="12841"/>
                </a:cubicBezTo>
              </a:path>
            </a:pathLst>
          </a:cu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3B8636A5-2234-3349-86F3-3ED948A2C295}"/>
              </a:ext>
            </a:extLst>
          </p:cNvPr>
          <p:cNvSpPr/>
          <p:nvPr/>
        </p:nvSpPr>
        <p:spPr>
          <a:xfrm>
            <a:off x="5139271" y="4407498"/>
            <a:ext cx="1327089" cy="9392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F8A41614-A50E-BB44-AC4A-195843D4B729}"/>
              </a:ext>
            </a:extLst>
          </p:cNvPr>
          <p:cNvSpPr/>
          <p:nvPr/>
        </p:nvSpPr>
        <p:spPr>
          <a:xfrm>
            <a:off x="6545027" y="4412658"/>
            <a:ext cx="762260" cy="9392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452D5309-6B11-C04E-B7D1-15A4278E0B6C}"/>
                  </a:ext>
                </a:extLst>
              </p:cNvPr>
              <p:cNvSpPr txBox="1"/>
              <p:nvPr/>
            </p:nvSpPr>
            <p:spPr>
              <a:xfrm>
                <a:off x="5123388" y="4517864"/>
                <a:ext cx="1376936" cy="7475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ko-Kore-KR" sz="16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kumimoji="1" lang="en-US" altLang="ko-Kore-KR" sz="1600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ko-Kore-KR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ko-Kore-KR" sz="160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ko-Kore-KR" sz="16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ko-Kore-KR" sz="1600" b="0" i="1" dirty="0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ko-Kore-KR" sz="1600" b="0" i="1" dirty="0" smtClean="0">
                                  <a:latin typeface="Cambria Math" panose="02040503050406030204" pitchFamily="18" charset="0"/>
                                </a:rPr>
                                <m:t>−11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1" lang="en-US" altLang="ko-Kore-KR" sz="1600" dirty="0"/>
                  <a:t> </a:t>
                </a:r>
                <a:endParaRPr kumimoji="1" lang="en-US" altLang="ko-Kore-KR" sz="16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kumimoji="1" lang="en-US" altLang="ko-Kore-KR" sz="16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kumimoji="1" lang="en-US" altLang="ko-Kore-KR" sz="1600" dirty="0"/>
                  <a:t>=6</a:t>
                </a:r>
                <a:endParaRPr kumimoji="1" lang="ko-Kore-KR" altLang="en-US" sz="1600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452D5309-6B11-C04E-B7D1-15A4278E0B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3388" y="4517864"/>
                <a:ext cx="1376936" cy="747577"/>
              </a:xfrm>
              <a:prstGeom prst="rect">
                <a:avLst/>
              </a:prstGeom>
              <a:blipFill>
                <a:blip r:embed="rId9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자유형 77">
            <a:extLst>
              <a:ext uri="{FF2B5EF4-FFF2-40B4-BE49-F238E27FC236}">
                <a16:creationId xmlns:a16="http://schemas.microsoft.com/office/drawing/2014/main" id="{FDEF4A49-524E-494F-8BCF-735918F79F6B}"/>
              </a:ext>
            </a:extLst>
          </p:cNvPr>
          <p:cNvSpPr/>
          <p:nvPr/>
        </p:nvSpPr>
        <p:spPr>
          <a:xfrm>
            <a:off x="6578990" y="4571392"/>
            <a:ext cx="590666" cy="595421"/>
          </a:xfrm>
          <a:custGeom>
            <a:avLst/>
            <a:gdLst>
              <a:gd name="connsiteX0" fmla="*/ 0 w 1322024"/>
              <a:gd name="connsiteY0" fmla="*/ 343347 h 350494"/>
              <a:gd name="connsiteX1" fmla="*/ 572878 w 1322024"/>
              <a:gd name="connsiteY1" fmla="*/ 310297 h 350494"/>
              <a:gd name="connsiteX2" fmla="*/ 760164 w 1322024"/>
              <a:gd name="connsiteY2" fmla="*/ 34875 h 350494"/>
              <a:gd name="connsiteX3" fmla="*/ 1322024 w 1322024"/>
              <a:gd name="connsiteY3" fmla="*/ 12841 h 350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22024" h="350494">
                <a:moveTo>
                  <a:pt x="0" y="343347"/>
                </a:moveTo>
                <a:cubicBezTo>
                  <a:pt x="223092" y="352528"/>
                  <a:pt x="446184" y="361709"/>
                  <a:pt x="572878" y="310297"/>
                </a:cubicBezTo>
                <a:cubicBezTo>
                  <a:pt x="699572" y="258885"/>
                  <a:pt x="635306" y="84451"/>
                  <a:pt x="760164" y="34875"/>
                </a:cubicBezTo>
                <a:cubicBezTo>
                  <a:pt x="885022" y="-14701"/>
                  <a:pt x="1103523" y="-930"/>
                  <a:pt x="1322024" y="12841"/>
                </a:cubicBezTo>
              </a:path>
            </a:pathLst>
          </a:cu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17D9DE5C-0AA9-3748-A6EE-2880E4FD3174}"/>
              </a:ext>
            </a:extLst>
          </p:cNvPr>
          <p:cNvCxnSpPr>
            <a:cxnSpLocks/>
          </p:cNvCxnSpPr>
          <p:nvPr/>
        </p:nvCxnSpPr>
        <p:spPr>
          <a:xfrm flipV="1">
            <a:off x="7316219" y="4942797"/>
            <a:ext cx="865493" cy="23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오른쪽 화살표[R] 3">
            <a:extLst>
              <a:ext uri="{FF2B5EF4-FFF2-40B4-BE49-F238E27FC236}">
                <a16:creationId xmlns:a16="http://schemas.microsoft.com/office/drawing/2014/main" id="{94C16D95-9A60-DE48-93BE-7E0E6EBDA996}"/>
              </a:ext>
            </a:extLst>
          </p:cNvPr>
          <p:cNvSpPr/>
          <p:nvPr/>
        </p:nvSpPr>
        <p:spPr>
          <a:xfrm rot="5400000">
            <a:off x="4500230" y="3421180"/>
            <a:ext cx="850604" cy="707065"/>
          </a:xfrm>
          <a:prstGeom prst="rightArrow">
            <a:avLst/>
          </a:prstGeom>
          <a:solidFill>
            <a:schemeClr val="accent4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976D92-2A89-A341-A16E-E2027470565A}"/>
              </a:ext>
            </a:extLst>
          </p:cNvPr>
          <p:cNvSpPr txBox="1"/>
          <p:nvPr/>
        </p:nvSpPr>
        <p:spPr>
          <a:xfrm>
            <a:off x="500835" y="5166813"/>
            <a:ext cx="1175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b="1" i="1" dirty="0"/>
              <a:t>Matrix input!</a:t>
            </a:r>
            <a:endParaRPr kumimoji="1" lang="ko-Kore-KR" altLang="en-US" sz="1400" b="1" i="1" dirty="0"/>
          </a:p>
        </p:txBody>
      </p:sp>
    </p:spTree>
    <p:extLst>
      <p:ext uri="{BB962C8B-B14F-4D97-AF65-F5344CB8AC3E}">
        <p14:creationId xmlns:p14="http://schemas.microsoft.com/office/powerpoint/2010/main" val="1244525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Solution: MLP for XOR</a:t>
            </a:r>
            <a:endParaRPr kumimoji="1"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4D3ECFE-E1C8-7F4A-AF37-527D77112C28}"/>
              </a:ext>
            </a:extLst>
          </p:cNvPr>
          <p:cNvSpPr/>
          <p:nvPr/>
        </p:nvSpPr>
        <p:spPr>
          <a:xfrm>
            <a:off x="1968310" y="2515189"/>
            <a:ext cx="1327089" cy="9392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68A0FB6-B6C3-EB4B-8AB5-6C033139DD64}"/>
              </a:ext>
            </a:extLst>
          </p:cNvPr>
          <p:cNvSpPr/>
          <p:nvPr/>
        </p:nvSpPr>
        <p:spPr>
          <a:xfrm>
            <a:off x="3356876" y="2499671"/>
            <a:ext cx="762260" cy="9392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67354D7-1B2B-BD41-93C2-9175EA9171FF}"/>
                  </a:ext>
                </a:extLst>
              </p:cNvPr>
              <p:cNvSpPr txBox="1"/>
              <p:nvPr/>
            </p:nvSpPr>
            <p:spPr>
              <a:xfrm>
                <a:off x="643649" y="2709181"/>
                <a:ext cx="532204" cy="6274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kumimoji="1" lang="ko-Kore-KR" altLang="en-US" i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67354D7-1B2B-BD41-93C2-9175EA9171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649" y="2709181"/>
                <a:ext cx="532204" cy="62742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1BF256F-F50A-C24A-881F-7CEB2E0C7984}"/>
              </a:ext>
            </a:extLst>
          </p:cNvPr>
          <p:cNvCxnSpPr>
            <a:endCxn id="6" idx="1"/>
          </p:cNvCxnSpPr>
          <p:nvPr/>
        </p:nvCxnSpPr>
        <p:spPr>
          <a:xfrm>
            <a:off x="1102818" y="2984815"/>
            <a:ext cx="865492" cy="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9A2096C-1AF1-9B45-827F-AD7B171545B4}"/>
              </a:ext>
            </a:extLst>
          </p:cNvPr>
          <p:cNvCxnSpPr>
            <a:cxnSpLocks/>
          </p:cNvCxnSpPr>
          <p:nvPr/>
        </p:nvCxnSpPr>
        <p:spPr>
          <a:xfrm flipV="1">
            <a:off x="4119136" y="2983616"/>
            <a:ext cx="865493" cy="23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F1DBFB9-79D5-8A49-A6E3-EBA254111190}"/>
                  </a:ext>
                </a:extLst>
              </p:cNvPr>
              <p:cNvSpPr txBox="1"/>
              <p:nvPr/>
            </p:nvSpPr>
            <p:spPr>
              <a:xfrm>
                <a:off x="1888629" y="2551124"/>
                <a:ext cx="1508788" cy="9185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ko-Kore-KR" sz="16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kumimoji="1" lang="en-US" altLang="ko-Kore-KR" sz="1600" b="0" i="1" baseline="-250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kumimoji="1" lang="en-US" altLang="ko-Kore-KR" sz="1600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ko-Kore-KR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ko-Kore-KR" sz="160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ko-Kore-KR" sz="1600" b="0" i="1" dirty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kumimoji="1" lang="en-US" altLang="ko-Kore-KR" sz="1600" b="0" i="1" dirty="0" smtClean="0">
                                  <a:latin typeface="Cambria Math" panose="02040503050406030204" pitchFamily="18" charset="0"/>
                                </a:rPr>
                                <m:t>−7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ko-Kore-KR" sz="1600" b="0" i="1" dirty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kumimoji="1" lang="en-US" altLang="ko-Kore-KR" sz="1600" b="0" i="1" dirty="0" smtClean="0">
                                  <a:latin typeface="Cambria Math" panose="02040503050406030204" pitchFamily="18" charset="0"/>
                                </a:rPr>
                                <m:t>−7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1" lang="en-US" altLang="ko-Kore-KR" sz="1600" dirty="0"/>
                  <a:t> </a:t>
                </a:r>
                <a:endParaRPr kumimoji="1" lang="en-US" altLang="ko-Kore-KR" sz="16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kumimoji="1" lang="en-US" altLang="ko-Kore-KR" sz="16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kumimoji="1" lang="en-US" altLang="ko-Kore-KR" sz="1600" b="0" i="1" baseline="-2500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kumimoji="1" lang="en-US" altLang="ko-Kore-KR" sz="1600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ko-Kore-KR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ko-Kore-KR" sz="160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ko-Kore-KR" sz="16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ko-Kore-KR" sz="1600" b="0" i="1" dirty="0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ko-Kore-KR" sz="16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kumimoji="1" lang="ko-Kore-KR" altLang="en-US" sz="1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F1DBFB9-79D5-8A49-A6E3-EBA2541111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8629" y="2551124"/>
                <a:ext cx="1508788" cy="918585"/>
              </a:xfrm>
              <a:prstGeom prst="rect">
                <a:avLst/>
              </a:prstGeom>
              <a:blipFill>
                <a:blip r:embed="rId3"/>
                <a:stretch>
                  <a:fillRect b="-137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227C6A8-13D0-D842-9A51-A3D11339F86F}"/>
                  </a:ext>
                </a:extLst>
              </p:cNvPr>
              <p:cNvSpPr txBox="1"/>
              <p:nvPr/>
            </p:nvSpPr>
            <p:spPr>
              <a:xfrm>
                <a:off x="8081184" y="2790000"/>
                <a:ext cx="413638" cy="6797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kumimoji="1" lang="en-US" altLang="ko-Kore-KR" i="1" dirty="0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kumimoji="1" lang="en-US" altLang="ko-Kore-KR" b="0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bar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227C6A8-13D0-D842-9A51-A3D11339F8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1184" y="2790000"/>
                <a:ext cx="413638" cy="67970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자유형 12">
            <a:extLst>
              <a:ext uri="{FF2B5EF4-FFF2-40B4-BE49-F238E27FC236}">
                <a16:creationId xmlns:a16="http://schemas.microsoft.com/office/drawing/2014/main" id="{B34DF182-EA2E-A847-B9B5-7944849984DA}"/>
              </a:ext>
            </a:extLst>
          </p:cNvPr>
          <p:cNvSpPr/>
          <p:nvPr/>
        </p:nvSpPr>
        <p:spPr>
          <a:xfrm>
            <a:off x="3390839" y="2690304"/>
            <a:ext cx="590666" cy="595421"/>
          </a:xfrm>
          <a:custGeom>
            <a:avLst/>
            <a:gdLst>
              <a:gd name="connsiteX0" fmla="*/ 0 w 1322024"/>
              <a:gd name="connsiteY0" fmla="*/ 343347 h 350494"/>
              <a:gd name="connsiteX1" fmla="*/ 572878 w 1322024"/>
              <a:gd name="connsiteY1" fmla="*/ 310297 h 350494"/>
              <a:gd name="connsiteX2" fmla="*/ 760164 w 1322024"/>
              <a:gd name="connsiteY2" fmla="*/ 34875 h 350494"/>
              <a:gd name="connsiteX3" fmla="*/ 1322024 w 1322024"/>
              <a:gd name="connsiteY3" fmla="*/ 12841 h 350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22024" h="350494">
                <a:moveTo>
                  <a:pt x="0" y="343347"/>
                </a:moveTo>
                <a:cubicBezTo>
                  <a:pt x="223092" y="352528"/>
                  <a:pt x="446184" y="361709"/>
                  <a:pt x="572878" y="310297"/>
                </a:cubicBezTo>
                <a:cubicBezTo>
                  <a:pt x="699572" y="258885"/>
                  <a:pt x="635306" y="84451"/>
                  <a:pt x="760164" y="34875"/>
                </a:cubicBezTo>
                <a:cubicBezTo>
                  <a:pt x="885022" y="-14701"/>
                  <a:pt x="1103523" y="-930"/>
                  <a:pt x="1322024" y="12841"/>
                </a:cubicBezTo>
              </a:path>
            </a:pathLst>
          </a:cu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2CEC7D1-A871-554E-A5EE-112EE333B6DD}"/>
              </a:ext>
            </a:extLst>
          </p:cNvPr>
          <p:cNvSpPr/>
          <p:nvPr/>
        </p:nvSpPr>
        <p:spPr>
          <a:xfrm>
            <a:off x="4998742" y="2445920"/>
            <a:ext cx="1327089" cy="9392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1CE3280-A789-4048-93DC-02B1B010DCFE}"/>
              </a:ext>
            </a:extLst>
          </p:cNvPr>
          <p:cNvSpPr/>
          <p:nvPr/>
        </p:nvSpPr>
        <p:spPr>
          <a:xfrm>
            <a:off x="6404498" y="2451080"/>
            <a:ext cx="762260" cy="9392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D3D94BE-4AF7-F040-9501-33732F73BCA9}"/>
                  </a:ext>
                </a:extLst>
              </p:cNvPr>
              <p:cNvSpPr txBox="1"/>
              <p:nvPr/>
            </p:nvSpPr>
            <p:spPr>
              <a:xfrm>
                <a:off x="4982859" y="2556286"/>
                <a:ext cx="1376936" cy="7475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ko-Kore-KR" sz="16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kumimoji="1" lang="en-US" altLang="ko-Kore-KR" sz="1600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kumimoji="1" lang="en-US" altLang="ko-Kore-KR" sz="1600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ko-Kore-KR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ko-Kore-KR" sz="160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ko-Kore-KR" sz="16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ko-Kore-KR" sz="1600" b="0" i="1" dirty="0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ko-Kore-KR" sz="1600" b="0" i="1" dirty="0" smtClean="0">
                                  <a:latin typeface="Cambria Math" panose="02040503050406030204" pitchFamily="18" charset="0"/>
                                </a:rPr>
                                <m:t>−11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1" lang="en-US" altLang="ko-Kore-KR" sz="1600" dirty="0"/>
                  <a:t> </a:t>
                </a:r>
                <a:endParaRPr kumimoji="1" lang="en-US" altLang="ko-Kore-KR" sz="16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kumimoji="1" lang="en-US" altLang="ko-Kore-KR" sz="16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kumimoji="1" lang="en-US" altLang="ko-Kore-KR" sz="1600" b="0" i="1" baseline="-2500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kumimoji="1" lang="en-US" altLang="ko-Kore-KR" sz="1600" dirty="0"/>
                  <a:t>=6</a:t>
                </a:r>
                <a:endParaRPr kumimoji="1" lang="ko-Kore-KR" altLang="en-US" sz="16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D3D94BE-4AF7-F040-9501-33732F73BC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2859" y="2556286"/>
                <a:ext cx="1376936" cy="747577"/>
              </a:xfrm>
              <a:prstGeom prst="rect">
                <a:avLst/>
              </a:prstGeom>
              <a:blipFill>
                <a:blip r:embed="rId5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자유형 16">
            <a:extLst>
              <a:ext uri="{FF2B5EF4-FFF2-40B4-BE49-F238E27FC236}">
                <a16:creationId xmlns:a16="http://schemas.microsoft.com/office/drawing/2014/main" id="{8AABE678-506B-BD41-A6F5-E67D899C5D6D}"/>
              </a:ext>
            </a:extLst>
          </p:cNvPr>
          <p:cNvSpPr/>
          <p:nvPr/>
        </p:nvSpPr>
        <p:spPr>
          <a:xfrm>
            <a:off x="6438461" y="2609814"/>
            <a:ext cx="590666" cy="595421"/>
          </a:xfrm>
          <a:custGeom>
            <a:avLst/>
            <a:gdLst>
              <a:gd name="connsiteX0" fmla="*/ 0 w 1322024"/>
              <a:gd name="connsiteY0" fmla="*/ 343347 h 350494"/>
              <a:gd name="connsiteX1" fmla="*/ 572878 w 1322024"/>
              <a:gd name="connsiteY1" fmla="*/ 310297 h 350494"/>
              <a:gd name="connsiteX2" fmla="*/ 760164 w 1322024"/>
              <a:gd name="connsiteY2" fmla="*/ 34875 h 350494"/>
              <a:gd name="connsiteX3" fmla="*/ 1322024 w 1322024"/>
              <a:gd name="connsiteY3" fmla="*/ 12841 h 350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22024" h="350494">
                <a:moveTo>
                  <a:pt x="0" y="343347"/>
                </a:moveTo>
                <a:cubicBezTo>
                  <a:pt x="223092" y="352528"/>
                  <a:pt x="446184" y="361709"/>
                  <a:pt x="572878" y="310297"/>
                </a:cubicBezTo>
                <a:cubicBezTo>
                  <a:pt x="699572" y="258885"/>
                  <a:pt x="635306" y="84451"/>
                  <a:pt x="760164" y="34875"/>
                </a:cubicBezTo>
                <a:cubicBezTo>
                  <a:pt x="885022" y="-14701"/>
                  <a:pt x="1103523" y="-930"/>
                  <a:pt x="1322024" y="12841"/>
                </a:cubicBezTo>
              </a:path>
            </a:pathLst>
          </a:cu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CBE171F-1656-F347-AFBC-EF9362B9CA85}"/>
              </a:ext>
            </a:extLst>
          </p:cNvPr>
          <p:cNvCxnSpPr>
            <a:cxnSpLocks/>
          </p:cNvCxnSpPr>
          <p:nvPr/>
        </p:nvCxnSpPr>
        <p:spPr>
          <a:xfrm flipV="1">
            <a:off x="7175690" y="2981219"/>
            <a:ext cx="865493" cy="23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C8C9DC2-07A1-F24C-94F3-51C94D515513}"/>
              </a:ext>
            </a:extLst>
          </p:cNvPr>
          <p:cNvSpPr txBox="1"/>
          <p:nvPr/>
        </p:nvSpPr>
        <p:spPr>
          <a:xfrm>
            <a:off x="360306" y="3205235"/>
            <a:ext cx="1175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b="1" i="1" dirty="0"/>
              <a:t>Matrix input!</a:t>
            </a:r>
            <a:endParaRPr kumimoji="1" lang="ko-Kore-KR" altLang="en-US" sz="1400" b="1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907BB5A-B799-A048-AEC0-9DF0CA2BEF83}"/>
                  </a:ext>
                </a:extLst>
              </p:cNvPr>
              <p:cNvSpPr txBox="1"/>
              <p:nvPr/>
            </p:nvSpPr>
            <p:spPr>
              <a:xfrm>
                <a:off x="4263629" y="2651877"/>
                <a:ext cx="7535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ko-Kore-KR" altLang="en-US" i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907BB5A-B799-A048-AEC0-9DF0CA2BEF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3629" y="2651877"/>
                <a:ext cx="753540" cy="369332"/>
              </a:xfrm>
              <a:prstGeom prst="rect">
                <a:avLst/>
              </a:prstGeom>
              <a:blipFill>
                <a:blip r:embed="rId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0193CAC-874C-5C41-9944-186DD7052ABF}"/>
                  </a:ext>
                </a:extLst>
              </p:cNvPr>
              <p:cNvSpPr txBox="1"/>
              <p:nvPr/>
            </p:nvSpPr>
            <p:spPr>
              <a:xfrm>
                <a:off x="1888629" y="4080006"/>
                <a:ext cx="332494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sz="2400" dirty="0"/>
                  <a:t>K(X) = sigmoid(X</a:t>
                </a:r>
                <a:r>
                  <a:rPr kumimoji="1" lang="en-US" altLang="ko-Kore-KR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ko-Kore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 </m:t>
                    </m:r>
                  </m:oMath>
                </a14:m>
                <a:r>
                  <a:rPr kumimoji="1" lang="en-US" altLang="ko-Kore-KR" sz="2400" dirty="0"/>
                  <a:t>W</a:t>
                </a:r>
                <a:r>
                  <a:rPr kumimoji="1" lang="en-US" altLang="ko-Kore-KR" sz="2400" baseline="-25000" dirty="0"/>
                  <a:t>1</a:t>
                </a:r>
                <a:r>
                  <a:rPr kumimoji="1" lang="en-US" altLang="ko-Kore-KR" sz="2400" dirty="0"/>
                  <a:t>+b</a:t>
                </a:r>
                <a:r>
                  <a:rPr kumimoji="1" lang="en-US" altLang="ko-Kore-KR" sz="2400" baseline="-25000" dirty="0"/>
                  <a:t>1</a:t>
                </a:r>
                <a:r>
                  <a:rPr kumimoji="1" lang="en-US" altLang="ko-Kore-KR" sz="2400" dirty="0"/>
                  <a:t>)</a:t>
                </a:r>
                <a:endParaRPr kumimoji="1" lang="ko-Kore-KR" alt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0193CAC-874C-5C41-9944-186DD7052A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8629" y="4080006"/>
                <a:ext cx="3324949" cy="461665"/>
              </a:xfrm>
              <a:prstGeom prst="rect">
                <a:avLst/>
              </a:prstGeom>
              <a:blipFill>
                <a:blip r:embed="rId7"/>
                <a:stretch>
                  <a:fillRect l="-2662" t="-5263" r="-1521" b="-2631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8D40A7E-927D-BD4E-9075-5C9D5E6A6ACC}"/>
                  </a:ext>
                </a:extLst>
              </p:cNvPr>
              <p:cNvSpPr txBox="1"/>
              <p:nvPr/>
            </p:nvSpPr>
            <p:spPr>
              <a:xfrm>
                <a:off x="1883975" y="4770899"/>
                <a:ext cx="3970446" cy="502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kumimoji="1" lang="en-US" altLang="ko-Kore-KR" sz="2400" i="1" dirty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kumimoji="1" lang="en-US" altLang="ko-Kore-KR" sz="2400" i="1" dirty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bar>
                  </m:oMath>
                </a14:m>
                <a:r>
                  <a:rPr kumimoji="1" lang="en-US" altLang="ko-Kore-KR" sz="2400" dirty="0"/>
                  <a:t> = H(X) = sigmoid(K(x)</a:t>
                </a:r>
                <a14:m>
                  <m:oMath xmlns:m="http://schemas.openxmlformats.org/officeDocument/2006/math">
                    <m:r>
                      <a:rPr kumimoji="1" lang="en-US" altLang="ko-Kore-K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kumimoji="1" lang="en-US" altLang="ko-Kore-KR" sz="2400" dirty="0"/>
                  <a:t>w</a:t>
                </a:r>
                <a:r>
                  <a:rPr kumimoji="1" lang="en-US" altLang="ko-Kore-KR" sz="2400" baseline="-25000" dirty="0"/>
                  <a:t>2</a:t>
                </a:r>
                <a:r>
                  <a:rPr kumimoji="1" lang="en-US" altLang="ko-Kore-KR" sz="2400" dirty="0"/>
                  <a:t>+b</a:t>
                </a:r>
                <a:r>
                  <a:rPr kumimoji="1" lang="en-US" altLang="ko-Kore-KR" sz="2400" baseline="-25000" dirty="0"/>
                  <a:t>2</a:t>
                </a:r>
                <a:r>
                  <a:rPr kumimoji="1" lang="en-US" altLang="ko-Kore-KR" sz="2400" dirty="0"/>
                  <a:t>)</a:t>
                </a:r>
                <a:endParaRPr kumimoji="1" lang="ko-Kore-KR" alt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8D40A7E-927D-BD4E-9075-5C9D5E6A6A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3975" y="4770899"/>
                <a:ext cx="3970446" cy="502766"/>
              </a:xfrm>
              <a:prstGeom prst="rect">
                <a:avLst/>
              </a:prstGeom>
              <a:blipFill>
                <a:blip r:embed="rId8"/>
                <a:stretch>
                  <a:fillRect r="-1274" b="-275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직사각형 21">
            <a:extLst>
              <a:ext uri="{FF2B5EF4-FFF2-40B4-BE49-F238E27FC236}">
                <a16:creationId xmlns:a16="http://schemas.microsoft.com/office/drawing/2014/main" id="{B2DE3140-6363-0246-96F9-0313571EBA26}"/>
              </a:ext>
            </a:extLst>
          </p:cNvPr>
          <p:cNvSpPr/>
          <p:nvPr/>
        </p:nvSpPr>
        <p:spPr>
          <a:xfrm>
            <a:off x="1535564" y="2211422"/>
            <a:ext cx="6072872" cy="1463442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2F52755-6946-B541-A9B0-D9976B646588}"/>
              </a:ext>
            </a:extLst>
          </p:cNvPr>
          <p:cNvSpPr txBox="1"/>
          <p:nvPr/>
        </p:nvSpPr>
        <p:spPr>
          <a:xfrm>
            <a:off x="4308140" y="1818498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>
                <a:solidFill>
                  <a:srgbClr val="C00000"/>
                </a:solidFill>
              </a:rPr>
              <a:t>H(X)</a:t>
            </a:r>
            <a:endParaRPr kumimoji="1" lang="ko-Kore-KR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1278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E4D3ECFE-E1C8-7F4A-AF37-527D77112C28}"/>
              </a:ext>
            </a:extLst>
          </p:cNvPr>
          <p:cNvSpPr/>
          <p:nvPr/>
        </p:nvSpPr>
        <p:spPr>
          <a:xfrm>
            <a:off x="1968310" y="2515189"/>
            <a:ext cx="1327089" cy="9392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68A0FB6-B6C3-EB4B-8AB5-6C033139DD64}"/>
              </a:ext>
            </a:extLst>
          </p:cNvPr>
          <p:cNvSpPr/>
          <p:nvPr/>
        </p:nvSpPr>
        <p:spPr>
          <a:xfrm>
            <a:off x="3356876" y="2499671"/>
            <a:ext cx="762260" cy="9392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67354D7-1B2B-BD41-93C2-9175EA9171FF}"/>
                  </a:ext>
                </a:extLst>
              </p:cNvPr>
              <p:cNvSpPr txBox="1"/>
              <p:nvPr/>
            </p:nvSpPr>
            <p:spPr>
              <a:xfrm>
                <a:off x="643649" y="2709181"/>
                <a:ext cx="532204" cy="6274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kumimoji="1" lang="ko-Kore-KR" altLang="en-US" i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67354D7-1B2B-BD41-93C2-9175EA9171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649" y="2709181"/>
                <a:ext cx="532204" cy="62742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1BF256F-F50A-C24A-881F-7CEB2E0C7984}"/>
              </a:ext>
            </a:extLst>
          </p:cNvPr>
          <p:cNvCxnSpPr>
            <a:endCxn id="6" idx="1"/>
          </p:cNvCxnSpPr>
          <p:nvPr/>
        </p:nvCxnSpPr>
        <p:spPr>
          <a:xfrm>
            <a:off x="1102818" y="2984815"/>
            <a:ext cx="865492" cy="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9A2096C-1AF1-9B45-827F-AD7B171545B4}"/>
              </a:ext>
            </a:extLst>
          </p:cNvPr>
          <p:cNvCxnSpPr>
            <a:cxnSpLocks/>
          </p:cNvCxnSpPr>
          <p:nvPr/>
        </p:nvCxnSpPr>
        <p:spPr>
          <a:xfrm flipV="1">
            <a:off x="4119136" y="2983616"/>
            <a:ext cx="865493" cy="23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F1DBFB9-79D5-8A49-A6E3-EBA254111190}"/>
                  </a:ext>
                </a:extLst>
              </p:cNvPr>
              <p:cNvSpPr txBox="1"/>
              <p:nvPr/>
            </p:nvSpPr>
            <p:spPr>
              <a:xfrm>
                <a:off x="1888629" y="2551124"/>
                <a:ext cx="1508788" cy="9348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ko-Kore-KR" sz="16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kumimoji="1" lang="en-US" altLang="ko-Kore-KR" sz="1600" b="0" i="1" baseline="-250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kumimoji="1" lang="en-US" altLang="ko-Kore-KR" sz="1600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ko-Kore-KR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ko-Kore-KR" sz="160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kumimoji="1" lang="en-US" altLang="ko-Kore-KR" sz="1600" i="1" dirty="0">
                                  <a:latin typeface="Cambria Math" panose="02040503050406030204" pitchFamily="18" charset="0"/>
                                </a:rPr>
                                <m:t>?</m:t>
                              </m:r>
                            </m:e>
                            <m:e>
                              <m:r>
                                <a:rPr kumimoji="1" lang="en-US" altLang="ko-Kore-KR" sz="1600" i="1" dirty="0">
                                  <a:latin typeface="Cambria Math" panose="02040503050406030204" pitchFamily="18" charset="0"/>
                                </a:rPr>
                                <m:t>?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ko-Kore-KR" sz="1600" b="0" i="1" dirty="0" smtClean="0">
                                  <a:latin typeface="Cambria Math" panose="02040503050406030204" pitchFamily="18" charset="0"/>
                                </a:rPr>
                                <m:t>?</m:t>
                              </m:r>
                            </m:e>
                            <m:e>
                              <m:r>
                                <a:rPr kumimoji="1" lang="en-US" altLang="ko-Kore-KR" sz="1600" i="1" dirty="0">
                                  <a:latin typeface="Cambria Math" panose="02040503050406030204" pitchFamily="18" charset="0"/>
                                </a:rPr>
                                <m:t>?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1" lang="en-US" altLang="ko-Kore-KR" sz="1600" dirty="0"/>
                  <a:t> </a:t>
                </a:r>
                <a:endParaRPr kumimoji="1" lang="en-US" altLang="ko-Kore-KR" sz="16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kumimoji="1" lang="en-US" altLang="ko-Kore-KR" sz="16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kumimoji="1" lang="en-US" altLang="ko-Kore-KR" sz="1600" b="0" i="1" baseline="-2500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kumimoji="1" lang="en-US" altLang="ko-Kore-KR" sz="1600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ko-Kore-KR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ko-Kore-KR" sz="160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kumimoji="1" lang="en-US" altLang="ko-Kore-KR" sz="1600" i="1" dirty="0">
                                  <a:latin typeface="Cambria Math" panose="02040503050406030204" pitchFamily="18" charset="0"/>
                                </a:rPr>
                                <m:t>?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ko-Kore-KR" sz="1600" i="1" dirty="0">
                                  <a:latin typeface="Cambria Math" panose="02040503050406030204" pitchFamily="18" charset="0"/>
                                </a:rPr>
                                <m:t>?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kumimoji="1" lang="ko-Kore-KR" altLang="en-US" sz="1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F1DBFB9-79D5-8A49-A6E3-EBA2541111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8629" y="2551124"/>
                <a:ext cx="1508788" cy="9348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227C6A8-13D0-D842-9A51-A3D11339F86F}"/>
                  </a:ext>
                </a:extLst>
              </p:cNvPr>
              <p:cNvSpPr txBox="1"/>
              <p:nvPr/>
            </p:nvSpPr>
            <p:spPr>
              <a:xfrm>
                <a:off x="8081184" y="2790000"/>
                <a:ext cx="413638" cy="6797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kumimoji="1" lang="en-US" altLang="ko-Kore-KR" i="1" dirty="0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kumimoji="1" lang="en-US" altLang="ko-Kore-KR" b="0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bar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227C6A8-13D0-D842-9A51-A3D11339F8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1184" y="2790000"/>
                <a:ext cx="413638" cy="67970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자유형 12">
            <a:extLst>
              <a:ext uri="{FF2B5EF4-FFF2-40B4-BE49-F238E27FC236}">
                <a16:creationId xmlns:a16="http://schemas.microsoft.com/office/drawing/2014/main" id="{B34DF182-EA2E-A847-B9B5-7944849984DA}"/>
              </a:ext>
            </a:extLst>
          </p:cNvPr>
          <p:cNvSpPr/>
          <p:nvPr/>
        </p:nvSpPr>
        <p:spPr>
          <a:xfrm>
            <a:off x="3390839" y="2690304"/>
            <a:ext cx="590666" cy="595421"/>
          </a:xfrm>
          <a:custGeom>
            <a:avLst/>
            <a:gdLst>
              <a:gd name="connsiteX0" fmla="*/ 0 w 1322024"/>
              <a:gd name="connsiteY0" fmla="*/ 343347 h 350494"/>
              <a:gd name="connsiteX1" fmla="*/ 572878 w 1322024"/>
              <a:gd name="connsiteY1" fmla="*/ 310297 h 350494"/>
              <a:gd name="connsiteX2" fmla="*/ 760164 w 1322024"/>
              <a:gd name="connsiteY2" fmla="*/ 34875 h 350494"/>
              <a:gd name="connsiteX3" fmla="*/ 1322024 w 1322024"/>
              <a:gd name="connsiteY3" fmla="*/ 12841 h 350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22024" h="350494">
                <a:moveTo>
                  <a:pt x="0" y="343347"/>
                </a:moveTo>
                <a:cubicBezTo>
                  <a:pt x="223092" y="352528"/>
                  <a:pt x="446184" y="361709"/>
                  <a:pt x="572878" y="310297"/>
                </a:cubicBezTo>
                <a:cubicBezTo>
                  <a:pt x="699572" y="258885"/>
                  <a:pt x="635306" y="84451"/>
                  <a:pt x="760164" y="34875"/>
                </a:cubicBezTo>
                <a:cubicBezTo>
                  <a:pt x="885022" y="-14701"/>
                  <a:pt x="1103523" y="-930"/>
                  <a:pt x="1322024" y="12841"/>
                </a:cubicBezTo>
              </a:path>
            </a:pathLst>
          </a:cu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2CEC7D1-A871-554E-A5EE-112EE333B6DD}"/>
              </a:ext>
            </a:extLst>
          </p:cNvPr>
          <p:cNvSpPr/>
          <p:nvPr/>
        </p:nvSpPr>
        <p:spPr>
          <a:xfrm>
            <a:off x="4998742" y="2445920"/>
            <a:ext cx="1327089" cy="9392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1CE3280-A789-4048-93DC-02B1B010DCFE}"/>
              </a:ext>
            </a:extLst>
          </p:cNvPr>
          <p:cNvSpPr/>
          <p:nvPr/>
        </p:nvSpPr>
        <p:spPr>
          <a:xfrm>
            <a:off x="6404498" y="2451080"/>
            <a:ext cx="762260" cy="9392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D3D94BE-4AF7-F040-9501-33732F73BCA9}"/>
                  </a:ext>
                </a:extLst>
              </p:cNvPr>
              <p:cNvSpPr txBox="1"/>
              <p:nvPr/>
            </p:nvSpPr>
            <p:spPr>
              <a:xfrm>
                <a:off x="4982859" y="2556286"/>
                <a:ext cx="1376936" cy="7475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ko-Kore-KR" sz="16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kumimoji="1" lang="en-US" altLang="ko-Kore-KR" sz="1600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kumimoji="1" lang="en-US" altLang="ko-Kore-KR" sz="1600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ko-Kore-KR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ko-Kore-KR" sz="160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kumimoji="1" lang="en-US" altLang="ko-Kore-KR" sz="1600" i="1" dirty="0">
                                  <a:latin typeface="Cambria Math" panose="02040503050406030204" pitchFamily="18" charset="0"/>
                                </a:rPr>
                                <m:t>?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ko-Kore-KR" sz="1600" i="1" dirty="0">
                                  <a:latin typeface="Cambria Math" panose="02040503050406030204" pitchFamily="18" charset="0"/>
                                </a:rPr>
                                <m:t>?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1" lang="en-US" altLang="ko-Kore-KR" sz="1600" dirty="0"/>
                  <a:t> </a:t>
                </a:r>
                <a:endParaRPr kumimoji="1" lang="en-US" altLang="ko-Kore-KR" sz="16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kumimoji="1" lang="en-US" altLang="ko-Kore-KR" sz="16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kumimoji="1" lang="en-US" altLang="ko-Kore-KR" sz="1600" b="0" i="1" baseline="-2500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kumimoji="1" lang="en-US" altLang="ko-Kore-KR" sz="1600" dirty="0"/>
                  <a:t>= </a:t>
                </a:r>
                <a14:m>
                  <m:oMath xmlns:m="http://schemas.openxmlformats.org/officeDocument/2006/math">
                    <m:r>
                      <a:rPr kumimoji="1" lang="en-US" altLang="ko-Kore-KR" sz="1600" i="1" dirty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kumimoji="1" lang="ko-Kore-KR" altLang="en-US" sz="16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D3D94BE-4AF7-F040-9501-33732F73BC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2859" y="2556286"/>
                <a:ext cx="1376936" cy="747577"/>
              </a:xfrm>
              <a:prstGeom prst="rect">
                <a:avLst/>
              </a:prstGeom>
              <a:blipFill>
                <a:blip r:embed="rId5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자유형 16">
            <a:extLst>
              <a:ext uri="{FF2B5EF4-FFF2-40B4-BE49-F238E27FC236}">
                <a16:creationId xmlns:a16="http://schemas.microsoft.com/office/drawing/2014/main" id="{8AABE678-506B-BD41-A6F5-E67D899C5D6D}"/>
              </a:ext>
            </a:extLst>
          </p:cNvPr>
          <p:cNvSpPr/>
          <p:nvPr/>
        </p:nvSpPr>
        <p:spPr>
          <a:xfrm>
            <a:off x="6438461" y="2609814"/>
            <a:ext cx="590666" cy="595421"/>
          </a:xfrm>
          <a:custGeom>
            <a:avLst/>
            <a:gdLst>
              <a:gd name="connsiteX0" fmla="*/ 0 w 1322024"/>
              <a:gd name="connsiteY0" fmla="*/ 343347 h 350494"/>
              <a:gd name="connsiteX1" fmla="*/ 572878 w 1322024"/>
              <a:gd name="connsiteY1" fmla="*/ 310297 h 350494"/>
              <a:gd name="connsiteX2" fmla="*/ 760164 w 1322024"/>
              <a:gd name="connsiteY2" fmla="*/ 34875 h 350494"/>
              <a:gd name="connsiteX3" fmla="*/ 1322024 w 1322024"/>
              <a:gd name="connsiteY3" fmla="*/ 12841 h 350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22024" h="350494">
                <a:moveTo>
                  <a:pt x="0" y="343347"/>
                </a:moveTo>
                <a:cubicBezTo>
                  <a:pt x="223092" y="352528"/>
                  <a:pt x="446184" y="361709"/>
                  <a:pt x="572878" y="310297"/>
                </a:cubicBezTo>
                <a:cubicBezTo>
                  <a:pt x="699572" y="258885"/>
                  <a:pt x="635306" y="84451"/>
                  <a:pt x="760164" y="34875"/>
                </a:cubicBezTo>
                <a:cubicBezTo>
                  <a:pt x="885022" y="-14701"/>
                  <a:pt x="1103523" y="-930"/>
                  <a:pt x="1322024" y="12841"/>
                </a:cubicBezTo>
              </a:path>
            </a:pathLst>
          </a:cu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CBE171F-1656-F347-AFBC-EF9362B9CA85}"/>
              </a:ext>
            </a:extLst>
          </p:cNvPr>
          <p:cNvCxnSpPr>
            <a:cxnSpLocks/>
          </p:cNvCxnSpPr>
          <p:nvPr/>
        </p:nvCxnSpPr>
        <p:spPr>
          <a:xfrm flipV="1">
            <a:off x="7175690" y="2981219"/>
            <a:ext cx="865493" cy="23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C8C9DC2-07A1-F24C-94F3-51C94D515513}"/>
              </a:ext>
            </a:extLst>
          </p:cNvPr>
          <p:cNvSpPr txBox="1"/>
          <p:nvPr/>
        </p:nvSpPr>
        <p:spPr>
          <a:xfrm>
            <a:off x="360306" y="3205235"/>
            <a:ext cx="1175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b="1" i="1" dirty="0"/>
              <a:t>Matrix input!</a:t>
            </a:r>
            <a:endParaRPr kumimoji="1" lang="ko-Kore-KR" altLang="en-US" sz="1400" b="1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907BB5A-B799-A048-AEC0-9DF0CA2BEF83}"/>
                  </a:ext>
                </a:extLst>
              </p:cNvPr>
              <p:cNvSpPr txBox="1"/>
              <p:nvPr/>
            </p:nvSpPr>
            <p:spPr>
              <a:xfrm>
                <a:off x="4263629" y="2651877"/>
                <a:ext cx="7535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ko-Kore-KR" altLang="en-US" i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907BB5A-B799-A048-AEC0-9DF0CA2BEF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3629" y="2651877"/>
                <a:ext cx="753540" cy="369332"/>
              </a:xfrm>
              <a:prstGeom prst="rect">
                <a:avLst/>
              </a:prstGeom>
              <a:blipFill>
                <a:blip r:embed="rId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0193CAC-874C-5C41-9944-186DD7052ABF}"/>
                  </a:ext>
                </a:extLst>
              </p:cNvPr>
              <p:cNvSpPr txBox="1"/>
              <p:nvPr/>
            </p:nvSpPr>
            <p:spPr>
              <a:xfrm>
                <a:off x="1888629" y="4080006"/>
                <a:ext cx="332494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sz="2400" dirty="0"/>
                  <a:t>K(X) = sigmoid(X</a:t>
                </a:r>
                <a:r>
                  <a:rPr kumimoji="1" lang="en-US" altLang="ko-Kore-KR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ko-Kore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 </m:t>
                    </m:r>
                  </m:oMath>
                </a14:m>
                <a:r>
                  <a:rPr kumimoji="1" lang="en-US" altLang="ko-Kore-KR" sz="2400" dirty="0"/>
                  <a:t>W</a:t>
                </a:r>
                <a:r>
                  <a:rPr kumimoji="1" lang="en-US" altLang="ko-Kore-KR" sz="2400" baseline="-25000" dirty="0"/>
                  <a:t>1</a:t>
                </a:r>
                <a:r>
                  <a:rPr kumimoji="1" lang="en-US" altLang="ko-Kore-KR" sz="2400" dirty="0"/>
                  <a:t>+b</a:t>
                </a:r>
                <a:r>
                  <a:rPr kumimoji="1" lang="en-US" altLang="ko-Kore-KR" sz="2400" baseline="-25000" dirty="0"/>
                  <a:t>1</a:t>
                </a:r>
                <a:r>
                  <a:rPr kumimoji="1" lang="en-US" altLang="ko-Kore-KR" sz="2400" dirty="0"/>
                  <a:t>)</a:t>
                </a:r>
                <a:endParaRPr kumimoji="1" lang="ko-Kore-KR" alt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0193CAC-874C-5C41-9944-186DD7052A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8629" y="4080006"/>
                <a:ext cx="3324949" cy="461665"/>
              </a:xfrm>
              <a:prstGeom prst="rect">
                <a:avLst/>
              </a:prstGeom>
              <a:blipFill>
                <a:blip r:embed="rId7"/>
                <a:stretch>
                  <a:fillRect l="-2662" t="-5263" r="-1521" b="-2631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8D40A7E-927D-BD4E-9075-5C9D5E6A6ACC}"/>
                  </a:ext>
                </a:extLst>
              </p:cNvPr>
              <p:cNvSpPr txBox="1"/>
              <p:nvPr/>
            </p:nvSpPr>
            <p:spPr>
              <a:xfrm>
                <a:off x="1883975" y="4770899"/>
                <a:ext cx="3970446" cy="502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kumimoji="1" lang="en-US" altLang="ko-Kore-KR" sz="2400" i="1" dirty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kumimoji="1" lang="en-US" altLang="ko-Kore-KR" sz="2400" i="1" dirty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bar>
                  </m:oMath>
                </a14:m>
                <a:r>
                  <a:rPr kumimoji="1" lang="en-US" altLang="ko-Kore-KR" sz="2400" dirty="0"/>
                  <a:t> = H(X) = sigmoid(K(x)</a:t>
                </a:r>
                <a14:m>
                  <m:oMath xmlns:m="http://schemas.openxmlformats.org/officeDocument/2006/math">
                    <m:r>
                      <a:rPr kumimoji="1" lang="en-US" altLang="ko-Kore-K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kumimoji="1" lang="en-US" altLang="ko-Kore-KR" sz="2400" dirty="0"/>
                  <a:t>w</a:t>
                </a:r>
                <a:r>
                  <a:rPr kumimoji="1" lang="en-US" altLang="ko-Kore-KR" sz="2400" baseline="-25000" dirty="0"/>
                  <a:t>2</a:t>
                </a:r>
                <a:r>
                  <a:rPr kumimoji="1" lang="en-US" altLang="ko-Kore-KR" sz="2400" dirty="0"/>
                  <a:t>+b</a:t>
                </a:r>
                <a:r>
                  <a:rPr kumimoji="1" lang="en-US" altLang="ko-Kore-KR" sz="2400" baseline="-25000" dirty="0"/>
                  <a:t>2</a:t>
                </a:r>
                <a:r>
                  <a:rPr kumimoji="1" lang="en-US" altLang="ko-Kore-KR" sz="2400" dirty="0"/>
                  <a:t>)</a:t>
                </a:r>
                <a:endParaRPr kumimoji="1" lang="ko-Kore-KR" alt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8D40A7E-927D-BD4E-9075-5C9D5E6A6A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3975" y="4770899"/>
                <a:ext cx="3970446" cy="502766"/>
              </a:xfrm>
              <a:prstGeom prst="rect">
                <a:avLst/>
              </a:prstGeom>
              <a:blipFill>
                <a:blip r:embed="rId8"/>
                <a:stretch>
                  <a:fillRect r="-1274" b="-275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직사각형 21">
            <a:extLst>
              <a:ext uri="{FF2B5EF4-FFF2-40B4-BE49-F238E27FC236}">
                <a16:creationId xmlns:a16="http://schemas.microsoft.com/office/drawing/2014/main" id="{B2DE3140-6363-0246-96F9-0313571EBA26}"/>
              </a:ext>
            </a:extLst>
          </p:cNvPr>
          <p:cNvSpPr/>
          <p:nvPr/>
        </p:nvSpPr>
        <p:spPr>
          <a:xfrm>
            <a:off x="1535564" y="2211422"/>
            <a:ext cx="6072872" cy="1463442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2F52755-6946-B541-A9B0-D9976B646588}"/>
              </a:ext>
            </a:extLst>
          </p:cNvPr>
          <p:cNvSpPr txBox="1"/>
          <p:nvPr/>
        </p:nvSpPr>
        <p:spPr>
          <a:xfrm>
            <a:off x="4308140" y="1818498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>
                <a:solidFill>
                  <a:srgbClr val="C00000"/>
                </a:solidFill>
              </a:rPr>
              <a:t>H(X)</a:t>
            </a:r>
            <a:endParaRPr kumimoji="1" lang="ko-Kore-KR" altLang="en-US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965C4765-D9A2-5244-BD6A-2787ECAFF2F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66000821"/>
                  </p:ext>
                </p:extLst>
              </p:nvPr>
            </p:nvGraphicFramePr>
            <p:xfrm>
              <a:off x="6733794" y="4471435"/>
              <a:ext cx="1809462" cy="18592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87009">
                      <a:extLst>
                        <a:ext uri="{9D8B030D-6E8A-4147-A177-3AD203B41FA5}">
                          <a16:colId xmlns:a16="http://schemas.microsoft.com/office/drawing/2014/main" val="310765045"/>
                        </a:ext>
                      </a:extLst>
                    </a:gridCol>
                    <a:gridCol w="587009">
                      <a:extLst>
                        <a:ext uri="{9D8B030D-6E8A-4147-A177-3AD203B41FA5}">
                          <a16:colId xmlns:a16="http://schemas.microsoft.com/office/drawing/2014/main" val="2937600008"/>
                        </a:ext>
                      </a:extLst>
                    </a:gridCol>
                    <a:gridCol w="635444">
                      <a:extLst>
                        <a:ext uri="{9D8B030D-6E8A-4147-A177-3AD203B41FA5}">
                          <a16:colId xmlns:a16="http://schemas.microsoft.com/office/drawing/2014/main" val="3425403209"/>
                        </a:ext>
                      </a:extLst>
                    </a:gridCol>
                  </a:tblGrid>
                  <a:tr h="3517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b="1" dirty="0"/>
                            <a:t>X</a:t>
                          </a:r>
                          <a:r>
                            <a:rPr lang="en-US" altLang="ko-Kore-KR" b="1" baseline="-25000" dirty="0"/>
                            <a:t>1</a:t>
                          </a:r>
                          <a:endParaRPr lang="ko-Kore-KR" altLang="en-US" b="1" baseline="-25000" dirty="0"/>
                        </a:p>
                      </a:txBody>
                      <a:tcPr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b="1" dirty="0"/>
                            <a:t>X</a:t>
                          </a:r>
                          <a:r>
                            <a:rPr lang="en-US" altLang="ko-Kore-KR" b="1" baseline="-25000" dirty="0"/>
                            <a:t>2</a:t>
                          </a:r>
                          <a:endParaRPr lang="ko-Kore-KR" altLang="en-US" b="1" baseline="-25000" dirty="0"/>
                        </a:p>
                      </a:txBody>
                      <a:tcPr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kumimoji="1" lang="en-US" altLang="ko-Kore-KR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kumimoji="1" lang="en-US" altLang="ko-Kore-KR" b="1" i="1" dirty="0" smtClean="0">
                                        <a:latin typeface="Cambria Math" panose="02040503050406030204" pitchFamily="18" charset="0"/>
                                      </a:rPr>
                                      <m:t>𝒀</m:t>
                                    </m:r>
                                  </m:e>
                                </m:bar>
                              </m:oMath>
                            </m:oMathPara>
                          </a14:m>
                          <a:endParaRPr lang="ko-Kore-KR" altLang="en-US" b="1" dirty="0"/>
                        </a:p>
                      </a:txBody>
                      <a:tcPr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51838063"/>
                      </a:ext>
                    </a:extLst>
                  </a:tr>
                  <a:tr h="3517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0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0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0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62598163"/>
                      </a:ext>
                    </a:extLst>
                  </a:tr>
                  <a:tr h="3517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0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1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1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69016762"/>
                      </a:ext>
                    </a:extLst>
                  </a:tr>
                  <a:tr h="3517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1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0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1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48435573"/>
                      </a:ext>
                    </a:extLst>
                  </a:tr>
                  <a:tr h="3517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1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1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0 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2067735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965C4765-D9A2-5244-BD6A-2787ECAFF2F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66000821"/>
                  </p:ext>
                </p:extLst>
              </p:nvPr>
            </p:nvGraphicFramePr>
            <p:xfrm>
              <a:off x="6733794" y="4471435"/>
              <a:ext cx="1809462" cy="18592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87009">
                      <a:extLst>
                        <a:ext uri="{9D8B030D-6E8A-4147-A177-3AD203B41FA5}">
                          <a16:colId xmlns:a16="http://schemas.microsoft.com/office/drawing/2014/main" val="310765045"/>
                        </a:ext>
                      </a:extLst>
                    </a:gridCol>
                    <a:gridCol w="587009">
                      <a:extLst>
                        <a:ext uri="{9D8B030D-6E8A-4147-A177-3AD203B41FA5}">
                          <a16:colId xmlns:a16="http://schemas.microsoft.com/office/drawing/2014/main" val="2937600008"/>
                        </a:ext>
                      </a:extLst>
                    </a:gridCol>
                    <a:gridCol w="635444">
                      <a:extLst>
                        <a:ext uri="{9D8B030D-6E8A-4147-A177-3AD203B41FA5}">
                          <a16:colId xmlns:a16="http://schemas.microsoft.com/office/drawing/2014/main" val="3425403209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b="1" dirty="0"/>
                            <a:t>X</a:t>
                          </a:r>
                          <a:r>
                            <a:rPr lang="en-US" altLang="ko-Kore-KR" b="1" baseline="-25000" dirty="0"/>
                            <a:t>1</a:t>
                          </a:r>
                          <a:endParaRPr lang="ko-Kore-KR" altLang="en-US" b="1" baseline="-25000" dirty="0"/>
                        </a:p>
                      </a:txBody>
                      <a:tcPr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b="1" dirty="0"/>
                            <a:t>X</a:t>
                          </a:r>
                          <a:r>
                            <a:rPr lang="en-US" altLang="ko-Kore-KR" b="1" baseline="-25000" dirty="0"/>
                            <a:t>2</a:t>
                          </a:r>
                          <a:endParaRPr lang="ko-Kore-KR" altLang="en-US" b="1" baseline="-25000" dirty="0"/>
                        </a:p>
                      </a:txBody>
                      <a:tcPr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9"/>
                          <a:stretch>
                            <a:fillRect l="-188000" t="-3226" b="-3967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5183806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0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0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0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6259816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0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1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1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6901676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1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0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1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4843557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1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1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0 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2067735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직사각형 4">
            <a:extLst>
              <a:ext uri="{FF2B5EF4-FFF2-40B4-BE49-F238E27FC236}">
                <a16:creationId xmlns:a16="http://schemas.microsoft.com/office/drawing/2014/main" id="{A1E11929-1F3D-B149-8DD8-17E07CD27A83}"/>
              </a:ext>
            </a:extLst>
          </p:cNvPr>
          <p:cNvSpPr/>
          <p:nvPr/>
        </p:nvSpPr>
        <p:spPr>
          <a:xfrm>
            <a:off x="0" y="1087733"/>
            <a:ext cx="86549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ko-KR" sz="2400" u="sng" dirty="0">
                <a:latin typeface="Tahoma" charset="0"/>
                <a:ea typeface="Tahoma" charset="0"/>
                <a:cs typeface="Tahoma" charset="0"/>
              </a:rPr>
              <a:t>How can we learn W1, W2, B1, B2 from training data? </a:t>
            </a:r>
            <a:endParaRPr lang="ko-Kore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96150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E772F196-E288-314B-930B-7BB66C5AA25B}"/>
              </a:ext>
            </a:extLst>
          </p:cNvPr>
          <p:cNvGrpSpPr/>
          <p:nvPr/>
        </p:nvGrpSpPr>
        <p:grpSpPr>
          <a:xfrm>
            <a:off x="3877466" y="1503279"/>
            <a:ext cx="4646427" cy="4046509"/>
            <a:chOff x="1382233" y="1679945"/>
            <a:chExt cx="4646427" cy="4046509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E21E7692-7298-B144-AC29-11B7B27ED48B}"/>
                </a:ext>
              </a:extLst>
            </p:cNvPr>
            <p:cNvSpPr/>
            <p:nvPr/>
          </p:nvSpPr>
          <p:spPr>
            <a:xfrm>
              <a:off x="2612571" y="1766454"/>
              <a:ext cx="3240000" cy="39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98D6AD6-4982-4F45-860C-F684CAC5CA89}"/>
                </a:ext>
              </a:extLst>
            </p:cNvPr>
            <p:cNvSpPr/>
            <p:nvPr/>
          </p:nvSpPr>
          <p:spPr>
            <a:xfrm>
              <a:off x="1382233" y="1679945"/>
              <a:ext cx="4646427" cy="22009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1F8C5A98-8BF7-BD4D-B435-6AB71D4F4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Remind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21D3BE-65DD-D84F-990A-DD0FE641E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19485"/>
            <a:ext cx="8436864" cy="5409001"/>
          </a:xfrm>
        </p:spPr>
        <p:txBody>
          <a:bodyPr/>
          <a:lstStyle/>
          <a:p>
            <a:r>
              <a:rPr kumimoji="1" lang="en-US" altLang="ko-Kore-KR" dirty="0">
                <a:latin typeface="Tahoma" charset="0"/>
                <a:ea typeface="Tahoma" charset="0"/>
                <a:cs typeface="Tahoma" charset="0"/>
              </a:rPr>
              <a:t>We try to find a minimum value using a gradient descent  method.</a:t>
            </a:r>
          </a:p>
        </p:txBody>
      </p: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79CB4A03-BE50-3D4B-9004-575A9B6266A6}"/>
              </a:ext>
            </a:extLst>
          </p:cNvPr>
          <p:cNvCxnSpPr/>
          <p:nvPr/>
        </p:nvCxnSpPr>
        <p:spPr>
          <a:xfrm>
            <a:off x="4685540" y="5990218"/>
            <a:ext cx="4210493" cy="0"/>
          </a:xfrm>
          <a:prstGeom prst="line">
            <a:avLst/>
          </a:prstGeom>
          <a:ln>
            <a:tailEnd type="stealt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9200DD0-CE3B-3E47-BA67-A9ACDB4E5030}"/>
              </a:ext>
            </a:extLst>
          </p:cNvPr>
          <p:cNvSpPr txBox="1"/>
          <p:nvPr/>
        </p:nvSpPr>
        <p:spPr>
          <a:xfrm>
            <a:off x="8454887" y="6052669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 dirty="0">
                <a:solidFill>
                  <a:srgbClr val="C00000"/>
                </a:solidFill>
              </a:rPr>
              <a:t>w</a:t>
            </a:r>
            <a:endParaRPr kumimoji="1" lang="ko-Kore-KR" altLang="en-US" sz="2800" dirty="0">
              <a:solidFill>
                <a:srgbClr val="C0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E426E97-3B93-A44D-B150-89E4745A9BA0}"/>
              </a:ext>
            </a:extLst>
          </p:cNvPr>
          <p:cNvSpPr/>
          <p:nvPr/>
        </p:nvSpPr>
        <p:spPr>
          <a:xfrm>
            <a:off x="1968310" y="2515189"/>
            <a:ext cx="1327089" cy="9392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2D8967A-CA7B-5E44-91E4-E4DB24FF6576}"/>
              </a:ext>
            </a:extLst>
          </p:cNvPr>
          <p:cNvSpPr/>
          <p:nvPr/>
        </p:nvSpPr>
        <p:spPr>
          <a:xfrm>
            <a:off x="3356876" y="2499671"/>
            <a:ext cx="762260" cy="9392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05D9905-D77C-C140-9F65-1816D0D1AE07}"/>
                  </a:ext>
                </a:extLst>
              </p:cNvPr>
              <p:cNvSpPr txBox="1"/>
              <p:nvPr/>
            </p:nvSpPr>
            <p:spPr>
              <a:xfrm>
                <a:off x="643649" y="2709181"/>
                <a:ext cx="532204" cy="6274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kumimoji="1" lang="ko-Kore-KR" altLang="en-US" i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05D9905-D77C-C140-9F65-1816D0D1AE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649" y="2709181"/>
                <a:ext cx="532204" cy="62742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E0892AC-C20D-EA42-BE3D-A3AD19052AC2}"/>
              </a:ext>
            </a:extLst>
          </p:cNvPr>
          <p:cNvCxnSpPr>
            <a:endCxn id="12" idx="1"/>
          </p:cNvCxnSpPr>
          <p:nvPr/>
        </p:nvCxnSpPr>
        <p:spPr>
          <a:xfrm>
            <a:off x="1102818" y="2984815"/>
            <a:ext cx="865492" cy="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1C9D992-0FCC-6543-9E26-C15C2FC96E22}"/>
              </a:ext>
            </a:extLst>
          </p:cNvPr>
          <p:cNvCxnSpPr>
            <a:cxnSpLocks/>
          </p:cNvCxnSpPr>
          <p:nvPr/>
        </p:nvCxnSpPr>
        <p:spPr>
          <a:xfrm flipV="1">
            <a:off x="4119136" y="2983616"/>
            <a:ext cx="865493" cy="23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98A79E2-FE3F-0B45-A945-0F9BD9119BDC}"/>
                  </a:ext>
                </a:extLst>
              </p:cNvPr>
              <p:cNvSpPr txBox="1"/>
              <p:nvPr/>
            </p:nvSpPr>
            <p:spPr>
              <a:xfrm>
                <a:off x="1888629" y="2551124"/>
                <a:ext cx="1508788" cy="9348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ko-Kore-KR" sz="16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kumimoji="1" lang="en-US" altLang="ko-Kore-KR" sz="1600" b="0" i="1" baseline="-250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kumimoji="1" lang="en-US" altLang="ko-Kore-KR" sz="1600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ko-Kore-KR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ko-Kore-KR" sz="160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kumimoji="1" lang="en-US" altLang="ko-Kore-KR" sz="1600" i="1" dirty="0">
                                  <a:latin typeface="Cambria Math" panose="02040503050406030204" pitchFamily="18" charset="0"/>
                                </a:rPr>
                                <m:t>?</m:t>
                              </m:r>
                            </m:e>
                            <m:e>
                              <m:r>
                                <a:rPr kumimoji="1" lang="en-US" altLang="ko-Kore-KR" sz="1600" i="1" dirty="0">
                                  <a:latin typeface="Cambria Math" panose="02040503050406030204" pitchFamily="18" charset="0"/>
                                </a:rPr>
                                <m:t>?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ko-Kore-KR" sz="1600" b="0" i="1" dirty="0" smtClean="0">
                                  <a:latin typeface="Cambria Math" panose="02040503050406030204" pitchFamily="18" charset="0"/>
                                </a:rPr>
                                <m:t>?</m:t>
                              </m:r>
                            </m:e>
                            <m:e>
                              <m:r>
                                <a:rPr kumimoji="1" lang="en-US" altLang="ko-Kore-KR" sz="1600" i="1" dirty="0">
                                  <a:latin typeface="Cambria Math" panose="02040503050406030204" pitchFamily="18" charset="0"/>
                                </a:rPr>
                                <m:t>?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1" lang="en-US" altLang="ko-Kore-KR" sz="1600" dirty="0"/>
                  <a:t> </a:t>
                </a:r>
                <a:endParaRPr kumimoji="1" lang="en-US" altLang="ko-Kore-KR" sz="16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kumimoji="1" lang="en-US" altLang="ko-Kore-KR" sz="16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kumimoji="1" lang="en-US" altLang="ko-Kore-KR" sz="1600" b="0" i="1" baseline="-2500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kumimoji="1" lang="en-US" altLang="ko-Kore-KR" sz="1600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ko-Kore-KR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ko-Kore-KR" sz="160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kumimoji="1" lang="en-US" altLang="ko-Kore-KR" sz="1600" i="1" dirty="0">
                                  <a:latin typeface="Cambria Math" panose="02040503050406030204" pitchFamily="18" charset="0"/>
                                </a:rPr>
                                <m:t>?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ko-Kore-KR" sz="1600" i="1" dirty="0">
                                  <a:latin typeface="Cambria Math" panose="02040503050406030204" pitchFamily="18" charset="0"/>
                                </a:rPr>
                                <m:t>?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kumimoji="1" lang="ko-Kore-KR" altLang="en-US" sz="16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98A79E2-FE3F-0B45-A945-0F9BD9119B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8629" y="2551124"/>
                <a:ext cx="1508788" cy="9348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7A103A1-36EC-DE4B-A46F-804A47755BC1}"/>
                  </a:ext>
                </a:extLst>
              </p:cNvPr>
              <p:cNvSpPr txBox="1"/>
              <p:nvPr/>
            </p:nvSpPr>
            <p:spPr>
              <a:xfrm>
                <a:off x="5070636" y="2759220"/>
                <a:ext cx="413638" cy="6797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kumimoji="1" lang="en-US" altLang="ko-Kore-KR" i="1" dirty="0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kumimoji="1" lang="en-US" altLang="ko-Kore-KR" b="0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bar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7A103A1-36EC-DE4B-A46F-804A47755B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0636" y="2759220"/>
                <a:ext cx="413638" cy="67970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자유형 18">
            <a:extLst>
              <a:ext uri="{FF2B5EF4-FFF2-40B4-BE49-F238E27FC236}">
                <a16:creationId xmlns:a16="http://schemas.microsoft.com/office/drawing/2014/main" id="{41F8B8F4-6C51-BC45-A80A-C4F376DBD2E6}"/>
              </a:ext>
            </a:extLst>
          </p:cNvPr>
          <p:cNvSpPr/>
          <p:nvPr/>
        </p:nvSpPr>
        <p:spPr>
          <a:xfrm>
            <a:off x="3390839" y="2690304"/>
            <a:ext cx="590666" cy="595421"/>
          </a:xfrm>
          <a:custGeom>
            <a:avLst/>
            <a:gdLst>
              <a:gd name="connsiteX0" fmla="*/ 0 w 1322024"/>
              <a:gd name="connsiteY0" fmla="*/ 343347 h 350494"/>
              <a:gd name="connsiteX1" fmla="*/ 572878 w 1322024"/>
              <a:gd name="connsiteY1" fmla="*/ 310297 h 350494"/>
              <a:gd name="connsiteX2" fmla="*/ 760164 w 1322024"/>
              <a:gd name="connsiteY2" fmla="*/ 34875 h 350494"/>
              <a:gd name="connsiteX3" fmla="*/ 1322024 w 1322024"/>
              <a:gd name="connsiteY3" fmla="*/ 12841 h 350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22024" h="350494">
                <a:moveTo>
                  <a:pt x="0" y="343347"/>
                </a:moveTo>
                <a:cubicBezTo>
                  <a:pt x="223092" y="352528"/>
                  <a:pt x="446184" y="361709"/>
                  <a:pt x="572878" y="310297"/>
                </a:cubicBezTo>
                <a:cubicBezTo>
                  <a:pt x="699572" y="258885"/>
                  <a:pt x="635306" y="84451"/>
                  <a:pt x="760164" y="34875"/>
                </a:cubicBezTo>
                <a:cubicBezTo>
                  <a:pt x="885022" y="-14701"/>
                  <a:pt x="1103523" y="-930"/>
                  <a:pt x="1322024" y="12841"/>
                </a:cubicBezTo>
              </a:path>
            </a:pathLst>
          </a:cu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BFEB11-9995-0942-8A52-C461632210EE}"/>
              </a:ext>
            </a:extLst>
          </p:cNvPr>
          <p:cNvSpPr txBox="1"/>
          <p:nvPr/>
        </p:nvSpPr>
        <p:spPr>
          <a:xfrm>
            <a:off x="360306" y="3205235"/>
            <a:ext cx="1175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b="1" i="1" dirty="0"/>
              <a:t>Matrix input!</a:t>
            </a:r>
            <a:endParaRPr kumimoji="1" lang="ko-Kore-KR" altLang="en-US" sz="1400" b="1" i="1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2467D85-C18E-4548-911C-151B461F3814}"/>
              </a:ext>
            </a:extLst>
          </p:cNvPr>
          <p:cNvSpPr/>
          <p:nvPr/>
        </p:nvSpPr>
        <p:spPr>
          <a:xfrm>
            <a:off x="1535564" y="2211422"/>
            <a:ext cx="2865748" cy="1463442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4560CB-FD8C-CA49-9433-F0C70D08E275}"/>
              </a:ext>
            </a:extLst>
          </p:cNvPr>
          <p:cNvSpPr txBox="1"/>
          <p:nvPr/>
        </p:nvSpPr>
        <p:spPr>
          <a:xfrm>
            <a:off x="4308140" y="1818498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>
                <a:solidFill>
                  <a:srgbClr val="C00000"/>
                </a:solidFill>
              </a:rPr>
              <a:t>H(X)</a:t>
            </a:r>
            <a:endParaRPr kumimoji="1" lang="ko-Kore-KR" altLang="en-US" b="1" dirty="0">
              <a:solidFill>
                <a:srgbClr val="C0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4667112-CD64-0B46-8A5E-703FC7E176D8}"/>
              </a:ext>
            </a:extLst>
          </p:cNvPr>
          <p:cNvSpPr txBox="1"/>
          <p:nvPr/>
        </p:nvSpPr>
        <p:spPr>
          <a:xfrm>
            <a:off x="5333230" y="3959983"/>
            <a:ext cx="3023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기울기</a:t>
            </a:r>
            <a:r>
              <a:rPr kumimoji="1" lang="en-US" altLang="ko-Kore-KR" dirty="0">
                <a:sym typeface="Wingdings" pitchFamily="2" charset="2"/>
              </a:rPr>
              <a:t></a:t>
            </a:r>
            <a:r>
              <a:rPr kumimoji="1" lang="ko-KR" altLang="en-US" dirty="0">
                <a:sym typeface="Wingdings" pitchFamily="2" charset="2"/>
              </a:rPr>
              <a:t>미분값계산이 필요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1832675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8C5A98-8BF7-BD4D-B435-6AB71D4F4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Remind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21D3BE-65DD-D84F-990A-DD0FE641E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19485"/>
            <a:ext cx="8851392" cy="5409001"/>
          </a:xfrm>
        </p:spPr>
        <p:txBody>
          <a:bodyPr/>
          <a:lstStyle/>
          <a:p>
            <a:r>
              <a:rPr kumimoji="1" lang="en-US" altLang="ko-Kore-KR" dirty="0">
                <a:latin typeface="Tahoma" charset="0"/>
                <a:ea typeface="Tahoma" charset="0"/>
                <a:cs typeface="Tahoma" charset="0"/>
              </a:rPr>
              <a:t>But, </a:t>
            </a:r>
            <a:r>
              <a:rPr kumimoji="1" lang="en-US" altLang="ko-Kore-KR" b="1" dirty="0">
                <a:latin typeface="Tahoma" charset="0"/>
                <a:ea typeface="Tahoma" charset="0"/>
                <a:cs typeface="Tahoma" charset="0"/>
              </a:rPr>
              <a:t>MLP</a:t>
            </a:r>
            <a:r>
              <a:rPr kumimoji="1" lang="en-US" altLang="ko-Kore-KR" dirty="0">
                <a:latin typeface="Tahoma" charset="0"/>
                <a:ea typeface="Tahoma" charset="0"/>
                <a:cs typeface="Tahoma" charset="0"/>
              </a:rPr>
              <a:t> is </a:t>
            </a:r>
            <a:r>
              <a:rPr kumimoji="1" lang="en-US" altLang="ko-Kore-KR" u="sng" dirty="0">
                <a:latin typeface="Tahoma" charset="0"/>
                <a:ea typeface="Tahoma" charset="0"/>
                <a:cs typeface="Tahoma" charset="0"/>
              </a:rPr>
              <a:t>too complex to apply gradient descent</a:t>
            </a:r>
            <a:r>
              <a:rPr kumimoji="1" lang="en-US" altLang="ko-Kore-KR" dirty="0">
                <a:latin typeface="Tahoma" charset="0"/>
                <a:ea typeface="Tahoma" charset="0"/>
                <a:cs typeface="Tahoma" charset="0"/>
              </a:rPr>
              <a:t> method for finding optimal parameters.</a:t>
            </a:r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22EE920C-630B-B541-A216-53D1D4AECAB3}"/>
              </a:ext>
            </a:extLst>
          </p:cNvPr>
          <p:cNvSpPr/>
          <p:nvPr/>
        </p:nvSpPr>
        <p:spPr>
          <a:xfrm>
            <a:off x="1674875" y="2592471"/>
            <a:ext cx="6415023" cy="31460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23F8AF-CB30-5D4B-9356-BDB15207F742}"/>
              </a:ext>
            </a:extLst>
          </p:cNvPr>
          <p:cNvSpPr txBox="1"/>
          <p:nvPr/>
        </p:nvSpPr>
        <p:spPr>
          <a:xfrm>
            <a:off x="4706760" y="6217463"/>
            <a:ext cx="44372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/>
              <a:t>입력과 출력에 영향을 미치는 각각의 </a:t>
            </a:r>
            <a:r>
              <a:rPr kumimoji="1" lang="en-US" altLang="ko-KR" sz="1200" dirty="0"/>
              <a:t>W,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b</a:t>
            </a:r>
            <a:r>
              <a:rPr kumimoji="1" lang="ko-KR" altLang="en-US" sz="1200" dirty="0"/>
              <a:t> 값을 구하는게 어렵다</a:t>
            </a:r>
            <a:r>
              <a:rPr kumimoji="1" lang="en-US" altLang="ko-KR" sz="1200" dirty="0"/>
              <a:t>.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3032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Remind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119486"/>
            <a:ext cx="9144000" cy="583814"/>
          </a:xfrm>
        </p:spPr>
        <p:txBody>
          <a:bodyPr>
            <a:normAutofit fontScale="92500"/>
          </a:bodyPr>
          <a:lstStyle/>
          <a:p>
            <a:r>
              <a:rPr kumimoji="1" lang="en-US" altLang="ko-KR" b="1" dirty="0">
                <a:solidFill>
                  <a:srgbClr val="C00000"/>
                </a:solidFill>
              </a:rPr>
              <a:t>Backpropagation</a:t>
            </a:r>
            <a:r>
              <a:rPr kumimoji="1" lang="en-US" altLang="ko-KR" dirty="0"/>
              <a:t> (1974, 1982 by Paul </a:t>
            </a:r>
            <a:r>
              <a:rPr kumimoji="1" lang="en-US" altLang="ko-KR" dirty="0" err="1"/>
              <a:t>Werbos</a:t>
            </a:r>
            <a:r>
              <a:rPr kumimoji="1" lang="en-US" altLang="ko-KR" dirty="0"/>
              <a:t>, 1986 by Hinton)</a:t>
            </a:r>
            <a:endParaRPr kumimoji="1" lang="ko-KR" altLang="en-US" dirty="0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764FCF1A-132D-C842-83CC-98D759A1FEF5}"/>
              </a:ext>
            </a:extLst>
          </p:cNvPr>
          <p:cNvSpPr/>
          <p:nvPr/>
        </p:nvSpPr>
        <p:spPr>
          <a:xfrm>
            <a:off x="994466" y="2328843"/>
            <a:ext cx="6365339" cy="26222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9CBDD1-ABAC-0B49-A6DB-7C990286D224}"/>
              </a:ext>
            </a:extLst>
          </p:cNvPr>
          <p:cNvSpPr txBox="1"/>
          <p:nvPr/>
        </p:nvSpPr>
        <p:spPr>
          <a:xfrm>
            <a:off x="4177135" y="5365494"/>
            <a:ext cx="4729756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kumimoji="1" lang="en-US" altLang="ko-Kore-KR" dirty="0"/>
              <a:t>W,</a:t>
            </a:r>
            <a:r>
              <a:rPr kumimoji="1" lang="ko-KR" altLang="en-US" dirty="0"/>
              <a:t> </a:t>
            </a:r>
            <a:r>
              <a:rPr kumimoji="1" lang="en-US" altLang="ko-Kore-KR" dirty="0"/>
              <a:t>b</a:t>
            </a:r>
            <a:r>
              <a:rPr kumimoji="1" lang="ko-KR" altLang="en-US" dirty="0"/>
              <a:t> 초기화</a:t>
            </a:r>
            <a:endParaRPr kumimoji="1" lang="en-US" altLang="ko-KR" dirty="0"/>
          </a:p>
          <a:p>
            <a:pPr marL="342900" indent="-342900">
              <a:buAutoNum type="arabicParenR"/>
            </a:pPr>
            <a:r>
              <a:rPr kumimoji="1" lang="en-US" altLang="ko-Kore-KR" dirty="0"/>
              <a:t>Forward </a:t>
            </a:r>
            <a:r>
              <a:rPr kumimoji="1" lang="ko-KR" altLang="en-US" dirty="0"/>
              <a:t>계산 </a:t>
            </a:r>
            <a:r>
              <a:rPr kumimoji="1" lang="en-US" altLang="ko-KR" dirty="0"/>
              <a:t>&amp;</a:t>
            </a:r>
            <a:r>
              <a:rPr kumimoji="1" lang="ko-KR" altLang="en-US" dirty="0"/>
              <a:t> </a:t>
            </a:r>
            <a:r>
              <a:rPr kumimoji="1" lang="en-US" altLang="ko-KR" dirty="0"/>
              <a:t>Error</a:t>
            </a:r>
            <a:r>
              <a:rPr kumimoji="1" lang="ko-KR" altLang="en-US" dirty="0"/>
              <a:t> 측정</a:t>
            </a:r>
            <a:endParaRPr kumimoji="1" lang="en-US" altLang="ko-KR" dirty="0"/>
          </a:p>
          <a:p>
            <a:pPr marL="342900" indent="-342900">
              <a:buAutoNum type="arabicParenR"/>
            </a:pPr>
            <a:r>
              <a:rPr kumimoji="1" lang="en-US" altLang="ko-KR" b="1" dirty="0">
                <a:solidFill>
                  <a:srgbClr val="C00000"/>
                </a:solidFill>
              </a:rPr>
              <a:t>Error</a:t>
            </a:r>
            <a:r>
              <a:rPr kumimoji="1" lang="ko-KR" altLang="en-US" b="1" dirty="0">
                <a:solidFill>
                  <a:srgbClr val="C00000"/>
                </a:solidFill>
              </a:rPr>
              <a:t> 값 을 </a:t>
            </a:r>
            <a:r>
              <a:rPr kumimoji="1" lang="en-US" altLang="ko-KR" b="1" dirty="0">
                <a:solidFill>
                  <a:srgbClr val="C00000"/>
                </a:solidFill>
              </a:rPr>
              <a:t>Backward</a:t>
            </a:r>
            <a:r>
              <a:rPr kumimoji="1" lang="ko-KR" altLang="en-US" b="1" dirty="0">
                <a:solidFill>
                  <a:srgbClr val="C00000"/>
                </a:solidFill>
              </a:rPr>
              <a:t> 하면서 </a:t>
            </a:r>
            <a:r>
              <a:rPr kumimoji="1" lang="en-US" altLang="ko-KR" b="1" dirty="0">
                <a:solidFill>
                  <a:srgbClr val="C00000"/>
                </a:solidFill>
              </a:rPr>
              <a:t>w, b</a:t>
            </a:r>
            <a:r>
              <a:rPr kumimoji="1" lang="ko-KR" altLang="en-US" b="1" dirty="0">
                <a:solidFill>
                  <a:srgbClr val="C00000"/>
                </a:solidFill>
              </a:rPr>
              <a:t> 업데이트</a:t>
            </a:r>
            <a:endParaRPr kumimoji="1" lang="en-US" altLang="ko-KR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6722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sz="2800" dirty="0"/>
              <a:t>[</a:t>
            </a:r>
            <a:r>
              <a:rPr kumimoji="1" lang="ko-KR" altLang="en-US" sz="2800" dirty="0"/>
              <a:t>실습</a:t>
            </a:r>
            <a:r>
              <a:rPr kumimoji="1" lang="en-US" altLang="ko-KR" sz="2800" dirty="0"/>
              <a:t>] MLP for XOR</a:t>
            </a:r>
            <a:endParaRPr kumimoji="1" lang="ko-KR" altLang="en-US" sz="2800" u="sng" dirty="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4D3ECFE-E1C8-7F4A-AF37-527D77112C28}"/>
              </a:ext>
            </a:extLst>
          </p:cNvPr>
          <p:cNvSpPr/>
          <p:nvPr/>
        </p:nvSpPr>
        <p:spPr>
          <a:xfrm>
            <a:off x="1968310" y="2515189"/>
            <a:ext cx="1327089" cy="9392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68A0FB6-B6C3-EB4B-8AB5-6C033139DD64}"/>
              </a:ext>
            </a:extLst>
          </p:cNvPr>
          <p:cNvSpPr/>
          <p:nvPr/>
        </p:nvSpPr>
        <p:spPr>
          <a:xfrm>
            <a:off x="3356876" y="2499671"/>
            <a:ext cx="762260" cy="9392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67354D7-1B2B-BD41-93C2-9175EA9171FF}"/>
                  </a:ext>
                </a:extLst>
              </p:cNvPr>
              <p:cNvSpPr txBox="1"/>
              <p:nvPr/>
            </p:nvSpPr>
            <p:spPr>
              <a:xfrm>
                <a:off x="643649" y="2709181"/>
                <a:ext cx="532204" cy="6274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kumimoji="1" lang="ko-Kore-KR" altLang="en-US" i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67354D7-1B2B-BD41-93C2-9175EA9171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649" y="2709181"/>
                <a:ext cx="532204" cy="62742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1BF256F-F50A-C24A-881F-7CEB2E0C7984}"/>
              </a:ext>
            </a:extLst>
          </p:cNvPr>
          <p:cNvCxnSpPr>
            <a:endCxn id="6" idx="1"/>
          </p:cNvCxnSpPr>
          <p:nvPr/>
        </p:nvCxnSpPr>
        <p:spPr>
          <a:xfrm>
            <a:off x="1102818" y="2984815"/>
            <a:ext cx="865492" cy="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9A2096C-1AF1-9B45-827F-AD7B171545B4}"/>
              </a:ext>
            </a:extLst>
          </p:cNvPr>
          <p:cNvCxnSpPr>
            <a:cxnSpLocks/>
          </p:cNvCxnSpPr>
          <p:nvPr/>
        </p:nvCxnSpPr>
        <p:spPr>
          <a:xfrm flipV="1">
            <a:off x="4119136" y="2983616"/>
            <a:ext cx="865493" cy="23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F1DBFB9-79D5-8A49-A6E3-EBA254111190}"/>
                  </a:ext>
                </a:extLst>
              </p:cNvPr>
              <p:cNvSpPr txBox="1"/>
              <p:nvPr/>
            </p:nvSpPr>
            <p:spPr>
              <a:xfrm>
                <a:off x="1888629" y="2551124"/>
                <a:ext cx="1508788" cy="9348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ko-Kore-KR" sz="16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kumimoji="1" lang="en-US" altLang="ko-Kore-KR" sz="1600" b="0" i="1" baseline="-250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kumimoji="1" lang="en-US" altLang="ko-Kore-KR" sz="1600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ko-Kore-KR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ko-Kore-KR" sz="160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kumimoji="1" lang="en-US" altLang="ko-Kore-KR" sz="1600" i="1" dirty="0">
                                  <a:latin typeface="Cambria Math" panose="02040503050406030204" pitchFamily="18" charset="0"/>
                                </a:rPr>
                                <m:t>?</m:t>
                              </m:r>
                            </m:e>
                            <m:e>
                              <m:r>
                                <a:rPr kumimoji="1" lang="en-US" altLang="ko-Kore-KR" sz="1600" i="1" dirty="0">
                                  <a:latin typeface="Cambria Math" panose="02040503050406030204" pitchFamily="18" charset="0"/>
                                </a:rPr>
                                <m:t>?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ko-Kore-KR" sz="1600" b="0" i="1" dirty="0" smtClean="0">
                                  <a:latin typeface="Cambria Math" panose="02040503050406030204" pitchFamily="18" charset="0"/>
                                </a:rPr>
                                <m:t>?</m:t>
                              </m:r>
                            </m:e>
                            <m:e>
                              <m:r>
                                <a:rPr kumimoji="1" lang="en-US" altLang="ko-Kore-KR" sz="1600" i="1" dirty="0">
                                  <a:latin typeface="Cambria Math" panose="02040503050406030204" pitchFamily="18" charset="0"/>
                                </a:rPr>
                                <m:t>?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1" lang="en-US" altLang="ko-Kore-KR" sz="1600" dirty="0"/>
                  <a:t> </a:t>
                </a:r>
                <a:endParaRPr kumimoji="1" lang="en-US" altLang="ko-Kore-KR" sz="16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kumimoji="1" lang="en-US" altLang="ko-Kore-KR" sz="16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kumimoji="1" lang="en-US" altLang="ko-Kore-KR" sz="1600" b="0" i="1" baseline="-2500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kumimoji="1" lang="en-US" altLang="ko-Kore-KR" sz="1600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ko-Kore-KR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ko-Kore-KR" sz="160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kumimoji="1" lang="en-US" altLang="ko-Kore-KR" sz="1600" i="1" dirty="0">
                                  <a:latin typeface="Cambria Math" panose="02040503050406030204" pitchFamily="18" charset="0"/>
                                </a:rPr>
                                <m:t>?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ko-Kore-KR" sz="1600" i="1" dirty="0">
                                  <a:latin typeface="Cambria Math" panose="02040503050406030204" pitchFamily="18" charset="0"/>
                                </a:rPr>
                                <m:t>?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kumimoji="1" lang="ko-Kore-KR" altLang="en-US" sz="1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F1DBFB9-79D5-8A49-A6E3-EBA2541111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8629" y="2551124"/>
                <a:ext cx="1508788" cy="9348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227C6A8-13D0-D842-9A51-A3D11339F86F}"/>
                  </a:ext>
                </a:extLst>
              </p:cNvPr>
              <p:cNvSpPr txBox="1"/>
              <p:nvPr/>
            </p:nvSpPr>
            <p:spPr>
              <a:xfrm>
                <a:off x="8081184" y="2790000"/>
                <a:ext cx="413638" cy="6797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kumimoji="1" lang="en-US" altLang="ko-Kore-KR" i="1" dirty="0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kumimoji="1" lang="en-US" altLang="ko-Kore-KR" b="0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bar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227C6A8-13D0-D842-9A51-A3D11339F8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1184" y="2790000"/>
                <a:ext cx="413638" cy="67970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자유형 12">
            <a:extLst>
              <a:ext uri="{FF2B5EF4-FFF2-40B4-BE49-F238E27FC236}">
                <a16:creationId xmlns:a16="http://schemas.microsoft.com/office/drawing/2014/main" id="{B34DF182-EA2E-A847-B9B5-7944849984DA}"/>
              </a:ext>
            </a:extLst>
          </p:cNvPr>
          <p:cNvSpPr/>
          <p:nvPr/>
        </p:nvSpPr>
        <p:spPr>
          <a:xfrm>
            <a:off x="3390839" y="2690304"/>
            <a:ext cx="590666" cy="595421"/>
          </a:xfrm>
          <a:custGeom>
            <a:avLst/>
            <a:gdLst>
              <a:gd name="connsiteX0" fmla="*/ 0 w 1322024"/>
              <a:gd name="connsiteY0" fmla="*/ 343347 h 350494"/>
              <a:gd name="connsiteX1" fmla="*/ 572878 w 1322024"/>
              <a:gd name="connsiteY1" fmla="*/ 310297 h 350494"/>
              <a:gd name="connsiteX2" fmla="*/ 760164 w 1322024"/>
              <a:gd name="connsiteY2" fmla="*/ 34875 h 350494"/>
              <a:gd name="connsiteX3" fmla="*/ 1322024 w 1322024"/>
              <a:gd name="connsiteY3" fmla="*/ 12841 h 350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22024" h="350494">
                <a:moveTo>
                  <a:pt x="0" y="343347"/>
                </a:moveTo>
                <a:cubicBezTo>
                  <a:pt x="223092" y="352528"/>
                  <a:pt x="446184" y="361709"/>
                  <a:pt x="572878" y="310297"/>
                </a:cubicBezTo>
                <a:cubicBezTo>
                  <a:pt x="699572" y="258885"/>
                  <a:pt x="635306" y="84451"/>
                  <a:pt x="760164" y="34875"/>
                </a:cubicBezTo>
                <a:cubicBezTo>
                  <a:pt x="885022" y="-14701"/>
                  <a:pt x="1103523" y="-930"/>
                  <a:pt x="1322024" y="12841"/>
                </a:cubicBezTo>
              </a:path>
            </a:pathLst>
          </a:cu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2CEC7D1-A871-554E-A5EE-112EE333B6DD}"/>
              </a:ext>
            </a:extLst>
          </p:cNvPr>
          <p:cNvSpPr/>
          <p:nvPr/>
        </p:nvSpPr>
        <p:spPr>
          <a:xfrm>
            <a:off x="4998742" y="2445920"/>
            <a:ext cx="1327089" cy="9392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1CE3280-A789-4048-93DC-02B1B010DCFE}"/>
              </a:ext>
            </a:extLst>
          </p:cNvPr>
          <p:cNvSpPr/>
          <p:nvPr/>
        </p:nvSpPr>
        <p:spPr>
          <a:xfrm>
            <a:off x="6404498" y="2451080"/>
            <a:ext cx="762260" cy="9392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D3D94BE-4AF7-F040-9501-33732F73BCA9}"/>
                  </a:ext>
                </a:extLst>
              </p:cNvPr>
              <p:cNvSpPr txBox="1"/>
              <p:nvPr/>
            </p:nvSpPr>
            <p:spPr>
              <a:xfrm>
                <a:off x="4982859" y="2556286"/>
                <a:ext cx="1376936" cy="7475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ko-Kore-KR" sz="16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kumimoji="1" lang="en-US" altLang="ko-Kore-KR" sz="1600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kumimoji="1" lang="en-US" altLang="ko-Kore-KR" sz="1600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ko-Kore-KR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ko-Kore-KR" sz="160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kumimoji="1" lang="en-US" altLang="ko-Kore-KR" sz="1600" i="1" dirty="0">
                                  <a:latin typeface="Cambria Math" panose="02040503050406030204" pitchFamily="18" charset="0"/>
                                </a:rPr>
                                <m:t>?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ko-Kore-KR" sz="1600" i="1" dirty="0">
                                  <a:latin typeface="Cambria Math" panose="02040503050406030204" pitchFamily="18" charset="0"/>
                                </a:rPr>
                                <m:t>?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1" lang="en-US" altLang="ko-Kore-KR" sz="1600" dirty="0"/>
                  <a:t> </a:t>
                </a:r>
                <a:endParaRPr kumimoji="1" lang="en-US" altLang="ko-Kore-KR" sz="16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kumimoji="1" lang="en-US" altLang="ko-Kore-KR" sz="16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kumimoji="1" lang="en-US" altLang="ko-Kore-KR" sz="1600" b="0" i="1" baseline="-2500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kumimoji="1" lang="en-US" altLang="ko-Kore-KR" sz="1600" dirty="0"/>
                  <a:t>= </a:t>
                </a:r>
                <a14:m>
                  <m:oMath xmlns:m="http://schemas.openxmlformats.org/officeDocument/2006/math">
                    <m:r>
                      <a:rPr kumimoji="1" lang="en-US" altLang="ko-Kore-KR" sz="1600" i="1" dirty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kumimoji="1" lang="ko-Kore-KR" altLang="en-US" sz="16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D3D94BE-4AF7-F040-9501-33732F73BC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2859" y="2556286"/>
                <a:ext cx="1376936" cy="747577"/>
              </a:xfrm>
              <a:prstGeom prst="rect">
                <a:avLst/>
              </a:prstGeom>
              <a:blipFill>
                <a:blip r:embed="rId5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자유형 16">
            <a:extLst>
              <a:ext uri="{FF2B5EF4-FFF2-40B4-BE49-F238E27FC236}">
                <a16:creationId xmlns:a16="http://schemas.microsoft.com/office/drawing/2014/main" id="{8AABE678-506B-BD41-A6F5-E67D899C5D6D}"/>
              </a:ext>
            </a:extLst>
          </p:cNvPr>
          <p:cNvSpPr/>
          <p:nvPr/>
        </p:nvSpPr>
        <p:spPr>
          <a:xfrm>
            <a:off x="6438461" y="2609814"/>
            <a:ext cx="590666" cy="595421"/>
          </a:xfrm>
          <a:custGeom>
            <a:avLst/>
            <a:gdLst>
              <a:gd name="connsiteX0" fmla="*/ 0 w 1322024"/>
              <a:gd name="connsiteY0" fmla="*/ 343347 h 350494"/>
              <a:gd name="connsiteX1" fmla="*/ 572878 w 1322024"/>
              <a:gd name="connsiteY1" fmla="*/ 310297 h 350494"/>
              <a:gd name="connsiteX2" fmla="*/ 760164 w 1322024"/>
              <a:gd name="connsiteY2" fmla="*/ 34875 h 350494"/>
              <a:gd name="connsiteX3" fmla="*/ 1322024 w 1322024"/>
              <a:gd name="connsiteY3" fmla="*/ 12841 h 350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22024" h="350494">
                <a:moveTo>
                  <a:pt x="0" y="343347"/>
                </a:moveTo>
                <a:cubicBezTo>
                  <a:pt x="223092" y="352528"/>
                  <a:pt x="446184" y="361709"/>
                  <a:pt x="572878" y="310297"/>
                </a:cubicBezTo>
                <a:cubicBezTo>
                  <a:pt x="699572" y="258885"/>
                  <a:pt x="635306" y="84451"/>
                  <a:pt x="760164" y="34875"/>
                </a:cubicBezTo>
                <a:cubicBezTo>
                  <a:pt x="885022" y="-14701"/>
                  <a:pt x="1103523" y="-930"/>
                  <a:pt x="1322024" y="12841"/>
                </a:cubicBezTo>
              </a:path>
            </a:pathLst>
          </a:cu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CBE171F-1656-F347-AFBC-EF9362B9CA85}"/>
              </a:ext>
            </a:extLst>
          </p:cNvPr>
          <p:cNvCxnSpPr>
            <a:cxnSpLocks/>
          </p:cNvCxnSpPr>
          <p:nvPr/>
        </p:nvCxnSpPr>
        <p:spPr>
          <a:xfrm flipV="1">
            <a:off x="7175690" y="2981219"/>
            <a:ext cx="865493" cy="23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C8C9DC2-07A1-F24C-94F3-51C94D515513}"/>
              </a:ext>
            </a:extLst>
          </p:cNvPr>
          <p:cNvSpPr txBox="1"/>
          <p:nvPr/>
        </p:nvSpPr>
        <p:spPr>
          <a:xfrm>
            <a:off x="360306" y="3205235"/>
            <a:ext cx="1175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b="1" i="1" dirty="0"/>
              <a:t>Matrix input!</a:t>
            </a:r>
            <a:endParaRPr kumimoji="1" lang="ko-Kore-KR" altLang="en-US" sz="1400" b="1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907BB5A-B799-A048-AEC0-9DF0CA2BEF83}"/>
                  </a:ext>
                </a:extLst>
              </p:cNvPr>
              <p:cNvSpPr txBox="1"/>
              <p:nvPr/>
            </p:nvSpPr>
            <p:spPr>
              <a:xfrm>
                <a:off x="4263629" y="2651877"/>
                <a:ext cx="7535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ko-Kore-KR" altLang="en-US" i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907BB5A-B799-A048-AEC0-9DF0CA2BEF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3629" y="2651877"/>
                <a:ext cx="753540" cy="369332"/>
              </a:xfrm>
              <a:prstGeom prst="rect">
                <a:avLst/>
              </a:prstGeom>
              <a:blipFill>
                <a:blip r:embed="rId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0193CAC-874C-5C41-9944-186DD7052ABF}"/>
                  </a:ext>
                </a:extLst>
              </p:cNvPr>
              <p:cNvSpPr txBox="1"/>
              <p:nvPr/>
            </p:nvSpPr>
            <p:spPr>
              <a:xfrm>
                <a:off x="1888629" y="4080006"/>
                <a:ext cx="332494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sz="2400" dirty="0"/>
                  <a:t>K(X) = sigmoid(X</a:t>
                </a:r>
                <a:r>
                  <a:rPr kumimoji="1" lang="en-US" altLang="ko-Kore-KR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ko-Kore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 </m:t>
                    </m:r>
                  </m:oMath>
                </a14:m>
                <a:r>
                  <a:rPr kumimoji="1" lang="en-US" altLang="ko-Kore-KR" sz="2400" dirty="0"/>
                  <a:t>W</a:t>
                </a:r>
                <a:r>
                  <a:rPr kumimoji="1" lang="en-US" altLang="ko-Kore-KR" sz="2400" baseline="-25000" dirty="0"/>
                  <a:t>1</a:t>
                </a:r>
                <a:r>
                  <a:rPr kumimoji="1" lang="en-US" altLang="ko-Kore-KR" sz="2400" dirty="0"/>
                  <a:t>+b</a:t>
                </a:r>
                <a:r>
                  <a:rPr kumimoji="1" lang="en-US" altLang="ko-Kore-KR" sz="2400" baseline="-25000" dirty="0"/>
                  <a:t>1</a:t>
                </a:r>
                <a:r>
                  <a:rPr kumimoji="1" lang="en-US" altLang="ko-Kore-KR" sz="2400" dirty="0"/>
                  <a:t>)</a:t>
                </a:r>
                <a:endParaRPr kumimoji="1" lang="ko-Kore-KR" alt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0193CAC-874C-5C41-9944-186DD7052A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8629" y="4080006"/>
                <a:ext cx="3324949" cy="461665"/>
              </a:xfrm>
              <a:prstGeom prst="rect">
                <a:avLst/>
              </a:prstGeom>
              <a:blipFill>
                <a:blip r:embed="rId7"/>
                <a:stretch>
                  <a:fillRect l="-2662" t="-5263" r="-1521" b="-2631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8D40A7E-927D-BD4E-9075-5C9D5E6A6ACC}"/>
                  </a:ext>
                </a:extLst>
              </p:cNvPr>
              <p:cNvSpPr txBox="1"/>
              <p:nvPr/>
            </p:nvSpPr>
            <p:spPr>
              <a:xfrm>
                <a:off x="1883975" y="4770899"/>
                <a:ext cx="3970446" cy="502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kumimoji="1" lang="en-US" altLang="ko-Kore-KR" sz="2400" i="1" dirty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kumimoji="1" lang="en-US" altLang="ko-Kore-KR" sz="2400" i="1" dirty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bar>
                  </m:oMath>
                </a14:m>
                <a:r>
                  <a:rPr kumimoji="1" lang="en-US" altLang="ko-Kore-KR" sz="2400" dirty="0"/>
                  <a:t> = H(X) = sigmoid(K(x)</a:t>
                </a:r>
                <a14:m>
                  <m:oMath xmlns:m="http://schemas.openxmlformats.org/officeDocument/2006/math">
                    <m:r>
                      <a:rPr kumimoji="1" lang="en-US" altLang="ko-Kore-K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kumimoji="1" lang="en-US" altLang="ko-Kore-KR" sz="2400" dirty="0"/>
                  <a:t>w</a:t>
                </a:r>
                <a:r>
                  <a:rPr kumimoji="1" lang="en-US" altLang="ko-Kore-KR" sz="2400" baseline="-25000" dirty="0"/>
                  <a:t>2</a:t>
                </a:r>
                <a:r>
                  <a:rPr kumimoji="1" lang="en-US" altLang="ko-Kore-KR" sz="2400" dirty="0"/>
                  <a:t>+b</a:t>
                </a:r>
                <a:r>
                  <a:rPr kumimoji="1" lang="en-US" altLang="ko-Kore-KR" sz="2400" baseline="-25000" dirty="0"/>
                  <a:t>2</a:t>
                </a:r>
                <a:r>
                  <a:rPr kumimoji="1" lang="en-US" altLang="ko-Kore-KR" sz="2400" dirty="0"/>
                  <a:t>)</a:t>
                </a:r>
                <a:endParaRPr kumimoji="1" lang="ko-Kore-KR" alt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8D40A7E-927D-BD4E-9075-5C9D5E6A6A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3975" y="4770899"/>
                <a:ext cx="3970446" cy="502766"/>
              </a:xfrm>
              <a:prstGeom prst="rect">
                <a:avLst/>
              </a:prstGeom>
              <a:blipFill>
                <a:blip r:embed="rId8"/>
                <a:stretch>
                  <a:fillRect r="-1274" b="-275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직사각형 21">
            <a:extLst>
              <a:ext uri="{FF2B5EF4-FFF2-40B4-BE49-F238E27FC236}">
                <a16:creationId xmlns:a16="http://schemas.microsoft.com/office/drawing/2014/main" id="{B2DE3140-6363-0246-96F9-0313571EBA26}"/>
              </a:ext>
            </a:extLst>
          </p:cNvPr>
          <p:cNvSpPr/>
          <p:nvPr/>
        </p:nvSpPr>
        <p:spPr>
          <a:xfrm>
            <a:off x="1535564" y="2211422"/>
            <a:ext cx="6072872" cy="1463442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2F52755-6946-B541-A9B0-D9976B646588}"/>
              </a:ext>
            </a:extLst>
          </p:cNvPr>
          <p:cNvSpPr txBox="1"/>
          <p:nvPr/>
        </p:nvSpPr>
        <p:spPr>
          <a:xfrm>
            <a:off x="4308140" y="1818498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>
                <a:solidFill>
                  <a:srgbClr val="C00000"/>
                </a:solidFill>
              </a:rPr>
              <a:t>H(X)</a:t>
            </a:r>
            <a:endParaRPr kumimoji="1" lang="ko-Kore-KR" altLang="en-US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965C4765-D9A2-5244-BD6A-2787ECAFF2F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733794" y="4471435"/>
              <a:ext cx="1809462" cy="18592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87009">
                      <a:extLst>
                        <a:ext uri="{9D8B030D-6E8A-4147-A177-3AD203B41FA5}">
                          <a16:colId xmlns:a16="http://schemas.microsoft.com/office/drawing/2014/main" val="310765045"/>
                        </a:ext>
                      </a:extLst>
                    </a:gridCol>
                    <a:gridCol w="587009">
                      <a:extLst>
                        <a:ext uri="{9D8B030D-6E8A-4147-A177-3AD203B41FA5}">
                          <a16:colId xmlns:a16="http://schemas.microsoft.com/office/drawing/2014/main" val="2937600008"/>
                        </a:ext>
                      </a:extLst>
                    </a:gridCol>
                    <a:gridCol w="635444">
                      <a:extLst>
                        <a:ext uri="{9D8B030D-6E8A-4147-A177-3AD203B41FA5}">
                          <a16:colId xmlns:a16="http://schemas.microsoft.com/office/drawing/2014/main" val="3425403209"/>
                        </a:ext>
                      </a:extLst>
                    </a:gridCol>
                  </a:tblGrid>
                  <a:tr h="3517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b="1" dirty="0"/>
                            <a:t>X</a:t>
                          </a:r>
                          <a:r>
                            <a:rPr lang="en-US" altLang="ko-Kore-KR" b="1" baseline="-25000" dirty="0"/>
                            <a:t>1</a:t>
                          </a:r>
                          <a:endParaRPr lang="ko-Kore-KR" altLang="en-US" b="1" baseline="-25000" dirty="0"/>
                        </a:p>
                      </a:txBody>
                      <a:tcPr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b="1" dirty="0"/>
                            <a:t>X</a:t>
                          </a:r>
                          <a:r>
                            <a:rPr lang="en-US" altLang="ko-Kore-KR" b="1" baseline="-25000" dirty="0"/>
                            <a:t>2</a:t>
                          </a:r>
                          <a:endParaRPr lang="ko-Kore-KR" altLang="en-US" b="1" baseline="-25000" dirty="0"/>
                        </a:p>
                      </a:txBody>
                      <a:tcPr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kumimoji="1" lang="en-US" altLang="ko-Kore-KR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kumimoji="1" lang="en-US" altLang="ko-Kore-KR" b="1" i="1" dirty="0" smtClean="0">
                                        <a:latin typeface="Cambria Math" panose="02040503050406030204" pitchFamily="18" charset="0"/>
                                      </a:rPr>
                                      <m:t>𝒀</m:t>
                                    </m:r>
                                  </m:e>
                                </m:bar>
                              </m:oMath>
                            </m:oMathPara>
                          </a14:m>
                          <a:endParaRPr lang="ko-Kore-KR" altLang="en-US" b="1" dirty="0"/>
                        </a:p>
                      </a:txBody>
                      <a:tcPr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51838063"/>
                      </a:ext>
                    </a:extLst>
                  </a:tr>
                  <a:tr h="3517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0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0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0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62598163"/>
                      </a:ext>
                    </a:extLst>
                  </a:tr>
                  <a:tr h="3517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0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1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1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69016762"/>
                      </a:ext>
                    </a:extLst>
                  </a:tr>
                  <a:tr h="3517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1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0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1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48435573"/>
                      </a:ext>
                    </a:extLst>
                  </a:tr>
                  <a:tr h="3517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1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1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0 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2067735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965C4765-D9A2-5244-BD6A-2787ECAFF2F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733794" y="4471435"/>
              <a:ext cx="1809462" cy="18592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87009">
                      <a:extLst>
                        <a:ext uri="{9D8B030D-6E8A-4147-A177-3AD203B41FA5}">
                          <a16:colId xmlns:a16="http://schemas.microsoft.com/office/drawing/2014/main" val="310765045"/>
                        </a:ext>
                      </a:extLst>
                    </a:gridCol>
                    <a:gridCol w="587009">
                      <a:extLst>
                        <a:ext uri="{9D8B030D-6E8A-4147-A177-3AD203B41FA5}">
                          <a16:colId xmlns:a16="http://schemas.microsoft.com/office/drawing/2014/main" val="2937600008"/>
                        </a:ext>
                      </a:extLst>
                    </a:gridCol>
                    <a:gridCol w="635444">
                      <a:extLst>
                        <a:ext uri="{9D8B030D-6E8A-4147-A177-3AD203B41FA5}">
                          <a16:colId xmlns:a16="http://schemas.microsoft.com/office/drawing/2014/main" val="3425403209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b="1" dirty="0"/>
                            <a:t>X</a:t>
                          </a:r>
                          <a:r>
                            <a:rPr lang="en-US" altLang="ko-Kore-KR" b="1" baseline="-25000" dirty="0"/>
                            <a:t>1</a:t>
                          </a:r>
                          <a:endParaRPr lang="ko-Kore-KR" altLang="en-US" b="1" baseline="-25000" dirty="0"/>
                        </a:p>
                      </a:txBody>
                      <a:tcPr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b="1" dirty="0"/>
                            <a:t>X</a:t>
                          </a:r>
                          <a:r>
                            <a:rPr lang="en-US" altLang="ko-Kore-KR" b="1" baseline="-25000" dirty="0"/>
                            <a:t>2</a:t>
                          </a:r>
                          <a:endParaRPr lang="ko-Kore-KR" altLang="en-US" b="1" baseline="-25000" dirty="0"/>
                        </a:p>
                      </a:txBody>
                      <a:tcPr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9"/>
                          <a:stretch>
                            <a:fillRect l="-188000" t="-3226" b="-3967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5183806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0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0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0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6259816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0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1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1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6901676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1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0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1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4843557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1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1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0 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2067735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직사각형 4">
            <a:extLst>
              <a:ext uri="{FF2B5EF4-FFF2-40B4-BE49-F238E27FC236}">
                <a16:creationId xmlns:a16="http://schemas.microsoft.com/office/drawing/2014/main" id="{A1E11929-1F3D-B149-8DD8-17E07CD27A83}"/>
              </a:ext>
            </a:extLst>
          </p:cNvPr>
          <p:cNvSpPr/>
          <p:nvPr/>
        </p:nvSpPr>
        <p:spPr>
          <a:xfrm>
            <a:off x="0" y="1087733"/>
            <a:ext cx="86549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ko-KR" sz="2400" u="sng" dirty="0">
                <a:latin typeface="Tahoma" charset="0"/>
                <a:ea typeface="Tahoma" charset="0"/>
                <a:cs typeface="Tahoma" charset="0"/>
              </a:rPr>
              <a:t>How can we learn W1, W2, B1, B2 from training data? </a:t>
            </a:r>
            <a:endParaRPr lang="ko-Kore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10255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Agenda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History of MLP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Neural Net(NN)</a:t>
            </a:r>
          </a:p>
          <a:p>
            <a:pPr lvl="1"/>
            <a:r>
              <a:rPr kumimoji="1" lang="en-US" altLang="ko-KR" dirty="0"/>
              <a:t>Perceptron</a:t>
            </a:r>
          </a:p>
          <a:p>
            <a:pPr lvl="1"/>
            <a:r>
              <a:rPr kumimoji="1" lang="en-US" altLang="ko-KR" dirty="0"/>
              <a:t>Multi-Layer Perceptron (MLP)</a:t>
            </a:r>
          </a:p>
          <a:p>
            <a:pPr lvl="1"/>
            <a:r>
              <a:rPr kumimoji="1" lang="en-US" altLang="ko-KR" dirty="0"/>
              <a:t>Backpropagation</a:t>
            </a:r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2470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Problem: Perceptron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u="sng" dirty="0"/>
              <a:t>One logistic regression unit</a:t>
            </a:r>
            <a:r>
              <a:rPr kumimoji="1" lang="en-US" altLang="ko-KR" dirty="0"/>
              <a:t> cannot separate XOR</a:t>
            </a:r>
            <a:endParaRPr kumimoji="1" lang="ko-KR" altLang="en-US" dirty="0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46E57882-FB20-9141-8590-C3B3943EECD8}"/>
              </a:ext>
            </a:extLst>
          </p:cNvPr>
          <p:cNvGrpSpPr/>
          <p:nvPr/>
        </p:nvGrpSpPr>
        <p:grpSpPr>
          <a:xfrm>
            <a:off x="2051696" y="3240274"/>
            <a:ext cx="4513598" cy="583711"/>
            <a:chOff x="1809324" y="4913322"/>
            <a:chExt cx="4513598" cy="583711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A14CB21-0440-2443-BEF1-88E05607B57A}"/>
                </a:ext>
              </a:extLst>
            </p:cNvPr>
            <p:cNvSpPr/>
            <p:nvPr/>
          </p:nvSpPr>
          <p:spPr>
            <a:xfrm>
              <a:off x="2785730" y="4944140"/>
              <a:ext cx="978196" cy="552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9E3F62C0-5D3B-3841-8097-2A4CBB7B1305}"/>
                </a:ext>
              </a:extLst>
            </p:cNvPr>
            <p:cNvSpPr/>
            <p:nvPr/>
          </p:nvSpPr>
          <p:spPr>
            <a:xfrm>
              <a:off x="4401880" y="4942729"/>
              <a:ext cx="978196" cy="552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B398812E-8925-6E43-BCA1-38B7412328EC}"/>
                    </a:ext>
                  </a:extLst>
                </p:cNvPr>
                <p:cNvSpPr txBox="1"/>
                <p:nvPr/>
              </p:nvSpPr>
              <p:spPr>
                <a:xfrm>
                  <a:off x="1809324" y="5058333"/>
                  <a:ext cx="3922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oMath>
                    </m:oMathPara>
                  </a14:m>
                  <a:endParaRPr kumimoji="1" lang="ko-Kore-KR" altLang="en-US" i="1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B398812E-8925-6E43-BCA1-38B7412328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9324" y="5058333"/>
                  <a:ext cx="392287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D7F987D7-9CED-504A-A79A-128072A96AD5}"/>
                </a:ext>
              </a:extLst>
            </p:cNvPr>
            <p:cNvCxnSpPr>
              <a:endCxn id="5" idx="1"/>
            </p:cNvCxnSpPr>
            <p:nvPr/>
          </p:nvCxnSpPr>
          <p:spPr>
            <a:xfrm>
              <a:off x="2147777" y="5220585"/>
              <a:ext cx="637953" cy="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7860D4AC-104E-9C4E-91A7-C0EBCCB8EE0F}"/>
                </a:ext>
              </a:extLst>
            </p:cNvPr>
            <p:cNvCxnSpPr>
              <a:cxnSpLocks/>
              <a:stCxn id="5" idx="3"/>
              <a:endCxn id="6" idx="1"/>
            </p:cNvCxnSpPr>
            <p:nvPr/>
          </p:nvCxnSpPr>
          <p:spPr>
            <a:xfrm flipV="1">
              <a:off x="3763926" y="5219176"/>
              <a:ext cx="637954" cy="141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ADD0002C-71EA-5541-9B6D-88D06541B3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80076" y="5209949"/>
              <a:ext cx="637954" cy="141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6DAF1D89-C5C2-3D45-8647-AEFA34DE00C2}"/>
                    </a:ext>
                  </a:extLst>
                </p:cNvPr>
                <p:cNvSpPr txBox="1"/>
                <p:nvPr/>
              </p:nvSpPr>
              <p:spPr>
                <a:xfrm>
                  <a:off x="3129047" y="5045526"/>
                  <a:ext cx="3048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kumimoji="1" lang="ko-Kore-KR" alt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6DAF1D89-C5C2-3D45-8647-AEFA34DE00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9047" y="5045526"/>
                  <a:ext cx="304892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E88365DA-86A6-AA40-A295-5E18D736A6FD}"/>
                    </a:ext>
                  </a:extLst>
                </p:cNvPr>
                <p:cNvSpPr txBox="1"/>
                <p:nvPr/>
              </p:nvSpPr>
              <p:spPr>
                <a:xfrm>
                  <a:off x="6018030" y="5034509"/>
                  <a:ext cx="30489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ar>
                          <m:barPr>
                            <m:pos m:val="top"/>
                            <m:ctrlPr>
                              <a:rPr kumimoji="1" lang="en-US" altLang="ko-Kore-KR" i="1" dirty="0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kumimoji="1" lang="en-US" altLang="ko-Kore-KR" b="0" i="1" dirty="0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bar>
                      </m:oMath>
                    </m:oMathPara>
                  </a14:m>
                  <a:endParaRPr kumimoji="1" lang="ko-Kore-KR" altLang="en-US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E88365DA-86A6-AA40-A295-5E18D736A6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8030" y="5034509"/>
                  <a:ext cx="304892" cy="4001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BC247068-F091-9E4A-96A3-70043775484C}"/>
                    </a:ext>
                  </a:extLst>
                </p:cNvPr>
                <p:cNvSpPr txBox="1"/>
                <p:nvPr/>
              </p:nvSpPr>
              <p:spPr>
                <a:xfrm>
                  <a:off x="3919447" y="4913322"/>
                  <a:ext cx="3048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kumimoji="1" lang="ko-Kore-KR" altLang="en-US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BC247068-F091-9E4A-96A3-7004377548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9447" y="4913322"/>
                  <a:ext cx="304892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자유형 38">
              <a:extLst>
                <a:ext uri="{FF2B5EF4-FFF2-40B4-BE49-F238E27FC236}">
                  <a16:creationId xmlns:a16="http://schemas.microsoft.com/office/drawing/2014/main" id="{AC5F07FA-13C9-3641-BCFF-11CF0BC3F661}"/>
                </a:ext>
              </a:extLst>
            </p:cNvPr>
            <p:cNvSpPr/>
            <p:nvPr/>
          </p:nvSpPr>
          <p:spPr>
            <a:xfrm>
              <a:off x="4640674" y="5054945"/>
              <a:ext cx="561861" cy="350494"/>
            </a:xfrm>
            <a:custGeom>
              <a:avLst/>
              <a:gdLst>
                <a:gd name="connsiteX0" fmla="*/ 0 w 1322024"/>
                <a:gd name="connsiteY0" fmla="*/ 343347 h 350494"/>
                <a:gd name="connsiteX1" fmla="*/ 572878 w 1322024"/>
                <a:gd name="connsiteY1" fmla="*/ 310297 h 350494"/>
                <a:gd name="connsiteX2" fmla="*/ 760164 w 1322024"/>
                <a:gd name="connsiteY2" fmla="*/ 34875 h 350494"/>
                <a:gd name="connsiteX3" fmla="*/ 1322024 w 1322024"/>
                <a:gd name="connsiteY3" fmla="*/ 12841 h 350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22024" h="350494">
                  <a:moveTo>
                    <a:pt x="0" y="343347"/>
                  </a:moveTo>
                  <a:cubicBezTo>
                    <a:pt x="223092" y="352528"/>
                    <a:pt x="446184" y="361709"/>
                    <a:pt x="572878" y="310297"/>
                  </a:cubicBezTo>
                  <a:cubicBezTo>
                    <a:pt x="699572" y="258885"/>
                    <a:pt x="635306" y="84451"/>
                    <a:pt x="760164" y="34875"/>
                  </a:cubicBezTo>
                  <a:cubicBezTo>
                    <a:pt x="885022" y="-14701"/>
                    <a:pt x="1103523" y="-930"/>
                    <a:pt x="1322024" y="12841"/>
                  </a:cubicBezTo>
                </a:path>
              </a:pathLst>
            </a:custGeom>
            <a:noFill/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75624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58B375-CD79-7148-95D9-3A3F3FC1B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[</a:t>
            </a:r>
            <a:r>
              <a:rPr kumimoji="1" lang="ko-KR" altLang="en-US" dirty="0"/>
              <a:t>실습</a:t>
            </a:r>
            <a:r>
              <a:rPr kumimoji="1" lang="en-US" altLang="ko-KR" dirty="0"/>
              <a:t>] Perceptron for XOR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F48037D-76E6-FF4A-A4C5-3B61A56D9F54}"/>
              </a:ext>
            </a:extLst>
          </p:cNvPr>
          <p:cNvSpPr/>
          <p:nvPr/>
        </p:nvSpPr>
        <p:spPr>
          <a:xfrm>
            <a:off x="1968310" y="2515189"/>
            <a:ext cx="1327089" cy="9392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0FF0326-D3A1-1D4E-B18A-41BFDF0936C6}"/>
              </a:ext>
            </a:extLst>
          </p:cNvPr>
          <p:cNvSpPr/>
          <p:nvPr/>
        </p:nvSpPr>
        <p:spPr>
          <a:xfrm>
            <a:off x="3356876" y="2499671"/>
            <a:ext cx="762260" cy="9392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05E6FCB-AC21-6048-ADD0-7E878D388A8E}"/>
                  </a:ext>
                </a:extLst>
              </p:cNvPr>
              <p:cNvSpPr txBox="1"/>
              <p:nvPr/>
            </p:nvSpPr>
            <p:spPr>
              <a:xfrm>
                <a:off x="643649" y="2709181"/>
                <a:ext cx="532204" cy="6274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kumimoji="1" lang="ko-Kore-KR" altLang="en-US" i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05E6FCB-AC21-6048-ADD0-7E878D388A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649" y="2709181"/>
                <a:ext cx="532204" cy="62742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452070F-1B31-3A47-BAF9-ED7330CE0B51}"/>
              </a:ext>
            </a:extLst>
          </p:cNvPr>
          <p:cNvCxnSpPr>
            <a:endCxn id="4" idx="1"/>
          </p:cNvCxnSpPr>
          <p:nvPr/>
        </p:nvCxnSpPr>
        <p:spPr>
          <a:xfrm>
            <a:off x="1102818" y="2984815"/>
            <a:ext cx="865492" cy="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3A624B5-767D-B94A-828B-9F49CB826362}"/>
              </a:ext>
            </a:extLst>
          </p:cNvPr>
          <p:cNvCxnSpPr>
            <a:cxnSpLocks/>
          </p:cNvCxnSpPr>
          <p:nvPr/>
        </p:nvCxnSpPr>
        <p:spPr>
          <a:xfrm flipV="1">
            <a:off x="4119136" y="2983616"/>
            <a:ext cx="865493" cy="23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71B4E46-B436-8240-8661-64772348B481}"/>
                  </a:ext>
                </a:extLst>
              </p:cNvPr>
              <p:cNvSpPr txBox="1"/>
              <p:nvPr/>
            </p:nvSpPr>
            <p:spPr>
              <a:xfrm>
                <a:off x="1888629" y="2551124"/>
                <a:ext cx="1508788" cy="9348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ko-Kore-KR" sz="16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kumimoji="1" lang="en-US" altLang="ko-Kore-KR" sz="1600" b="0" i="1" baseline="-250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kumimoji="1" lang="en-US" altLang="ko-Kore-KR" sz="1600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ko-Kore-KR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ko-Kore-KR" sz="160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kumimoji="1" lang="en-US" altLang="ko-Kore-KR" sz="1600" i="1" dirty="0">
                                  <a:latin typeface="Cambria Math" panose="02040503050406030204" pitchFamily="18" charset="0"/>
                                </a:rPr>
                                <m:t>?</m:t>
                              </m:r>
                            </m:e>
                            <m:e>
                              <m:r>
                                <a:rPr kumimoji="1" lang="en-US" altLang="ko-Kore-KR" sz="1600" i="1" dirty="0">
                                  <a:latin typeface="Cambria Math" panose="02040503050406030204" pitchFamily="18" charset="0"/>
                                </a:rPr>
                                <m:t>?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ko-Kore-KR" sz="1600" b="0" i="1" dirty="0" smtClean="0">
                                  <a:latin typeface="Cambria Math" panose="02040503050406030204" pitchFamily="18" charset="0"/>
                                </a:rPr>
                                <m:t>?</m:t>
                              </m:r>
                            </m:e>
                            <m:e>
                              <m:r>
                                <a:rPr kumimoji="1" lang="en-US" altLang="ko-Kore-KR" sz="1600" i="1" dirty="0">
                                  <a:latin typeface="Cambria Math" panose="02040503050406030204" pitchFamily="18" charset="0"/>
                                </a:rPr>
                                <m:t>?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1" lang="en-US" altLang="ko-Kore-KR" sz="1600" dirty="0"/>
                  <a:t> </a:t>
                </a:r>
                <a:endParaRPr kumimoji="1" lang="en-US" altLang="ko-Kore-KR" sz="16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kumimoji="1" lang="en-US" altLang="ko-Kore-KR" sz="16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kumimoji="1" lang="en-US" altLang="ko-Kore-KR" sz="1600" b="0" i="1" baseline="-2500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kumimoji="1" lang="en-US" altLang="ko-Kore-KR" sz="1600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ko-Kore-KR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ko-Kore-KR" sz="160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kumimoji="1" lang="en-US" altLang="ko-Kore-KR" sz="1600" i="1" dirty="0">
                                  <a:latin typeface="Cambria Math" panose="02040503050406030204" pitchFamily="18" charset="0"/>
                                </a:rPr>
                                <m:t>?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ko-Kore-KR" sz="1600" i="1" dirty="0">
                                  <a:latin typeface="Cambria Math" panose="02040503050406030204" pitchFamily="18" charset="0"/>
                                </a:rPr>
                                <m:t>?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kumimoji="1" lang="ko-Kore-KR" altLang="en-US" sz="1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71B4E46-B436-8240-8661-64772348B4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8629" y="2551124"/>
                <a:ext cx="1508788" cy="9348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5087A9E-E86A-9F44-9A04-294AD091597B}"/>
                  </a:ext>
                </a:extLst>
              </p:cNvPr>
              <p:cNvSpPr txBox="1"/>
              <p:nvPr/>
            </p:nvSpPr>
            <p:spPr>
              <a:xfrm>
                <a:off x="5070636" y="2759220"/>
                <a:ext cx="413638" cy="6797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kumimoji="1" lang="en-US" altLang="ko-Kore-KR" i="1" dirty="0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kumimoji="1" lang="en-US" altLang="ko-Kore-KR" b="0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bar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5087A9E-E86A-9F44-9A04-294AD09159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0636" y="2759220"/>
                <a:ext cx="413638" cy="67970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자유형 10">
            <a:extLst>
              <a:ext uri="{FF2B5EF4-FFF2-40B4-BE49-F238E27FC236}">
                <a16:creationId xmlns:a16="http://schemas.microsoft.com/office/drawing/2014/main" id="{848BA770-8251-5645-A9B5-799C3CA58AA9}"/>
              </a:ext>
            </a:extLst>
          </p:cNvPr>
          <p:cNvSpPr/>
          <p:nvPr/>
        </p:nvSpPr>
        <p:spPr>
          <a:xfrm>
            <a:off x="3390839" y="2690304"/>
            <a:ext cx="590666" cy="595421"/>
          </a:xfrm>
          <a:custGeom>
            <a:avLst/>
            <a:gdLst>
              <a:gd name="connsiteX0" fmla="*/ 0 w 1322024"/>
              <a:gd name="connsiteY0" fmla="*/ 343347 h 350494"/>
              <a:gd name="connsiteX1" fmla="*/ 572878 w 1322024"/>
              <a:gd name="connsiteY1" fmla="*/ 310297 h 350494"/>
              <a:gd name="connsiteX2" fmla="*/ 760164 w 1322024"/>
              <a:gd name="connsiteY2" fmla="*/ 34875 h 350494"/>
              <a:gd name="connsiteX3" fmla="*/ 1322024 w 1322024"/>
              <a:gd name="connsiteY3" fmla="*/ 12841 h 350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22024" h="350494">
                <a:moveTo>
                  <a:pt x="0" y="343347"/>
                </a:moveTo>
                <a:cubicBezTo>
                  <a:pt x="223092" y="352528"/>
                  <a:pt x="446184" y="361709"/>
                  <a:pt x="572878" y="310297"/>
                </a:cubicBezTo>
                <a:cubicBezTo>
                  <a:pt x="699572" y="258885"/>
                  <a:pt x="635306" y="84451"/>
                  <a:pt x="760164" y="34875"/>
                </a:cubicBezTo>
                <a:cubicBezTo>
                  <a:pt x="885022" y="-14701"/>
                  <a:pt x="1103523" y="-930"/>
                  <a:pt x="1322024" y="12841"/>
                </a:cubicBezTo>
              </a:path>
            </a:pathLst>
          </a:cu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B86CE43-7A70-224D-8F79-25C4E9FC585F}"/>
              </a:ext>
            </a:extLst>
          </p:cNvPr>
          <p:cNvSpPr txBox="1"/>
          <p:nvPr/>
        </p:nvSpPr>
        <p:spPr>
          <a:xfrm>
            <a:off x="360306" y="3205235"/>
            <a:ext cx="1175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b="1" i="1" dirty="0"/>
              <a:t>Matrix input!</a:t>
            </a:r>
            <a:endParaRPr kumimoji="1" lang="ko-Kore-KR" altLang="en-US" sz="1400" b="1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2461EE5-AB11-7844-AF2C-95FBB1B9825D}"/>
                  </a:ext>
                </a:extLst>
              </p:cNvPr>
              <p:cNvSpPr txBox="1"/>
              <p:nvPr/>
            </p:nvSpPr>
            <p:spPr>
              <a:xfrm>
                <a:off x="1395881" y="5020630"/>
                <a:ext cx="3651449" cy="502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kumimoji="1" lang="en-US" altLang="ko-Kore-KR" sz="2400" i="1" dirty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kumimoji="1" lang="en-US" altLang="ko-Kore-KR" sz="2400" i="1" dirty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bar>
                  </m:oMath>
                </a14:m>
                <a:r>
                  <a:rPr kumimoji="1" lang="en-US" altLang="ko-Kore-KR" sz="2400" dirty="0"/>
                  <a:t> = H(X) = sigmoid(X</a:t>
                </a:r>
                <a14:m>
                  <m:oMath xmlns:m="http://schemas.openxmlformats.org/officeDocument/2006/math">
                    <m:r>
                      <a:rPr kumimoji="1" lang="en-US" altLang="ko-Kore-K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kumimoji="1" lang="en-US" altLang="ko-Kore-KR" sz="2400" dirty="0"/>
                  <a:t>w</a:t>
                </a:r>
                <a:r>
                  <a:rPr kumimoji="1" lang="en-US" altLang="ko-Kore-KR" sz="2400" baseline="-25000" dirty="0"/>
                  <a:t>1</a:t>
                </a:r>
                <a:r>
                  <a:rPr kumimoji="1" lang="en-US" altLang="ko-Kore-KR" sz="2400" dirty="0"/>
                  <a:t>+b</a:t>
                </a:r>
                <a:r>
                  <a:rPr kumimoji="1" lang="en-US" altLang="ko-Kore-KR" sz="2400" baseline="-25000" dirty="0"/>
                  <a:t>1</a:t>
                </a:r>
                <a:r>
                  <a:rPr kumimoji="1" lang="en-US" altLang="ko-Kore-KR" sz="2400" dirty="0"/>
                  <a:t>)</a:t>
                </a:r>
                <a:endParaRPr kumimoji="1" lang="ko-Kore-KR" altLang="en-US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2461EE5-AB11-7844-AF2C-95FBB1B982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5881" y="5020630"/>
                <a:ext cx="3651449" cy="502766"/>
              </a:xfrm>
              <a:prstGeom prst="rect">
                <a:avLst/>
              </a:prstGeom>
              <a:blipFill>
                <a:blip r:embed="rId5"/>
                <a:stretch>
                  <a:fillRect l="-347" r="-1736" b="-2439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직사각형 20">
            <a:extLst>
              <a:ext uri="{FF2B5EF4-FFF2-40B4-BE49-F238E27FC236}">
                <a16:creationId xmlns:a16="http://schemas.microsoft.com/office/drawing/2014/main" id="{AAD6441A-D710-9A46-B655-C02693303AB9}"/>
              </a:ext>
            </a:extLst>
          </p:cNvPr>
          <p:cNvSpPr/>
          <p:nvPr/>
        </p:nvSpPr>
        <p:spPr>
          <a:xfrm>
            <a:off x="1535564" y="2211422"/>
            <a:ext cx="2865748" cy="1463442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3D40DC-BBE4-154A-B6BA-39CF90385AC8}"/>
              </a:ext>
            </a:extLst>
          </p:cNvPr>
          <p:cNvSpPr txBox="1"/>
          <p:nvPr/>
        </p:nvSpPr>
        <p:spPr>
          <a:xfrm>
            <a:off x="4308140" y="1818498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>
                <a:solidFill>
                  <a:srgbClr val="C00000"/>
                </a:solidFill>
              </a:rPr>
              <a:t>H(X)</a:t>
            </a:r>
            <a:endParaRPr kumimoji="1" lang="ko-Kore-KR" altLang="en-US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표 22">
                <a:extLst>
                  <a:ext uri="{FF2B5EF4-FFF2-40B4-BE49-F238E27FC236}">
                    <a16:creationId xmlns:a16="http://schemas.microsoft.com/office/drawing/2014/main" id="{13D081C9-7F22-8343-8BB4-97AD1D4E598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77920605"/>
                  </p:ext>
                </p:extLst>
              </p:nvPr>
            </p:nvGraphicFramePr>
            <p:xfrm>
              <a:off x="5938657" y="4342373"/>
              <a:ext cx="1809462" cy="18592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87009">
                      <a:extLst>
                        <a:ext uri="{9D8B030D-6E8A-4147-A177-3AD203B41FA5}">
                          <a16:colId xmlns:a16="http://schemas.microsoft.com/office/drawing/2014/main" val="310765045"/>
                        </a:ext>
                      </a:extLst>
                    </a:gridCol>
                    <a:gridCol w="587009">
                      <a:extLst>
                        <a:ext uri="{9D8B030D-6E8A-4147-A177-3AD203B41FA5}">
                          <a16:colId xmlns:a16="http://schemas.microsoft.com/office/drawing/2014/main" val="2937600008"/>
                        </a:ext>
                      </a:extLst>
                    </a:gridCol>
                    <a:gridCol w="635444">
                      <a:extLst>
                        <a:ext uri="{9D8B030D-6E8A-4147-A177-3AD203B41FA5}">
                          <a16:colId xmlns:a16="http://schemas.microsoft.com/office/drawing/2014/main" val="3425403209"/>
                        </a:ext>
                      </a:extLst>
                    </a:gridCol>
                  </a:tblGrid>
                  <a:tr h="3517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b="1" dirty="0"/>
                            <a:t>X</a:t>
                          </a:r>
                          <a:r>
                            <a:rPr lang="en-US" altLang="ko-Kore-KR" b="1" baseline="-25000" dirty="0"/>
                            <a:t>1</a:t>
                          </a:r>
                          <a:endParaRPr lang="ko-Kore-KR" altLang="en-US" b="1" baseline="-25000" dirty="0"/>
                        </a:p>
                      </a:txBody>
                      <a:tcPr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b="1" dirty="0"/>
                            <a:t>X</a:t>
                          </a:r>
                          <a:r>
                            <a:rPr lang="en-US" altLang="ko-Kore-KR" b="1" baseline="-25000" dirty="0"/>
                            <a:t>2</a:t>
                          </a:r>
                          <a:endParaRPr lang="ko-Kore-KR" altLang="en-US" b="1" baseline="-25000" dirty="0"/>
                        </a:p>
                      </a:txBody>
                      <a:tcPr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kumimoji="1" lang="en-US" altLang="ko-Kore-KR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kumimoji="1" lang="en-US" altLang="ko-Kore-KR" b="1" i="1" dirty="0" smtClean="0">
                                        <a:latin typeface="Cambria Math" panose="02040503050406030204" pitchFamily="18" charset="0"/>
                                      </a:rPr>
                                      <m:t>𝒀</m:t>
                                    </m:r>
                                  </m:e>
                                </m:bar>
                              </m:oMath>
                            </m:oMathPara>
                          </a14:m>
                          <a:endParaRPr lang="ko-Kore-KR" altLang="en-US" b="1" dirty="0"/>
                        </a:p>
                      </a:txBody>
                      <a:tcPr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51838063"/>
                      </a:ext>
                    </a:extLst>
                  </a:tr>
                  <a:tr h="3517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0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0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0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62598163"/>
                      </a:ext>
                    </a:extLst>
                  </a:tr>
                  <a:tr h="3517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0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1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1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69016762"/>
                      </a:ext>
                    </a:extLst>
                  </a:tr>
                  <a:tr h="3517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1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0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1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48435573"/>
                      </a:ext>
                    </a:extLst>
                  </a:tr>
                  <a:tr h="3517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1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1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0 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2067735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표 22">
                <a:extLst>
                  <a:ext uri="{FF2B5EF4-FFF2-40B4-BE49-F238E27FC236}">
                    <a16:creationId xmlns:a16="http://schemas.microsoft.com/office/drawing/2014/main" id="{13D081C9-7F22-8343-8BB4-97AD1D4E598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77920605"/>
                  </p:ext>
                </p:extLst>
              </p:nvPr>
            </p:nvGraphicFramePr>
            <p:xfrm>
              <a:off x="5938657" y="4342373"/>
              <a:ext cx="1809462" cy="18592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87009">
                      <a:extLst>
                        <a:ext uri="{9D8B030D-6E8A-4147-A177-3AD203B41FA5}">
                          <a16:colId xmlns:a16="http://schemas.microsoft.com/office/drawing/2014/main" val="310765045"/>
                        </a:ext>
                      </a:extLst>
                    </a:gridCol>
                    <a:gridCol w="587009">
                      <a:extLst>
                        <a:ext uri="{9D8B030D-6E8A-4147-A177-3AD203B41FA5}">
                          <a16:colId xmlns:a16="http://schemas.microsoft.com/office/drawing/2014/main" val="2937600008"/>
                        </a:ext>
                      </a:extLst>
                    </a:gridCol>
                    <a:gridCol w="635444">
                      <a:extLst>
                        <a:ext uri="{9D8B030D-6E8A-4147-A177-3AD203B41FA5}">
                          <a16:colId xmlns:a16="http://schemas.microsoft.com/office/drawing/2014/main" val="3425403209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b="1" dirty="0"/>
                            <a:t>X</a:t>
                          </a:r>
                          <a:r>
                            <a:rPr lang="en-US" altLang="ko-Kore-KR" b="1" baseline="-25000" dirty="0"/>
                            <a:t>1</a:t>
                          </a:r>
                          <a:endParaRPr lang="ko-Kore-KR" altLang="en-US" b="1" baseline="-25000" dirty="0"/>
                        </a:p>
                      </a:txBody>
                      <a:tcPr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b="1" dirty="0"/>
                            <a:t>X</a:t>
                          </a:r>
                          <a:r>
                            <a:rPr lang="en-US" altLang="ko-Kore-KR" b="1" baseline="-25000" dirty="0"/>
                            <a:t>2</a:t>
                          </a:r>
                          <a:endParaRPr lang="ko-Kore-KR" altLang="en-US" b="1" baseline="-25000" dirty="0"/>
                        </a:p>
                      </a:txBody>
                      <a:tcPr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182353" t="-3125" b="-3843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5183806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0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0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0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6259816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0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1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1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6901676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1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0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1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4843557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1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1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0 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2067735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43462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Problem: Perceptron</a:t>
            </a:r>
            <a:endParaRPr kumimoji="1"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0" y="1119485"/>
            <a:ext cx="9144000" cy="5409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ko-KR" dirty="0"/>
              <a:t>XOR using NN</a:t>
            </a:r>
            <a:endParaRPr kumimoji="1"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7AE19C3-7D6C-5D43-9A0B-05576F364B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279470"/>
              </p:ext>
            </p:extLst>
          </p:nvPr>
        </p:nvGraphicFramePr>
        <p:xfrm>
          <a:off x="622909" y="2575806"/>
          <a:ext cx="2827664" cy="24258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6916">
                  <a:extLst>
                    <a:ext uri="{9D8B030D-6E8A-4147-A177-3AD203B41FA5}">
                      <a16:colId xmlns:a16="http://schemas.microsoft.com/office/drawing/2014/main" val="4264268575"/>
                    </a:ext>
                  </a:extLst>
                </a:gridCol>
                <a:gridCol w="706916">
                  <a:extLst>
                    <a:ext uri="{9D8B030D-6E8A-4147-A177-3AD203B41FA5}">
                      <a16:colId xmlns:a16="http://schemas.microsoft.com/office/drawing/2014/main" val="432067982"/>
                    </a:ext>
                  </a:extLst>
                </a:gridCol>
                <a:gridCol w="706916">
                  <a:extLst>
                    <a:ext uri="{9D8B030D-6E8A-4147-A177-3AD203B41FA5}">
                      <a16:colId xmlns:a16="http://schemas.microsoft.com/office/drawing/2014/main" val="1527585533"/>
                    </a:ext>
                  </a:extLst>
                </a:gridCol>
                <a:gridCol w="706916">
                  <a:extLst>
                    <a:ext uri="{9D8B030D-6E8A-4147-A177-3AD203B41FA5}">
                      <a16:colId xmlns:a16="http://schemas.microsoft.com/office/drawing/2014/main" val="2441847573"/>
                    </a:ext>
                  </a:extLst>
                </a:gridCol>
              </a:tblGrid>
              <a:tr h="48517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/>
                        <a:t>X1</a:t>
                      </a:r>
                      <a:endParaRPr lang="ko-Kore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/>
                        <a:t>X2</a:t>
                      </a:r>
                      <a:endParaRPr lang="ko-Kore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/>
                        <a:t>XOR</a:t>
                      </a:r>
                      <a:endParaRPr lang="ko-Kore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8126334"/>
                  </a:ext>
                </a:extLst>
              </a:tr>
              <a:tr h="48517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0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0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0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-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5701739"/>
                  </a:ext>
                </a:extLst>
              </a:tr>
              <a:tr h="48517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0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+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5334369"/>
                  </a:ext>
                </a:extLst>
              </a:tr>
              <a:tr h="48517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0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+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2991346"/>
                  </a:ext>
                </a:extLst>
              </a:tr>
              <a:tr h="48517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0 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-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0795391"/>
                  </a:ext>
                </a:extLst>
              </a:tr>
            </a:tbl>
          </a:graphicData>
        </a:graphic>
      </p:graphicFrame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CD24438B-BB17-9645-BF4B-851232023090}"/>
              </a:ext>
            </a:extLst>
          </p:cNvPr>
          <p:cNvCxnSpPr/>
          <p:nvPr/>
        </p:nvCxnSpPr>
        <p:spPr>
          <a:xfrm>
            <a:off x="4924540" y="2575806"/>
            <a:ext cx="0" cy="22936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7BAEF177-C185-9643-9B9F-8FF8BE189AD3}"/>
              </a:ext>
            </a:extLst>
          </p:cNvPr>
          <p:cNvCxnSpPr>
            <a:cxnSpLocks/>
          </p:cNvCxnSpPr>
          <p:nvPr/>
        </p:nvCxnSpPr>
        <p:spPr>
          <a:xfrm flipH="1">
            <a:off x="4924540" y="4850865"/>
            <a:ext cx="2743200" cy="1859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429D342-9202-2744-A76B-8DD3FC153828}"/>
              </a:ext>
            </a:extLst>
          </p:cNvPr>
          <p:cNvSpPr txBox="1"/>
          <p:nvPr/>
        </p:nvSpPr>
        <p:spPr>
          <a:xfrm>
            <a:off x="5155893" y="49135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0</a:t>
            </a:r>
            <a:endParaRPr kumimoji="1" lang="ko-Kore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07003C-BBE9-9245-882A-85673C8389D9}"/>
              </a:ext>
            </a:extLst>
          </p:cNvPr>
          <p:cNvSpPr txBox="1"/>
          <p:nvPr/>
        </p:nvSpPr>
        <p:spPr>
          <a:xfrm>
            <a:off x="7255884" y="49135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1</a:t>
            </a:r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3C93AB-A9AB-3A48-A6E7-EA1F4AB76DB4}"/>
              </a:ext>
            </a:extLst>
          </p:cNvPr>
          <p:cNvSpPr txBox="1"/>
          <p:nvPr/>
        </p:nvSpPr>
        <p:spPr>
          <a:xfrm>
            <a:off x="4542344" y="43718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0</a:t>
            </a:r>
            <a:endParaRPr kumimoji="1"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40AD7F2-CDC4-864C-B986-265575B65E7B}"/>
              </a:ext>
            </a:extLst>
          </p:cNvPr>
          <p:cNvSpPr txBox="1"/>
          <p:nvPr/>
        </p:nvSpPr>
        <p:spPr>
          <a:xfrm>
            <a:off x="4542344" y="27744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1</a:t>
            </a:r>
            <a:endParaRPr kumimoji="1" lang="ko-Kore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F90CD1-C418-7E40-8A0B-A7EF33D0C8CF}"/>
              </a:ext>
            </a:extLst>
          </p:cNvPr>
          <p:cNvSpPr txBox="1"/>
          <p:nvPr/>
        </p:nvSpPr>
        <p:spPr>
          <a:xfrm>
            <a:off x="6103345" y="2137272"/>
            <a:ext cx="588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/>
              <a:t>XOR</a:t>
            </a:r>
            <a:endParaRPr kumimoji="1" lang="ko-Kore-KR" alt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3F81CF-35DD-6048-AB4B-4E001B6F0757}"/>
              </a:ext>
            </a:extLst>
          </p:cNvPr>
          <p:cNvSpPr txBox="1"/>
          <p:nvPr/>
        </p:nvSpPr>
        <p:spPr>
          <a:xfrm>
            <a:off x="5154055" y="4250669"/>
            <a:ext cx="279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/>
              <a:t>-</a:t>
            </a:r>
            <a:endParaRPr kumimoji="1" lang="ko-Kore-KR" altLang="en-US" sz="2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5C06A1-75A2-7A4E-86EA-CED4B5A159FC}"/>
              </a:ext>
            </a:extLst>
          </p:cNvPr>
          <p:cNvSpPr txBox="1"/>
          <p:nvPr/>
        </p:nvSpPr>
        <p:spPr>
          <a:xfrm>
            <a:off x="7132859" y="425066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/>
              <a:t>+</a:t>
            </a:r>
            <a:endParaRPr kumimoji="1" lang="ko-Kore-KR" altLang="en-US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8BD50A1-7EAC-0C4B-858D-ACF47ECE754B}"/>
              </a:ext>
            </a:extLst>
          </p:cNvPr>
          <p:cNvSpPr txBox="1"/>
          <p:nvPr/>
        </p:nvSpPr>
        <p:spPr>
          <a:xfrm>
            <a:off x="5154055" y="270135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/>
              <a:t>+</a:t>
            </a:r>
            <a:endParaRPr kumimoji="1" lang="ko-Kore-KR" altLang="en-US" sz="2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A7154B8-3514-CA49-AED6-80AFD0B1FEAC}"/>
              </a:ext>
            </a:extLst>
          </p:cNvPr>
          <p:cNvSpPr txBox="1"/>
          <p:nvPr/>
        </p:nvSpPr>
        <p:spPr>
          <a:xfrm>
            <a:off x="7132859" y="2675259"/>
            <a:ext cx="279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/>
              <a:t>-</a:t>
            </a:r>
            <a:endParaRPr kumimoji="1" lang="ko-Kore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94260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Solution: MLP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u="sng" dirty="0"/>
              <a:t>Multiple logistic regression units</a:t>
            </a:r>
            <a:r>
              <a:rPr kumimoji="1" lang="en-US" altLang="ko-KR" dirty="0"/>
              <a:t> can separate XOR</a:t>
            </a:r>
            <a:endParaRPr kumimoji="1"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E907AC6-BF44-A949-8FFB-38B99383E59F}"/>
              </a:ext>
            </a:extLst>
          </p:cNvPr>
          <p:cNvGrpSpPr/>
          <p:nvPr/>
        </p:nvGrpSpPr>
        <p:grpSpPr>
          <a:xfrm>
            <a:off x="224443" y="2743350"/>
            <a:ext cx="4513598" cy="583711"/>
            <a:chOff x="1809324" y="4913322"/>
            <a:chExt cx="4513598" cy="583711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07B00EA-6629-F241-9068-6428B48C3058}"/>
                </a:ext>
              </a:extLst>
            </p:cNvPr>
            <p:cNvSpPr/>
            <p:nvPr/>
          </p:nvSpPr>
          <p:spPr>
            <a:xfrm>
              <a:off x="2785730" y="4944140"/>
              <a:ext cx="978196" cy="552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C27F941-5226-2E40-BBDF-C548D0004D7D}"/>
                </a:ext>
              </a:extLst>
            </p:cNvPr>
            <p:cNvSpPr/>
            <p:nvPr/>
          </p:nvSpPr>
          <p:spPr>
            <a:xfrm>
              <a:off x="4401880" y="4942729"/>
              <a:ext cx="978196" cy="552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35D5EF0F-3BB9-A344-B370-170FCBDCEAE7}"/>
                    </a:ext>
                  </a:extLst>
                </p:cNvPr>
                <p:cNvSpPr txBox="1"/>
                <p:nvPr/>
              </p:nvSpPr>
              <p:spPr>
                <a:xfrm>
                  <a:off x="1809324" y="5058333"/>
                  <a:ext cx="3922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oMath>
                    </m:oMathPara>
                  </a14:m>
                  <a:endParaRPr kumimoji="1" lang="ko-Kore-KR" altLang="en-US" i="1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35D5EF0F-3BB9-A344-B370-170FCBDCEA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9324" y="5058333"/>
                  <a:ext cx="392287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B46AE9C4-CE0F-994B-9769-9DA132DFA504}"/>
                </a:ext>
              </a:extLst>
            </p:cNvPr>
            <p:cNvCxnSpPr>
              <a:endCxn id="7" idx="1"/>
            </p:cNvCxnSpPr>
            <p:nvPr/>
          </p:nvCxnSpPr>
          <p:spPr>
            <a:xfrm>
              <a:off x="2147777" y="5220585"/>
              <a:ext cx="637953" cy="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049836B6-6A76-FE40-B1B3-476977C45E6E}"/>
                </a:ext>
              </a:extLst>
            </p:cNvPr>
            <p:cNvCxnSpPr>
              <a:cxnSpLocks/>
              <a:stCxn id="7" idx="3"/>
              <a:endCxn id="8" idx="1"/>
            </p:cNvCxnSpPr>
            <p:nvPr/>
          </p:nvCxnSpPr>
          <p:spPr>
            <a:xfrm flipV="1">
              <a:off x="3763926" y="5219176"/>
              <a:ext cx="637954" cy="141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0D24661C-3C9A-AF40-A6A9-013D125B92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80076" y="5209949"/>
              <a:ext cx="637954" cy="141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2EE964B-6CBA-FB48-BD1E-40501F695983}"/>
                    </a:ext>
                  </a:extLst>
                </p:cNvPr>
                <p:cNvSpPr txBox="1"/>
                <p:nvPr/>
              </p:nvSpPr>
              <p:spPr>
                <a:xfrm>
                  <a:off x="3129047" y="5045526"/>
                  <a:ext cx="3048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kumimoji="1" lang="ko-Kore-KR" altLang="en-US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2EE964B-6CBA-FB48-BD1E-40501F6959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9047" y="5045526"/>
                  <a:ext cx="304892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282640AA-FFFB-5441-97FF-DA719C248465}"/>
                    </a:ext>
                  </a:extLst>
                </p:cNvPr>
                <p:cNvSpPr txBox="1"/>
                <p:nvPr/>
              </p:nvSpPr>
              <p:spPr>
                <a:xfrm>
                  <a:off x="6018030" y="5034509"/>
                  <a:ext cx="30489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ar>
                          <m:barPr>
                            <m:pos m:val="top"/>
                            <m:ctrlPr>
                              <a:rPr kumimoji="1" lang="en-US" altLang="ko-Kore-KR" i="1" dirty="0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kumimoji="1" lang="en-US" altLang="ko-Kore-KR" b="0" i="1" dirty="0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bar>
                      </m:oMath>
                    </m:oMathPara>
                  </a14:m>
                  <a:endParaRPr kumimoji="1" lang="ko-Kore-KR" altLang="en-US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282640AA-FFFB-5441-97FF-DA719C2484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8030" y="5034509"/>
                  <a:ext cx="304892" cy="4001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990B02B4-4C9E-AB4C-95F1-4EFF0A7B5CF4}"/>
                    </a:ext>
                  </a:extLst>
                </p:cNvPr>
                <p:cNvSpPr txBox="1"/>
                <p:nvPr/>
              </p:nvSpPr>
              <p:spPr>
                <a:xfrm>
                  <a:off x="3919447" y="4913322"/>
                  <a:ext cx="3048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kumimoji="1" lang="ko-Kore-KR" alt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990B02B4-4C9E-AB4C-95F1-4EFF0A7B5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9447" y="4913322"/>
                  <a:ext cx="304892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자유형 15">
              <a:extLst>
                <a:ext uri="{FF2B5EF4-FFF2-40B4-BE49-F238E27FC236}">
                  <a16:creationId xmlns:a16="http://schemas.microsoft.com/office/drawing/2014/main" id="{A87BE9A8-888D-194C-B8ED-342CF84CD2E3}"/>
                </a:ext>
              </a:extLst>
            </p:cNvPr>
            <p:cNvSpPr/>
            <p:nvPr/>
          </p:nvSpPr>
          <p:spPr>
            <a:xfrm>
              <a:off x="4640674" y="5054945"/>
              <a:ext cx="561861" cy="350494"/>
            </a:xfrm>
            <a:custGeom>
              <a:avLst/>
              <a:gdLst>
                <a:gd name="connsiteX0" fmla="*/ 0 w 1322024"/>
                <a:gd name="connsiteY0" fmla="*/ 343347 h 350494"/>
                <a:gd name="connsiteX1" fmla="*/ 572878 w 1322024"/>
                <a:gd name="connsiteY1" fmla="*/ 310297 h 350494"/>
                <a:gd name="connsiteX2" fmla="*/ 760164 w 1322024"/>
                <a:gd name="connsiteY2" fmla="*/ 34875 h 350494"/>
                <a:gd name="connsiteX3" fmla="*/ 1322024 w 1322024"/>
                <a:gd name="connsiteY3" fmla="*/ 12841 h 350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22024" h="350494">
                  <a:moveTo>
                    <a:pt x="0" y="343347"/>
                  </a:moveTo>
                  <a:cubicBezTo>
                    <a:pt x="223092" y="352528"/>
                    <a:pt x="446184" y="361709"/>
                    <a:pt x="572878" y="310297"/>
                  </a:cubicBezTo>
                  <a:cubicBezTo>
                    <a:pt x="699572" y="258885"/>
                    <a:pt x="635306" y="84451"/>
                    <a:pt x="760164" y="34875"/>
                  </a:cubicBezTo>
                  <a:cubicBezTo>
                    <a:pt x="885022" y="-14701"/>
                    <a:pt x="1103523" y="-930"/>
                    <a:pt x="1322024" y="12841"/>
                  </a:cubicBezTo>
                </a:path>
              </a:pathLst>
            </a:custGeom>
            <a:noFill/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EEF42F04-44FC-BA41-9AB9-E73AB4D131D3}"/>
              </a:ext>
            </a:extLst>
          </p:cNvPr>
          <p:cNvGrpSpPr/>
          <p:nvPr/>
        </p:nvGrpSpPr>
        <p:grpSpPr>
          <a:xfrm>
            <a:off x="218673" y="4360566"/>
            <a:ext cx="4513598" cy="583711"/>
            <a:chOff x="1809324" y="4913322"/>
            <a:chExt cx="4513598" cy="583711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69E6167-1540-B149-B653-D459896B373A}"/>
                </a:ext>
              </a:extLst>
            </p:cNvPr>
            <p:cNvSpPr/>
            <p:nvPr/>
          </p:nvSpPr>
          <p:spPr>
            <a:xfrm>
              <a:off x="2785730" y="4944140"/>
              <a:ext cx="978196" cy="552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A1C4EF81-FEF1-7E4E-9003-8F54DF257321}"/>
                </a:ext>
              </a:extLst>
            </p:cNvPr>
            <p:cNvSpPr/>
            <p:nvPr/>
          </p:nvSpPr>
          <p:spPr>
            <a:xfrm>
              <a:off x="4401880" y="4942729"/>
              <a:ext cx="978196" cy="552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672D112D-F2A1-CA40-8C73-D9F4E5FF0A4E}"/>
                    </a:ext>
                  </a:extLst>
                </p:cNvPr>
                <p:cNvSpPr txBox="1"/>
                <p:nvPr/>
              </p:nvSpPr>
              <p:spPr>
                <a:xfrm>
                  <a:off x="1809324" y="5058333"/>
                  <a:ext cx="3922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oMath>
                    </m:oMathPara>
                  </a14:m>
                  <a:endParaRPr kumimoji="1" lang="ko-Kore-KR" altLang="en-US" i="1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672D112D-F2A1-CA40-8C73-D9F4E5FF0A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9324" y="5058333"/>
                  <a:ext cx="392287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F4A83BF9-5A0E-F547-BD6D-E40FEAD214EC}"/>
                </a:ext>
              </a:extLst>
            </p:cNvPr>
            <p:cNvCxnSpPr>
              <a:endCxn id="18" idx="1"/>
            </p:cNvCxnSpPr>
            <p:nvPr/>
          </p:nvCxnSpPr>
          <p:spPr>
            <a:xfrm>
              <a:off x="2147777" y="5220585"/>
              <a:ext cx="637953" cy="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AC7E9E47-C1EB-AC4A-9361-30E36E830877}"/>
                </a:ext>
              </a:extLst>
            </p:cNvPr>
            <p:cNvCxnSpPr>
              <a:cxnSpLocks/>
              <a:stCxn id="18" idx="3"/>
              <a:endCxn id="19" idx="1"/>
            </p:cNvCxnSpPr>
            <p:nvPr/>
          </p:nvCxnSpPr>
          <p:spPr>
            <a:xfrm flipV="1">
              <a:off x="3763926" y="5219176"/>
              <a:ext cx="637954" cy="141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F7A36D4D-6806-BF46-9F33-3378BA1286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80076" y="5209949"/>
              <a:ext cx="637954" cy="141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5133E930-26B8-F349-85F1-9F1D4CEA045C}"/>
                    </a:ext>
                  </a:extLst>
                </p:cNvPr>
                <p:cNvSpPr txBox="1"/>
                <p:nvPr/>
              </p:nvSpPr>
              <p:spPr>
                <a:xfrm>
                  <a:off x="3129047" y="5045526"/>
                  <a:ext cx="3048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kumimoji="1" lang="ko-Kore-KR" altLang="en-US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5133E930-26B8-F349-85F1-9F1D4CEA04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9047" y="5045526"/>
                  <a:ext cx="304892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CFA4C08F-B81D-F949-91F0-326B3A162CFB}"/>
                    </a:ext>
                  </a:extLst>
                </p:cNvPr>
                <p:cNvSpPr txBox="1"/>
                <p:nvPr/>
              </p:nvSpPr>
              <p:spPr>
                <a:xfrm>
                  <a:off x="6018030" y="5034509"/>
                  <a:ext cx="30489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ar>
                          <m:barPr>
                            <m:pos m:val="top"/>
                            <m:ctrlPr>
                              <a:rPr kumimoji="1" lang="en-US" altLang="ko-Kore-KR" i="1" dirty="0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kumimoji="1" lang="en-US" altLang="ko-Kore-KR" b="0" i="1" dirty="0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bar>
                      </m:oMath>
                    </m:oMathPara>
                  </a14:m>
                  <a:endParaRPr kumimoji="1" lang="ko-Kore-KR" altLang="en-US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CFA4C08F-B81D-F949-91F0-326B3A162C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8030" y="5034509"/>
                  <a:ext cx="304892" cy="40011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B0CC7D33-82F3-A749-8277-DD2656437B56}"/>
                    </a:ext>
                  </a:extLst>
                </p:cNvPr>
                <p:cNvSpPr txBox="1"/>
                <p:nvPr/>
              </p:nvSpPr>
              <p:spPr>
                <a:xfrm>
                  <a:off x="3919447" y="4913322"/>
                  <a:ext cx="3048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kumimoji="1" lang="ko-Kore-KR" altLang="en-US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B0CC7D33-82F3-A749-8277-DD2656437B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9447" y="4913322"/>
                  <a:ext cx="304892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자유형 26">
              <a:extLst>
                <a:ext uri="{FF2B5EF4-FFF2-40B4-BE49-F238E27FC236}">
                  <a16:creationId xmlns:a16="http://schemas.microsoft.com/office/drawing/2014/main" id="{0767D9BF-50DD-8E41-A050-EE7626864EF0}"/>
                </a:ext>
              </a:extLst>
            </p:cNvPr>
            <p:cNvSpPr/>
            <p:nvPr/>
          </p:nvSpPr>
          <p:spPr>
            <a:xfrm>
              <a:off x="4640674" y="5054945"/>
              <a:ext cx="561861" cy="350494"/>
            </a:xfrm>
            <a:custGeom>
              <a:avLst/>
              <a:gdLst>
                <a:gd name="connsiteX0" fmla="*/ 0 w 1322024"/>
                <a:gd name="connsiteY0" fmla="*/ 343347 h 350494"/>
                <a:gd name="connsiteX1" fmla="*/ 572878 w 1322024"/>
                <a:gd name="connsiteY1" fmla="*/ 310297 h 350494"/>
                <a:gd name="connsiteX2" fmla="*/ 760164 w 1322024"/>
                <a:gd name="connsiteY2" fmla="*/ 34875 h 350494"/>
                <a:gd name="connsiteX3" fmla="*/ 1322024 w 1322024"/>
                <a:gd name="connsiteY3" fmla="*/ 12841 h 350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22024" h="350494">
                  <a:moveTo>
                    <a:pt x="0" y="343347"/>
                  </a:moveTo>
                  <a:cubicBezTo>
                    <a:pt x="223092" y="352528"/>
                    <a:pt x="446184" y="361709"/>
                    <a:pt x="572878" y="310297"/>
                  </a:cubicBezTo>
                  <a:cubicBezTo>
                    <a:pt x="699572" y="258885"/>
                    <a:pt x="635306" y="84451"/>
                    <a:pt x="760164" y="34875"/>
                  </a:cubicBezTo>
                  <a:cubicBezTo>
                    <a:pt x="885022" y="-14701"/>
                    <a:pt x="1103523" y="-930"/>
                    <a:pt x="1322024" y="12841"/>
                  </a:cubicBezTo>
                </a:path>
              </a:pathLst>
            </a:custGeom>
            <a:noFill/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7FB42099-AE3B-7740-BBC4-50593CCC8ADC}"/>
              </a:ext>
            </a:extLst>
          </p:cNvPr>
          <p:cNvGrpSpPr/>
          <p:nvPr/>
        </p:nvGrpSpPr>
        <p:grpSpPr>
          <a:xfrm>
            <a:off x="4332188" y="3472577"/>
            <a:ext cx="4513598" cy="583711"/>
            <a:chOff x="1809324" y="4913322"/>
            <a:chExt cx="4513598" cy="583711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3408E942-5EE2-854C-AB15-2BAC23A79F2A}"/>
                </a:ext>
              </a:extLst>
            </p:cNvPr>
            <p:cNvSpPr/>
            <p:nvPr/>
          </p:nvSpPr>
          <p:spPr>
            <a:xfrm>
              <a:off x="2785730" y="4944140"/>
              <a:ext cx="978196" cy="552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FB45EE26-E1B1-1741-BBAC-8A6D771F70D3}"/>
                </a:ext>
              </a:extLst>
            </p:cNvPr>
            <p:cNvSpPr/>
            <p:nvPr/>
          </p:nvSpPr>
          <p:spPr>
            <a:xfrm>
              <a:off x="4401880" y="4942729"/>
              <a:ext cx="978196" cy="552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CD4FCEBD-9F77-9E41-8032-47C84AB09EB6}"/>
                    </a:ext>
                  </a:extLst>
                </p:cNvPr>
                <p:cNvSpPr txBox="1"/>
                <p:nvPr/>
              </p:nvSpPr>
              <p:spPr>
                <a:xfrm>
                  <a:off x="1809324" y="5058333"/>
                  <a:ext cx="3922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oMath>
                    </m:oMathPara>
                  </a14:m>
                  <a:endParaRPr kumimoji="1" lang="ko-Kore-KR" altLang="en-US" i="1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CD4FCEBD-9F77-9E41-8032-47C84AB09E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9324" y="5058333"/>
                  <a:ext cx="392287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782FEB3B-00D0-144B-A4B7-27A1E9093801}"/>
                </a:ext>
              </a:extLst>
            </p:cNvPr>
            <p:cNvCxnSpPr>
              <a:endCxn id="29" idx="1"/>
            </p:cNvCxnSpPr>
            <p:nvPr/>
          </p:nvCxnSpPr>
          <p:spPr>
            <a:xfrm>
              <a:off x="2147777" y="5220585"/>
              <a:ext cx="637953" cy="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F604E70F-0CC3-024A-9EE8-C3BDDE5650D3}"/>
                </a:ext>
              </a:extLst>
            </p:cNvPr>
            <p:cNvCxnSpPr>
              <a:cxnSpLocks/>
              <a:stCxn id="29" idx="3"/>
              <a:endCxn id="30" idx="1"/>
            </p:cNvCxnSpPr>
            <p:nvPr/>
          </p:nvCxnSpPr>
          <p:spPr>
            <a:xfrm flipV="1">
              <a:off x="3763926" y="5219176"/>
              <a:ext cx="637954" cy="141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BFA45008-4AD3-834C-A507-AAEBCE6B81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80076" y="5209949"/>
              <a:ext cx="637954" cy="141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E30EF30A-C215-404F-811D-FDCF7A9A7221}"/>
                    </a:ext>
                  </a:extLst>
                </p:cNvPr>
                <p:cNvSpPr txBox="1"/>
                <p:nvPr/>
              </p:nvSpPr>
              <p:spPr>
                <a:xfrm>
                  <a:off x="3129047" y="5045526"/>
                  <a:ext cx="3048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kumimoji="1" lang="ko-Kore-KR" altLang="en-US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E30EF30A-C215-404F-811D-FDCF7A9A72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9047" y="5045526"/>
                  <a:ext cx="304892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AF53A4DD-7EAE-C544-B3EF-D777C41C087C}"/>
                    </a:ext>
                  </a:extLst>
                </p:cNvPr>
                <p:cNvSpPr txBox="1"/>
                <p:nvPr/>
              </p:nvSpPr>
              <p:spPr>
                <a:xfrm>
                  <a:off x="6018030" y="5034509"/>
                  <a:ext cx="30489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ar>
                          <m:barPr>
                            <m:pos m:val="top"/>
                            <m:ctrlPr>
                              <a:rPr kumimoji="1" lang="en-US" altLang="ko-Kore-KR" i="1" dirty="0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kumimoji="1" lang="en-US" altLang="ko-Kore-KR" b="0" i="1" dirty="0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bar>
                      </m:oMath>
                    </m:oMathPara>
                  </a14:m>
                  <a:endParaRPr kumimoji="1" lang="ko-Kore-KR" altLang="en-US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AF53A4DD-7EAE-C544-B3EF-D777C41C08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8030" y="5034509"/>
                  <a:ext cx="304892" cy="40011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6A027AF1-5416-F742-A0B5-F05A16FBFE59}"/>
                    </a:ext>
                  </a:extLst>
                </p:cNvPr>
                <p:cNvSpPr txBox="1"/>
                <p:nvPr/>
              </p:nvSpPr>
              <p:spPr>
                <a:xfrm>
                  <a:off x="3919447" y="4913322"/>
                  <a:ext cx="3048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kumimoji="1" lang="ko-Kore-KR" altLang="en-US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6A027AF1-5416-F742-A0B5-F05A16FBFE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9447" y="4913322"/>
                  <a:ext cx="304892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자유형 37">
              <a:extLst>
                <a:ext uri="{FF2B5EF4-FFF2-40B4-BE49-F238E27FC236}">
                  <a16:creationId xmlns:a16="http://schemas.microsoft.com/office/drawing/2014/main" id="{E2872627-AA16-2F40-9919-BC03A29912DC}"/>
                </a:ext>
              </a:extLst>
            </p:cNvPr>
            <p:cNvSpPr/>
            <p:nvPr/>
          </p:nvSpPr>
          <p:spPr>
            <a:xfrm>
              <a:off x="4640674" y="5054945"/>
              <a:ext cx="561861" cy="350494"/>
            </a:xfrm>
            <a:custGeom>
              <a:avLst/>
              <a:gdLst>
                <a:gd name="connsiteX0" fmla="*/ 0 w 1322024"/>
                <a:gd name="connsiteY0" fmla="*/ 343347 h 350494"/>
                <a:gd name="connsiteX1" fmla="*/ 572878 w 1322024"/>
                <a:gd name="connsiteY1" fmla="*/ 310297 h 350494"/>
                <a:gd name="connsiteX2" fmla="*/ 760164 w 1322024"/>
                <a:gd name="connsiteY2" fmla="*/ 34875 h 350494"/>
                <a:gd name="connsiteX3" fmla="*/ 1322024 w 1322024"/>
                <a:gd name="connsiteY3" fmla="*/ 12841 h 350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22024" h="350494">
                  <a:moveTo>
                    <a:pt x="0" y="343347"/>
                  </a:moveTo>
                  <a:cubicBezTo>
                    <a:pt x="223092" y="352528"/>
                    <a:pt x="446184" y="361709"/>
                    <a:pt x="572878" y="310297"/>
                  </a:cubicBezTo>
                  <a:cubicBezTo>
                    <a:pt x="699572" y="258885"/>
                    <a:pt x="635306" y="84451"/>
                    <a:pt x="760164" y="34875"/>
                  </a:cubicBezTo>
                  <a:cubicBezTo>
                    <a:pt x="885022" y="-14701"/>
                    <a:pt x="1103523" y="-930"/>
                    <a:pt x="1322024" y="12841"/>
                  </a:cubicBezTo>
                </a:path>
              </a:pathLst>
            </a:custGeom>
            <a:noFill/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80987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3">
            <a:extLst>
              <a:ext uri="{FF2B5EF4-FFF2-40B4-BE49-F238E27FC236}">
                <a16:creationId xmlns:a16="http://schemas.microsoft.com/office/drawing/2014/main" id="{176F9AE5-03F6-7542-A3D7-18D28002A6B3}"/>
              </a:ext>
            </a:extLst>
          </p:cNvPr>
          <p:cNvSpPr/>
          <p:nvPr/>
        </p:nvSpPr>
        <p:spPr>
          <a:xfrm>
            <a:off x="1674875" y="2592471"/>
            <a:ext cx="6415023" cy="31460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Solution: MLP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u="sng" dirty="0"/>
              <a:t>Multiple logistic regression units</a:t>
            </a:r>
            <a:r>
              <a:rPr kumimoji="1" lang="en-US" altLang="ko-KR" dirty="0"/>
              <a:t> can separate XOR</a:t>
            </a:r>
          </a:p>
          <a:p>
            <a:r>
              <a:rPr kumimoji="1" lang="en-US" altLang="ko-KR" dirty="0"/>
              <a:t>But! </a:t>
            </a:r>
            <a:r>
              <a:rPr kumimoji="1" lang="en-US" altLang="ko-KR" dirty="0">
                <a:solidFill>
                  <a:srgbClr val="C00000"/>
                </a:solidFill>
              </a:rPr>
              <a:t>“No one on earth had found a viable way to train”</a:t>
            </a:r>
            <a:endParaRPr kumimoji="1" lang="ko-KR" altLang="en-US" dirty="0">
              <a:solidFill>
                <a:srgbClr val="C0000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98A9297-BC41-6541-99E1-B9CA22B8E83B}"/>
              </a:ext>
            </a:extLst>
          </p:cNvPr>
          <p:cNvSpPr/>
          <p:nvPr/>
        </p:nvSpPr>
        <p:spPr>
          <a:xfrm>
            <a:off x="4461830" y="2599981"/>
            <a:ext cx="694063" cy="30847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24740B-1AF0-C648-85D5-8F3FFD20B438}"/>
              </a:ext>
            </a:extLst>
          </p:cNvPr>
          <p:cNvSpPr txBox="1"/>
          <p:nvPr/>
        </p:nvSpPr>
        <p:spPr>
          <a:xfrm>
            <a:off x="88135" y="5993176"/>
            <a:ext cx="1692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*Marvin Minsky</a:t>
            </a:r>
            <a:endParaRPr kumimoji="1"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4831A3-253D-1449-99BD-064604BA0610}"/>
              </a:ext>
            </a:extLst>
          </p:cNvPr>
          <p:cNvSpPr txBox="1"/>
          <p:nvPr/>
        </p:nvSpPr>
        <p:spPr>
          <a:xfrm>
            <a:off x="4536350" y="2539121"/>
            <a:ext cx="59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W, b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804394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Solution: MLP </a:t>
            </a:r>
            <a:endParaRPr kumimoji="1"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0" y="1119485"/>
            <a:ext cx="9144000" cy="5409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ko-KR" dirty="0"/>
              <a:t>XOR using NNs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toy-examples</a:t>
            </a:r>
            <a:endParaRPr kumimoji="1"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037C7B-74A3-E44D-8BA2-BEA42B8F8A35}"/>
              </a:ext>
            </a:extLst>
          </p:cNvPr>
          <p:cNvSpPr txBox="1"/>
          <p:nvPr/>
        </p:nvSpPr>
        <p:spPr>
          <a:xfrm>
            <a:off x="341523" y="2335576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X</a:t>
            </a:r>
            <a:r>
              <a:rPr kumimoji="1" lang="en-US" altLang="ko-Kore-KR" baseline="-25000" dirty="0"/>
              <a:t>1</a:t>
            </a:r>
            <a:endParaRPr kumimoji="1" lang="ko-Kore-KR" altLang="en-US" baseline="-25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BBCBD9-9DFD-FE4D-8D50-3CDBC7DA4666}"/>
              </a:ext>
            </a:extLst>
          </p:cNvPr>
          <p:cNvSpPr txBox="1"/>
          <p:nvPr/>
        </p:nvSpPr>
        <p:spPr>
          <a:xfrm>
            <a:off x="341523" y="2668703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X</a:t>
            </a:r>
            <a:r>
              <a:rPr kumimoji="1" lang="en-US" altLang="ko-Kore-KR" baseline="-25000" dirty="0"/>
              <a:t>2</a:t>
            </a:r>
            <a:endParaRPr kumimoji="1" lang="ko-Kore-KR" altLang="en-US" baseline="-25000" dirty="0"/>
          </a:p>
        </p:txBody>
      </p: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DC4AFED3-BD0D-FB48-B15F-4596015AC420}"/>
              </a:ext>
            </a:extLst>
          </p:cNvPr>
          <p:cNvCxnSpPr>
            <a:stCxn id="8" idx="3"/>
          </p:cNvCxnSpPr>
          <p:nvPr/>
        </p:nvCxnSpPr>
        <p:spPr>
          <a:xfrm>
            <a:off x="724961" y="2520242"/>
            <a:ext cx="18943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D9A3EA69-68CC-1041-B383-F8A93ED8A0D7}"/>
              </a:ext>
            </a:extLst>
          </p:cNvPr>
          <p:cNvCxnSpPr/>
          <p:nvPr/>
        </p:nvCxnSpPr>
        <p:spPr>
          <a:xfrm>
            <a:off x="723123" y="2815863"/>
            <a:ext cx="18943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CA9C272-E79E-E346-8EE2-E9C18273B72F}"/>
              </a:ext>
            </a:extLst>
          </p:cNvPr>
          <p:cNvSpPr txBox="1"/>
          <p:nvPr/>
        </p:nvSpPr>
        <p:spPr>
          <a:xfrm>
            <a:off x="2735174" y="2512421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Y</a:t>
            </a:r>
            <a:r>
              <a:rPr kumimoji="1" lang="en-US" altLang="ko-Kore-KR" baseline="-25000" dirty="0"/>
              <a:t>1</a:t>
            </a:r>
            <a:endParaRPr kumimoji="1" lang="ko-Kore-KR" altLang="en-US" baseline="-25000" dirty="0"/>
          </a:p>
        </p:txBody>
      </p: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5EC891F4-D29A-974B-A800-EEE08A8ED286}"/>
              </a:ext>
            </a:extLst>
          </p:cNvPr>
          <p:cNvCxnSpPr/>
          <p:nvPr/>
        </p:nvCxnSpPr>
        <p:spPr>
          <a:xfrm>
            <a:off x="2488813" y="2691313"/>
            <a:ext cx="18943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DC92D329-714B-034E-A31E-9245B2BF7814}"/>
              </a:ext>
            </a:extLst>
          </p:cNvPr>
          <p:cNvSpPr/>
          <p:nvPr/>
        </p:nvSpPr>
        <p:spPr>
          <a:xfrm>
            <a:off x="914400" y="2409806"/>
            <a:ext cx="1101687" cy="517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6850D83-A349-7D4D-B6CD-1E90091EF8C7}"/>
                  </a:ext>
                </a:extLst>
              </p:cNvPr>
              <p:cNvSpPr txBox="1"/>
              <p:nvPr/>
            </p:nvSpPr>
            <p:spPr>
              <a:xfrm>
                <a:off x="879754" y="2456442"/>
                <a:ext cx="1120563" cy="4559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ko-Kore-KR" sz="1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r>
                  <a:rPr kumimoji="1" lang="en-US" altLang="ko-Kore-KR" sz="1400" b="1" dirty="0">
                    <a:solidFill>
                      <a:srgbClr val="C00000"/>
                    </a:solidFill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ko-Kore-KR" sz="1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ko-Kore-KR" sz="14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ko-Kore-KR" sz="14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ko-Kore-KR" sz="14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1" lang="en-US" altLang="ko-Kore-KR" sz="1400" b="1" dirty="0">
                    <a:solidFill>
                      <a:srgbClr val="C0000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kumimoji="1" lang="en-US" altLang="ko-Kore-KR" sz="1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kumimoji="1" lang="en-US" altLang="ko-Kore-KR" sz="1400" b="1" dirty="0">
                    <a:solidFill>
                      <a:srgbClr val="C00000"/>
                    </a:solidFill>
                  </a:rPr>
                  <a:t>=-8</a:t>
                </a:r>
                <a:endParaRPr kumimoji="1" lang="ko-Kore-KR" altLang="en-US" sz="1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6850D83-A349-7D4D-B6CD-1E90091EF8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754" y="2456442"/>
                <a:ext cx="1120563" cy="455959"/>
              </a:xfrm>
              <a:prstGeom prst="rect">
                <a:avLst/>
              </a:prstGeom>
              <a:blipFill>
                <a:blip r:embed="rId2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9E8F27DC-456A-9849-A860-65CDE311DAE5}"/>
              </a:ext>
            </a:extLst>
          </p:cNvPr>
          <p:cNvSpPr txBox="1"/>
          <p:nvPr/>
        </p:nvSpPr>
        <p:spPr>
          <a:xfrm>
            <a:off x="341523" y="3237664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X</a:t>
            </a:r>
            <a:r>
              <a:rPr kumimoji="1" lang="en-US" altLang="ko-Kore-KR" baseline="-25000" dirty="0"/>
              <a:t>1</a:t>
            </a:r>
            <a:endParaRPr kumimoji="1" lang="ko-Kore-KR" altLang="en-US" baseline="-25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75275F5-6E9C-4D41-A53A-B9405CB85DA7}"/>
              </a:ext>
            </a:extLst>
          </p:cNvPr>
          <p:cNvSpPr txBox="1"/>
          <p:nvPr/>
        </p:nvSpPr>
        <p:spPr>
          <a:xfrm>
            <a:off x="341523" y="3570791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X</a:t>
            </a:r>
            <a:r>
              <a:rPr kumimoji="1" lang="en-US" altLang="ko-Kore-KR" baseline="-25000" dirty="0"/>
              <a:t>2</a:t>
            </a:r>
            <a:endParaRPr kumimoji="1" lang="ko-Kore-KR" altLang="en-US" baseline="-25000" dirty="0"/>
          </a:p>
        </p:txBody>
      </p:sp>
      <p:cxnSp>
        <p:nvCxnSpPr>
          <p:cNvPr id="22" name="직선 연결선[R] 21">
            <a:extLst>
              <a:ext uri="{FF2B5EF4-FFF2-40B4-BE49-F238E27FC236}">
                <a16:creationId xmlns:a16="http://schemas.microsoft.com/office/drawing/2014/main" id="{C51837BB-3C9E-EE42-A5C1-B237AF0EFF04}"/>
              </a:ext>
            </a:extLst>
          </p:cNvPr>
          <p:cNvCxnSpPr>
            <a:stCxn id="20" idx="3"/>
          </p:cNvCxnSpPr>
          <p:nvPr/>
        </p:nvCxnSpPr>
        <p:spPr>
          <a:xfrm>
            <a:off x="724961" y="3422330"/>
            <a:ext cx="18943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2E90DB3E-8B41-5E4C-8B2F-2ECC9C150D6A}"/>
              </a:ext>
            </a:extLst>
          </p:cNvPr>
          <p:cNvCxnSpPr/>
          <p:nvPr/>
        </p:nvCxnSpPr>
        <p:spPr>
          <a:xfrm>
            <a:off x="723123" y="3717951"/>
            <a:ext cx="18943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999E942-C72A-0F4E-A86B-DE32F3CE8E02}"/>
              </a:ext>
            </a:extLst>
          </p:cNvPr>
          <p:cNvSpPr txBox="1"/>
          <p:nvPr/>
        </p:nvSpPr>
        <p:spPr>
          <a:xfrm>
            <a:off x="2691106" y="3414509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Y</a:t>
            </a:r>
            <a:r>
              <a:rPr kumimoji="1" lang="en-US" altLang="ko-Kore-KR" baseline="-25000" dirty="0"/>
              <a:t>2</a:t>
            </a:r>
            <a:endParaRPr kumimoji="1" lang="ko-Kore-KR" altLang="en-US" baseline="-25000" dirty="0"/>
          </a:p>
        </p:txBody>
      </p:sp>
      <p:cxnSp>
        <p:nvCxnSpPr>
          <p:cNvPr id="25" name="직선 연결선[R] 24">
            <a:extLst>
              <a:ext uri="{FF2B5EF4-FFF2-40B4-BE49-F238E27FC236}">
                <a16:creationId xmlns:a16="http://schemas.microsoft.com/office/drawing/2014/main" id="{8A9836B7-46FB-AD4C-9820-6C8FE5994DD0}"/>
              </a:ext>
            </a:extLst>
          </p:cNvPr>
          <p:cNvCxnSpPr/>
          <p:nvPr/>
        </p:nvCxnSpPr>
        <p:spPr>
          <a:xfrm>
            <a:off x="2488813" y="3593401"/>
            <a:ext cx="18943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8AD6334-C7DD-E64C-9F6B-BDE945384AC8}"/>
              </a:ext>
            </a:extLst>
          </p:cNvPr>
          <p:cNvSpPr/>
          <p:nvPr/>
        </p:nvSpPr>
        <p:spPr>
          <a:xfrm>
            <a:off x="914400" y="3311894"/>
            <a:ext cx="1101687" cy="517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8800D6D-64C5-F64C-AF86-D3F760B64072}"/>
                  </a:ext>
                </a:extLst>
              </p:cNvPr>
              <p:cNvSpPr txBox="1"/>
              <p:nvPr/>
            </p:nvSpPr>
            <p:spPr>
              <a:xfrm>
                <a:off x="879754" y="3358530"/>
                <a:ext cx="1200713" cy="4490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ko-Kore-KR" sz="1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r>
                  <a:rPr kumimoji="1" lang="en-US" altLang="ko-Kore-KR" sz="1400" b="1" dirty="0">
                    <a:solidFill>
                      <a:srgbClr val="C00000"/>
                    </a:solidFill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ko-Kore-KR" sz="1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ko-Kore-KR" sz="14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ko-Kore-KR" sz="14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ko-Kore-KR" sz="14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𝟕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ko-Kore-KR" sz="14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ko-Kore-KR" sz="14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𝟕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1" lang="en-US" altLang="ko-Kore-KR" sz="1400" b="1" dirty="0">
                    <a:solidFill>
                      <a:srgbClr val="C0000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kumimoji="1" lang="en-US" altLang="ko-Kore-KR" sz="1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kumimoji="1" lang="en-US" altLang="ko-Kore-KR" sz="1400" b="1" dirty="0">
                    <a:solidFill>
                      <a:srgbClr val="C00000"/>
                    </a:solidFill>
                  </a:rPr>
                  <a:t>=3</a:t>
                </a:r>
                <a:endParaRPr kumimoji="1" lang="ko-Kore-KR" altLang="en-US" sz="1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8800D6D-64C5-F64C-AF86-D3F760B640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754" y="3358530"/>
                <a:ext cx="1200713" cy="4490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직선 연결선[R] 29">
            <a:extLst>
              <a:ext uri="{FF2B5EF4-FFF2-40B4-BE49-F238E27FC236}">
                <a16:creationId xmlns:a16="http://schemas.microsoft.com/office/drawing/2014/main" id="{ACC2ED66-D936-8B43-A366-3DAD751ABBC5}"/>
              </a:ext>
            </a:extLst>
          </p:cNvPr>
          <p:cNvCxnSpPr>
            <a:cxnSpLocks/>
          </p:cNvCxnSpPr>
          <p:nvPr/>
        </p:nvCxnSpPr>
        <p:spPr>
          <a:xfrm>
            <a:off x="3772455" y="2915391"/>
            <a:ext cx="18943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[R] 30">
            <a:extLst>
              <a:ext uri="{FF2B5EF4-FFF2-40B4-BE49-F238E27FC236}">
                <a16:creationId xmlns:a16="http://schemas.microsoft.com/office/drawing/2014/main" id="{1AF182C2-0684-0A45-86E7-2ECC2C8559C0}"/>
              </a:ext>
            </a:extLst>
          </p:cNvPr>
          <p:cNvCxnSpPr/>
          <p:nvPr/>
        </p:nvCxnSpPr>
        <p:spPr>
          <a:xfrm>
            <a:off x="3770617" y="3211012"/>
            <a:ext cx="18943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BE49690-B2C3-5441-B9DE-558C053E1906}"/>
                  </a:ext>
                </a:extLst>
              </p:cNvPr>
              <p:cNvSpPr txBox="1"/>
              <p:nvPr/>
            </p:nvSpPr>
            <p:spPr>
              <a:xfrm>
                <a:off x="5964491" y="2883229"/>
                <a:ext cx="36503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kumimoji="1" lang="en-US" altLang="ko-Kore-KR" i="1" dirty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kumimoji="1" lang="en-US" altLang="ko-Kore-KR" i="1" dirty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bar>
                    </m:oMath>
                  </m:oMathPara>
                </a14:m>
                <a:endParaRPr kumimoji="1" lang="ko-Kore-KR" altLang="en-US" baseline="-250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BE49690-B2C3-5441-B9DE-558C053E19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4491" y="2883229"/>
                <a:ext cx="365035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직선 연결선[R] 32">
            <a:extLst>
              <a:ext uri="{FF2B5EF4-FFF2-40B4-BE49-F238E27FC236}">
                <a16:creationId xmlns:a16="http://schemas.microsoft.com/office/drawing/2014/main" id="{FA2ED05C-BDCC-8242-805A-B98B2EF8CFD1}"/>
              </a:ext>
            </a:extLst>
          </p:cNvPr>
          <p:cNvCxnSpPr/>
          <p:nvPr/>
        </p:nvCxnSpPr>
        <p:spPr>
          <a:xfrm>
            <a:off x="5691137" y="3073137"/>
            <a:ext cx="18943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DD02596-5092-8144-A6F1-E3880B0C6487}"/>
              </a:ext>
            </a:extLst>
          </p:cNvPr>
          <p:cNvSpPr/>
          <p:nvPr/>
        </p:nvSpPr>
        <p:spPr>
          <a:xfrm>
            <a:off x="3961894" y="2804955"/>
            <a:ext cx="1276119" cy="517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2FCFD78-CA2E-2945-8C1D-C2C316BBAF3F}"/>
                  </a:ext>
                </a:extLst>
              </p:cNvPr>
              <p:cNvSpPr txBox="1"/>
              <p:nvPr/>
            </p:nvSpPr>
            <p:spPr>
              <a:xfrm>
                <a:off x="3927248" y="2851591"/>
                <a:ext cx="1308115" cy="4501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ko-Kore-KR" sz="1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r>
                  <a:rPr kumimoji="1" lang="en-US" altLang="ko-Kore-KR" sz="1400" b="1" dirty="0">
                    <a:solidFill>
                      <a:srgbClr val="C00000"/>
                    </a:solidFill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ko-Kore-KR" sz="1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ko-Kore-KR" sz="14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ko-Kore-KR" sz="14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ko-Kore-KR" sz="14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𝟏𝟏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ko-Kore-KR" sz="14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ko-Kore-KR" sz="14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𝟏𝟏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1" lang="en-US" altLang="ko-Kore-KR" sz="1400" b="1" dirty="0">
                    <a:solidFill>
                      <a:srgbClr val="C0000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kumimoji="1" lang="en-US" altLang="ko-Kore-KR" sz="1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kumimoji="1" lang="en-US" altLang="ko-Kore-KR" sz="1400" b="1" dirty="0">
                    <a:solidFill>
                      <a:srgbClr val="C00000"/>
                    </a:solidFill>
                  </a:rPr>
                  <a:t>=6</a:t>
                </a:r>
                <a:endParaRPr kumimoji="1" lang="ko-Kore-KR" altLang="en-US" sz="1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2FCFD78-CA2E-2945-8C1D-C2C316BBAF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7248" y="2851591"/>
                <a:ext cx="1308115" cy="4501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0046260A-AAB2-C94A-8F00-CDF9FD874D39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3110598" y="2697087"/>
            <a:ext cx="589645" cy="1993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84A008F0-E953-2C4F-8436-543748444812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3066530" y="3252561"/>
            <a:ext cx="633713" cy="3466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E0A1C05-61F6-514E-9724-A092471C69DF}"/>
              </a:ext>
            </a:extLst>
          </p:cNvPr>
          <p:cNvSpPr/>
          <p:nvPr/>
        </p:nvSpPr>
        <p:spPr>
          <a:xfrm>
            <a:off x="2050733" y="2409806"/>
            <a:ext cx="420787" cy="517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4" name="자유형 43">
            <a:extLst>
              <a:ext uri="{FF2B5EF4-FFF2-40B4-BE49-F238E27FC236}">
                <a16:creationId xmlns:a16="http://schemas.microsoft.com/office/drawing/2014/main" id="{40C709C5-245F-924E-A0F2-EA7319D50FF7}"/>
              </a:ext>
            </a:extLst>
          </p:cNvPr>
          <p:cNvSpPr/>
          <p:nvPr/>
        </p:nvSpPr>
        <p:spPr>
          <a:xfrm>
            <a:off x="2073965" y="2522022"/>
            <a:ext cx="365509" cy="350494"/>
          </a:xfrm>
          <a:custGeom>
            <a:avLst/>
            <a:gdLst>
              <a:gd name="connsiteX0" fmla="*/ 0 w 1322024"/>
              <a:gd name="connsiteY0" fmla="*/ 343347 h 350494"/>
              <a:gd name="connsiteX1" fmla="*/ 572878 w 1322024"/>
              <a:gd name="connsiteY1" fmla="*/ 310297 h 350494"/>
              <a:gd name="connsiteX2" fmla="*/ 760164 w 1322024"/>
              <a:gd name="connsiteY2" fmla="*/ 34875 h 350494"/>
              <a:gd name="connsiteX3" fmla="*/ 1322024 w 1322024"/>
              <a:gd name="connsiteY3" fmla="*/ 12841 h 350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22024" h="350494">
                <a:moveTo>
                  <a:pt x="0" y="343347"/>
                </a:moveTo>
                <a:cubicBezTo>
                  <a:pt x="223092" y="352528"/>
                  <a:pt x="446184" y="361709"/>
                  <a:pt x="572878" y="310297"/>
                </a:cubicBezTo>
                <a:cubicBezTo>
                  <a:pt x="699572" y="258885"/>
                  <a:pt x="635306" y="84451"/>
                  <a:pt x="760164" y="34875"/>
                </a:cubicBezTo>
                <a:cubicBezTo>
                  <a:pt x="885022" y="-14701"/>
                  <a:pt x="1103523" y="-930"/>
                  <a:pt x="1322024" y="12841"/>
                </a:cubicBezTo>
              </a:path>
            </a:pathLst>
          </a:cu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B95A10F-8D58-7E41-820D-5AD9F90D2029}"/>
              </a:ext>
            </a:extLst>
          </p:cNvPr>
          <p:cNvSpPr/>
          <p:nvPr/>
        </p:nvSpPr>
        <p:spPr>
          <a:xfrm>
            <a:off x="2049261" y="3321131"/>
            <a:ext cx="420787" cy="517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6" name="자유형 45">
            <a:extLst>
              <a:ext uri="{FF2B5EF4-FFF2-40B4-BE49-F238E27FC236}">
                <a16:creationId xmlns:a16="http://schemas.microsoft.com/office/drawing/2014/main" id="{22847D6B-FFAD-494B-8BBE-3BC81CFF3FF8}"/>
              </a:ext>
            </a:extLst>
          </p:cNvPr>
          <p:cNvSpPr/>
          <p:nvPr/>
        </p:nvSpPr>
        <p:spPr>
          <a:xfrm>
            <a:off x="2072493" y="3433347"/>
            <a:ext cx="365509" cy="350494"/>
          </a:xfrm>
          <a:custGeom>
            <a:avLst/>
            <a:gdLst>
              <a:gd name="connsiteX0" fmla="*/ 0 w 1322024"/>
              <a:gd name="connsiteY0" fmla="*/ 343347 h 350494"/>
              <a:gd name="connsiteX1" fmla="*/ 572878 w 1322024"/>
              <a:gd name="connsiteY1" fmla="*/ 310297 h 350494"/>
              <a:gd name="connsiteX2" fmla="*/ 760164 w 1322024"/>
              <a:gd name="connsiteY2" fmla="*/ 34875 h 350494"/>
              <a:gd name="connsiteX3" fmla="*/ 1322024 w 1322024"/>
              <a:gd name="connsiteY3" fmla="*/ 12841 h 350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22024" h="350494">
                <a:moveTo>
                  <a:pt x="0" y="343347"/>
                </a:moveTo>
                <a:cubicBezTo>
                  <a:pt x="223092" y="352528"/>
                  <a:pt x="446184" y="361709"/>
                  <a:pt x="572878" y="310297"/>
                </a:cubicBezTo>
                <a:cubicBezTo>
                  <a:pt x="699572" y="258885"/>
                  <a:pt x="635306" y="84451"/>
                  <a:pt x="760164" y="34875"/>
                </a:cubicBezTo>
                <a:cubicBezTo>
                  <a:pt x="885022" y="-14701"/>
                  <a:pt x="1103523" y="-930"/>
                  <a:pt x="1322024" y="12841"/>
                </a:cubicBezTo>
              </a:path>
            </a:pathLst>
          </a:cu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DDB980D-ED25-ED4C-8D66-EC89331E28BB}"/>
              </a:ext>
            </a:extLst>
          </p:cNvPr>
          <p:cNvSpPr/>
          <p:nvPr/>
        </p:nvSpPr>
        <p:spPr>
          <a:xfrm>
            <a:off x="5270350" y="2810172"/>
            <a:ext cx="420787" cy="517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8" name="자유형 47">
            <a:extLst>
              <a:ext uri="{FF2B5EF4-FFF2-40B4-BE49-F238E27FC236}">
                <a16:creationId xmlns:a16="http://schemas.microsoft.com/office/drawing/2014/main" id="{27A19604-1119-D648-8EC8-A9EB2F9C6D60}"/>
              </a:ext>
            </a:extLst>
          </p:cNvPr>
          <p:cNvSpPr/>
          <p:nvPr/>
        </p:nvSpPr>
        <p:spPr>
          <a:xfrm>
            <a:off x="5293582" y="2922388"/>
            <a:ext cx="365509" cy="350494"/>
          </a:xfrm>
          <a:custGeom>
            <a:avLst/>
            <a:gdLst>
              <a:gd name="connsiteX0" fmla="*/ 0 w 1322024"/>
              <a:gd name="connsiteY0" fmla="*/ 343347 h 350494"/>
              <a:gd name="connsiteX1" fmla="*/ 572878 w 1322024"/>
              <a:gd name="connsiteY1" fmla="*/ 310297 h 350494"/>
              <a:gd name="connsiteX2" fmla="*/ 760164 w 1322024"/>
              <a:gd name="connsiteY2" fmla="*/ 34875 h 350494"/>
              <a:gd name="connsiteX3" fmla="*/ 1322024 w 1322024"/>
              <a:gd name="connsiteY3" fmla="*/ 12841 h 350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22024" h="350494">
                <a:moveTo>
                  <a:pt x="0" y="343347"/>
                </a:moveTo>
                <a:cubicBezTo>
                  <a:pt x="223092" y="352528"/>
                  <a:pt x="446184" y="361709"/>
                  <a:pt x="572878" y="310297"/>
                </a:cubicBezTo>
                <a:cubicBezTo>
                  <a:pt x="699572" y="258885"/>
                  <a:pt x="635306" y="84451"/>
                  <a:pt x="760164" y="34875"/>
                </a:cubicBezTo>
                <a:cubicBezTo>
                  <a:pt x="885022" y="-14701"/>
                  <a:pt x="1103523" y="-930"/>
                  <a:pt x="1322024" y="12841"/>
                </a:cubicBezTo>
              </a:path>
            </a:pathLst>
          </a:cu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4" name="표 53">
                <a:extLst>
                  <a:ext uri="{FF2B5EF4-FFF2-40B4-BE49-F238E27FC236}">
                    <a16:creationId xmlns:a16="http://schemas.microsoft.com/office/drawing/2014/main" id="{1036B365-AEF2-EE42-8159-96FEC3638C2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61918878"/>
                  </p:ext>
                </p:extLst>
              </p:nvPr>
            </p:nvGraphicFramePr>
            <p:xfrm>
              <a:off x="5476336" y="4132075"/>
              <a:ext cx="3483168" cy="214827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80528">
                      <a:extLst>
                        <a:ext uri="{9D8B030D-6E8A-4147-A177-3AD203B41FA5}">
                          <a16:colId xmlns:a16="http://schemas.microsoft.com/office/drawing/2014/main" val="1628273996"/>
                        </a:ext>
                      </a:extLst>
                    </a:gridCol>
                    <a:gridCol w="580528">
                      <a:extLst>
                        <a:ext uri="{9D8B030D-6E8A-4147-A177-3AD203B41FA5}">
                          <a16:colId xmlns:a16="http://schemas.microsoft.com/office/drawing/2014/main" val="245800512"/>
                        </a:ext>
                      </a:extLst>
                    </a:gridCol>
                    <a:gridCol w="580528">
                      <a:extLst>
                        <a:ext uri="{9D8B030D-6E8A-4147-A177-3AD203B41FA5}">
                          <a16:colId xmlns:a16="http://schemas.microsoft.com/office/drawing/2014/main" val="3414332265"/>
                        </a:ext>
                      </a:extLst>
                    </a:gridCol>
                    <a:gridCol w="580528">
                      <a:extLst>
                        <a:ext uri="{9D8B030D-6E8A-4147-A177-3AD203B41FA5}">
                          <a16:colId xmlns:a16="http://schemas.microsoft.com/office/drawing/2014/main" val="3853461941"/>
                        </a:ext>
                      </a:extLst>
                    </a:gridCol>
                    <a:gridCol w="580528">
                      <a:extLst>
                        <a:ext uri="{9D8B030D-6E8A-4147-A177-3AD203B41FA5}">
                          <a16:colId xmlns:a16="http://schemas.microsoft.com/office/drawing/2014/main" val="3958340506"/>
                        </a:ext>
                      </a:extLst>
                    </a:gridCol>
                    <a:gridCol w="580528">
                      <a:extLst>
                        <a:ext uri="{9D8B030D-6E8A-4147-A177-3AD203B41FA5}">
                          <a16:colId xmlns:a16="http://schemas.microsoft.com/office/drawing/2014/main" val="3795250474"/>
                        </a:ext>
                      </a:extLst>
                    </a:gridCol>
                  </a:tblGrid>
                  <a:tr h="5948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X</a:t>
                          </a:r>
                          <a:r>
                            <a:rPr lang="en-US" altLang="ko-Kore-KR" baseline="-25000" dirty="0"/>
                            <a:t>1</a:t>
                          </a:r>
                          <a:endParaRPr lang="ko-Kore-KR" altLang="en-US" baseline="-25000" dirty="0"/>
                        </a:p>
                      </a:txBody>
                      <a:tcPr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X</a:t>
                          </a:r>
                          <a:r>
                            <a:rPr lang="en-US" altLang="ko-Kore-KR" baseline="-25000" dirty="0"/>
                            <a:t>2</a:t>
                          </a:r>
                          <a:endParaRPr lang="ko-Kore-KR" altLang="en-US" dirty="0"/>
                        </a:p>
                      </a:txBody>
                      <a:tcPr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Y</a:t>
                          </a:r>
                          <a:r>
                            <a:rPr lang="en-US" altLang="ko-Kore-KR" baseline="-25000" dirty="0"/>
                            <a:t>1</a:t>
                          </a:r>
                          <a:endParaRPr lang="ko-Kore-KR" altLang="en-US" dirty="0"/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Y</a:t>
                          </a:r>
                          <a:r>
                            <a:rPr lang="en-US" altLang="ko-Kore-KR" baseline="-25000" dirty="0"/>
                            <a:t>2</a:t>
                          </a:r>
                          <a:endParaRPr lang="ko-Kore-KR" altLang="en-US" dirty="0"/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kumimoji="1" lang="en-US" altLang="ko-Kore-KR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kumimoji="1" lang="en-US" altLang="ko-Kore-KR" b="0" i="1" dirty="0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bar>
                              </m:oMath>
                            </m:oMathPara>
                          </a14:m>
                          <a:endParaRPr lang="ko-Kore-KR" altLang="en-US" dirty="0"/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XOR</a:t>
                          </a:r>
                          <a:endParaRPr lang="ko-Kore-KR" altLang="en-US" dirty="0"/>
                        </a:p>
                      </a:txBody>
                      <a:tcPr anchor="ctr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17671050"/>
                      </a:ext>
                    </a:extLst>
                  </a:tr>
                  <a:tr h="3883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0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0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0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27740374"/>
                      </a:ext>
                    </a:extLst>
                  </a:tr>
                  <a:tr h="3883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0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1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1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91322832"/>
                      </a:ext>
                    </a:extLst>
                  </a:tr>
                  <a:tr h="3883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1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0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1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23552629"/>
                      </a:ext>
                    </a:extLst>
                  </a:tr>
                  <a:tr h="3883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1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1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0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797329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4" name="표 53">
                <a:extLst>
                  <a:ext uri="{FF2B5EF4-FFF2-40B4-BE49-F238E27FC236}">
                    <a16:creationId xmlns:a16="http://schemas.microsoft.com/office/drawing/2014/main" id="{1036B365-AEF2-EE42-8159-96FEC3638C2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61918878"/>
                  </p:ext>
                </p:extLst>
              </p:nvPr>
            </p:nvGraphicFramePr>
            <p:xfrm>
              <a:off x="5476336" y="4132075"/>
              <a:ext cx="3483168" cy="214827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80528">
                      <a:extLst>
                        <a:ext uri="{9D8B030D-6E8A-4147-A177-3AD203B41FA5}">
                          <a16:colId xmlns:a16="http://schemas.microsoft.com/office/drawing/2014/main" val="1628273996"/>
                        </a:ext>
                      </a:extLst>
                    </a:gridCol>
                    <a:gridCol w="580528">
                      <a:extLst>
                        <a:ext uri="{9D8B030D-6E8A-4147-A177-3AD203B41FA5}">
                          <a16:colId xmlns:a16="http://schemas.microsoft.com/office/drawing/2014/main" val="245800512"/>
                        </a:ext>
                      </a:extLst>
                    </a:gridCol>
                    <a:gridCol w="580528">
                      <a:extLst>
                        <a:ext uri="{9D8B030D-6E8A-4147-A177-3AD203B41FA5}">
                          <a16:colId xmlns:a16="http://schemas.microsoft.com/office/drawing/2014/main" val="3414332265"/>
                        </a:ext>
                      </a:extLst>
                    </a:gridCol>
                    <a:gridCol w="580528">
                      <a:extLst>
                        <a:ext uri="{9D8B030D-6E8A-4147-A177-3AD203B41FA5}">
                          <a16:colId xmlns:a16="http://schemas.microsoft.com/office/drawing/2014/main" val="3853461941"/>
                        </a:ext>
                      </a:extLst>
                    </a:gridCol>
                    <a:gridCol w="580528">
                      <a:extLst>
                        <a:ext uri="{9D8B030D-6E8A-4147-A177-3AD203B41FA5}">
                          <a16:colId xmlns:a16="http://schemas.microsoft.com/office/drawing/2014/main" val="3958340506"/>
                        </a:ext>
                      </a:extLst>
                    </a:gridCol>
                    <a:gridCol w="580528">
                      <a:extLst>
                        <a:ext uri="{9D8B030D-6E8A-4147-A177-3AD203B41FA5}">
                          <a16:colId xmlns:a16="http://schemas.microsoft.com/office/drawing/2014/main" val="3795250474"/>
                        </a:ext>
                      </a:extLst>
                    </a:gridCol>
                  </a:tblGrid>
                  <a:tr h="5948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X</a:t>
                          </a:r>
                          <a:r>
                            <a:rPr lang="en-US" altLang="ko-Kore-KR" baseline="-25000" dirty="0"/>
                            <a:t>1</a:t>
                          </a:r>
                          <a:endParaRPr lang="ko-Kore-KR" altLang="en-US" baseline="-25000" dirty="0"/>
                        </a:p>
                      </a:txBody>
                      <a:tcPr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X</a:t>
                          </a:r>
                          <a:r>
                            <a:rPr lang="en-US" altLang="ko-Kore-KR" baseline="-25000" dirty="0"/>
                            <a:t>2</a:t>
                          </a:r>
                          <a:endParaRPr lang="ko-Kore-KR" altLang="en-US" dirty="0"/>
                        </a:p>
                      </a:txBody>
                      <a:tcPr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Y</a:t>
                          </a:r>
                          <a:r>
                            <a:rPr lang="en-US" altLang="ko-Kore-KR" baseline="-25000" dirty="0"/>
                            <a:t>1</a:t>
                          </a:r>
                          <a:endParaRPr lang="ko-Kore-KR" altLang="en-US" dirty="0"/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Y</a:t>
                          </a:r>
                          <a:r>
                            <a:rPr lang="en-US" altLang="ko-Kore-KR" baseline="-25000" dirty="0"/>
                            <a:t>2</a:t>
                          </a:r>
                          <a:endParaRPr lang="ko-Kore-KR" altLang="en-US" dirty="0"/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400000" t="-2128" r="-100000" b="-2744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XOR</a:t>
                          </a:r>
                          <a:endParaRPr lang="ko-Kore-KR" altLang="en-US" dirty="0"/>
                        </a:p>
                      </a:txBody>
                      <a:tcPr anchor="ctr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17671050"/>
                      </a:ext>
                    </a:extLst>
                  </a:tr>
                  <a:tr h="3883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0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0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0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27740374"/>
                      </a:ext>
                    </a:extLst>
                  </a:tr>
                  <a:tr h="3883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0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1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1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91322832"/>
                      </a:ext>
                    </a:extLst>
                  </a:tr>
                  <a:tr h="3883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1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0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1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23552629"/>
                      </a:ext>
                    </a:extLst>
                  </a:tr>
                  <a:tr h="3883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1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1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0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797329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48119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Solution: MLP </a:t>
            </a:r>
            <a:endParaRPr kumimoji="1"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0" y="1119485"/>
            <a:ext cx="9144000" cy="5409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ko-KR" dirty="0"/>
              <a:t>XOR using NNs</a:t>
            </a:r>
            <a:endParaRPr kumimoji="1"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037C7B-74A3-E44D-8BA2-BEA42B8F8A35}"/>
              </a:ext>
            </a:extLst>
          </p:cNvPr>
          <p:cNvSpPr txBox="1"/>
          <p:nvPr/>
        </p:nvSpPr>
        <p:spPr>
          <a:xfrm>
            <a:off x="341523" y="2335576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X</a:t>
            </a:r>
            <a:r>
              <a:rPr kumimoji="1" lang="en-US" altLang="ko-Kore-KR" baseline="-25000" dirty="0"/>
              <a:t>1</a:t>
            </a:r>
            <a:endParaRPr kumimoji="1" lang="ko-Kore-KR" altLang="en-US" baseline="-25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BBCBD9-9DFD-FE4D-8D50-3CDBC7DA4666}"/>
              </a:ext>
            </a:extLst>
          </p:cNvPr>
          <p:cNvSpPr txBox="1"/>
          <p:nvPr/>
        </p:nvSpPr>
        <p:spPr>
          <a:xfrm>
            <a:off x="341523" y="2668703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X</a:t>
            </a:r>
            <a:r>
              <a:rPr kumimoji="1" lang="en-US" altLang="ko-Kore-KR" baseline="-25000" dirty="0"/>
              <a:t>2</a:t>
            </a:r>
            <a:endParaRPr kumimoji="1" lang="ko-Kore-KR" altLang="en-US" baseline="-25000" dirty="0"/>
          </a:p>
        </p:txBody>
      </p: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DC4AFED3-BD0D-FB48-B15F-4596015AC420}"/>
              </a:ext>
            </a:extLst>
          </p:cNvPr>
          <p:cNvCxnSpPr>
            <a:stCxn id="8" idx="3"/>
          </p:cNvCxnSpPr>
          <p:nvPr/>
        </p:nvCxnSpPr>
        <p:spPr>
          <a:xfrm>
            <a:off x="724961" y="2520242"/>
            <a:ext cx="18943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D9A3EA69-68CC-1041-B383-F8A93ED8A0D7}"/>
              </a:ext>
            </a:extLst>
          </p:cNvPr>
          <p:cNvCxnSpPr/>
          <p:nvPr/>
        </p:nvCxnSpPr>
        <p:spPr>
          <a:xfrm>
            <a:off x="723123" y="2815863"/>
            <a:ext cx="18943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CA9C272-E79E-E346-8EE2-E9C18273B72F}"/>
              </a:ext>
            </a:extLst>
          </p:cNvPr>
          <p:cNvSpPr txBox="1"/>
          <p:nvPr/>
        </p:nvSpPr>
        <p:spPr>
          <a:xfrm>
            <a:off x="2735174" y="2512421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Y</a:t>
            </a:r>
            <a:r>
              <a:rPr kumimoji="1" lang="en-US" altLang="ko-Kore-KR" baseline="-25000" dirty="0"/>
              <a:t>1</a:t>
            </a:r>
            <a:endParaRPr kumimoji="1" lang="ko-Kore-KR" altLang="en-US" baseline="-25000" dirty="0"/>
          </a:p>
        </p:txBody>
      </p: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5EC891F4-D29A-974B-A800-EEE08A8ED286}"/>
              </a:ext>
            </a:extLst>
          </p:cNvPr>
          <p:cNvCxnSpPr/>
          <p:nvPr/>
        </p:nvCxnSpPr>
        <p:spPr>
          <a:xfrm>
            <a:off x="2488813" y="2691313"/>
            <a:ext cx="18943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DC92D329-714B-034E-A31E-9245B2BF7814}"/>
              </a:ext>
            </a:extLst>
          </p:cNvPr>
          <p:cNvSpPr/>
          <p:nvPr/>
        </p:nvSpPr>
        <p:spPr>
          <a:xfrm>
            <a:off x="914400" y="2409806"/>
            <a:ext cx="1101687" cy="517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표 17">
                <a:extLst>
                  <a:ext uri="{FF2B5EF4-FFF2-40B4-BE49-F238E27FC236}">
                    <a16:creationId xmlns:a16="http://schemas.microsoft.com/office/drawing/2014/main" id="{D95B02C1-5E6D-0344-AEAB-48604A0A163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60592362"/>
                  </p:ext>
                </p:extLst>
              </p:nvPr>
            </p:nvGraphicFramePr>
            <p:xfrm>
              <a:off x="5476336" y="4132075"/>
              <a:ext cx="3483168" cy="214827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80528">
                      <a:extLst>
                        <a:ext uri="{9D8B030D-6E8A-4147-A177-3AD203B41FA5}">
                          <a16:colId xmlns:a16="http://schemas.microsoft.com/office/drawing/2014/main" val="1628273996"/>
                        </a:ext>
                      </a:extLst>
                    </a:gridCol>
                    <a:gridCol w="580528">
                      <a:extLst>
                        <a:ext uri="{9D8B030D-6E8A-4147-A177-3AD203B41FA5}">
                          <a16:colId xmlns:a16="http://schemas.microsoft.com/office/drawing/2014/main" val="245800512"/>
                        </a:ext>
                      </a:extLst>
                    </a:gridCol>
                    <a:gridCol w="580528">
                      <a:extLst>
                        <a:ext uri="{9D8B030D-6E8A-4147-A177-3AD203B41FA5}">
                          <a16:colId xmlns:a16="http://schemas.microsoft.com/office/drawing/2014/main" val="3414332265"/>
                        </a:ext>
                      </a:extLst>
                    </a:gridCol>
                    <a:gridCol w="580528">
                      <a:extLst>
                        <a:ext uri="{9D8B030D-6E8A-4147-A177-3AD203B41FA5}">
                          <a16:colId xmlns:a16="http://schemas.microsoft.com/office/drawing/2014/main" val="3853461941"/>
                        </a:ext>
                      </a:extLst>
                    </a:gridCol>
                    <a:gridCol w="580528">
                      <a:extLst>
                        <a:ext uri="{9D8B030D-6E8A-4147-A177-3AD203B41FA5}">
                          <a16:colId xmlns:a16="http://schemas.microsoft.com/office/drawing/2014/main" val="3958340506"/>
                        </a:ext>
                      </a:extLst>
                    </a:gridCol>
                    <a:gridCol w="580528">
                      <a:extLst>
                        <a:ext uri="{9D8B030D-6E8A-4147-A177-3AD203B41FA5}">
                          <a16:colId xmlns:a16="http://schemas.microsoft.com/office/drawing/2014/main" val="3795250474"/>
                        </a:ext>
                      </a:extLst>
                    </a:gridCol>
                  </a:tblGrid>
                  <a:tr h="5948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X</a:t>
                          </a:r>
                          <a:r>
                            <a:rPr lang="en-US" altLang="ko-Kore-KR" baseline="-25000" dirty="0"/>
                            <a:t>1</a:t>
                          </a:r>
                          <a:endParaRPr lang="ko-Kore-KR" altLang="en-US" baseline="-25000" dirty="0"/>
                        </a:p>
                      </a:txBody>
                      <a:tcPr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X</a:t>
                          </a:r>
                          <a:r>
                            <a:rPr lang="en-US" altLang="ko-Kore-KR" baseline="-25000" dirty="0"/>
                            <a:t>2</a:t>
                          </a:r>
                          <a:endParaRPr lang="ko-Kore-KR" altLang="en-US" dirty="0"/>
                        </a:p>
                      </a:txBody>
                      <a:tcPr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Y</a:t>
                          </a:r>
                          <a:r>
                            <a:rPr lang="en-US" altLang="ko-Kore-KR" baseline="-25000" dirty="0"/>
                            <a:t>1</a:t>
                          </a:r>
                          <a:endParaRPr lang="ko-Kore-KR" altLang="en-US" dirty="0"/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Y</a:t>
                          </a:r>
                          <a:r>
                            <a:rPr lang="en-US" altLang="ko-Kore-KR" baseline="-25000" dirty="0"/>
                            <a:t>2</a:t>
                          </a:r>
                          <a:endParaRPr lang="ko-Kore-KR" altLang="en-US" dirty="0"/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kumimoji="1" lang="en-US" altLang="ko-Kore-KR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kumimoji="1" lang="en-US" altLang="ko-Kore-KR" b="0" i="1" dirty="0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bar>
                              </m:oMath>
                            </m:oMathPara>
                          </a14:m>
                          <a:endParaRPr lang="ko-Kore-KR" altLang="en-US" dirty="0"/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XOR</a:t>
                          </a:r>
                          <a:endParaRPr lang="ko-Kore-KR" altLang="en-US" dirty="0"/>
                        </a:p>
                      </a:txBody>
                      <a:tcPr anchor="ctr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17671050"/>
                      </a:ext>
                    </a:extLst>
                  </a:tr>
                  <a:tr h="3883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0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0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0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1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0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0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27740374"/>
                      </a:ext>
                    </a:extLst>
                  </a:tr>
                  <a:tr h="3883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0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1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0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0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1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1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91322832"/>
                      </a:ext>
                    </a:extLst>
                  </a:tr>
                  <a:tr h="3883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1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0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0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0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1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1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23552629"/>
                      </a:ext>
                    </a:extLst>
                  </a:tr>
                  <a:tr h="3883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1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1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1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0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0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0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797329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표 17">
                <a:extLst>
                  <a:ext uri="{FF2B5EF4-FFF2-40B4-BE49-F238E27FC236}">
                    <a16:creationId xmlns:a16="http://schemas.microsoft.com/office/drawing/2014/main" id="{D95B02C1-5E6D-0344-AEAB-48604A0A163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60592362"/>
                  </p:ext>
                </p:extLst>
              </p:nvPr>
            </p:nvGraphicFramePr>
            <p:xfrm>
              <a:off x="5476336" y="4132075"/>
              <a:ext cx="3483168" cy="214827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80528">
                      <a:extLst>
                        <a:ext uri="{9D8B030D-6E8A-4147-A177-3AD203B41FA5}">
                          <a16:colId xmlns:a16="http://schemas.microsoft.com/office/drawing/2014/main" val="1628273996"/>
                        </a:ext>
                      </a:extLst>
                    </a:gridCol>
                    <a:gridCol w="580528">
                      <a:extLst>
                        <a:ext uri="{9D8B030D-6E8A-4147-A177-3AD203B41FA5}">
                          <a16:colId xmlns:a16="http://schemas.microsoft.com/office/drawing/2014/main" val="245800512"/>
                        </a:ext>
                      </a:extLst>
                    </a:gridCol>
                    <a:gridCol w="580528">
                      <a:extLst>
                        <a:ext uri="{9D8B030D-6E8A-4147-A177-3AD203B41FA5}">
                          <a16:colId xmlns:a16="http://schemas.microsoft.com/office/drawing/2014/main" val="3414332265"/>
                        </a:ext>
                      </a:extLst>
                    </a:gridCol>
                    <a:gridCol w="580528">
                      <a:extLst>
                        <a:ext uri="{9D8B030D-6E8A-4147-A177-3AD203B41FA5}">
                          <a16:colId xmlns:a16="http://schemas.microsoft.com/office/drawing/2014/main" val="3853461941"/>
                        </a:ext>
                      </a:extLst>
                    </a:gridCol>
                    <a:gridCol w="580528">
                      <a:extLst>
                        <a:ext uri="{9D8B030D-6E8A-4147-A177-3AD203B41FA5}">
                          <a16:colId xmlns:a16="http://schemas.microsoft.com/office/drawing/2014/main" val="3958340506"/>
                        </a:ext>
                      </a:extLst>
                    </a:gridCol>
                    <a:gridCol w="580528">
                      <a:extLst>
                        <a:ext uri="{9D8B030D-6E8A-4147-A177-3AD203B41FA5}">
                          <a16:colId xmlns:a16="http://schemas.microsoft.com/office/drawing/2014/main" val="3795250474"/>
                        </a:ext>
                      </a:extLst>
                    </a:gridCol>
                  </a:tblGrid>
                  <a:tr h="5948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X</a:t>
                          </a:r>
                          <a:r>
                            <a:rPr lang="en-US" altLang="ko-Kore-KR" baseline="-25000" dirty="0"/>
                            <a:t>1</a:t>
                          </a:r>
                          <a:endParaRPr lang="ko-Kore-KR" altLang="en-US" baseline="-25000" dirty="0"/>
                        </a:p>
                      </a:txBody>
                      <a:tcPr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X</a:t>
                          </a:r>
                          <a:r>
                            <a:rPr lang="en-US" altLang="ko-Kore-KR" baseline="-25000" dirty="0"/>
                            <a:t>2</a:t>
                          </a:r>
                          <a:endParaRPr lang="ko-Kore-KR" altLang="en-US" dirty="0"/>
                        </a:p>
                      </a:txBody>
                      <a:tcPr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Y</a:t>
                          </a:r>
                          <a:r>
                            <a:rPr lang="en-US" altLang="ko-Kore-KR" baseline="-25000" dirty="0"/>
                            <a:t>1</a:t>
                          </a:r>
                          <a:endParaRPr lang="ko-Kore-KR" altLang="en-US" dirty="0"/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Y</a:t>
                          </a:r>
                          <a:r>
                            <a:rPr lang="en-US" altLang="ko-Kore-KR" baseline="-25000" dirty="0"/>
                            <a:t>2</a:t>
                          </a:r>
                          <a:endParaRPr lang="ko-Kore-KR" altLang="en-US" dirty="0"/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00000" t="-2128" r="-100000" b="-2744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XOR</a:t>
                          </a:r>
                          <a:endParaRPr lang="ko-Kore-KR" altLang="en-US" dirty="0"/>
                        </a:p>
                      </a:txBody>
                      <a:tcPr anchor="ctr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17671050"/>
                      </a:ext>
                    </a:extLst>
                  </a:tr>
                  <a:tr h="3883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0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0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0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1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0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0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27740374"/>
                      </a:ext>
                    </a:extLst>
                  </a:tr>
                  <a:tr h="3883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0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1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0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0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1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1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91322832"/>
                      </a:ext>
                    </a:extLst>
                  </a:tr>
                  <a:tr h="3883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1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0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0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0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1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1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23552629"/>
                      </a:ext>
                    </a:extLst>
                  </a:tr>
                  <a:tr h="3883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1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1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1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0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0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0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7973291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6850D83-A349-7D4D-B6CD-1E90091EF8C7}"/>
                  </a:ext>
                </a:extLst>
              </p:cNvPr>
              <p:cNvSpPr txBox="1"/>
              <p:nvPr/>
            </p:nvSpPr>
            <p:spPr>
              <a:xfrm>
                <a:off x="879754" y="2456442"/>
                <a:ext cx="1120563" cy="4559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ko-Kore-KR" sz="1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r>
                  <a:rPr kumimoji="1" lang="en-US" altLang="ko-Kore-KR" sz="1400" b="1" dirty="0">
                    <a:solidFill>
                      <a:srgbClr val="C00000"/>
                    </a:solidFill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ko-Kore-KR" sz="1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ko-Kore-KR" sz="14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ko-Kore-KR" sz="14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ko-Kore-KR" sz="14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1" lang="en-US" altLang="ko-Kore-KR" sz="1400" b="1" dirty="0">
                    <a:solidFill>
                      <a:srgbClr val="C0000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kumimoji="1" lang="en-US" altLang="ko-Kore-KR" sz="1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kumimoji="1" lang="en-US" altLang="ko-Kore-KR" sz="1400" b="1" dirty="0">
                    <a:solidFill>
                      <a:srgbClr val="C00000"/>
                    </a:solidFill>
                  </a:rPr>
                  <a:t>=-8</a:t>
                </a:r>
                <a:endParaRPr kumimoji="1" lang="ko-Kore-KR" altLang="en-US" sz="1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6850D83-A349-7D4D-B6CD-1E90091EF8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754" y="2456442"/>
                <a:ext cx="1120563" cy="455959"/>
              </a:xfrm>
              <a:prstGeom prst="rect">
                <a:avLst/>
              </a:prstGeom>
              <a:blipFill>
                <a:blip r:embed="rId3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9E8F27DC-456A-9849-A860-65CDE311DAE5}"/>
              </a:ext>
            </a:extLst>
          </p:cNvPr>
          <p:cNvSpPr txBox="1"/>
          <p:nvPr/>
        </p:nvSpPr>
        <p:spPr>
          <a:xfrm>
            <a:off x="341523" y="3237664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X</a:t>
            </a:r>
            <a:r>
              <a:rPr kumimoji="1" lang="en-US" altLang="ko-Kore-KR" baseline="-25000" dirty="0"/>
              <a:t>1</a:t>
            </a:r>
            <a:endParaRPr kumimoji="1" lang="ko-Kore-KR" altLang="en-US" baseline="-25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75275F5-6E9C-4D41-A53A-B9405CB85DA7}"/>
              </a:ext>
            </a:extLst>
          </p:cNvPr>
          <p:cNvSpPr txBox="1"/>
          <p:nvPr/>
        </p:nvSpPr>
        <p:spPr>
          <a:xfrm>
            <a:off x="341523" y="3570791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X</a:t>
            </a:r>
            <a:r>
              <a:rPr kumimoji="1" lang="en-US" altLang="ko-Kore-KR" baseline="-25000" dirty="0"/>
              <a:t>2</a:t>
            </a:r>
            <a:endParaRPr kumimoji="1" lang="ko-Kore-KR" altLang="en-US" baseline="-25000" dirty="0"/>
          </a:p>
        </p:txBody>
      </p:sp>
      <p:cxnSp>
        <p:nvCxnSpPr>
          <p:cNvPr id="22" name="직선 연결선[R] 21">
            <a:extLst>
              <a:ext uri="{FF2B5EF4-FFF2-40B4-BE49-F238E27FC236}">
                <a16:creationId xmlns:a16="http://schemas.microsoft.com/office/drawing/2014/main" id="{C51837BB-3C9E-EE42-A5C1-B237AF0EFF04}"/>
              </a:ext>
            </a:extLst>
          </p:cNvPr>
          <p:cNvCxnSpPr>
            <a:stCxn id="20" idx="3"/>
          </p:cNvCxnSpPr>
          <p:nvPr/>
        </p:nvCxnSpPr>
        <p:spPr>
          <a:xfrm>
            <a:off x="724961" y="3422330"/>
            <a:ext cx="18943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2E90DB3E-8B41-5E4C-8B2F-2ECC9C150D6A}"/>
              </a:ext>
            </a:extLst>
          </p:cNvPr>
          <p:cNvCxnSpPr/>
          <p:nvPr/>
        </p:nvCxnSpPr>
        <p:spPr>
          <a:xfrm>
            <a:off x="723123" y="3717951"/>
            <a:ext cx="18943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999E942-C72A-0F4E-A86B-DE32F3CE8E02}"/>
              </a:ext>
            </a:extLst>
          </p:cNvPr>
          <p:cNvSpPr txBox="1"/>
          <p:nvPr/>
        </p:nvSpPr>
        <p:spPr>
          <a:xfrm>
            <a:off x="2691106" y="3414509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Y</a:t>
            </a:r>
            <a:r>
              <a:rPr kumimoji="1" lang="en-US" altLang="ko-Kore-KR" baseline="-25000" dirty="0"/>
              <a:t>2</a:t>
            </a:r>
            <a:endParaRPr kumimoji="1" lang="ko-Kore-KR" altLang="en-US" baseline="-25000" dirty="0"/>
          </a:p>
        </p:txBody>
      </p:sp>
      <p:cxnSp>
        <p:nvCxnSpPr>
          <p:cNvPr id="25" name="직선 연결선[R] 24">
            <a:extLst>
              <a:ext uri="{FF2B5EF4-FFF2-40B4-BE49-F238E27FC236}">
                <a16:creationId xmlns:a16="http://schemas.microsoft.com/office/drawing/2014/main" id="{8A9836B7-46FB-AD4C-9820-6C8FE5994DD0}"/>
              </a:ext>
            </a:extLst>
          </p:cNvPr>
          <p:cNvCxnSpPr/>
          <p:nvPr/>
        </p:nvCxnSpPr>
        <p:spPr>
          <a:xfrm>
            <a:off x="2488813" y="3593401"/>
            <a:ext cx="18943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8AD6334-C7DD-E64C-9F6B-BDE945384AC8}"/>
              </a:ext>
            </a:extLst>
          </p:cNvPr>
          <p:cNvSpPr/>
          <p:nvPr/>
        </p:nvSpPr>
        <p:spPr>
          <a:xfrm>
            <a:off x="914400" y="3311894"/>
            <a:ext cx="1101687" cy="517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8800D6D-64C5-F64C-AF86-D3F760B64072}"/>
                  </a:ext>
                </a:extLst>
              </p:cNvPr>
              <p:cNvSpPr txBox="1"/>
              <p:nvPr/>
            </p:nvSpPr>
            <p:spPr>
              <a:xfrm>
                <a:off x="879754" y="3358530"/>
                <a:ext cx="1200713" cy="4490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ko-Kore-KR" sz="1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r>
                  <a:rPr kumimoji="1" lang="en-US" altLang="ko-Kore-KR" sz="1400" b="1" dirty="0">
                    <a:solidFill>
                      <a:srgbClr val="C00000"/>
                    </a:solidFill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ko-Kore-KR" sz="1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ko-Kore-KR" sz="14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ko-Kore-KR" sz="14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ko-Kore-KR" sz="14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𝟕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ko-Kore-KR" sz="14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ko-Kore-KR" sz="14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𝟕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1" lang="en-US" altLang="ko-Kore-KR" sz="1400" b="1" dirty="0">
                    <a:solidFill>
                      <a:srgbClr val="C0000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kumimoji="1" lang="en-US" altLang="ko-Kore-KR" sz="1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kumimoji="1" lang="en-US" altLang="ko-Kore-KR" sz="1400" b="1" dirty="0">
                    <a:solidFill>
                      <a:srgbClr val="C00000"/>
                    </a:solidFill>
                  </a:rPr>
                  <a:t>=3</a:t>
                </a:r>
                <a:endParaRPr kumimoji="1" lang="ko-Kore-KR" altLang="en-US" sz="1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8800D6D-64C5-F64C-AF86-D3F760B640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754" y="3358530"/>
                <a:ext cx="1200713" cy="44903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직선 연결선[R] 29">
            <a:extLst>
              <a:ext uri="{FF2B5EF4-FFF2-40B4-BE49-F238E27FC236}">
                <a16:creationId xmlns:a16="http://schemas.microsoft.com/office/drawing/2014/main" id="{ACC2ED66-D936-8B43-A366-3DAD751ABBC5}"/>
              </a:ext>
            </a:extLst>
          </p:cNvPr>
          <p:cNvCxnSpPr>
            <a:cxnSpLocks/>
          </p:cNvCxnSpPr>
          <p:nvPr/>
        </p:nvCxnSpPr>
        <p:spPr>
          <a:xfrm>
            <a:off x="3772455" y="2915391"/>
            <a:ext cx="18943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[R] 30">
            <a:extLst>
              <a:ext uri="{FF2B5EF4-FFF2-40B4-BE49-F238E27FC236}">
                <a16:creationId xmlns:a16="http://schemas.microsoft.com/office/drawing/2014/main" id="{1AF182C2-0684-0A45-86E7-2ECC2C8559C0}"/>
              </a:ext>
            </a:extLst>
          </p:cNvPr>
          <p:cNvCxnSpPr/>
          <p:nvPr/>
        </p:nvCxnSpPr>
        <p:spPr>
          <a:xfrm>
            <a:off x="3770617" y="3211012"/>
            <a:ext cx="18943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BE49690-B2C3-5441-B9DE-558C053E1906}"/>
                  </a:ext>
                </a:extLst>
              </p:cNvPr>
              <p:cNvSpPr txBox="1"/>
              <p:nvPr/>
            </p:nvSpPr>
            <p:spPr>
              <a:xfrm>
                <a:off x="5964491" y="2883229"/>
                <a:ext cx="36503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kumimoji="1" lang="en-US" altLang="ko-Kore-KR" i="1" dirty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kumimoji="1" lang="en-US" altLang="ko-Kore-KR" i="1" dirty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bar>
                    </m:oMath>
                  </m:oMathPara>
                </a14:m>
                <a:endParaRPr kumimoji="1" lang="ko-Kore-KR" altLang="en-US" baseline="-250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BE49690-B2C3-5441-B9DE-558C053E19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4491" y="2883229"/>
                <a:ext cx="365035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직선 연결선[R] 32">
            <a:extLst>
              <a:ext uri="{FF2B5EF4-FFF2-40B4-BE49-F238E27FC236}">
                <a16:creationId xmlns:a16="http://schemas.microsoft.com/office/drawing/2014/main" id="{FA2ED05C-BDCC-8242-805A-B98B2EF8CFD1}"/>
              </a:ext>
            </a:extLst>
          </p:cNvPr>
          <p:cNvCxnSpPr/>
          <p:nvPr/>
        </p:nvCxnSpPr>
        <p:spPr>
          <a:xfrm>
            <a:off x="5691137" y="3073137"/>
            <a:ext cx="18943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DD02596-5092-8144-A6F1-E3880B0C6487}"/>
              </a:ext>
            </a:extLst>
          </p:cNvPr>
          <p:cNvSpPr/>
          <p:nvPr/>
        </p:nvSpPr>
        <p:spPr>
          <a:xfrm>
            <a:off x="3961894" y="2804955"/>
            <a:ext cx="1276119" cy="517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2FCFD78-CA2E-2945-8C1D-C2C316BBAF3F}"/>
                  </a:ext>
                </a:extLst>
              </p:cNvPr>
              <p:cNvSpPr txBox="1"/>
              <p:nvPr/>
            </p:nvSpPr>
            <p:spPr>
              <a:xfrm>
                <a:off x="3927248" y="2851591"/>
                <a:ext cx="1308115" cy="4501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ko-Kore-KR" sz="1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r>
                  <a:rPr kumimoji="1" lang="en-US" altLang="ko-Kore-KR" sz="1400" b="1" dirty="0">
                    <a:solidFill>
                      <a:srgbClr val="C00000"/>
                    </a:solidFill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ko-Kore-KR" sz="1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ko-Kore-KR" sz="14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ko-Kore-KR" sz="14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ko-Kore-KR" sz="14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𝟏𝟏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ko-Kore-KR" sz="14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ko-Kore-KR" sz="14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𝟏𝟏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1" lang="en-US" altLang="ko-Kore-KR" sz="1400" b="1" dirty="0">
                    <a:solidFill>
                      <a:srgbClr val="C0000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kumimoji="1" lang="en-US" altLang="ko-Kore-KR" sz="1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kumimoji="1" lang="en-US" altLang="ko-Kore-KR" sz="1400" b="1" dirty="0">
                    <a:solidFill>
                      <a:srgbClr val="C00000"/>
                    </a:solidFill>
                  </a:rPr>
                  <a:t>=6</a:t>
                </a:r>
                <a:endParaRPr kumimoji="1" lang="ko-Kore-KR" altLang="en-US" sz="1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2FCFD78-CA2E-2945-8C1D-C2C316BBAF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7248" y="2851591"/>
                <a:ext cx="1308115" cy="45018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0046260A-AAB2-C94A-8F00-CDF9FD874D39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3110598" y="2697087"/>
            <a:ext cx="589645" cy="1993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84A008F0-E953-2C4F-8436-543748444812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3066530" y="3252561"/>
            <a:ext cx="633713" cy="3466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E0A1C05-61F6-514E-9724-A092471C69DF}"/>
              </a:ext>
            </a:extLst>
          </p:cNvPr>
          <p:cNvSpPr/>
          <p:nvPr/>
        </p:nvSpPr>
        <p:spPr>
          <a:xfrm>
            <a:off x="2050733" y="2409806"/>
            <a:ext cx="420787" cy="517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4" name="자유형 43">
            <a:extLst>
              <a:ext uri="{FF2B5EF4-FFF2-40B4-BE49-F238E27FC236}">
                <a16:creationId xmlns:a16="http://schemas.microsoft.com/office/drawing/2014/main" id="{40C709C5-245F-924E-A0F2-EA7319D50FF7}"/>
              </a:ext>
            </a:extLst>
          </p:cNvPr>
          <p:cNvSpPr/>
          <p:nvPr/>
        </p:nvSpPr>
        <p:spPr>
          <a:xfrm>
            <a:off x="2073965" y="2522022"/>
            <a:ext cx="365509" cy="350494"/>
          </a:xfrm>
          <a:custGeom>
            <a:avLst/>
            <a:gdLst>
              <a:gd name="connsiteX0" fmla="*/ 0 w 1322024"/>
              <a:gd name="connsiteY0" fmla="*/ 343347 h 350494"/>
              <a:gd name="connsiteX1" fmla="*/ 572878 w 1322024"/>
              <a:gd name="connsiteY1" fmla="*/ 310297 h 350494"/>
              <a:gd name="connsiteX2" fmla="*/ 760164 w 1322024"/>
              <a:gd name="connsiteY2" fmla="*/ 34875 h 350494"/>
              <a:gd name="connsiteX3" fmla="*/ 1322024 w 1322024"/>
              <a:gd name="connsiteY3" fmla="*/ 12841 h 350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22024" h="350494">
                <a:moveTo>
                  <a:pt x="0" y="343347"/>
                </a:moveTo>
                <a:cubicBezTo>
                  <a:pt x="223092" y="352528"/>
                  <a:pt x="446184" y="361709"/>
                  <a:pt x="572878" y="310297"/>
                </a:cubicBezTo>
                <a:cubicBezTo>
                  <a:pt x="699572" y="258885"/>
                  <a:pt x="635306" y="84451"/>
                  <a:pt x="760164" y="34875"/>
                </a:cubicBezTo>
                <a:cubicBezTo>
                  <a:pt x="885022" y="-14701"/>
                  <a:pt x="1103523" y="-930"/>
                  <a:pt x="1322024" y="12841"/>
                </a:cubicBezTo>
              </a:path>
            </a:pathLst>
          </a:cu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B95A10F-8D58-7E41-820D-5AD9F90D2029}"/>
              </a:ext>
            </a:extLst>
          </p:cNvPr>
          <p:cNvSpPr/>
          <p:nvPr/>
        </p:nvSpPr>
        <p:spPr>
          <a:xfrm>
            <a:off x="2049261" y="3321131"/>
            <a:ext cx="420787" cy="517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6" name="자유형 45">
            <a:extLst>
              <a:ext uri="{FF2B5EF4-FFF2-40B4-BE49-F238E27FC236}">
                <a16:creationId xmlns:a16="http://schemas.microsoft.com/office/drawing/2014/main" id="{22847D6B-FFAD-494B-8BBE-3BC81CFF3FF8}"/>
              </a:ext>
            </a:extLst>
          </p:cNvPr>
          <p:cNvSpPr/>
          <p:nvPr/>
        </p:nvSpPr>
        <p:spPr>
          <a:xfrm>
            <a:off x="2072493" y="3433347"/>
            <a:ext cx="365509" cy="350494"/>
          </a:xfrm>
          <a:custGeom>
            <a:avLst/>
            <a:gdLst>
              <a:gd name="connsiteX0" fmla="*/ 0 w 1322024"/>
              <a:gd name="connsiteY0" fmla="*/ 343347 h 350494"/>
              <a:gd name="connsiteX1" fmla="*/ 572878 w 1322024"/>
              <a:gd name="connsiteY1" fmla="*/ 310297 h 350494"/>
              <a:gd name="connsiteX2" fmla="*/ 760164 w 1322024"/>
              <a:gd name="connsiteY2" fmla="*/ 34875 h 350494"/>
              <a:gd name="connsiteX3" fmla="*/ 1322024 w 1322024"/>
              <a:gd name="connsiteY3" fmla="*/ 12841 h 350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22024" h="350494">
                <a:moveTo>
                  <a:pt x="0" y="343347"/>
                </a:moveTo>
                <a:cubicBezTo>
                  <a:pt x="223092" y="352528"/>
                  <a:pt x="446184" y="361709"/>
                  <a:pt x="572878" y="310297"/>
                </a:cubicBezTo>
                <a:cubicBezTo>
                  <a:pt x="699572" y="258885"/>
                  <a:pt x="635306" y="84451"/>
                  <a:pt x="760164" y="34875"/>
                </a:cubicBezTo>
                <a:cubicBezTo>
                  <a:pt x="885022" y="-14701"/>
                  <a:pt x="1103523" y="-930"/>
                  <a:pt x="1322024" y="12841"/>
                </a:cubicBezTo>
              </a:path>
            </a:pathLst>
          </a:cu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DDB980D-ED25-ED4C-8D66-EC89331E28BB}"/>
              </a:ext>
            </a:extLst>
          </p:cNvPr>
          <p:cNvSpPr/>
          <p:nvPr/>
        </p:nvSpPr>
        <p:spPr>
          <a:xfrm>
            <a:off x="5270350" y="2810172"/>
            <a:ext cx="420787" cy="517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8" name="자유형 47">
            <a:extLst>
              <a:ext uri="{FF2B5EF4-FFF2-40B4-BE49-F238E27FC236}">
                <a16:creationId xmlns:a16="http://schemas.microsoft.com/office/drawing/2014/main" id="{27A19604-1119-D648-8EC8-A9EB2F9C6D60}"/>
              </a:ext>
            </a:extLst>
          </p:cNvPr>
          <p:cNvSpPr/>
          <p:nvPr/>
        </p:nvSpPr>
        <p:spPr>
          <a:xfrm>
            <a:off x="5293582" y="2922388"/>
            <a:ext cx="365509" cy="350494"/>
          </a:xfrm>
          <a:custGeom>
            <a:avLst/>
            <a:gdLst>
              <a:gd name="connsiteX0" fmla="*/ 0 w 1322024"/>
              <a:gd name="connsiteY0" fmla="*/ 343347 h 350494"/>
              <a:gd name="connsiteX1" fmla="*/ 572878 w 1322024"/>
              <a:gd name="connsiteY1" fmla="*/ 310297 h 350494"/>
              <a:gd name="connsiteX2" fmla="*/ 760164 w 1322024"/>
              <a:gd name="connsiteY2" fmla="*/ 34875 h 350494"/>
              <a:gd name="connsiteX3" fmla="*/ 1322024 w 1322024"/>
              <a:gd name="connsiteY3" fmla="*/ 12841 h 350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22024" h="350494">
                <a:moveTo>
                  <a:pt x="0" y="343347"/>
                </a:moveTo>
                <a:cubicBezTo>
                  <a:pt x="223092" y="352528"/>
                  <a:pt x="446184" y="361709"/>
                  <a:pt x="572878" y="310297"/>
                </a:cubicBezTo>
                <a:cubicBezTo>
                  <a:pt x="699572" y="258885"/>
                  <a:pt x="635306" y="84451"/>
                  <a:pt x="760164" y="34875"/>
                </a:cubicBezTo>
                <a:cubicBezTo>
                  <a:pt x="885022" y="-14701"/>
                  <a:pt x="1103523" y="-930"/>
                  <a:pt x="1322024" y="12841"/>
                </a:cubicBezTo>
              </a:path>
            </a:pathLst>
          </a:cu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086569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5054</TotalTime>
  <Words>728</Words>
  <Application>Microsoft Macintosh PowerPoint</Application>
  <PresentationFormat>화면 슬라이드 쇼(4:3)</PresentationFormat>
  <Paragraphs>268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맑은 고딕</vt:lpstr>
      <vt:lpstr>Arial</vt:lpstr>
      <vt:lpstr>Calibri</vt:lpstr>
      <vt:lpstr>Calibri Light</vt:lpstr>
      <vt:lpstr>Cambria Math</vt:lpstr>
      <vt:lpstr>Tahoma</vt:lpstr>
      <vt:lpstr>Office 테마</vt:lpstr>
      <vt:lpstr>Artificial Intelligence </vt:lpstr>
      <vt:lpstr>Agenda</vt:lpstr>
      <vt:lpstr>Problem: Perceptron</vt:lpstr>
      <vt:lpstr>[실습] Perceptron for XOR</vt:lpstr>
      <vt:lpstr>Problem: Perceptron</vt:lpstr>
      <vt:lpstr>Solution: MLP</vt:lpstr>
      <vt:lpstr>Solution: MLP</vt:lpstr>
      <vt:lpstr>Solution: MLP </vt:lpstr>
      <vt:lpstr>Solution: MLP </vt:lpstr>
      <vt:lpstr>Solution: MLP </vt:lpstr>
      <vt:lpstr>Solution: MLP </vt:lpstr>
      <vt:lpstr>Solution: MLP for XOR</vt:lpstr>
      <vt:lpstr>PowerPoint 프레젠테이션</vt:lpstr>
      <vt:lpstr>Remind</vt:lpstr>
      <vt:lpstr>Remind</vt:lpstr>
      <vt:lpstr>Remind</vt:lpstr>
      <vt:lpstr>[실습] MLP for XOR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최유경</cp:lastModifiedBy>
  <cp:revision>537</cp:revision>
  <cp:lastPrinted>2019-04-09T00:29:34Z</cp:lastPrinted>
  <dcterms:created xsi:type="dcterms:W3CDTF">2019-02-27T01:15:33Z</dcterms:created>
  <dcterms:modified xsi:type="dcterms:W3CDTF">2020-05-30T07:24:12Z</dcterms:modified>
</cp:coreProperties>
</file>