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68" r:id="rId19"/>
    <p:sldId id="267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3" r:id="rId34"/>
    <p:sldId id="282" r:id="rId35"/>
    <p:sldId id="284" r:id="rId36"/>
    <p:sldId id="285" r:id="rId37"/>
    <p:sldId id="286" r:id="rId38"/>
    <p:sldId id="287" r:id="rId39"/>
    <p:sldId id="289" r:id="rId40"/>
    <p:sldId id="288" r:id="rId41"/>
    <p:sldId id="290" r:id="rId42"/>
    <p:sldId id="291" r:id="rId43"/>
    <p:sldId id="292" r:id="rId44"/>
    <p:sldId id="258" r:id="rId45"/>
    <p:sldId id="25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B3332-53AD-4AB8-B180-BAD5D341AF2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DD063A9-FD74-4CEB-8EA8-2CC6F7792D1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en-SG" dirty="0"/>
        </a:p>
      </dgm:t>
    </dgm:pt>
    <dgm:pt modelId="{011B77B1-9445-48F1-B4DF-AEFDD109B840}" type="parTrans" cxnId="{7C384E29-EED6-4866-B3E2-20F671D73BE9}">
      <dgm:prSet/>
      <dgm:spPr/>
      <dgm:t>
        <a:bodyPr/>
        <a:lstStyle/>
        <a:p>
          <a:endParaRPr lang="en-SG"/>
        </a:p>
      </dgm:t>
    </dgm:pt>
    <dgm:pt modelId="{4161162A-3FE9-40A0-9FCB-F5C7120D3779}" type="sibTrans" cxnId="{7C384E29-EED6-4866-B3E2-20F671D73BE9}">
      <dgm:prSet/>
      <dgm:spPr/>
      <dgm:t>
        <a:bodyPr/>
        <a:lstStyle/>
        <a:p>
          <a:endParaRPr lang="en-SG"/>
        </a:p>
      </dgm:t>
    </dgm:pt>
    <dgm:pt modelId="{F0FE9E12-BD32-4667-B456-8F5C706046DB}">
      <dgm:prSet phldrT="[Text]"/>
      <dgm:spPr/>
      <dgm:t>
        <a:bodyPr/>
        <a:lstStyle/>
        <a:p>
          <a:r>
            <a:rPr lang="en-US" dirty="0" smtClean="0"/>
            <a:t>Outcome of a case </a:t>
          </a:r>
          <a:endParaRPr lang="en-SG" dirty="0"/>
        </a:p>
      </dgm:t>
    </dgm:pt>
    <dgm:pt modelId="{69EF3E74-B962-49D7-9FBA-68626A3544FE}" type="parTrans" cxnId="{BE5F36CE-F441-4902-A8AB-77DC967DCEE2}">
      <dgm:prSet/>
      <dgm:spPr/>
      <dgm:t>
        <a:bodyPr/>
        <a:lstStyle/>
        <a:p>
          <a:endParaRPr lang="en-SG"/>
        </a:p>
      </dgm:t>
    </dgm:pt>
    <dgm:pt modelId="{EF989224-CC54-4419-AD76-A004FAA7400E}" type="sibTrans" cxnId="{BE5F36CE-F441-4902-A8AB-77DC967DCEE2}">
      <dgm:prSet/>
      <dgm:spPr/>
      <dgm:t>
        <a:bodyPr/>
        <a:lstStyle/>
        <a:p>
          <a:endParaRPr lang="en-SG"/>
        </a:p>
      </dgm:t>
    </dgm:pt>
    <dgm:pt modelId="{163D7F4E-4456-40F1-A49A-42EA5E6FD28D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en-SG" dirty="0"/>
        </a:p>
      </dgm:t>
    </dgm:pt>
    <dgm:pt modelId="{577F7E9B-0849-4A15-9E1C-1823477C0393}" type="parTrans" cxnId="{1CDD1E00-372C-42B1-8A51-3B3D083C425F}">
      <dgm:prSet/>
      <dgm:spPr/>
      <dgm:t>
        <a:bodyPr/>
        <a:lstStyle/>
        <a:p>
          <a:endParaRPr lang="en-SG"/>
        </a:p>
      </dgm:t>
    </dgm:pt>
    <dgm:pt modelId="{E69B952C-B3C9-4A5A-A3CA-B8CDAF4BEFBF}" type="sibTrans" cxnId="{1CDD1E00-372C-42B1-8A51-3B3D083C425F}">
      <dgm:prSet/>
      <dgm:spPr/>
      <dgm:t>
        <a:bodyPr/>
        <a:lstStyle/>
        <a:p>
          <a:endParaRPr lang="en-SG"/>
        </a:p>
      </dgm:t>
    </dgm:pt>
    <dgm:pt modelId="{ECF45FE2-D285-4597-9F66-F5DEE3C27AD9}">
      <dgm:prSet phldrT="[Text]"/>
      <dgm:spPr/>
      <dgm:t>
        <a:bodyPr/>
        <a:lstStyle/>
        <a:p>
          <a:r>
            <a:rPr lang="en-US" dirty="0" smtClean="0"/>
            <a:t>Complexity of a case </a:t>
          </a:r>
          <a:endParaRPr lang="en-SG" dirty="0"/>
        </a:p>
      </dgm:t>
    </dgm:pt>
    <dgm:pt modelId="{3B201D89-D747-4766-833E-885CD004A826}" type="parTrans" cxnId="{FA1AC122-A80B-41B5-B916-7783090D6DDA}">
      <dgm:prSet/>
      <dgm:spPr/>
      <dgm:t>
        <a:bodyPr/>
        <a:lstStyle/>
        <a:p>
          <a:endParaRPr lang="en-SG"/>
        </a:p>
      </dgm:t>
    </dgm:pt>
    <dgm:pt modelId="{E257AF2A-F788-4946-96BE-AAF911CEA4FE}" type="sibTrans" cxnId="{FA1AC122-A80B-41B5-B916-7783090D6DDA}">
      <dgm:prSet/>
      <dgm:spPr/>
      <dgm:t>
        <a:bodyPr/>
        <a:lstStyle/>
        <a:p>
          <a:endParaRPr lang="en-SG"/>
        </a:p>
      </dgm:t>
    </dgm:pt>
    <dgm:pt modelId="{07AE8A32-4493-4097-BDDF-5F25FAC68B80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en-SG" dirty="0"/>
        </a:p>
      </dgm:t>
    </dgm:pt>
    <dgm:pt modelId="{E2AC6873-DCE7-42D6-BE6E-F7CCD8CAF62F}" type="parTrans" cxnId="{82310C53-B26A-4A5C-B187-F8505C50C985}">
      <dgm:prSet/>
      <dgm:spPr/>
      <dgm:t>
        <a:bodyPr/>
        <a:lstStyle/>
        <a:p>
          <a:endParaRPr lang="en-SG"/>
        </a:p>
      </dgm:t>
    </dgm:pt>
    <dgm:pt modelId="{9B08084A-6A80-4A76-908E-C543178AB1F0}" type="sibTrans" cxnId="{82310C53-B26A-4A5C-B187-F8505C50C985}">
      <dgm:prSet/>
      <dgm:spPr/>
      <dgm:t>
        <a:bodyPr/>
        <a:lstStyle/>
        <a:p>
          <a:endParaRPr lang="en-SG"/>
        </a:p>
      </dgm:t>
    </dgm:pt>
    <dgm:pt modelId="{2CB51ACE-93DE-400B-821D-30FEAF837192}">
      <dgm:prSet phldrT="[Text]"/>
      <dgm:spPr/>
      <dgm:t>
        <a:bodyPr/>
        <a:lstStyle/>
        <a:p>
          <a:r>
            <a:rPr lang="en-US" dirty="0" smtClean="0"/>
            <a:t>Efficiency in Court Process </a:t>
          </a:r>
          <a:endParaRPr lang="en-SG" dirty="0"/>
        </a:p>
      </dgm:t>
    </dgm:pt>
    <dgm:pt modelId="{F0A5309E-A37E-4680-B947-14A6F5111A40}" type="parTrans" cxnId="{8F2DD5D0-75C5-4503-8699-11C57B3D58DA}">
      <dgm:prSet/>
      <dgm:spPr/>
      <dgm:t>
        <a:bodyPr/>
        <a:lstStyle/>
        <a:p>
          <a:endParaRPr lang="en-SG"/>
        </a:p>
      </dgm:t>
    </dgm:pt>
    <dgm:pt modelId="{6876265F-0699-4580-9D21-796CBDEE798B}" type="sibTrans" cxnId="{8F2DD5D0-75C5-4503-8699-11C57B3D58DA}">
      <dgm:prSet/>
      <dgm:spPr/>
      <dgm:t>
        <a:bodyPr/>
        <a:lstStyle/>
        <a:p>
          <a:endParaRPr lang="en-SG"/>
        </a:p>
      </dgm:t>
    </dgm:pt>
    <dgm:pt modelId="{4A2A43F7-2C4F-4576-9DF8-BBF978F56210}">
      <dgm:prSet phldrT="[Text]"/>
      <dgm:spPr/>
      <dgm:t>
        <a:bodyPr/>
        <a:lstStyle/>
        <a:p>
          <a:endParaRPr lang="en-SG" dirty="0"/>
        </a:p>
      </dgm:t>
    </dgm:pt>
    <dgm:pt modelId="{BD81D00C-7504-4E0E-AE78-B873887A0121}" type="sibTrans" cxnId="{2B074720-D259-4ABD-84EB-FC0D0B8B0267}">
      <dgm:prSet/>
      <dgm:spPr/>
      <dgm:t>
        <a:bodyPr/>
        <a:lstStyle/>
        <a:p>
          <a:endParaRPr lang="en-SG"/>
        </a:p>
      </dgm:t>
    </dgm:pt>
    <dgm:pt modelId="{DC03D367-DAFB-442D-9C4B-0A1D652A3BEB}" type="parTrans" cxnId="{2B074720-D259-4ABD-84EB-FC0D0B8B0267}">
      <dgm:prSet/>
      <dgm:spPr/>
      <dgm:t>
        <a:bodyPr/>
        <a:lstStyle/>
        <a:p>
          <a:endParaRPr lang="en-SG"/>
        </a:p>
      </dgm:t>
    </dgm:pt>
    <dgm:pt modelId="{AF7D776C-9667-4123-859C-032AF4E2194C}" type="pres">
      <dgm:prSet presAssocID="{880B3332-53AD-4AB8-B180-BAD5D341AF2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5251CB7A-FA72-4073-B296-3402DB2FA5E4}" type="pres">
      <dgm:prSet presAssocID="{4DD063A9-FD74-4CEB-8EA8-2CC6F7792D11}" presName="composite" presStyleCnt="0"/>
      <dgm:spPr/>
    </dgm:pt>
    <dgm:pt modelId="{4E791434-8C5C-421C-83CC-0D68AF13C712}" type="pres">
      <dgm:prSet presAssocID="{4DD063A9-FD74-4CEB-8EA8-2CC6F7792D1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B7B034-8E74-4DF8-9453-CF82ED6006CB}" type="pres">
      <dgm:prSet presAssocID="{4DD063A9-FD74-4CEB-8EA8-2CC6F7792D11}" presName="descendantText" presStyleLbl="alignAcc1" presStyleIdx="0" presStyleCnt="3" custLinFactNeighborX="-897" custLinFactNeighborY="-244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70FD816-5872-44F1-917F-1B73577B4580}" type="pres">
      <dgm:prSet presAssocID="{4161162A-3FE9-40A0-9FCB-F5C7120D3779}" presName="sp" presStyleCnt="0"/>
      <dgm:spPr/>
    </dgm:pt>
    <dgm:pt modelId="{4C702760-996A-448C-AE74-1EC21CC0E4DD}" type="pres">
      <dgm:prSet presAssocID="{163D7F4E-4456-40F1-A49A-42EA5E6FD28D}" presName="composite" presStyleCnt="0"/>
      <dgm:spPr/>
    </dgm:pt>
    <dgm:pt modelId="{F98A40B9-B286-4A6D-AC55-A38DB1C07150}" type="pres">
      <dgm:prSet presAssocID="{163D7F4E-4456-40F1-A49A-42EA5E6FD28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F4AEA84-770C-4CA7-8A91-33E37F3EA958}" type="pres">
      <dgm:prSet presAssocID="{163D7F4E-4456-40F1-A49A-42EA5E6FD28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DD3CA21-8BE6-4A96-A3C6-C2394965FF56}" type="pres">
      <dgm:prSet presAssocID="{E69B952C-B3C9-4A5A-A3CA-B8CDAF4BEFBF}" presName="sp" presStyleCnt="0"/>
      <dgm:spPr/>
    </dgm:pt>
    <dgm:pt modelId="{8162B9D8-7B05-48EA-BC46-A1DEBB23EFE6}" type="pres">
      <dgm:prSet presAssocID="{07AE8A32-4493-4097-BDDF-5F25FAC68B80}" presName="composite" presStyleCnt="0"/>
      <dgm:spPr/>
    </dgm:pt>
    <dgm:pt modelId="{FF566E30-C484-4032-B9B9-C1AD0A277600}" type="pres">
      <dgm:prSet presAssocID="{07AE8A32-4493-4097-BDDF-5F25FAC68B8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D759324-94BB-424B-9457-3AA9153F6780}" type="pres">
      <dgm:prSet presAssocID="{07AE8A32-4493-4097-BDDF-5F25FAC68B8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2B074720-D259-4ABD-84EB-FC0D0B8B0267}" srcId="{4DD063A9-FD74-4CEB-8EA8-2CC6F7792D11}" destId="{4A2A43F7-2C4F-4576-9DF8-BBF978F56210}" srcOrd="1" destOrd="0" parTransId="{DC03D367-DAFB-442D-9C4B-0A1D652A3BEB}" sibTransId="{BD81D00C-7504-4E0E-AE78-B873887A0121}"/>
    <dgm:cxn modelId="{32B37DC8-E4A3-48CC-8EF3-F48D8EDA8674}" type="presOf" srcId="{F0FE9E12-BD32-4667-B456-8F5C706046DB}" destId="{B1B7B034-8E74-4DF8-9453-CF82ED6006CB}" srcOrd="0" destOrd="0" presId="urn:microsoft.com/office/officeart/2005/8/layout/chevron2"/>
    <dgm:cxn modelId="{A49006A0-1C1F-4C9B-BBE5-9F62BDB25CD4}" type="presOf" srcId="{2CB51ACE-93DE-400B-821D-30FEAF837192}" destId="{FD759324-94BB-424B-9457-3AA9153F6780}" srcOrd="0" destOrd="0" presId="urn:microsoft.com/office/officeart/2005/8/layout/chevron2"/>
    <dgm:cxn modelId="{7C384E29-EED6-4866-B3E2-20F671D73BE9}" srcId="{880B3332-53AD-4AB8-B180-BAD5D341AF24}" destId="{4DD063A9-FD74-4CEB-8EA8-2CC6F7792D11}" srcOrd="0" destOrd="0" parTransId="{011B77B1-9445-48F1-B4DF-AEFDD109B840}" sibTransId="{4161162A-3FE9-40A0-9FCB-F5C7120D3779}"/>
    <dgm:cxn modelId="{3A4A2254-0D83-4C77-833B-752DEA307D7E}" type="presOf" srcId="{4DD063A9-FD74-4CEB-8EA8-2CC6F7792D11}" destId="{4E791434-8C5C-421C-83CC-0D68AF13C712}" srcOrd="0" destOrd="0" presId="urn:microsoft.com/office/officeart/2005/8/layout/chevron2"/>
    <dgm:cxn modelId="{8F2DD5D0-75C5-4503-8699-11C57B3D58DA}" srcId="{07AE8A32-4493-4097-BDDF-5F25FAC68B80}" destId="{2CB51ACE-93DE-400B-821D-30FEAF837192}" srcOrd="0" destOrd="0" parTransId="{F0A5309E-A37E-4680-B947-14A6F5111A40}" sibTransId="{6876265F-0699-4580-9D21-796CBDEE798B}"/>
    <dgm:cxn modelId="{43CCE926-B966-4D02-AF84-E38812BD9B28}" type="presOf" srcId="{ECF45FE2-D285-4597-9F66-F5DEE3C27AD9}" destId="{CF4AEA84-770C-4CA7-8A91-33E37F3EA958}" srcOrd="0" destOrd="0" presId="urn:microsoft.com/office/officeart/2005/8/layout/chevron2"/>
    <dgm:cxn modelId="{A0FE6FA7-2E4B-4753-A4AD-3AE9C2042802}" type="presOf" srcId="{163D7F4E-4456-40F1-A49A-42EA5E6FD28D}" destId="{F98A40B9-B286-4A6D-AC55-A38DB1C07150}" srcOrd="0" destOrd="0" presId="urn:microsoft.com/office/officeart/2005/8/layout/chevron2"/>
    <dgm:cxn modelId="{FA1AC122-A80B-41B5-B916-7783090D6DDA}" srcId="{163D7F4E-4456-40F1-A49A-42EA5E6FD28D}" destId="{ECF45FE2-D285-4597-9F66-F5DEE3C27AD9}" srcOrd="0" destOrd="0" parTransId="{3B201D89-D747-4766-833E-885CD004A826}" sibTransId="{E257AF2A-F788-4946-96BE-AAF911CEA4FE}"/>
    <dgm:cxn modelId="{82310C53-B26A-4A5C-B187-F8505C50C985}" srcId="{880B3332-53AD-4AB8-B180-BAD5D341AF24}" destId="{07AE8A32-4493-4097-BDDF-5F25FAC68B80}" srcOrd="2" destOrd="0" parTransId="{E2AC6873-DCE7-42D6-BE6E-F7CCD8CAF62F}" sibTransId="{9B08084A-6A80-4A76-908E-C543178AB1F0}"/>
    <dgm:cxn modelId="{BE5F36CE-F441-4902-A8AB-77DC967DCEE2}" srcId="{4DD063A9-FD74-4CEB-8EA8-2CC6F7792D11}" destId="{F0FE9E12-BD32-4667-B456-8F5C706046DB}" srcOrd="0" destOrd="0" parTransId="{69EF3E74-B962-49D7-9FBA-68626A3544FE}" sibTransId="{EF989224-CC54-4419-AD76-A004FAA7400E}"/>
    <dgm:cxn modelId="{EFBF5872-F352-4B82-BB70-7323D070A45F}" type="presOf" srcId="{4A2A43F7-2C4F-4576-9DF8-BBF978F56210}" destId="{B1B7B034-8E74-4DF8-9453-CF82ED6006CB}" srcOrd="0" destOrd="1" presId="urn:microsoft.com/office/officeart/2005/8/layout/chevron2"/>
    <dgm:cxn modelId="{33622BE4-6DE5-46D9-9C0B-126CCEC4751A}" type="presOf" srcId="{880B3332-53AD-4AB8-B180-BAD5D341AF24}" destId="{AF7D776C-9667-4123-859C-032AF4E2194C}" srcOrd="0" destOrd="0" presId="urn:microsoft.com/office/officeart/2005/8/layout/chevron2"/>
    <dgm:cxn modelId="{EA19F517-0229-4C30-A9BA-D49CB9838E28}" type="presOf" srcId="{07AE8A32-4493-4097-BDDF-5F25FAC68B80}" destId="{FF566E30-C484-4032-B9B9-C1AD0A277600}" srcOrd="0" destOrd="0" presId="urn:microsoft.com/office/officeart/2005/8/layout/chevron2"/>
    <dgm:cxn modelId="{1CDD1E00-372C-42B1-8A51-3B3D083C425F}" srcId="{880B3332-53AD-4AB8-B180-BAD5D341AF24}" destId="{163D7F4E-4456-40F1-A49A-42EA5E6FD28D}" srcOrd="1" destOrd="0" parTransId="{577F7E9B-0849-4A15-9E1C-1823477C0393}" sibTransId="{E69B952C-B3C9-4A5A-A3CA-B8CDAF4BEFBF}"/>
    <dgm:cxn modelId="{C5B2D341-00E4-4B9C-8AAF-23E17D120E95}" type="presParOf" srcId="{AF7D776C-9667-4123-859C-032AF4E2194C}" destId="{5251CB7A-FA72-4073-B296-3402DB2FA5E4}" srcOrd="0" destOrd="0" presId="urn:microsoft.com/office/officeart/2005/8/layout/chevron2"/>
    <dgm:cxn modelId="{F0A6CF61-AD8D-4827-9EF4-69C4EBDBD86B}" type="presParOf" srcId="{5251CB7A-FA72-4073-B296-3402DB2FA5E4}" destId="{4E791434-8C5C-421C-83CC-0D68AF13C712}" srcOrd="0" destOrd="0" presId="urn:microsoft.com/office/officeart/2005/8/layout/chevron2"/>
    <dgm:cxn modelId="{18C4B2C0-C79A-45A1-9C60-3C6519994ADE}" type="presParOf" srcId="{5251CB7A-FA72-4073-B296-3402DB2FA5E4}" destId="{B1B7B034-8E74-4DF8-9453-CF82ED6006CB}" srcOrd="1" destOrd="0" presId="urn:microsoft.com/office/officeart/2005/8/layout/chevron2"/>
    <dgm:cxn modelId="{34D63ABC-4E1C-4D23-8F9D-89B8B5225F52}" type="presParOf" srcId="{AF7D776C-9667-4123-859C-032AF4E2194C}" destId="{070FD816-5872-44F1-917F-1B73577B4580}" srcOrd="1" destOrd="0" presId="urn:microsoft.com/office/officeart/2005/8/layout/chevron2"/>
    <dgm:cxn modelId="{DE769239-0CBA-4455-96E6-1CF95628B073}" type="presParOf" srcId="{AF7D776C-9667-4123-859C-032AF4E2194C}" destId="{4C702760-996A-448C-AE74-1EC21CC0E4DD}" srcOrd="2" destOrd="0" presId="urn:microsoft.com/office/officeart/2005/8/layout/chevron2"/>
    <dgm:cxn modelId="{6B034F2B-30F7-41F9-BF68-5C0F918CF03F}" type="presParOf" srcId="{4C702760-996A-448C-AE74-1EC21CC0E4DD}" destId="{F98A40B9-B286-4A6D-AC55-A38DB1C07150}" srcOrd="0" destOrd="0" presId="urn:microsoft.com/office/officeart/2005/8/layout/chevron2"/>
    <dgm:cxn modelId="{0341DC29-785B-4C18-A2C1-576F228655DF}" type="presParOf" srcId="{4C702760-996A-448C-AE74-1EC21CC0E4DD}" destId="{CF4AEA84-770C-4CA7-8A91-33E37F3EA958}" srcOrd="1" destOrd="0" presId="urn:microsoft.com/office/officeart/2005/8/layout/chevron2"/>
    <dgm:cxn modelId="{272BCD9A-1336-4629-A39F-B5BE81DDAD32}" type="presParOf" srcId="{AF7D776C-9667-4123-859C-032AF4E2194C}" destId="{FDD3CA21-8BE6-4A96-A3C6-C2394965FF56}" srcOrd="3" destOrd="0" presId="urn:microsoft.com/office/officeart/2005/8/layout/chevron2"/>
    <dgm:cxn modelId="{502BC99A-D3F8-4802-B2D2-DE72C0AD821C}" type="presParOf" srcId="{AF7D776C-9667-4123-859C-032AF4E2194C}" destId="{8162B9D8-7B05-48EA-BC46-A1DEBB23EFE6}" srcOrd="4" destOrd="0" presId="urn:microsoft.com/office/officeart/2005/8/layout/chevron2"/>
    <dgm:cxn modelId="{0DAC0A70-A17C-4AF8-9CC4-469B18E38C17}" type="presParOf" srcId="{8162B9D8-7B05-48EA-BC46-A1DEBB23EFE6}" destId="{FF566E30-C484-4032-B9B9-C1AD0A277600}" srcOrd="0" destOrd="0" presId="urn:microsoft.com/office/officeart/2005/8/layout/chevron2"/>
    <dgm:cxn modelId="{D020C699-BECB-42FD-8BF3-BCAA4C8C5AA5}" type="presParOf" srcId="{8162B9D8-7B05-48EA-BC46-A1DEBB23EFE6}" destId="{FD759324-94BB-424B-9457-3AA9153F67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A1B33-56D7-4C91-B2FD-AAB8E782C2A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ECBDC5FE-ECA6-4D49-8D31-F2C196A0E298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SG" b="0" i="0" u="none" dirty="0" smtClean="0">
              <a:solidFill>
                <a:schemeClr val="tx1"/>
              </a:solidFill>
            </a:rPr>
            <a:t>Singapore District Courts (SGDC) and Singapore Magistrate’s Courts (SGMC) reported judgments on </a:t>
          </a:r>
          <a:r>
            <a:rPr lang="en-SG" b="0" i="0" u="none" dirty="0" err="1" smtClean="0">
              <a:solidFill>
                <a:schemeClr val="tx1"/>
              </a:solidFill>
            </a:rPr>
            <a:t>Lawnet</a:t>
          </a:r>
          <a:endParaRPr lang="en-SG" dirty="0">
            <a:solidFill>
              <a:schemeClr val="tx1"/>
            </a:solidFill>
          </a:endParaRPr>
        </a:p>
      </dgm:t>
    </dgm:pt>
    <dgm:pt modelId="{5BDB9040-800F-41FD-8AA1-B55540892AC7}" type="parTrans" cxnId="{96CA3B46-5DF8-4B01-8ED4-E42E41B2AB0F}">
      <dgm:prSet/>
      <dgm:spPr/>
      <dgm:t>
        <a:bodyPr/>
        <a:lstStyle/>
        <a:p>
          <a:endParaRPr lang="en-SG"/>
        </a:p>
      </dgm:t>
    </dgm:pt>
    <dgm:pt modelId="{D02D7C39-60FE-49CF-BDD7-E84BDFF37B46}" type="sibTrans" cxnId="{96CA3B46-5DF8-4B01-8ED4-E42E41B2AB0F}">
      <dgm:prSet/>
      <dgm:spPr/>
      <dgm:t>
        <a:bodyPr/>
        <a:lstStyle/>
        <a:p>
          <a:endParaRPr lang="en-SG"/>
        </a:p>
      </dgm:t>
    </dgm:pt>
    <dgm:pt modelId="{BD835224-2B28-465C-A1D5-17AA469C67AC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SG" b="0" i="0" u="none" dirty="0" smtClean="0">
              <a:solidFill>
                <a:schemeClr val="tx1"/>
              </a:solidFill>
            </a:rPr>
            <a:t>Time Period: 2011 – 2016</a:t>
          </a:r>
          <a:endParaRPr lang="en-SG" dirty="0">
            <a:solidFill>
              <a:schemeClr val="tx1"/>
            </a:solidFill>
          </a:endParaRPr>
        </a:p>
      </dgm:t>
    </dgm:pt>
    <dgm:pt modelId="{6E9BCE28-1DE7-4AC2-AC82-27D7001DEABC}" type="parTrans" cxnId="{0CCFF0FE-9BF7-4AA6-B66A-955D7886E341}">
      <dgm:prSet/>
      <dgm:spPr/>
      <dgm:t>
        <a:bodyPr/>
        <a:lstStyle/>
        <a:p>
          <a:endParaRPr lang="en-SG"/>
        </a:p>
      </dgm:t>
    </dgm:pt>
    <dgm:pt modelId="{60607EEC-5071-458D-8168-D69DEEDFD2EB}" type="sibTrans" cxnId="{0CCFF0FE-9BF7-4AA6-B66A-955D7886E341}">
      <dgm:prSet/>
      <dgm:spPr/>
      <dgm:t>
        <a:bodyPr/>
        <a:lstStyle/>
        <a:p>
          <a:endParaRPr lang="en-SG"/>
        </a:p>
      </dgm:t>
    </dgm:pt>
    <dgm:pt modelId="{76AE7CB6-BD53-4FC9-AD80-3ACC9CA6736A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SG" b="0" i="0" u="none" dirty="0" smtClean="0">
              <a:solidFill>
                <a:schemeClr val="tx1"/>
              </a:solidFill>
            </a:rPr>
            <a:t>Civil Cases </a:t>
          </a:r>
          <a:endParaRPr lang="en-SG" dirty="0">
            <a:solidFill>
              <a:schemeClr val="tx1"/>
            </a:solidFill>
          </a:endParaRPr>
        </a:p>
      </dgm:t>
    </dgm:pt>
    <dgm:pt modelId="{17B47C08-9248-4D18-B678-513F95C5B23C}" type="parTrans" cxnId="{03D0FF4F-9E5D-4220-8382-986E56825F0C}">
      <dgm:prSet/>
      <dgm:spPr/>
      <dgm:t>
        <a:bodyPr/>
        <a:lstStyle/>
        <a:p>
          <a:endParaRPr lang="en-SG"/>
        </a:p>
      </dgm:t>
    </dgm:pt>
    <dgm:pt modelId="{11D672BF-929A-4A6E-9C5E-87AA4C07E743}" type="sibTrans" cxnId="{03D0FF4F-9E5D-4220-8382-986E56825F0C}">
      <dgm:prSet/>
      <dgm:spPr/>
      <dgm:t>
        <a:bodyPr/>
        <a:lstStyle/>
        <a:p>
          <a:endParaRPr lang="en-SG"/>
        </a:p>
      </dgm:t>
    </dgm:pt>
    <dgm:pt modelId="{02BB3FF9-C52A-4BA7-BAC6-16B1A4F0AB74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SG" b="0" i="0" u="none" dirty="0" smtClean="0">
              <a:solidFill>
                <a:schemeClr val="tx1"/>
              </a:solidFill>
            </a:rPr>
            <a:t>Jurisdiction: </a:t>
          </a:r>
        </a:p>
        <a:p>
          <a:pPr rtl="0"/>
          <a:r>
            <a:rPr lang="en-SG" b="0" i="0" u="none" dirty="0" smtClean="0">
              <a:solidFill>
                <a:schemeClr val="tx1"/>
              </a:solidFill>
            </a:rPr>
            <a:t>Civil actions &lt; $250,000; road traffic or industrial accident claims &lt; $500,000</a:t>
          </a:r>
          <a:endParaRPr lang="en-SG" dirty="0">
            <a:solidFill>
              <a:schemeClr val="tx1"/>
            </a:solidFill>
          </a:endParaRPr>
        </a:p>
      </dgm:t>
    </dgm:pt>
    <dgm:pt modelId="{A84711F6-9A39-44B5-AAE4-EBB9B2423485}" type="parTrans" cxnId="{83869B78-90E7-4B7B-8E9D-3DB99322A75D}">
      <dgm:prSet/>
      <dgm:spPr/>
      <dgm:t>
        <a:bodyPr/>
        <a:lstStyle/>
        <a:p>
          <a:endParaRPr lang="en-SG"/>
        </a:p>
      </dgm:t>
    </dgm:pt>
    <dgm:pt modelId="{6A673AA8-F862-41F0-8EFA-FA045295EF2A}" type="sibTrans" cxnId="{83869B78-90E7-4B7B-8E9D-3DB99322A75D}">
      <dgm:prSet/>
      <dgm:spPr/>
      <dgm:t>
        <a:bodyPr/>
        <a:lstStyle/>
        <a:p>
          <a:endParaRPr lang="en-SG"/>
        </a:p>
      </dgm:t>
    </dgm:pt>
    <dgm:pt modelId="{9E07F193-CC33-4DBC-A7F4-48EC959AF1C5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SG" b="0" i="0" u="none" dirty="0" smtClean="0">
              <a:solidFill>
                <a:schemeClr val="tx1"/>
              </a:solidFill>
            </a:rPr>
            <a:t>Excluding Family Law cases</a:t>
          </a:r>
          <a:endParaRPr lang="en-SG" b="0" i="0" u="none" dirty="0">
            <a:solidFill>
              <a:schemeClr val="tx1"/>
            </a:solidFill>
          </a:endParaRPr>
        </a:p>
      </dgm:t>
    </dgm:pt>
    <dgm:pt modelId="{37CF05CE-F0DE-4DB6-8871-980C9838399D}" type="parTrans" cxnId="{EAEFB0AA-B237-454F-A0F7-F36314E348B8}">
      <dgm:prSet/>
      <dgm:spPr/>
      <dgm:t>
        <a:bodyPr/>
        <a:lstStyle/>
        <a:p>
          <a:endParaRPr lang="en-SG"/>
        </a:p>
      </dgm:t>
    </dgm:pt>
    <dgm:pt modelId="{88989BAC-49A8-419E-818B-7EA81BDC7F36}" type="sibTrans" cxnId="{EAEFB0AA-B237-454F-A0F7-F36314E348B8}">
      <dgm:prSet/>
      <dgm:spPr/>
      <dgm:t>
        <a:bodyPr/>
        <a:lstStyle/>
        <a:p>
          <a:endParaRPr lang="en-SG"/>
        </a:p>
      </dgm:t>
    </dgm:pt>
    <dgm:pt modelId="{B8FB389D-4789-4799-8FC0-1CF3AD9E505B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SG" b="0" i="0" u="none" dirty="0" smtClean="0">
              <a:solidFill>
                <a:schemeClr val="tx1"/>
              </a:solidFill>
            </a:rPr>
            <a:t>Excluding Criminal Law cases</a:t>
          </a:r>
          <a:endParaRPr lang="en-SG" b="0" i="0" u="none" dirty="0">
            <a:solidFill>
              <a:schemeClr val="tx1"/>
            </a:solidFill>
          </a:endParaRPr>
        </a:p>
      </dgm:t>
    </dgm:pt>
    <dgm:pt modelId="{B9556C08-4DBC-4AA4-A5B7-570FAD6CCED8}" type="parTrans" cxnId="{500043C6-ABF3-4798-909A-1D2838D181E6}">
      <dgm:prSet/>
      <dgm:spPr/>
      <dgm:t>
        <a:bodyPr/>
        <a:lstStyle/>
        <a:p>
          <a:endParaRPr lang="en-SG"/>
        </a:p>
      </dgm:t>
    </dgm:pt>
    <dgm:pt modelId="{3DEEA8DC-C545-4F13-AD1F-E6906D7E9F99}" type="sibTrans" cxnId="{500043C6-ABF3-4798-909A-1D2838D181E6}">
      <dgm:prSet/>
      <dgm:spPr/>
      <dgm:t>
        <a:bodyPr/>
        <a:lstStyle/>
        <a:p>
          <a:endParaRPr lang="en-SG"/>
        </a:p>
      </dgm:t>
    </dgm:pt>
    <dgm:pt modelId="{6055953D-2947-4161-BB35-952D5ECAA9FE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SG" b="0" i="0" u="none" dirty="0" smtClean="0">
              <a:solidFill>
                <a:schemeClr val="tx1"/>
              </a:solidFill>
            </a:rPr>
            <a:t>Changes in State Court’s jurisdiction on 1 Jan 2011 and 1 Dec 2016 </a:t>
          </a:r>
          <a:endParaRPr lang="en-SG" dirty="0">
            <a:solidFill>
              <a:schemeClr val="tx1"/>
            </a:solidFill>
          </a:endParaRPr>
        </a:p>
      </dgm:t>
    </dgm:pt>
    <dgm:pt modelId="{B96308E8-C826-42BD-B254-17FFF08E97DE}" type="parTrans" cxnId="{1F9088FD-E418-4E61-A876-6E24C8A53163}">
      <dgm:prSet/>
      <dgm:spPr/>
      <dgm:t>
        <a:bodyPr/>
        <a:lstStyle/>
        <a:p>
          <a:endParaRPr lang="en-SG"/>
        </a:p>
      </dgm:t>
    </dgm:pt>
    <dgm:pt modelId="{1585FD2D-C937-437D-97D8-A8BDCAB8B1EA}" type="sibTrans" cxnId="{1F9088FD-E418-4E61-A876-6E24C8A53163}">
      <dgm:prSet/>
      <dgm:spPr/>
      <dgm:t>
        <a:bodyPr/>
        <a:lstStyle/>
        <a:p>
          <a:endParaRPr lang="en-SG"/>
        </a:p>
      </dgm:t>
    </dgm:pt>
    <dgm:pt modelId="{26765538-42DF-47E8-A6EB-1804F1F2CC78}" type="pres">
      <dgm:prSet presAssocID="{9F9A1B33-56D7-4C91-B2FD-AAB8E782C2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1D60E67E-B3E8-48EC-9772-AEE43E7C4881}" type="pres">
      <dgm:prSet presAssocID="{ECBDC5FE-ECA6-4D49-8D31-F2C196A0E298}" presName="hierRoot1" presStyleCnt="0">
        <dgm:presLayoutVars>
          <dgm:hierBranch val="init"/>
        </dgm:presLayoutVars>
      </dgm:prSet>
      <dgm:spPr/>
    </dgm:pt>
    <dgm:pt modelId="{7A04591B-51E4-4CEE-8613-5BCFB3539E99}" type="pres">
      <dgm:prSet presAssocID="{ECBDC5FE-ECA6-4D49-8D31-F2C196A0E298}" presName="rootComposite1" presStyleCnt="0"/>
      <dgm:spPr/>
    </dgm:pt>
    <dgm:pt modelId="{601DE6D0-9DB5-4DD5-8C4F-E530E7DA05D6}" type="pres">
      <dgm:prSet presAssocID="{ECBDC5FE-ECA6-4D49-8D31-F2C196A0E2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B4DCDB71-6D57-4765-BBE5-61E4FB38DAE9}" type="pres">
      <dgm:prSet presAssocID="{ECBDC5FE-ECA6-4D49-8D31-F2C196A0E298}" presName="rootConnector1" presStyleLbl="node1" presStyleIdx="0" presStyleCnt="0"/>
      <dgm:spPr/>
      <dgm:t>
        <a:bodyPr/>
        <a:lstStyle/>
        <a:p>
          <a:endParaRPr lang="en-SG"/>
        </a:p>
      </dgm:t>
    </dgm:pt>
    <dgm:pt modelId="{F4C62ED2-0ABB-45D0-A4D6-9A39DD06646B}" type="pres">
      <dgm:prSet presAssocID="{ECBDC5FE-ECA6-4D49-8D31-F2C196A0E298}" presName="hierChild2" presStyleCnt="0"/>
      <dgm:spPr/>
    </dgm:pt>
    <dgm:pt modelId="{456074C8-E257-422F-A20B-41187E7C420D}" type="pres">
      <dgm:prSet presAssocID="{6E9BCE28-1DE7-4AC2-AC82-27D7001DEABC}" presName="Name37" presStyleLbl="parChTrans1D2" presStyleIdx="0" presStyleCnt="3"/>
      <dgm:spPr/>
      <dgm:t>
        <a:bodyPr/>
        <a:lstStyle/>
        <a:p>
          <a:endParaRPr lang="en-SG"/>
        </a:p>
      </dgm:t>
    </dgm:pt>
    <dgm:pt modelId="{8CCF9113-2D6F-4311-AFC0-DBEC4190F71F}" type="pres">
      <dgm:prSet presAssocID="{BD835224-2B28-465C-A1D5-17AA469C67AC}" presName="hierRoot2" presStyleCnt="0">
        <dgm:presLayoutVars>
          <dgm:hierBranch val="init"/>
        </dgm:presLayoutVars>
      </dgm:prSet>
      <dgm:spPr/>
    </dgm:pt>
    <dgm:pt modelId="{2276C917-06EB-43FA-85D5-AEB14CFA927C}" type="pres">
      <dgm:prSet presAssocID="{BD835224-2B28-465C-A1D5-17AA469C67AC}" presName="rootComposite" presStyleCnt="0"/>
      <dgm:spPr/>
    </dgm:pt>
    <dgm:pt modelId="{05B9DDB5-5361-4AB1-B794-EE736F4B868F}" type="pres">
      <dgm:prSet presAssocID="{BD835224-2B28-465C-A1D5-17AA469C67A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1052CEE-2452-4F41-8EB1-2A291FF7725E}" type="pres">
      <dgm:prSet presAssocID="{BD835224-2B28-465C-A1D5-17AA469C67AC}" presName="rootConnector" presStyleLbl="node2" presStyleIdx="0" presStyleCnt="3"/>
      <dgm:spPr/>
      <dgm:t>
        <a:bodyPr/>
        <a:lstStyle/>
        <a:p>
          <a:endParaRPr lang="en-SG"/>
        </a:p>
      </dgm:t>
    </dgm:pt>
    <dgm:pt modelId="{8B686105-C044-4CDB-89AA-2CD8BC812189}" type="pres">
      <dgm:prSet presAssocID="{BD835224-2B28-465C-A1D5-17AA469C67AC}" presName="hierChild4" presStyleCnt="0"/>
      <dgm:spPr/>
    </dgm:pt>
    <dgm:pt modelId="{F97901BF-CD12-439C-A198-5BB587DC27C3}" type="pres">
      <dgm:prSet presAssocID="{B96308E8-C826-42BD-B254-17FFF08E97DE}" presName="Name37" presStyleLbl="parChTrans1D3" presStyleIdx="0" presStyleCnt="3"/>
      <dgm:spPr/>
      <dgm:t>
        <a:bodyPr/>
        <a:lstStyle/>
        <a:p>
          <a:endParaRPr lang="en-SG"/>
        </a:p>
      </dgm:t>
    </dgm:pt>
    <dgm:pt modelId="{AF3562BE-0322-44C5-A1D5-5261BD40414B}" type="pres">
      <dgm:prSet presAssocID="{6055953D-2947-4161-BB35-952D5ECAA9FE}" presName="hierRoot2" presStyleCnt="0">
        <dgm:presLayoutVars>
          <dgm:hierBranch val="init"/>
        </dgm:presLayoutVars>
      </dgm:prSet>
      <dgm:spPr/>
    </dgm:pt>
    <dgm:pt modelId="{870F1F4B-1033-4F2A-B1D3-90A1A90FB219}" type="pres">
      <dgm:prSet presAssocID="{6055953D-2947-4161-BB35-952D5ECAA9FE}" presName="rootComposite" presStyleCnt="0"/>
      <dgm:spPr/>
    </dgm:pt>
    <dgm:pt modelId="{88AC6399-D29C-49E8-B932-0ED3D4E19FC6}" type="pres">
      <dgm:prSet presAssocID="{6055953D-2947-4161-BB35-952D5ECAA9FE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7CD8685A-EF37-4396-BBE0-CFB3349D7D58}" type="pres">
      <dgm:prSet presAssocID="{6055953D-2947-4161-BB35-952D5ECAA9FE}" presName="rootConnector" presStyleLbl="node3" presStyleIdx="0" presStyleCnt="3"/>
      <dgm:spPr/>
      <dgm:t>
        <a:bodyPr/>
        <a:lstStyle/>
        <a:p>
          <a:endParaRPr lang="en-SG"/>
        </a:p>
      </dgm:t>
    </dgm:pt>
    <dgm:pt modelId="{56C6E248-BC76-4AA6-884D-9B0C2B215F7C}" type="pres">
      <dgm:prSet presAssocID="{6055953D-2947-4161-BB35-952D5ECAA9FE}" presName="hierChild4" presStyleCnt="0"/>
      <dgm:spPr/>
    </dgm:pt>
    <dgm:pt modelId="{02BB8F7C-32BA-4475-AD51-DF3E221CE40A}" type="pres">
      <dgm:prSet presAssocID="{6055953D-2947-4161-BB35-952D5ECAA9FE}" presName="hierChild5" presStyleCnt="0"/>
      <dgm:spPr/>
    </dgm:pt>
    <dgm:pt modelId="{9160A2A3-6E1F-4EA0-B284-8396D6C983B0}" type="pres">
      <dgm:prSet presAssocID="{BD835224-2B28-465C-A1D5-17AA469C67AC}" presName="hierChild5" presStyleCnt="0"/>
      <dgm:spPr/>
    </dgm:pt>
    <dgm:pt modelId="{9FD38B53-04B6-41C2-BE44-65E1C6E9F858}" type="pres">
      <dgm:prSet presAssocID="{17B47C08-9248-4D18-B678-513F95C5B23C}" presName="Name37" presStyleLbl="parChTrans1D2" presStyleIdx="1" presStyleCnt="3"/>
      <dgm:spPr/>
      <dgm:t>
        <a:bodyPr/>
        <a:lstStyle/>
        <a:p>
          <a:endParaRPr lang="en-SG"/>
        </a:p>
      </dgm:t>
    </dgm:pt>
    <dgm:pt modelId="{09BF4B91-5921-4874-8081-4AF64D3629C3}" type="pres">
      <dgm:prSet presAssocID="{76AE7CB6-BD53-4FC9-AD80-3ACC9CA6736A}" presName="hierRoot2" presStyleCnt="0">
        <dgm:presLayoutVars>
          <dgm:hierBranch val="init"/>
        </dgm:presLayoutVars>
      </dgm:prSet>
      <dgm:spPr/>
    </dgm:pt>
    <dgm:pt modelId="{60B44750-B6CA-49F9-8138-15A996BAA3F4}" type="pres">
      <dgm:prSet presAssocID="{76AE7CB6-BD53-4FC9-AD80-3ACC9CA6736A}" presName="rootComposite" presStyleCnt="0"/>
      <dgm:spPr/>
    </dgm:pt>
    <dgm:pt modelId="{47365786-AFB8-4589-8747-834AF170EA0A}" type="pres">
      <dgm:prSet presAssocID="{76AE7CB6-BD53-4FC9-AD80-3ACC9CA6736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2F4522E3-096F-43BC-BF32-C3F0A74D24E1}" type="pres">
      <dgm:prSet presAssocID="{76AE7CB6-BD53-4FC9-AD80-3ACC9CA6736A}" presName="rootConnector" presStyleLbl="node2" presStyleIdx="1" presStyleCnt="3"/>
      <dgm:spPr/>
      <dgm:t>
        <a:bodyPr/>
        <a:lstStyle/>
        <a:p>
          <a:endParaRPr lang="en-SG"/>
        </a:p>
      </dgm:t>
    </dgm:pt>
    <dgm:pt modelId="{02F1141F-69AD-4CC5-A857-0405F0E5C2F8}" type="pres">
      <dgm:prSet presAssocID="{76AE7CB6-BD53-4FC9-AD80-3ACC9CA6736A}" presName="hierChild4" presStyleCnt="0"/>
      <dgm:spPr/>
    </dgm:pt>
    <dgm:pt modelId="{911DAEB3-EA17-46BF-9723-D7248D4D0760}" type="pres">
      <dgm:prSet presAssocID="{37CF05CE-F0DE-4DB6-8871-980C9838399D}" presName="Name37" presStyleLbl="parChTrans1D3" presStyleIdx="1" presStyleCnt="3"/>
      <dgm:spPr/>
      <dgm:t>
        <a:bodyPr/>
        <a:lstStyle/>
        <a:p>
          <a:endParaRPr lang="en-SG"/>
        </a:p>
      </dgm:t>
    </dgm:pt>
    <dgm:pt modelId="{46410D13-01C8-429A-BD98-28F1E1CD27D7}" type="pres">
      <dgm:prSet presAssocID="{9E07F193-CC33-4DBC-A7F4-48EC959AF1C5}" presName="hierRoot2" presStyleCnt="0">
        <dgm:presLayoutVars>
          <dgm:hierBranch val="init"/>
        </dgm:presLayoutVars>
      </dgm:prSet>
      <dgm:spPr/>
    </dgm:pt>
    <dgm:pt modelId="{5A0F50D7-9978-48D9-B028-D8F7F846D302}" type="pres">
      <dgm:prSet presAssocID="{9E07F193-CC33-4DBC-A7F4-48EC959AF1C5}" presName="rootComposite" presStyleCnt="0"/>
      <dgm:spPr/>
    </dgm:pt>
    <dgm:pt modelId="{E582CC96-F407-49E4-9763-5DC5BE61A229}" type="pres">
      <dgm:prSet presAssocID="{9E07F193-CC33-4DBC-A7F4-48EC959AF1C5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1E65DFE-59F8-4419-9404-315D2CD4C721}" type="pres">
      <dgm:prSet presAssocID="{9E07F193-CC33-4DBC-A7F4-48EC959AF1C5}" presName="rootConnector" presStyleLbl="node3" presStyleIdx="1" presStyleCnt="3"/>
      <dgm:spPr/>
      <dgm:t>
        <a:bodyPr/>
        <a:lstStyle/>
        <a:p>
          <a:endParaRPr lang="en-SG"/>
        </a:p>
      </dgm:t>
    </dgm:pt>
    <dgm:pt modelId="{AEBF4F1B-3054-4601-9D15-9E953DB61067}" type="pres">
      <dgm:prSet presAssocID="{9E07F193-CC33-4DBC-A7F4-48EC959AF1C5}" presName="hierChild4" presStyleCnt="0"/>
      <dgm:spPr/>
    </dgm:pt>
    <dgm:pt modelId="{9688295D-8485-496A-A6EE-2EA462E3FC1F}" type="pres">
      <dgm:prSet presAssocID="{9E07F193-CC33-4DBC-A7F4-48EC959AF1C5}" presName="hierChild5" presStyleCnt="0"/>
      <dgm:spPr/>
    </dgm:pt>
    <dgm:pt modelId="{BABED55E-3E5A-40EF-B77E-91B58A6EF298}" type="pres">
      <dgm:prSet presAssocID="{B9556C08-4DBC-4AA4-A5B7-570FAD6CCED8}" presName="Name37" presStyleLbl="parChTrans1D3" presStyleIdx="2" presStyleCnt="3"/>
      <dgm:spPr/>
      <dgm:t>
        <a:bodyPr/>
        <a:lstStyle/>
        <a:p>
          <a:endParaRPr lang="en-SG"/>
        </a:p>
      </dgm:t>
    </dgm:pt>
    <dgm:pt modelId="{E5A105BE-6209-447C-8A15-90E81097982C}" type="pres">
      <dgm:prSet presAssocID="{B8FB389D-4789-4799-8FC0-1CF3AD9E505B}" presName="hierRoot2" presStyleCnt="0">
        <dgm:presLayoutVars>
          <dgm:hierBranch val="init"/>
        </dgm:presLayoutVars>
      </dgm:prSet>
      <dgm:spPr/>
    </dgm:pt>
    <dgm:pt modelId="{F8B01EB9-C832-47E0-8E86-B7869EFCF9BF}" type="pres">
      <dgm:prSet presAssocID="{B8FB389D-4789-4799-8FC0-1CF3AD9E505B}" presName="rootComposite" presStyleCnt="0"/>
      <dgm:spPr/>
    </dgm:pt>
    <dgm:pt modelId="{A1D9917F-64C2-4D2A-8160-0AC5F07764A8}" type="pres">
      <dgm:prSet presAssocID="{B8FB389D-4789-4799-8FC0-1CF3AD9E505B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5D26C8D-FC95-423D-A003-1E7884397D62}" type="pres">
      <dgm:prSet presAssocID="{B8FB389D-4789-4799-8FC0-1CF3AD9E505B}" presName="rootConnector" presStyleLbl="node3" presStyleIdx="2" presStyleCnt="3"/>
      <dgm:spPr/>
      <dgm:t>
        <a:bodyPr/>
        <a:lstStyle/>
        <a:p>
          <a:endParaRPr lang="en-SG"/>
        </a:p>
      </dgm:t>
    </dgm:pt>
    <dgm:pt modelId="{6AADDE0E-7D15-43F5-AB7B-B6F4FCD2A2D8}" type="pres">
      <dgm:prSet presAssocID="{B8FB389D-4789-4799-8FC0-1CF3AD9E505B}" presName="hierChild4" presStyleCnt="0"/>
      <dgm:spPr/>
    </dgm:pt>
    <dgm:pt modelId="{D5ECA13C-1B97-4E45-9DC3-7986E5938A7E}" type="pres">
      <dgm:prSet presAssocID="{B8FB389D-4789-4799-8FC0-1CF3AD9E505B}" presName="hierChild5" presStyleCnt="0"/>
      <dgm:spPr/>
    </dgm:pt>
    <dgm:pt modelId="{3EC4A277-8DAA-4F38-9A34-6FF3274DBFA4}" type="pres">
      <dgm:prSet presAssocID="{76AE7CB6-BD53-4FC9-AD80-3ACC9CA6736A}" presName="hierChild5" presStyleCnt="0"/>
      <dgm:spPr/>
    </dgm:pt>
    <dgm:pt modelId="{10FA1C37-0042-42C2-97FD-638C420650BC}" type="pres">
      <dgm:prSet presAssocID="{A84711F6-9A39-44B5-AAE4-EBB9B2423485}" presName="Name37" presStyleLbl="parChTrans1D2" presStyleIdx="2" presStyleCnt="3"/>
      <dgm:spPr/>
      <dgm:t>
        <a:bodyPr/>
        <a:lstStyle/>
        <a:p>
          <a:endParaRPr lang="en-SG"/>
        </a:p>
      </dgm:t>
    </dgm:pt>
    <dgm:pt modelId="{3BBCABF7-5817-4BAA-93DF-A6BE12D3694E}" type="pres">
      <dgm:prSet presAssocID="{02BB3FF9-C52A-4BA7-BAC6-16B1A4F0AB74}" presName="hierRoot2" presStyleCnt="0">
        <dgm:presLayoutVars>
          <dgm:hierBranch val="init"/>
        </dgm:presLayoutVars>
      </dgm:prSet>
      <dgm:spPr/>
    </dgm:pt>
    <dgm:pt modelId="{7D3A7939-C7E1-406C-873D-B579971AC8F5}" type="pres">
      <dgm:prSet presAssocID="{02BB3FF9-C52A-4BA7-BAC6-16B1A4F0AB74}" presName="rootComposite" presStyleCnt="0"/>
      <dgm:spPr/>
    </dgm:pt>
    <dgm:pt modelId="{7315EC1F-ADF8-4B7C-9684-258C5997CF79}" type="pres">
      <dgm:prSet presAssocID="{02BB3FF9-C52A-4BA7-BAC6-16B1A4F0AB7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A74C1CCA-7D59-4DAC-9822-4EA9F0F3307D}" type="pres">
      <dgm:prSet presAssocID="{02BB3FF9-C52A-4BA7-BAC6-16B1A4F0AB74}" presName="rootConnector" presStyleLbl="node2" presStyleIdx="2" presStyleCnt="3"/>
      <dgm:spPr/>
      <dgm:t>
        <a:bodyPr/>
        <a:lstStyle/>
        <a:p>
          <a:endParaRPr lang="en-SG"/>
        </a:p>
      </dgm:t>
    </dgm:pt>
    <dgm:pt modelId="{055442AA-5193-47C2-B4FA-ED0ECECB8D74}" type="pres">
      <dgm:prSet presAssocID="{02BB3FF9-C52A-4BA7-BAC6-16B1A4F0AB74}" presName="hierChild4" presStyleCnt="0"/>
      <dgm:spPr/>
    </dgm:pt>
    <dgm:pt modelId="{A80C6C7C-4484-4365-9C7F-C2D26F76CA2A}" type="pres">
      <dgm:prSet presAssocID="{02BB3FF9-C52A-4BA7-BAC6-16B1A4F0AB74}" presName="hierChild5" presStyleCnt="0"/>
      <dgm:spPr/>
    </dgm:pt>
    <dgm:pt modelId="{5783905D-4106-41D6-BACE-937AD99204AF}" type="pres">
      <dgm:prSet presAssocID="{ECBDC5FE-ECA6-4D49-8D31-F2C196A0E298}" presName="hierChild3" presStyleCnt="0"/>
      <dgm:spPr/>
    </dgm:pt>
  </dgm:ptLst>
  <dgm:cxnLst>
    <dgm:cxn modelId="{EAEFB0AA-B237-454F-A0F7-F36314E348B8}" srcId="{76AE7CB6-BD53-4FC9-AD80-3ACC9CA6736A}" destId="{9E07F193-CC33-4DBC-A7F4-48EC959AF1C5}" srcOrd="0" destOrd="0" parTransId="{37CF05CE-F0DE-4DB6-8871-980C9838399D}" sibTransId="{88989BAC-49A8-419E-818B-7EA81BDC7F36}"/>
    <dgm:cxn modelId="{500043C6-ABF3-4798-909A-1D2838D181E6}" srcId="{76AE7CB6-BD53-4FC9-AD80-3ACC9CA6736A}" destId="{B8FB389D-4789-4799-8FC0-1CF3AD9E505B}" srcOrd="1" destOrd="0" parTransId="{B9556C08-4DBC-4AA4-A5B7-570FAD6CCED8}" sibTransId="{3DEEA8DC-C545-4F13-AD1F-E6906D7E9F99}"/>
    <dgm:cxn modelId="{7C5B2F2A-BE42-4945-8C5E-1D5E2F45C604}" type="presOf" srcId="{ECBDC5FE-ECA6-4D49-8D31-F2C196A0E298}" destId="{601DE6D0-9DB5-4DD5-8C4F-E530E7DA05D6}" srcOrd="0" destOrd="0" presId="urn:microsoft.com/office/officeart/2005/8/layout/orgChart1"/>
    <dgm:cxn modelId="{FE03D82B-EB3B-4EC3-93F7-6F4D8AF5955C}" type="presOf" srcId="{6055953D-2947-4161-BB35-952D5ECAA9FE}" destId="{7CD8685A-EF37-4396-BBE0-CFB3349D7D58}" srcOrd="1" destOrd="0" presId="urn:microsoft.com/office/officeart/2005/8/layout/orgChart1"/>
    <dgm:cxn modelId="{C8503A18-4B04-427A-9218-A9126E7655AA}" type="presOf" srcId="{02BB3FF9-C52A-4BA7-BAC6-16B1A4F0AB74}" destId="{7315EC1F-ADF8-4B7C-9684-258C5997CF79}" srcOrd="0" destOrd="0" presId="urn:microsoft.com/office/officeart/2005/8/layout/orgChart1"/>
    <dgm:cxn modelId="{0CCFF0FE-9BF7-4AA6-B66A-955D7886E341}" srcId="{ECBDC5FE-ECA6-4D49-8D31-F2C196A0E298}" destId="{BD835224-2B28-465C-A1D5-17AA469C67AC}" srcOrd="0" destOrd="0" parTransId="{6E9BCE28-1DE7-4AC2-AC82-27D7001DEABC}" sibTransId="{60607EEC-5071-458D-8168-D69DEEDFD2EB}"/>
    <dgm:cxn modelId="{2D865224-69FB-4777-8329-E8DE14708C56}" type="presOf" srcId="{9E07F193-CC33-4DBC-A7F4-48EC959AF1C5}" destId="{E582CC96-F407-49E4-9763-5DC5BE61A229}" srcOrd="0" destOrd="0" presId="urn:microsoft.com/office/officeart/2005/8/layout/orgChart1"/>
    <dgm:cxn modelId="{03D0FF4F-9E5D-4220-8382-986E56825F0C}" srcId="{ECBDC5FE-ECA6-4D49-8D31-F2C196A0E298}" destId="{76AE7CB6-BD53-4FC9-AD80-3ACC9CA6736A}" srcOrd="1" destOrd="0" parTransId="{17B47C08-9248-4D18-B678-513F95C5B23C}" sibTransId="{11D672BF-929A-4A6E-9C5E-87AA4C07E743}"/>
    <dgm:cxn modelId="{C3366224-987B-43C1-BD37-2DD62D9B6579}" type="presOf" srcId="{ECBDC5FE-ECA6-4D49-8D31-F2C196A0E298}" destId="{B4DCDB71-6D57-4765-BBE5-61E4FB38DAE9}" srcOrd="1" destOrd="0" presId="urn:microsoft.com/office/officeart/2005/8/layout/orgChart1"/>
    <dgm:cxn modelId="{2B3BD239-F477-49DD-BCB0-A0E92780A316}" type="presOf" srcId="{B8FB389D-4789-4799-8FC0-1CF3AD9E505B}" destId="{A1D9917F-64C2-4D2A-8160-0AC5F07764A8}" srcOrd="0" destOrd="0" presId="urn:microsoft.com/office/officeart/2005/8/layout/orgChart1"/>
    <dgm:cxn modelId="{99AE4DAF-0531-45B5-B241-31B37D41E937}" type="presOf" srcId="{B8FB389D-4789-4799-8FC0-1CF3AD9E505B}" destId="{95D26C8D-FC95-423D-A003-1E7884397D62}" srcOrd="1" destOrd="0" presId="urn:microsoft.com/office/officeart/2005/8/layout/orgChart1"/>
    <dgm:cxn modelId="{832CED7C-E8B0-4924-972E-0D7C8D70FD4A}" type="presOf" srcId="{76AE7CB6-BD53-4FC9-AD80-3ACC9CA6736A}" destId="{47365786-AFB8-4589-8747-834AF170EA0A}" srcOrd="0" destOrd="0" presId="urn:microsoft.com/office/officeart/2005/8/layout/orgChart1"/>
    <dgm:cxn modelId="{756E2956-C6B9-4D4B-9A75-30DC30B9C700}" type="presOf" srcId="{BD835224-2B28-465C-A1D5-17AA469C67AC}" destId="{01052CEE-2452-4F41-8EB1-2A291FF7725E}" srcOrd="1" destOrd="0" presId="urn:microsoft.com/office/officeart/2005/8/layout/orgChart1"/>
    <dgm:cxn modelId="{1F9088FD-E418-4E61-A876-6E24C8A53163}" srcId="{BD835224-2B28-465C-A1D5-17AA469C67AC}" destId="{6055953D-2947-4161-BB35-952D5ECAA9FE}" srcOrd="0" destOrd="0" parTransId="{B96308E8-C826-42BD-B254-17FFF08E97DE}" sibTransId="{1585FD2D-C937-437D-97D8-A8BDCAB8B1EA}"/>
    <dgm:cxn modelId="{537E65A0-6519-4147-8581-ACA30E443D77}" type="presOf" srcId="{17B47C08-9248-4D18-B678-513F95C5B23C}" destId="{9FD38B53-04B6-41C2-BE44-65E1C6E9F858}" srcOrd="0" destOrd="0" presId="urn:microsoft.com/office/officeart/2005/8/layout/orgChart1"/>
    <dgm:cxn modelId="{FC2A8019-447B-4353-9787-69911EED6D65}" type="presOf" srcId="{9E07F193-CC33-4DBC-A7F4-48EC959AF1C5}" destId="{01E65DFE-59F8-4419-9404-315D2CD4C721}" srcOrd="1" destOrd="0" presId="urn:microsoft.com/office/officeart/2005/8/layout/orgChart1"/>
    <dgm:cxn modelId="{93D81199-64AA-465E-B071-02B03C1FBE81}" type="presOf" srcId="{A84711F6-9A39-44B5-AAE4-EBB9B2423485}" destId="{10FA1C37-0042-42C2-97FD-638C420650BC}" srcOrd="0" destOrd="0" presId="urn:microsoft.com/office/officeart/2005/8/layout/orgChart1"/>
    <dgm:cxn modelId="{D5502D96-C64F-4813-9134-F6585B428B6B}" type="presOf" srcId="{6055953D-2947-4161-BB35-952D5ECAA9FE}" destId="{88AC6399-D29C-49E8-B932-0ED3D4E19FC6}" srcOrd="0" destOrd="0" presId="urn:microsoft.com/office/officeart/2005/8/layout/orgChart1"/>
    <dgm:cxn modelId="{0BE8FD6D-625F-4E00-B735-FC78ADE45EDC}" type="presOf" srcId="{9F9A1B33-56D7-4C91-B2FD-AAB8E782C2A0}" destId="{26765538-42DF-47E8-A6EB-1804F1F2CC78}" srcOrd="0" destOrd="0" presId="urn:microsoft.com/office/officeart/2005/8/layout/orgChart1"/>
    <dgm:cxn modelId="{1B92906D-D84E-4F95-B0C4-2A1A093DFD4F}" type="presOf" srcId="{B9556C08-4DBC-4AA4-A5B7-570FAD6CCED8}" destId="{BABED55E-3E5A-40EF-B77E-91B58A6EF298}" srcOrd="0" destOrd="0" presId="urn:microsoft.com/office/officeart/2005/8/layout/orgChart1"/>
    <dgm:cxn modelId="{8253D3D9-309D-4E8B-B711-C61894EF187B}" type="presOf" srcId="{76AE7CB6-BD53-4FC9-AD80-3ACC9CA6736A}" destId="{2F4522E3-096F-43BC-BF32-C3F0A74D24E1}" srcOrd="1" destOrd="0" presId="urn:microsoft.com/office/officeart/2005/8/layout/orgChart1"/>
    <dgm:cxn modelId="{96CA3B46-5DF8-4B01-8ED4-E42E41B2AB0F}" srcId="{9F9A1B33-56D7-4C91-B2FD-AAB8E782C2A0}" destId="{ECBDC5FE-ECA6-4D49-8D31-F2C196A0E298}" srcOrd="0" destOrd="0" parTransId="{5BDB9040-800F-41FD-8AA1-B55540892AC7}" sibTransId="{D02D7C39-60FE-49CF-BDD7-E84BDFF37B46}"/>
    <dgm:cxn modelId="{E55E7715-9174-41B8-A2BD-E119D21CFAE5}" type="presOf" srcId="{6E9BCE28-1DE7-4AC2-AC82-27D7001DEABC}" destId="{456074C8-E257-422F-A20B-41187E7C420D}" srcOrd="0" destOrd="0" presId="urn:microsoft.com/office/officeart/2005/8/layout/orgChart1"/>
    <dgm:cxn modelId="{EFA90389-9AC3-4366-A5D8-8E23D1F351D1}" type="presOf" srcId="{BD835224-2B28-465C-A1D5-17AA469C67AC}" destId="{05B9DDB5-5361-4AB1-B794-EE736F4B868F}" srcOrd="0" destOrd="0" presId="urn:microsoft.com/office/officeart/2005/8/layout/orgChart1"/>
    <dgm:cxn modelId="{121BF367-AB09-4EFD-8162-F27938FF6AFB}" type="presOf" srcId="{37CF05CE-F0DE-4DB6-8871-980C9838399D}" destId="{911DAEB3-EA17-46BF-9723-D7248D4D0760}" srcOrd="0" destOrd="0" presId="urn:microsoft.com/office/officeart/2005/8/layout/orgChart1"/>
    <dgm:cxn modelId="{6D400A74-932B-4954-9E7D-400C7E1570F3}" type="presOf" srcId="{02BB3FF9-C52A-4BA7-BAC6-16B1A4F0AB74}" destId="{A74C1CCA-7D59-4DAC-9822-4EA9F0F3307D}" srcOrd="1" destOrd="0" presId="urn:microsoft.com/office/officeart/2005/8/layout/orgChart1"/>
    <dgm:cxn modelId="{B6A0DDAB-6E94-4E7D-AEF1-6D88C153AA71}" type="presOf" srcId="{B96308E8-C826-42BD-B254-17FFF08E97DE}" destId="{F97901BF-CD12-439C-A198-5BB587DC27C3}" srcOrd="0" destOrd="0" presId="urn:microsoft.com/office/officeart/2005/8/layout/orgChart1"/>
    <dgm:cxn modelId="{83869B78-90E7-4B7B-8E9D-3DB99322A75D}" srcId="{ECBDC5FE-ECA6-4D49-8D31-F2C196A0E298}" destId="{02BB3FF9-C52A-4BA7-BAC6-16B1A4F0AB74}" srcOrd="2" destOrd="0" parTransId="{A84711F6-9A39-44B5-AAE4-EBB9B2423485}" sibTransId="{6A673AA8-F862-41F0-8EFA-FA045295EF2A}"/>
    <dgm:cxn modelId="{135ADB47-0769-4CB8-8909-F1A68BD70A6D}" type="presParOf" srcId="{26765538-42DF-47E8-A6EB-1804F1F2CC78}" destId="{1D60E67E-B3E8-48EC-9772-AEE43E7C4881}" srcOrd="0" destOrd="0" presId="urn:microsoft.com/office/officeart/2005/8/layout/orgChart1"/>
    <dgm:cxn modelId="{4443A8A3-7950-4476-BBC5-CAFFA059F0D6}" type="presParOf" srcId="{1D60E67E-B3E8-48EC-9772-AEE43E7C4881}" destId="{7A04591B-51E4-4CEE-8613-5BCFB3539E99}" srcOrd="0" destOrd="0" presId="urn:microsoft.com/office/officeart/2005/8/layout/orgChart1"/>
    <dgm:cxn modelId="{5F88C62D-2A50-4B34-A2FC-C7F6DC590555}" type="presParOf" srcId="{7A04591B-51E4-4CEE-8613-5BCFB3539E99}" destId="{601DE6D0-9DB5-4DD5-8C4F-E530E7DA05D6}" srcOrd="0" destOrd="0" presId="urn:microsoft.com/office/officeart/2005/8/layout/orgChart1"/>
    <dgm:cxn modelId="{A4D68E5F-6DB4-403C-94FE-398E855590CA}" type="presParOf" srcId="{7A04591B-51E4-4CEE-8613-5BCFB3539E99}" destId="{B4DCDB71-6D57-4765-BBE5-61E4FB38DAE9}" srcOrd="1" destOrd="0" presId="urn:microsoft.com/office/officeart/2005/8/layout/orgChart1"/>
    <dgm:cxn modelId="{B0314DE1-58B7-4CF2-A987-81B3C3A45EB3}" type="presParOf" srcId="{1D60E67E-B3E8-48EC-9772-AEE43E7C4881}" destId="{F4C62ED2-0ABB-45D0-A4D6-9A39DD06646B}" srcOrd="1" destOrd="0" presId="urn:microsoft.com/office/officeart/2005/8/layout/orgChart1"/>
    <dgm:cxn modelId="{5CC69953-8C54-4564-AEAA-19C2C000FC51}" type="presParOf" srcId="{F4C62ED2-0ABB-45D0-A4D6-9A39DD06646B}" destId="{456074C8-E257-422F-A20B-41187E7C420D}" srcOrd="0" destOrd="0" presId="urn:microsoft.com/office/officeart/2005/8/layout/orgChart1"/>
    <dgm:cxn modelId="{AD901804-AC25-47E7-9189-5C7022A7C228}" type="presParOf" srcId="{F4C62ED2-0ABB-45D0-A4D6-9A39DD06646B}" destId="{8CCF9113-2D6F-4311-AFC0-DBEC4190F71F}" srcOrd="1" destOrd="0" presId="urn:microsoft.com/office/officeart/2005/8/layout/orgChart1"/>
    <dgm:cxn modelId="{0BC8CA57-987E-4CE7-9531-2B69FD74FE71}" type="presParOf" srcId="{8CCF9113-2D6F-4311-AFC0-DBEC4190F71F}" destId="{2276C917-06EB-43FA-85D5-AEB14CFA927C}" srcOrd="0" destOrd="0" presId="urn:microsoft.com/office/officeart/2005/8/layout/orgChart1"/>
    <dgm:cxn modelId="{4718F149-450F-4479-B554-5424CD0F51FF}" type="presParOf" srcId="{2276C917-06EB-43FA-85D5-AEB14CFA927C}" destId="{05B9DDB5-5361-4AB1-B794-EE736F4B868F}" srcOrd="0" destOrd="0" presId="urn:microsoft.com/office/officeart/2005/8/layout/orgChart1"/>
    <dgm:cxn modelId="{DA3B5ADD-47F4-42B7-8921-37F51276F4C3}" type="presParOf" srcId="{2276C917-06EB-43FA-85D5-AEB14CFA927C}" destId="{01052CEE-2452-4F41-8EB1-2A291FF7725E}" srcOrd="1" destOrd="0" presId="urn:microsoft.com/office/officeart/2005/8/layout/orgChart1"/>
    <dgm:cxn modelId="{8BBB2E4E-F23D-4503-9EFD-9EB804855335}" type="presParOf" srcId="{8CCF9113-2D6F-4311-AFC0-DBEC4190F71F}" destId="{8B686105-C044-4CDB-89AA-2CD8BC812189}" srcOrd="1" destOrd="0" presId="urn:microsoft.com/office/officeart/2005/8/layout/orgChart1"/>
    <dgm:cxn modelId="{7F8480E0-BAF1-4B03-AC2A-9C3E99221B86}" type="presParOf" srcId="{8B686105-C044-4CDB-89AA-2CD8BC812189}" destId="{F97901BF-CD12-439C-A198-5BB587DC27C3}" srcOrd="0" destOrd="0" presId="urn:microsoft.com/office/officeart/2005/8/layout/orgChart1"/>
    <dgm:cxn modelId="{3F7F8920-97B7-409D-896F-E2ABECB33EC6}" type="presParOf" srcId="{8B686105-C044-4CDB-89AA-2CD8BC812189}" destId="{AF3562BE-0322-44C5-A1D5-5261BD40414B}" srcOrd="1" destOrd="0" presId="urn:microsoft.com/office/officeart/2005/8/layout/orgChart1"/>
    <dgm:cxn modelId="{FB4A8894-3B44-4793-8152-F63A75690359}" type="presParOf" srcId="{AF3562BE-0322-44C5-A1D5-5261BD40414B}" destId="{870F1F4B-1033-4F2A-B1D3-90A1A90FB219}" srcOrd="0" destOrd="0" presId="urn:microsoft.com/office/officeart/2005/8/layout/orgChart1"/>
    <dgm:cxn modelId="{B68D69E0-1FE1-4968-8483-1B6D48651542}" type="presParOf" srcId="{870F1F4B-1033-4F2A-B1D3-90A1A90FB219}" destId="{88AC6399-D29C-49E8-B932-0ED3D4E19FC6}" srcOrd="0" destOrd="0" presId="urn:microsoft.com/office/officeart/2005/8/layout/orgChart1"/>
    <dgm:cxn modelId="{04EEEFE9-501C-416F-B29A-7A68148A7EAC}" type="presParOf" srcId="{870F1F4B-1033-4F2A-B1D3-90A1A90FB219}" destId="{7CD8685A-EF37-4396-BBE0-CFB3349D7D58}" srcOrd="1" destOrd="0" presId="urn:microsoft.com/office/officeart/2005/8/layout/orgChart1"/>
    <dgm:cxn modelId="{A3FA0A17-1DB6-41FD-B934-DA56E35570FE}" type="presParOf" srcId="{AF3562BE-0322-44C5-A1D5-5261BD40414B}" destId="{56C6E248-BC76-4AA6-884D-9B0C2B215F7C}" srcOrd="1" destOrd="0" presId="urn:microsoft.com/office/officeart/2005/8/layout/orgChart1"/>
    <dgm:cxn modelId="{FD6748C7-C5F0-436C-9BFE-D8F4E423EFC5}" type="presParOf" srcId="{AF3562BE-0322-44C5-A1D5-5261BD40414B}" destId="{02BB8F7C-32BA-4475-AD51-DF3E221CE40A}" srcOrd="2" destOrd="0" presId="urn:microsoft.com/office/officeart/2005/8/layout/orgChart1"/>
    <dgm:cxn modelId="{A9137AAC-EEAD-4CF9-A970-F1D130A24EF6}" type="presParOf" srcId="{8CCF9113-2D6F-4311-AFC0-DBEC4190F71F}" destId="{9160A2A3-6E1F-4EA0-B284-8396D6C983B0}" srcOrd="2" destOrd="0" presId="urn:microsoft.com/office/officeart/2005/8/layout/orgChart1"/>
    <dgm:cxn modelId="{8D0EBE2E-2076-4486-8402-FBCD6FDEE3E5}" type="presParOf" srcId="{F4C62ED2-0ABB-45D0-A4D6-9A39DD06646B}" destId="{9FD38B53-04B6-41C2-BE44-65E1C6E9F858}" srcOrd="2" destOrd="0" presId="urn:microsoft.com/office/officeart/2005/8/layout/orgChart1"/>
    <dgm:cxn modelId="{92B59F99-0FFE-40FA-B708-AEFA4C8FF6E8}" type="presParOf" srcId="{F4C62ED2-0ABB-45D0-A4D6-9A39DD06646B}" destId="{09BF4B91-5921-4874-8081-4AF64D3629C3}" srcOrd="3" destOrd="0" presId="urn:microsoft.com/office/officeart/2005/8/layout/orgChart1"/>
    <dgm:cxn modelId="{87672BBD-15DD-4172-A847-175D76FF8B42}" type="presParOf" srcId="{09BF4B91-5921-4874-8081-4AF64D3629C3}" destId="{60B44750-B6CA-49F9-8138-15A996BAA3F4}" srcOrd="0" destOrd="0" presId="urn:microsoft.com/office/officeart/2005/8/layout/orgChart1"/>
    <dgm:cxn modelId="{61B193D0-20B2-4240-9331-BC5E191F14FC}" type="presParOf" srcId="{60B44750-B6CA-49F9-8138-15A996BAA3F4}" destId="{47365786-AFB8-4589-8747-834AF170EA0A}" srcOrd="0" destOrd="0" presId="urn:microsoft.com/office/officeart/2005/8/layout/orgChart1"/>
    <dgm:cxn modelId="{43148DBC-2008-4026-8AB0-0CFE8EA86C41}" type="presParOf" srcId="{60B44750-B6CA-49F9-8138-15A996BAA3F4}" destId="{2F4522E3-096F-43BC-BF32-C3F0A74D24E1}" srcOrd="1" destOrd="0" presId="urn:microsoft.com/office/officeart/2005/8/layout/orgChart1"/>
    <dgm:cxn modelId="{BB4561CC-0743-44AE-BD6A-5891E5B573FF}" type="presParOf" srcId="{09BF4B91-5921-4874-8081-4AF64D3629C3}" destId="{02F1141F-69AD-4CC5-A857-0405F0E5C2F8}" srcOrd="1" destOrd="0" presId="urn:microsoft.com/office/officeart/2005/8/layout/orgChart1"/>
    <dgm:cxn modelId="{03E9A09B-7182-460E-A33F-E3837D65B453}" type="presParOf" srcId="{02F1141F-69AD-4CC5-A857-0405F0E5C2F8}" destId="{911DAEB3-EA17-46BF-9723-D7248D4D0760}" srcOrd="0" destOrd="0" presId="urn:microsoft.com/office/officeart/2005/8/layout/orgChart1"/>
    <dgm:cxn modelId="{655DA532-E6A5-4FBB-ABAF-ECC13B4ADFD7}" type="presParOf" srcId="{02F1141F-69AD-4CC5-A857-0405F0E5C2F8}" destId="{46410D13-01C8-429A-BD98-28F1E1CD27D7}" srcOrd="1" destOrd="0" presId="urn:microsoft.com/office/officeart/2005/8/layout/orgChart1"/>
    <dgm:cxn modelId="{17BA2BD1-8668-4065-85C6-47AF2DD73E35}" type="presParOf" srcId="{46410D13-01C8-429A-BD98-28F1E1CD27D7}" destId="{5A0F50D7-9978-48D9-B028-D8F7F846D302}" srcOrd="0" destOrd="0" presId="urn:microsoft.com/office/officeart/2005/8/layout/orgChart1"/>
    <dgm:cxn modelId="{3D9DB223-7C6E-4A2F-9981-B8AFCF79A310}" type="presParOf" srcId="{5A0F50D7-9978-48D9-B028-D8F7F846D302}" destId="{E582CC96-F407-49E4-9763-5DC5BE61A229}" srcOrd="0" destOrd="0" presId="urn:microsoft.com/office/officeart/2005/8/layout/orgChart1"/>
    <dgm:cxn modelId="{C92A27AC-73B3-4272-B5E8-7B6AAE44835C}" type="presParOf" srcId="{5A0F50D7-9978-48D9-B028-D8F7F846D302}" destId="{01E65DFE-59F8-4419-9404-315D2CD4C721}" srcOrd="1" destOrd="0" presId="urn:microsoft.com/office/officeart/2005/8/layout/orgChart1"/>
    <dgm:cxn modelId="{DAB3F754-E5C7-4755-BAE7-9E14FA73B8BE}" type="presParOf" srcId="{46410D13-01C8-429A-BD98-28F1E1CD27D7}" destId="{AEBF4F1B-3054-4601-9D15-9E953DB61067}" srcOrd="1" destOrd="0" presId="urn:microsoft.com/office/officeart/2005/8/layout/orgChart1"/>
    <dgm:cxn modelId="{7312DBEE-88BB-4754-9D7D-7AC863CC836F}" type="presParOf" srcId="{46410D13-01C8-429A-BD98-28F1E1CD27D7}" destId="{9688295D-8485-496A-A6EE-2EA462E3FC1F}" srcOrd="2" destOrd="0" presId="urn:microsoft.com/office/officeart/2005/8/layout/orgChart1"/>
    <dgm:cxn modelId="{09A9DD08-B3C9-4EF1-A189-D29B19CFC9BC}" type="presParOf" srcId="{02F1141F-69AD-4CC5-A857-0405F0E5C2F8}" destId="{BABED55E-3E5A-40EF-B77E-91B58A6EF298}" srcOrd="2" destOrd="0" presId="urn:microsoft.com/office/officeart/2005/8/layout/orgChart1"/>
    <dgm:cxn modelId="{F8E05588-EA6B-40AC-AEBF-18A62DAA2FBE}" type="presParOf" srcId="{02F1141F-69AD-4CC5-A857-0405F0E5C2F8}" destId="{E5A105BE-6209-447C-8A15-90E81097982C}" srcOrd="3" destOrd="0" presId="urn:microsoft.com/office/officeart/2005/8/layout/orgChart1"/>
    <dgm:cxn modelId="{BE2C842B-36AC-40F3-BC86-03DE30ED9521}" type="presParOf" srcId="{E5A105BE-6209-447C-8A15-90E81097982C}" destId="{F8B01EB9-C832-47E0-8E86-B7869EFCF9BF}" srcOrd="0" destOrd="0" presId="urn:microsoft.com/office/officeart/2005/8/layout/orgChart1"/>
    <dgm:cxn modelId="{FA1FAFCC-BE5D-49B4-88DB-B7BEBAB54CE9}" type="presParOf" srcId="{F8B01EB9-C832-47E0-8E86-B7869EFCF9BF}" destId="{A1D9917F-64C2-4D2A-8160-0AC5F07764A8}" srcOrd="0" destOrd="0" presId="urn:microsoft.com/office/officeart/2005/8/layout/orgChart1"/>
    <dgm:cxn modelId="{CFC26F10-38D3-444C-93C0-454F76D8EC6D}" type="presParOf" srcId="{F8B01EB9-C832-47E0-8E86-B7869EFCF9BF}" destId="{95D26C8D-FC95-423D-A003-1E7884397D62}" srcOrd="1" destOrd="0" presId="urn:microsoft.com/office/officeart/2005/8/layout/orgChart1"/>
    <dgm:cxn modelId="{CE606F8E-CE88-4BEF-A9E8-C8D3F5FBCEFA}" type="presParOf" srcId="{E5A105BE-6209-447C-8A15-90E81097982C}" destId="{6AADDE0E-7D15-43F5-AB7B-B6F4FCD2A2D8}" srcOrd="1" destOrd="0" presId="urn:microsoft.com/office/officeart/2005/8/layout/orgChart1"/>
    <dgm:cxn modelId="{BF878B5F-C636-4284-9381-19CBCF89F9ED}" type="presParOf" srcId="{E5A105BE-6209-447C-8A15-90E81097982C}" destId="{D5ECA13C-1B97-4E45-9DC3-7986E5938A7E}" srcOrd="2" destOrd="0" presId="urn:microsoft.com/office/officeart/2005/8/layout/orgChart1"/>
    <dgm:cxn modelId="{1E4D0B84-F2CE-4CD9-873D-C34E9A33D305}" type="presParOf" srcId="{09BF4B91-5921-4874-8081-4AF64D3629C3}" destId="{3EC4A277-8DAA-4F38-9A34-6FF3274DBFA4}" srcOrd="2" destOrd="0" presId="urn:microsoft.com/office/officeart/2005/8/layout/orgChart1"/>
    <dgm:cxn modelId="{EB119475-61CF-49D6-A290-2A27FFD63F7C}" type="presParOf" srcId="{F4C62ED2-0ABB-45D0-A4D6-9A39DD06646B}" destId="{10FA1C37-0042-42C2-97FD-638C420650BC}" srcOrd="4" destOrd="0" presId="urn:microsoft.com/office/officeart/2005/8/layout/orgChart1"/>
    <dgm:cxn modelId="{25F32846-25C1-49EC-BE92-4480E58067D6}" type="presParOf" srcId="{F4C62ED2-0ABB-45D0-A4D6-9A39DD06646B}" destId="{3BBCABF7-5817-4BAA-93DF-A6BE12D3694E}" srcOrd="5" destOrd="0" presId="urn:microsoft.com/office/officeart/2005/8/layout/orgChart1"/>
    <dgm:cxn modelId="{A9C6A6CA-D7C1-4AF1-BDA2-0659C19CE014}" type="presParOf" srcId="{3BBCABF7-5817-4BAA-93DF-A6BE12D3694E}" destId="{7D3A7939-C7E1-406C-873D-B579971AC8F5}" srcOrd="0" destOrd="0" presId="urn:microsoft.com/office/officeart/2005/8/layout/orgChart1"/>
    <dgm:cxn modelId="{08127DA5-9D50-4201-B9C0-829967229327}" type="presParOf" srcId="{7D3A7939-C7E1-406C-873D-B579971AC8F5}" destId="{7315EC1F-ADF8-4B7C-9684-258C5997CF79}" srcOrd="0" destOrd="0" presId="urn:microsoft.com/office/officeart/2005/8/layout/orgChart1"/>
    <dgm:cxn modelId="{FA91B8C4-1A21-4181-AC1D-27800BA8C4E9}" type="presParOf" srcId="{7D3A7939-C7E1-406C-873D-B579971AC8F5}" destId="{A74C1CCA-7D59-4DAC-9822-4EA9F0F3307D}" srcOrd="1" destOrd="0" presId="urn:microsoft.com/office/officeart/2005/8/layout/orgChart1"/>
    <dgm:cxn modelId="{3BD763D8-84F1-4881-8E7E-52995898896F}" type="presParOf" srcId="{3BBCABF7-5817-4BAA-93DF-A6BE12D3694E}" destId="{055442AA-5193-47C2-B4FA-ED0ECECB8D74}" srcOrd="1" destOrd="0" presId="urn:microsoft.com/office/officeart/2005/8/layout/orgChart1"/>
    <dgm:cxn modelId="{F8C4AB05-9568-4D3D-B7AD-4C56525EBC36}" type="presParOf" srcId="{3BBCABF7-5817-4BAA-93DF-A6BE12D3694E}" destId="{A80C6C7C-4484-4365-9C7F-C2D26F76CA2A}" srcOrd="2" destOrd="0" presId="urn:microsoft.com/office/officeart/2005/8/layout/orgChart1"/>
    <dgm:cxn modelId="{05290AB6-D5EC-4304-80B8-FD479B983D6E}" type="presParOf" srcId="{1D60E67E-B3E8-48EC-9772-AEE43E7C4881}" destId="{5783905D-4106-41D6-BACE-937AD99204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5E394B-F5D2-4B04-B220-764D0183366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9901EB7-6264-422D-8321-447E5E69FA3F}">
      <dgm:prSet phldrT="[Text]" custT="1"/>
      <dgm:spPr/>
      <dgm:t>
        <a:bodyPr/>
        <a:lstStyle/>
        <a:p>
          <a:r>
            <a:rPr lang="en-US" sz="2500" b="1" dirty="0" smtClean="0"/>
            <a:t>Limitations of Data Set</a:t>
          </a:r>
          <a:endParaRPr lang="en-SG" sz="2500" b="1" dirty="0"/>
        </a:p>
      </dgm:t>
    </dgm:pt>
    <dgm:pt modelId="{C60EC43C-989B-4C9F-829C-0FC58AFBA631}" type="parTrans" cxnId="{54D3576F-3704-4E5E-8637-E10C657EED4A}">
      <dgm:prSet/>
      <dgm:spPr/>
      <dgm:t>
        <a:bodyPr/>
        <a:lstStyle/>
        <a:p>
          <a:endParaRPr lang="en-SG"/>
        </a:p>
      </dgm:t>
    </dgm:pt>
    <dgm:pt modelId="{391B162D-DC23-4C41-B779-C53BA97E0D6F}" type="sibTrans" cxnId="{54D3576F-3704-4E5E-8637-E10C657EED4A}">
      <dgm:prSet/>
      <dgm:spPr/>
      <dgm:t>
        <a:bodyPr/>
        <a:lstStyle/>
        <a:p>
          <a:endParaRPr lang="en-SG"/>
        </a:p>
      </dgm:t>
    </dgm:pt>
    <dgm:pt modelId="{100BC04F-215D-4502-B473-77FFC7BA7D21}">
      <dgm:prSet phldrT="[Text]" custT="1"/>
      <dgm:spPr/>
      <dgm:t>
        <a:bodyPr/>
        <a:lstStyle/>
        <a:p>
          <a:r>
            <a:rPr lang="en-US" sz="2200" dirty="0" smtClean="0"/>
            <a:t>Limited Scope</a:t>
          </a:r>
          <a:endParaRPr lang="en-SG" sz="2200" dirty="0"/>
        </a:p>
      </dgm:t>
    </dgm:pt>
    <dgm:pt modelId="{46F7AC07-DF87-482F-953C-964EB6FD0C69}" type="parTrans" cxnId="{296148A3-4049-4746-B04F-D97D57D5307B}">
      <dgm:prSet/>
      <dgm:spPr/>
      <dgm:t>
        <a:bodyPr/>
        <a:lstStyle/>
        <a:p>
          <a:endParaRPr lang="en-SG"/>
        </a:p>
      </dgm:t>
    </dgm:pt>
    <dgm:pt modelId="{27485191-3AA2-4250-8331-C41930C7E44A}" type="sibTrans" cxnId="{296148A3-4049-4746-B04F-D97D57D5307B}">
      <dgm:prSet/>
      <dgm:spPr/>
      <dgm:t>
        <a:bodyPr/>
        <a:lstStyle/>
        <a:p>
          <a:endParaRPr lang="en-SG"/>
        </a:p>
      </dgm:t>
    </dgm:pt>
    <dgm:pt modelId="{1650405D-F820-44ED-B7A0-BD7800CF0CF1}">
      <dgm:prSet phldrT="[Text]" custT="1"/>
      <dgm:spPr/>
      <dgm:t>
        <a:bodyPr/>
        <a:lstStyle/>
        <a:p>
          <a:pPr algn="l"/>
          <a:r>
            <a:rPr lang="en-US" sz="1800" dirty="0" smtClean="0"/>
            <a:t>Only did civil cases in 2011 -2016</a:t>
          </a:r>
        </a:p>
        <a:p>
          <a:pPr algn="l"/>
          <a:r>
            <a:rPr lang="en-US" sz="1800" dirty="0" smtClean="0"/>
            <a:t>Possibility of Extension:</a:t>
          </a:r>
        </a:p>
        <a:p>
          <a:pPr algn="l"/>
          <a:r>
            <a:rPr lang="en-US" sz="1800" dirty="0" err="1" smtClean="0"/>
            <a:t>i</a:t>
          </a:r>
          <a:r>
            <a:rPr lang="en-US" sz="1800" dirty="0" smtClean="0"/>
            <a:t>) Other Time Periods</a:t>
          </a:r>
        </a:p>
        <a:p>
          <a:pPr algn="l"/>
          <a:r>
            <a:rPr lang="en-US" sz="1800" dirty="0" smtClean="0"/>
            <a:t>ii) Family and Criminal Law Cases</a:t>
          </a:r>
        </a:p>
      </dgm:t>
    </dgm:pt>
    <dgm:pt modelId="{1D23D1E6-8F30-4D54-99E7-7BBFD0830063}" type="parTrans" cxnId="{6850C457-0A2D-47DA-80C8-A17B30952D1E}">
      <dgm:prSet/>
      <dgm:spPr/>
      <dgm:t>
        <a:bodyPr/>
        <a:lstStyle/>
        <a:p>
          <a:endParaRPr lang="en-SG"/>
        </a:p>
      </dgm:t>
    </dgm:pt>
    <dgm:pt modelId="{9B8F6044-A7A0-4D32-97D1-0ADCF12C9E2A}" type="sibTrans" cxnId="{6850C457-0A2D-47DA-80C8-A17B30952D1E}">
      <dgm:prSet/>
      <dgm:spPr/>
      <dgm:t>
        <a:bodyPr/>
        <a:lstStyle/>
        <a:p>
          <a:endParaRPr lang="en-SG"/>
        </a:p>
      </dgm:t>
    </dgm:pt>
    <dgm:pt modelId="{9EE76A00-DA48-4EF1-93AA-D7EFF0D48A9A}">
      <dgm:prSet phldrT="[Text]" custT="1"/>
      <dgm:spPr/>
      <dgm:t>
        <a:bodyPr/>
        <a:lstStyle/>
        <a:p>
          <a:pPr algn="l"/>
          <a:r>
            <a:rPr lang="en-US" sz="1600" dirty="0" err="1" smtClean="0"/>
            <a:t>i</a:t>
          </a:r>
          <a:r>
            <a:rPr lang="en-US" sz="1800" dirty="0" smtClean="0"/>
            <a:t>) Extremely long cases </a:t>
          </a:r>
        </a:p>
        <a:p>
          <a:pPr algn="l"/>
          <a:r>
            <a:rPr lang="en-US" sz="1800" dirty="0" smtClean="0"/>
            <a:t>ii) Two cases with same PF and DF but different citation</a:t>
          </a:r>
        </a:p>
        <a:p>
          <a:pPr algn="l"/>
          <a:r>
            <a:rPr lang="en-US" sz="1800" dirty="0" smtClean="0"/>
            <a:t>iii) Case where unclear if litigants were represented</a:t>
          </a:r>
          <a:endParaRPr lang="en-SG" sz="1800" dirty="0"/>
        </a:p>
      </dgm:t>
    </dgm:pt>
    <dgm:pt modelId="{CF03E079-36BE-484D-8775-F3F14DF1109D}" type="parTrans" cxnId="{FFC4ADE2-EABD-4FC9-8F89-FEDA4C604698}">
      <dgm:prSet/>
      <dgm:spPr/>
      <dgm:t>
        <a:bodyPr/>
        <a:lstStyle/>
        <a:p>
          <a:endParaRPr lang="en-SG"/>
        </a:p>
      </dgm:t>
    </dgm:pt>
    <dgm:pt modelId="{E5E06A6D-FCD6-4667-BB68-1C7687F0B7D1}" type="sibTrans" cxnId="{FFC4ADE2-EABD-4FC9-8F89-FEDA4C604698}">
      <dgm:prSet/>
      <dgm:spPr/>
      <dgm:t>
        <a:bodyPr/>
        <a:lstStyle/>
        <a:p>
          <a:endParaRPr lang="en-SG"/>
        </a:p>
      </dgm:t>
    </dgm:pt>
    <dgm:pt modelId="{51E1EDA8-631E-4BF7-925F-92AD44B0422C}">
      <dgm:prSet phldrT="[Text]" custT="1"/>
      <dgm:spPr/>
      <dgm:t>
        <a:bodyPr/>
        <a:lstStyle/>
        <a:p>
          <a:r>
            <a:rPr lang="en-US" sz="2000" dirty="0" smtClean="0"/>
            <a:t>Missing or Anomalous Data Points</a:t>
          </a:r>
          <a:endParaRPr lang="en-SG" sz="2000" dirty="0"/>
        </a:p>
      </dgm:t>
    </dgm:pt>
    <dgm:pt modelId="{4421A4F5-AC18-4FCC-A1BC-1A86A038FD40}" type="parTrans" cxnId="{B1508985-F10E-42DA-BDB5-B4C8DC8BD91C}">
      <dgm:prSet/>
      <dgm:spPr/>
      <dgm:t>
        <a:bodyPr/>
        <a:lstStyle/>
        <a:p>
          <a:endParaRPr lang="en-SG"/>
        </a:p>
      </dgm:t>
    </dgm:pt>
    <dgm:pt modelId="{20FDDF0A-93DB-4BB0-81F4-19CE2F640CAA}" type="sibTrans" cxnId="{B1508985-F10E-42DA-BDB5-B4C8DC8BD91C}">
      <dgm:prSet/>
      <dgm:spPr/>
      <dgm:t>
        <a:bodyPr/>
        <a:lstStyle/>
        <a:p>
          <a:endParaRPr lang="en-SG"/>
        </a:p>
      </dgm:t>
    </dgm:pt>
    <dgm:pt modelId="{06B24D51-7811-4A92-AF7C-DBC03B12886D}">
      <dgm:prSet phldrT="[Text]" custT="1"/>
      <dgm:spPr/>
      <dgm:t>
        <a:bodyPr/>
        <a:lstStyle/>
        <a:p>
          <a:r>
            <a:rPr lang="en-US" sz="2000" dirty="0" smtClean="0"/>
            <a:t>Standardization Issues</a:t>
          </a:r>
          <a:endParaRPr lang="en-SG" sz="2000" dirty="0"/>
        </a:p>
      </dgm:t>
    </dgm:pt>
    <dgm:pt modelId="{00A715ED-8F25-4E81-8172-3B4989763384}" type="sibTrans" cxnId="{A585466B-82F1-492C-8B78-91345721C653}">
      <dgm:prSet/>
      <dgm:spPr/>
      <dgm:t>
        <a:bodyPr/>
        <a:lstStyle/>
        <a:p>
          <a:endParaRPr lang="en-SG"/>
        </a:p>
      </dgm:t>
    </dgm:pt>
    <dgm:pt modelId="{FAE3FDBD-1449-4C95-BEFA-DABE56E82FBB}" type="parTrans" cxnId="{A585466B-82F1-492C-8B78-91345721C653}">
      <dgm:prSet/>
      <dgm:spPr/>
      <dgm:t>
        <a:bodyPr/>
        <a:lstStyle/>
        <a:p>
          <a:endParaRPr lang="en-SG"/>
        </a:p>
      </dgm:t>
    </dgm:pt>
    <dgm:pt modelId="{CE34DC73-DD4A-4961-BA64-EF57E52FE600}">
      <dgm:prSet phldrT="[Text]" custT="1"/>
      <dgm:spPr/>
      <dgm:t>
        <a:bodyPr/>
        <a:lstStyle/>
        <a:p>
          <a:r>
            <a:rPr lang="en-US" sz="1800" dirty="0" smtClean="0"/>
            <a:t>Differences in Interpretation for Number of Issues</a:t>
          </a:r>
          <a:endParaRPr lang="en-SG" sz="1800" dirty="0"/>
        </a:p>
      </dgm:t>
    </dgm:pt>
    <dgm:pt modelId="{838AB1ED-439F-41E9-B6B1-4239FB535E7F}" type="parTrans" cxnId="{71ABE5BB-AAD6-4F70-979D-6DFA7763AF6D}">
      <dgm:prSet/>
      <dgm:spPr/>
      <dgm:t>
        <a:bodyPr/>
        <a:lstStyle/>
        <a:p>
          <a:endParaRPr lang="en-SG"/>
        </a:p>
      </dgm:t>
    </dgm:pt>
    <dgm:pt modelId="{2BA45458-B9F6-4E2D-ACDC-5BD7F006DA28}" type="sibTrans" cxnId="{71ABE5BB-AAD6-4F70-979D-6DFA7763AF6D}">
      <dgm:prSet/>
      <dgm:spPr/>
      <dgm:t>
        <a:bodyPr/>
        <a:lstStyle/>
        <a:p>
          <a:endParaRPr lang="en-SG"/>
        </a:p>
      </dgm:t>
    </dgm:pt>
    <dgm:pt modelId="{52B8673B-B048-4C38-8B64-3D91F25AC596}" type="pres">
      <dgm:prSet presAssocID="{905E394B-F5D2-4B04-B220-764D018336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00729CAC-54DD-40F8-8479-368C3AD657F5}" type="pres">
      <dgm:prSet presAssocID="{89901EB7-6264-422D-8321-447E5E69FA3F}" presName="hierRoot1" presStyleCnt="0"/>
      <dgm:spPr/>
    </dgm:pt>
    <dgm:pt modelId="{2EA77524-E42C-4D5D-B03C-601F82BF2F8A}" type="pres">
      <dgm:prSet presAssocID="{89901EB7-6264-422D-8321-447E5E69FA3F}" presName="composite" presStyleCnt="0"/>
      <dgm:spPr/>
    </dgm:pt>
    <dgm:pt modelId="{B257500D-F597-422C-9840-69A6FDC48C5C}" type="pres">
      <dgm:prSet presAssocID="{89901EB7-6264-422D-8321-447E5E69FA3F}" presName="background" presStyleLbl="node0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57B0237F-C133-443E-BB76-A013241819F8}" type="pres">
      <dgm:prSet presAssocID="{89901EB7-6264-422D-8321-447E5E69FA3F}" presName="text" presStyleLbl="fgAcc0" presStyleIdx="0" presStyleCnt="1" custScaleX="76928" custScaleY="5160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F9563A9-EFA1-4500-B664-6903F0EFB886}" type="pres">
      <dgm:prSet presAssocID="{89901EB7-6264-422D-8321-447E5E69FA3F}" presName="hierChild2" presStyleCnt="0"/>
      <dgm:spPr/>
    </dgm:pt>
    <dgm:pt modelId="{895DAF7E-F2A6-467F-8333-043A047CD6C7}" type="pres">
      <dgm:prSet presAssocID="{46F7AC07-DF87-482F-953C-964EB6FD0C69}" presName="Name10" presStyleLbl="parChTrans1D2" presStyleIdx="0" presStyleCnt="3"/>
      <dgm:spPr/>
      <dgm:t>
        <a:bodyPr/>
        <a:lstStyle/>
        <a:p>
          <a:endParaRPr lang="en-SG"/>
        </a:p>
      </dgm:t>
    </dgm:pt>
    <dgm:pt modelId="{F283989C-D3EA-4318-9861-480B8906DCAA}" type="pres">
      <dgm:prSet presAssocID="{100BC04F-215D-4502-B473-77FFC7BA7D21}" presName="hierRoot2" presStyleCnt="0"/>
      <dgm:spPr/>
    </dgm:pt>
    <dgm:pt modelId="{52DA141C-0F2C-4967-A479-31726FA2AC47}" type="pres">
      <dgm:prSet presAssocID="{100BC04F-215D-4502-B473-77FFC7BA7D21}" presName="composite2" presStyleCnt="0"/>
      <dgm:spPr/>
    </dgm:pt>
    <dgm:pt modelId="{B74DFA59-8A78-402B-BFC6-5EEF8AAE4F9C}" type="pres">
      <dgm:prSet presAssocID="{100BC04F-215D-4502-B473-77FFC7BA7D21}" presName="background2" presStyleLbl="node2" presStyleIdx="0" presStyleCnt="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5D10CFBF-8426-46A6-98F6-FC3D1E250923}" type="pres">
      <dgm:prSet presAssocID="{100BC04F-215D-4502-B473-77FFC7BA7D21}" presName="text2" presStyleLbl="fgAcc2" presStyleIdx="0" presStyleCnt="3" custScaleX="85953" custScaleY="7087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71B5D02-E35A-4EFC-BE71-47DAA19CEAD9}" type="pres">
      <dgm:prSet presAssocID="{100BC04F-215D-4502-B473-77FFC7BA7D21}" presName="hierChild3" presStyleCnt="0"/>
      <dgm:spPr/>
    </dgm:pt>
    <dgm:pt modelId="{79860548-9B8B-47AF-96ED-8B3176161336}" type="pres">
      <dgm:prSet presAssocID="{1D23D1E6-8F30-4D54-99E7-7BBFD0830063}" presName="Name17" presStyleLbl="parChTrans1D3" presStyleIdx="0" presStyleCnt="3"/>
      <dgm:spPr/>
      <dgm:t>
        <a:bodyPr/>
        <a:lstStyle/>
        <a:p>
          <a:endParaRPr lang="en-SG"/>
        </a:p>
      </dgm:t>
    </dgm:pt>
    <dgm:pt modelId="{CCF327F7-A0BC-446D-8518-EC6A2202AFF5}" type="pres">
      <dgm:prSet presAssocID="{1650405D-F820-44ED-B7A0-BD7800CF0CF1}" presName="hierRoot3" presStyleCnt="0"/>
      <dgm:spPr/>
    </dgm:pt>
    <dgm:pt modelId="{E29BA973-65A9-44F1-918E-CBABD95A67CF}" type="pres">
      <dgm:prSet presAssocID="{1650405D-F820-44ED-B7A0-BD7800CF0CF1}" presName="composite3" presStyleCnt="0"/>
      <dgm:spPr/>
    </dgm:pt>
    <dgm:pt modelId="{E5BF783F-F88C-40FD-8327-C81A60DF7918}" type="pres">
      <dgm:prSet presAssocID="{1650405D-F820-44ED-B7A0-BD7800CF0CF1}" presName="background3" presStyleLbl="node3" presStyleIdx="0" presStyleCnt="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CE42FF31-CE1C-4084-97B8-E8613F48D321}" type="pres">
      <dgm:prSet presAssocID="{1650405D-F820-44ED-B7A0-BD7800CF0CF1}" presName="text3" presStyleLbl="fgAcc3" presStyleIdx="0" presStyleCnt="3" custLinFactNeighborX="586" custLinFactNeighborY="868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FDC013E-E79C-452B-A985-1337D60AB120}" type="pres">
      <dgm:prSet presAssocID="{1650405D-F820-44ED-B7A0-BD7800CF0CF1}" presName="hierChild4" presStyleCnt="0"/>
      <dgm:spPr/>
    </dgm:pt>
    <dgm:pt modelId="{3AED8BA2-EEFA-4C88-81C6-DD9A4CB1F215}" type="pres">
      <dgm:prSet presAssocID="{FAE3FDBD-1449-4C95-BEFA-DABE56E82FBB}" presName="Name10" presStyleLbl="parChTrans1D2" presStyleIdx="1" presStyleCnt="3"/>
      <dgm:spPr/>
      <dgm:t>
        <a:bodyPr/>
        <a:lstStyle/>
        <a:p>
          <a:endParaRPr lang="en-SG"/>
        </a:p>
      </dgm:t>
    </dgm:pt>
    <dgm:pt modelId="{6EE0FB32-BE5F-4B72-A4EE-93B79AB8BFAF}" type="pres">
      <dgm:prSet presAssocID="{06B24D51-7811-4A92-AF7C-DBC03B12886D}" presName="hierRoot2" presStyleCnt="0"/>
      <dgm:spPr/>
    </dgm:pt>
    <dgm:pt modelId="{1D77D615-355B-498B-932B-81D6260CD073}" type="pres">
      <dgm:prSet presAssocID="{06B24D51-7811-4A92-AF7C-DBC03B12886D}" presName="composite2" presStyleCnt="0"/>
      <dgm:spPr/>
    </dgm:pt>
    <dgm:pt modelId="{2996A3C1-EA07-4301-A390-BC601140874A}" type="pres">
      <dgm:prSet presAssocID="{06B24D51-7811-4A92-AF7C-DBC03B12886D}" presName="background2" presStyleLbl="node2" presStyleIdx="1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1E5EC210-C2A9-4146-B2F2-AACA01D2F07C}" type="pres">
      <dgm:prSet presAssocID="{06B24D51-7811-4A92-AF7C-DBC03B12886D}" presName="text2" presStyleLbl="fgAcc2" presStyleIdx="1" presStyleCnt="3" custScaleX="85308" custScaleY="74378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408D7D0-F746-40ED-AF73-4193AAF7F91F}" type="pres">
      <dgm:prSet presAssocID="{06B24D51-7811-4A92-AF7C-DBC03B12886D}" presName="hierChild3" presStyleCnt="0"/>
      <dgm:spPr/>
    </dgm:pt>
    <dgm:pt modelId="{2D88E2DD-02DC-4AB9-9994-07FB3275ACB3}" type="pres">
      <dgm:prSet presAssocID="{838AB1ED-439F-41E9-B6B1-4239FB535E7F}" presName="Name17" presStyleLbl="parChTrans1D3" presStyleIdx="1" presStyleCnt="3"/>
      <dgm:spPr/>
      <dgm:t>
        <a:bodyPr/>
        <a:lstStyle/>
        <a:p>
          <a:endParaRPr lang="en-SG"/>
        </a:p>
      </dgm:t>
    </dgm:pt>
    <dgm:pt modelId="{29D6EEDA-8D13-4EA8-8D58-E0C9368211A5}" type="pres">
      <dgm:prSet presAssocID="{CE34DC73-DD4A-4961-BA64-EF57E52FE600}" presName="hierRoot3" presStyleCnt="0"/>
      <dgm:spPr/>
    </dgm:pt>
    <dgm:pt modelId="{4CAD5875-33C5-4478-B8BE-6C5A828FE848}" type="pres">
      <dgm:prSet presAssocID="{CE34DC73-DD4A-4961-BA64-EF57E52FE600}" presName="composite3" presStyleCnt="0"/>
      <dgm:spPr/>
    </dgm:pt>
    <dgm:pt modelId="{470E20FF-89EC-4C94-BC2F-0CAEE7814A9F}" type="pres">
      <dgm:prSet presAssocID="{CE34DC73-DD4A-4961-BA64-EF57E52FE600}" presName="background3" presStyleLbl="node3" presStyleIdx="1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7FEFBA86-3F80-4393-B43A-DF22CD001DC0}" type="pres">
      <dgm:prSet presAssocID="{CE34DC73-DD4A-4961-BA64-EF57E52FE600}" presName="text3" presStyleLbl="fgAcc3" presStyleIdx="1" presStyleCnt="3" custLinFactNeighborY="498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EE09CDA-0344-4913-8B2D-429A9587BFC4}" type="pres">
      <dgm:prSet presAssocID="{CE34DC73-DD4A-4961-BA64-EF57E52FE600}" presName="hierChild4" presStyleCnt="0"/>
      <dgm:spPr/>
    </dgm:pt>
    <dgm:pt modelId="{C1B58186-226F-4D96-A9E5-C6B1E4486B65}" type="pres">
      <dgm:prSet presAssocID="{4421A4F5-AC18-4FCC-A1BC-1A86A038FD40}" presName="Name10" presStyleLbl="parChTrans1D2" presStyleIdx="2" presStyleCnt="3"/>
      <dgm:spPr/>
      <dgm:t>
        <a:bodyPr/>
        <a:lstStyle/>
        <a:p>
          <a:endParaRPr lang="en-SG"/>
        </a:p>
      </dgm:t>
    </dgm:pt>
    <dgm:pt modelId="{178DC970-01F4-4D93-A4F7-C5FE6C34FDBD}" type="pres">
      <dgm:prSet presAssocID="{51E1EDA8-631E-4BF7-925F-92AD44B0422C}" presName="hierRoot2" presStyleCnt="0"/>
      <dgm:spPr/>
    </dgm:pt>
    <dgm:pt modelId="{29019632-0251-43A4-A155-C417423AEC8B}" type="pres">
      <dgm:prSet presAssocID="{51E1EDA8-631E-4BF7-925F-92AD44B0422C}" presName="composite2" presStyleCnt="0"/>
      <dgm:spPr/>
    </dgm:pt>
    <dgm:pt modelId="{868FDF9F-94F8-4572-9419-28D0BD8C9A1B}" type="pres">
      <dgm:prSet presAssocID="{51E1EDA8-631E-4BF7-925F-92AD44B0422C}" presName="background2" presStyleLbl="node2" presStyleIdx="2" presStyleCnt="3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CA5A9620-E699-45DA-96E0-2954D827FE92}" type="pres">
      <dgm:prSet presAssocID="{51E1EDA8-631E-4BF7-925F-92AD44B0422C}" presName="text2" presStyleLbl="fgAcc2" presStyleIdx="2" presStyleCnt="3" custScaleX="82185" custScaleY="7866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2490B90-B34E-47A6-9112-91FE20DDEB09}" type="pres">
      <dgm:prSet presAssocID="{51E1EDA8-631E-4BF7-925F-92AD44B0422C}" presName="hierChild3" presStyleCnt="0"/>
      <dgm:spPr/>
    </dgm:pt>
    <dgm:pt modelId="{6E2B3656-666E-4658-8FC5-161C3153E675}" type="pres">
      <dgm:prSet presAssocID="{CF03E079-36BE-484D-8775-F3F14DF1109D}" presName="Name17" presStyleLbl="parChTrans1D3" presStyleIdx="2" presStyleCnt="3"/>
      <dgm:spPr/>
      <dgm:t>
        <a:bodyPr/>
        <a:lstStyle/>
        <a:p>
          <a:endParaRPr lang="en-SG"/>
        </a:p>
      </dgm:t>
    </dgm:pt>
    <dgm:pt modelId="{FF13E9FF-A2B3-41C7-A4F3-3935B5D5F454}" type="pres">
      <dgm:prSet presAssocID="{9EE76A00-DA48-4EF1-93AA-D7EFF0D48A9A}" presName="hierRoot3" presStyleCnt="0"/>
      <dgm:spPr/>
    </dgm:pt>
    <dgm:pt modelId="{B18F55A7-0372-4143-872C-A1AAA9036B8A}" type="pres">
      <dgm:prSet presAssocID="{9EE76A00-DA48-4EF1-93AA-D7EFF0D48A9A}" presName="composite3" presStyleCnt="0"/>
      <dgm:spPr/>
    </dgm:pt>
    <dgm:pt modelId="{1DDD92A7-252D-4231-A51D-9408E42427B3}" type="pres">
      <dgm:prSet presAssocID="{9EE76A00-DA48-4EF1-93AA-D7EFF0D48A9A}" presName="background3" presStyleLbl="node3" presStyleIdx="2" presStyleCnt="3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9CB74CCF-51EC-4606-ACEF-241DCCECABCD}" type="pres">
      <dgm:prSet presAssocID="{9EE76A00-DA48-4EF1-93AA-D7EFF0D48A9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E2B6A5E-BDEF-41B5-9F0B-3962C75F031B}" type="pres">
      <dgm:prSet presAssocID="{9EE76A00-DA48-4EF1-93AA-D7EFF0D48A9A}" presName="hierChild4" presStyleCnt="0"/>
      <dgm:spPr/>
    </dgm:pt>
  </dgm:ptLst>
  <dgm:cxnLst>
    <dgm:cxn modelId="{2ECE46A0-BBC9-426D-BAD1-6BD6A058CA41}" type="presOf" srcId="{89901EB7-6264-422D-8321-447E5E69FA3F}" destId="{57B0237F-C133-443E-BB76-A013241819F8}" srcOrd="0" destOrd="0" presId="urn:microsoft.com/office/officeart/2005/8/layout/hierarchy1"/>
    <dgm:cxn modelId="{65B99B1B-8B92-42AD-941F-A345FF292AA2}" type="presOf" srcId="{06B24D51-7811-4A92-AF7C-DBC03B12886D}" destId="{1E5EC210-C2A9-4146-B2F2-AACA01D2F07C}" srcOrd="0" destOrd="0" presId="urn:microsoft.com/office/officeart/2005/8/layout/hierarchy1"/>
    <dgm:cxn modelId="{44C8DB89-5116-499C-8FEA-D62C154F78C9}" type="presOf" srcId="{51E1EDA8-631E-4BF7-925F-92AD44B0422C}" destId="{CA5A9620-E699-45DA-96E0-2954D827FE92}" srcOrd="0" destOrd="0" presId="urn:microsoft.com/office/officeart/2005/8/layout/hierarchy1"/>
    <dgm:cxn modelId="{84B53ED6-95B8-471B-BE4B-1B500A31385F}" type="presOf" srcId="{100BC04F-215D-4502-B473-77FFC7BA7D21}" destId="{5D10CFBF-8426-46A6-98F6-FC3D1E250923}" srcOrd="0" destOrd="0" presId="urn:microsoft.com/office/officeart/2005/8/layout/hierarchy1"/>
    <dgm:cxn modelId="{296148A3-4049-4746-B04F-D97D57D5307B}" srcId="{89901EB7-6264-422D-8321-447E5E69FA3F}" destId="{100BC04F-215D-4502-B473-77FFC7BA7D21}" srcOrd="0" destOrd="0" parTransId="{46F7AC07-DF87-482F-953C-964EB6FD0C69}" sibTransId="{27485191-3AA2-4250-8331-C41930C7E44A}"/>
    <dgm:cxn modelId="{4CF3FF56-B3DC-49E3-B654-F2B36DB7DC8B}" type="presOf" srcId="{1D23D1E6-8F30-4D54-99E7-7BBFD0830063}" destId="{79860548-9B8B-47AF-96ED-8B3176161336}" srcOrd="0" destOrd="0" presId="urn:microsoft.com/office/officeart/2005/8/layout/hierarchy1"/>
    <dgm:cxn modelId="{6850C457-0A2D-47DA-80C8-A17B30952D1E}" srcId="{100BC04F-215D-4502-B473-77FFC7BA7D21}" destId="{1650405D-F820-44ED-B7A0-BD7800CF0CF1}" srcOrd="0" destOrd="0" parTransId="{1D23D1E6-8F30-4D54-99E7-7BBFD0830063}" sibTransId="{9B8F6044-A7A0-4D32-97D1-0ADCF12C9E2A}"/>
    <dgm:cxn modelId="{5174B649-A862-4211-84F5-EFD0604FC8BE}" type="presOf" srcId="{1650405D-F820-44ED-B7A0-BD7800CF0CF1}" destId="{CE42FF31-CE1C-4084-97B8-E8613F48D321}" srcOrd="0" destOrd="0" presId="urn:microsoft.com/office/officeart/2005/8/layout/hierarchy1"/>
    <dgm:cxn modelId="{CBE058D3-798D-4613-B093-5E9DD8F47207}" type="presOf" srcId="{9EE76A00-DA48-4EF1-93AA-D7EFF0D48A9A}" destId="{9CB74CCF-51EC-4606-ACEF-241DCCECABCD}" srcOrd="0" destOrd="0" presId="urn:microsoft.com/office/officeart/2005/8/layout/hierarchy1"/>
    <dgm:cxn modelId="{FEA73224-1EAA-40E2-BE32-8323FB876059}" type="presOf" srcId="{46F7AC07-DF87-482F-953C-964EB6FD0C69}" destId="{895DAF7E-F2A6-467F-8333-043A047CD6C7}" srcOrd="0" destOrd="0" presId="urn:microsoft.com/office/officeart/2005/8/layout/hierarchy1"/>
    <dgm:cxn modelId="{54D3576F-3704-4E5E-8637-E10C657EED4A}" srcId="{905E394B-F5D2-4B04-B220-764D01833661}" destId="{89901EB7-6264-422D-8321-447E5E69FA3F}" srcOrd="0" destOrd="0" parTransId="{C60EC43C-989B-4C9F-829C-0FC58AFBA631}" sibTransId="{391B162D-DC23-4C41-B779-C53BA97E0D6F}"/>
    <dgm:cxn modelId="{063C5F89-DA04-44DF-84C5-370E0F0653F4}" type="presOf" srcId="{FAE3FDBD-1449-4C95-BEFA-DABE56E82FBB}" destId="{3AED8BA2-EEFA-4C88-81C6-DD9A4CB1F215}" srcOrd="0" destOrd="0" presId="urn:microsoft.com/office/officeart/2005/8/layout/hierarchy1"/>
    <dgm:cxn modelId="{A585466B-82F1-492C-8B78-91345721C653}" srcId="{89901EB7-6264-422D-8321-447E5E69FA3F}" destId="{06B24D51-7811-4A92-AF7C-DBC03B12886D}" srcOrd="1" destOrd="0" parTransId="{FAE3FDBD-1449-4C95-BEFA-DABE56E82FBB}" sibTransId="{00A715ED-8F25-4E81-8172-3B4989763384}"/>
    <dgm:cxn modelId="{20CC2252-4BE8-482D-A5C5-7A4DDFDB7077}" type="presOf" srcId="{4421A4F5-AC18-4FCC-A1BC-1A86A038FD40}" destId="{C1B58186-226F-4D96-A9E5-C6B1E4486B65}" srcOrd="0" destOrd="0" presId="urn:microsoft.com/office/officeart/2005/8/layout/hierarchy1"/>
    <dgm:cxn modelId="{341530C7-1983-4712-9888-B3F138EAE072}" type="presOf" srcId="{CF03E079-36BE-484D-8775-F3F14DF1109D}" destId="{6E2B3656-666E-4658-8FC5-161C3153E675}" srcOrd="0" destOrd="0" presId="urn:microsoft.com/office/officeart/2005/8/layout/hierarchy1"/>
    <dgm:cxn modelId="{71ABE5BB-AAD6-4F70-979D-6DFA7763AF6D}" srcId="{06B24D51-7811-4A92-AF7C-DBC03B12886D}" destId="{CE34DC73-DD4A-4961-BA64-EF57E52FE600}" srcOrd="0" destOrd="0" parTransId="{838AB1ED-439F-41E9-B6B1-4239FB535E7F}" sibTransId="{2BA45458-B9F6-4E2D-ACDC-5BD7F006DA28}"/>
    <dgm:cxn modelId="{B1508985-F10E-42DA-BDB5-B4C8DC8BD91C}" srcId="{89901EB7-6264-422D-8321-447E5E69FA3F}" destId="{51E1EDA8-631E-4BF7-925F-92AD44B0422C}" srcOrd="2" destOrd="0" parTransId="{4421A4F5-AC18-4FCC-A1BC-1A86A038FD40}" sibTransId="{20FDDF0A-93DB-4BB0-81F4-19CE2F640CAA}"/>
    <dgm:cxn modelId="{3EFC0E49-102B-4AFE-A5C2-41E68536D906}" type="presOf" srcId="{838AB1ED-439F-41E9-B6B1-4239FB535E7F}" destId="{2D88E2DD-02DC-4AB9-9994-07FB3275ACB3}" srcOrd="0" destOrd="0" presId="urn:microsoft.com/office/officeart/2005/8/layout/hierarchy1"/>
    <dgm:cxn modelId="{D56EEF79-D0B3-4E40-90B7-4DB699DC0B0E}" type="presOf" srcId="{CE34DC73-DD4A-4961-BA64-EF57E52FE600}" destId="{7FEFBA86-3F80-4393-B43A-DF22CD001DC0}" srcOrd="0" destOrd="0" presId="urn:microsoft.com/office/officeart/2005/8/layout/hierarchy1"/>
    <dgm:cxn modelId="{FFC4ADE2-EABD-4FC9-8F89-FEDA4C604698}" srcId="{51E1EDA8-631E-4BF7-925F-92AD44B0422C}" destId="{9EE76A00-DA48-4EF1-93AA-D7EFF0D48A9A}" srcOrd="0" destOrd="0" parTransId="{CF03E079-36BE-484D-8775-F3F14DF1109D}" sibTransId="{E5E06A6D-FCD6-4667-BB68-1C7687F0B7D1}"/>
    <dgm:cxn modelId="{F6AFED95-600C-4494-BD9A-C4A75FDCA386}" type="presOf" srcId="{905E394B-F5D2-4B04-B220-764D01833661}" destId="{52B8673B-B048-4C38-8B64-3D91F25AC596}" srcOrd="0" destOrd="0" presId="urn:microsoft.com/office/officeart/2005/8/layout/hierarchy1"/>
    <dgm:cxn modelId="{DD13625D-5B30-4423-9231-267588B10551}" type="presParOf" srcId="{52B8673B-B048-4C38-8B64-3D91F25AC596}" destId="{00729CAC-54DD-40F8-8479-368C3AD657F5}" srcOrd="0" destOrd="0" presId="urn:microsoft.com/office/officeart/2005/8/layout/hierarchy1"/>
    <dgm:cxn modelId="{6A3D8F1C-7343-4532-B61D-DE9E9ACCD4F8}" type="presParOf" srcId="{00729CAC-54DD-40F8-8479-368C3AD657F5}" destId="{2EA77524-E42C-4D5D-B03C-601F82BF2F8A}" srcOrd="0" destOrd="0" presId="urn:microsoft.com/office/officeart/2005/8/layout/hierarchy1"/>
    <dgm:cxn modelId="{EFE8A107-4FE8-4999-88A4-59554B06D2AF}" type="presParOf" srcId="{2EA77524-E42C-4D5D-B03C-601F82BF2F8A}" destId="{B257500D-F597-422C-9840-69A6FDC48C5C}" srcOrd="0" destOrd="0" presId="urn:microsoft.com/office/officeart/2005/8/layout/hierarchy1"/>
    <dgm:cxn modelId="{30243873-3982-4887-9B51-CD0B32AF8E10}" type="presParOf" srcId="{2EA77524-E42C-4D5D-B03C-601F82BF2F8A}" destId="{57B0237F-C133-443E-BB76-A013241819F8}" srcOrd="1" destOrd="0" presId="urn:microsoft.com/office/officeart/2005/8/layout/hierarchy1"/>
    <dgm:cxn modelId="{D3212910-601A-4D16-B8AB-EBBD92F1C41E}" type="presParOf" srcId="{00729CAC-54DD-40F8-8479-368C3AD657F5}" destId="{9F9563A9-EFA1-4500-B664-6903F0EFB886}" srcOrd="1" destOrd="0" presId="urn:microsoft.com/office/officeart/2005/8/layout/hierarchy1"/>
    <dgm:cxn modelId="{6A9B4D90-8B93-449D-930D-940A2BF48C3C}" type="presParOf" srcId="{9F9563A9-EFA1-4500-B664-6903F0EFB886}" destId="{895DAF7E-F2A6-467F-8333-043A047CD6C7}" srcOrd="0" destOrd="0" presId="urn:microsoft.com/office/officeart/2005/8/layout/hierarchy1"/>
    <dgm:cxn modelId="{ED013C5B-3870-4E20-B09A-449607A11385}" type="presParOf" srcId="{9F9563A9-EFA1-4500-B664-6903F0EFB886}" destId="{F283989C-D3EA-4318-9861-480B8906DCAA}" srcOrd="1" destOrd="0" presId="urn:microsoft.com/office/officeart/2005/8/layout/hierarchy1"/>
    <dgm:cxn modelId="{ABF0C6C6-541A-420E-9312-10C57AAC9D53}" type="presParOf" srcId="{F283989C-D3EA-4318-9861-480B8906DCAA}" destId="{52DA141C-0F2C-4967-A479-31726FA2AC47}" srcOrd="0" destOrd="0" presId="urn:microsoft.com/office/officeart/2005/8/layout/hierarchy1"/>
    <dgm:cxn modelId="{F2A35A92-87B2-4068-B6A7-659F6B82B0AD}" type="presParOf" srcId="{52DA141C-0F2C-4967-A479-31726FA2AC47}" destId="{B74DFA59-8A78-402B-BFC6-5EEF8AAE4F9C}" srcOrd="0" destOrd="0" presId="urn:microsoft.com/office/officeart/2005/8/layout/hierarchy1"/>
    <dgm:cxn modelId="{27E093DD-79D1-46FD-8C82-A7B9FD8E1875}" type="presParOf" srcId="{52DA141C-0F2C-4967-A479-31726FA2AC47}" destId="{5D10CFBF-8426-46A6-98F6-FC3D1E250923}" srcOrd="1" destOrd="0" presId="urn:microsoft.com/office/officeart/2005/8/layout/hierarchy1"/>
    <dgm:cxn modelId="{D42D4710-7B5D-4602-B33B-99ED3436CA7C}" type="presParOf" srcId="{F283989C-D3EA-4318-9861-480B8906DCAA}" destId="{E71B5D02-E35A-4EFC-BE71-47DAA19CEAD9}" srcOrd="1" destOrd="0" presId="urn:microsoft.com/office/officeart/2005/8/layout/hierarchy1"/>
    <dgm:cxn modelId="{DF4B1FFD-4B1A-40D1-B3E5-5023B5B7077F}" type="presParOf" srcId="{E71B5D02-E35A-4EFC-BE71-47DAA19CEAD9}" destId="{79860548-9B8B-47AF-96ED-8B3176161336}" srcOrd="0" destOrd="0" presId="urn:microsoft.com/office/officeart/2005/8/layout/hierarchy1"/>
    <dgm:cxn modelId="{90DFF7BA-7FB0-43BC-8C1F-0E436D00D218}" type="presParOf" srcId="{E71B5D02-E35A-4EFC-BE71-47DAA19CEAD9}" destId="{CCF327F7-A0BC-446D-8518-EC6A2202AFF5}" srcOrd="1" destOrd="0" presId="urn:microsoft.com/office/officeart/2005/8/layout/hierarchy1"/>
    <dgm:cxn modelId="{68F486A8-B71A-45B5-89AD-60D801C08B9A}" type="presParOf" srcId="{CCF327F7-A0BC-446D-8518-EC6A2202AFF5}" destId="{E29BA973-65A9-44F1-918E-CBABD95A67CF}" srcOrd="0" destOrd="0" presId="urn:microsoft.com/office/officeart/2005/8/layout/hierarchy1"/>
    <dgm:cxn modelId="{AE0633EC-5C99-4F3E-9FEE-BDB62113E7B9}" type="presParOf" srcId="{E29BA973-65A9-44F1-918E-CBABD95A67CF}" destId="{E5BF783F-F88C-40FD-8327-C81A60DF7918}" srcOrd="0" destOrd="0" presId="urn:microsoft.com/office/officeart/2005/8/layout/hierarchy1"/>
    <dgm:cxn modelId="{336896E4-D0C2-44D6-B1A7-7307733A1B9D}" type="presParOf" srcId="{E29BA973-65A9-44F1-918E-CBABD95A67CF}" destId="{CE42FF31-CE1C-4084-97B8-E8613F48D321}" srcOrd="1" destOrd="0" presId="urn:microsoft.com/office/officeart/2005/8/layout/hierarchy1"/>
    <dgm:cxn modelId="{E71BC70B-B50D-4012-9BC5-1CE817302B04}" type="presParOf" srcId="{CCF327F7-A0BC-446D-8518-EC6A2202AFF5}" destId="{5FDC013E-E79C-452B-A985-1337D60AB120}" srcOrd="1" destOrd="0" presId="urn:microsoft.com/office/officeart/2005/8/layout/hierarchy1"/>
    <dgm:cxn modelId="{1213B40D-7538-465A-99E2-D7317AD1CC3E}" type="presParOf" srcId="{9F9563A9-EFA1-4500-B664-6903F0EFB886}" destId="{3AED8BA2-EEFA-4C88-81C6-DD9A4CB1F215}" srcOrd="2" destOrd="0" presId="urn:microsoft.com/office/officeart/2005/8/layout/hierarchy1"/>
    <dgm:cxn modelId="{A59133A0-15B5-416E-8732-7DDC2776A113}" type="presParOf" srcId="{9F9563A9-EFA1-4500-B664-6903F0EFB886}" destId="{6EE0FB32-BE5F-4B72-A4EE-93B79AB8BFAF}" srcOrd="3" destOrd="0" presId="urn:microsoft.com/office/officeart/2005/8/layout/hierarchy1"/>
    <dgm:cxn modelId="{2F8DB4B7-2C7F-4845-84B5-1B360F85DADC}" type="presParOf" srcId="{6EE0FB32-BE5F-4B72-A4EE-93B79AB8BFAF}" destId="{1D77D615-355B-498B-932B-81D6260CD073}" srcOrd="0" destOrd="0" presId="urn:microsoft.com/office/officeart/2005/8/layout/hierarchy1"/>
    <dgm:cxn modelId="{EFD98DDB-125E-4CED-9500-092F83B0D797}" type="presParOf" srcId="{1D77D615-355B-498B-932B-81D6260CD073}" destId="{2996A3C1-EA07-4301-A390-BC601140874A}" srcOrd="0" destOrd="0" presId="urn:microsoft.com/office/officeart/2005/8/layout/hierarchy1"/>
    <dgm:cxn modelId="{E283D6C6-2959-465C-985F-BEAE42A6DAED}" type="presParOf" srcId="{1D77D615-355B-498B-932B-81D6260CD073}" destId="{1E5EC210-C2A9-4146-B2F2-AACA01D2F07C}" srcOrd="1" destOrd="0" presId="urn:microsoft.com/office/officeart/2005/8/layout/hierarchy1"/>
    <dgm:cxn modelId="{3F3E5498-7CFA-4AE4-B355-A9C9EED56195}" type="presParOf" srcId="{6EE0FB32-BE5F-4B72-A4EE-93B79AB8BFAF}" destId="{E408D7D0-F746-40ED-AF73-4193AAF7F91F}" srcOrd="1" destOrd="0" presId="urn:microsoft.com/office/officeart/2005/8/layout/hierarchy1"/>
    <dgm:cxn modelId="{76E567BD-741E-447A-BA2E-A44E193C5F17}" type="presParOf" srcId="{E408D7D0-F746-40ED-AF73-4193AAF7F91F}" destId="{2D88E2DD-02DC-4AB9-9994-07FB3275ACB3}" srcOrd="0" destOrd="0" presId="urn:microsoft.com/office/officeart/2005/8/layout/hierarchy1"/>
    <dgm:cxn modelId="{FAD00260-B2D5-48E1-9BCF-98BB3558676D}" type="presParOf" srcId="{E408D7D0-F746-40ED-AF73-4193AAF7F91F}" destId="{29D6EEDA-8D13-4EA8-8D58-E0C9368211A5}" srcOrd="1" destOrd="0" presId="urn:microsoft.com/office/officeart/2005/8/layout/hierarchy1"/>
    <dgm:cxn modelId="{6B5CFDB2-6C96-4580-BEF9-48CD28F9B48B}" type="presParOf" srcId="{29D6EEDA-8D13-4EA8-8D58-E0C9368211A5}" destId="{4CAD5875-33C5-4478-B8BE-6C5A828FE848}" srcOrd="0" destOrd="0" presId="urn:microsoft.com/office/officeart/2005/8/layout/hierarchy1"/>
    <dgm:cxn modelId="{67609C93-61DF-4A61-8FB7-CADF497FCA4C}" type="presParOf" srcId="{4CAD5875-33C5-4478-B8BE-6C5A828FE848}" destId="{470E20FF-89EC-4C94-BC2F-0CAEE7814A9F}" srcOrd="0" destOrd="0" presId="urn:microsoft.com/office/officeart/2005/8/layout/hierarchy1"/>
    <dgm:cxn modelId="{5BDF585E-4732-4561-9A17-B3BB39E4E809}" type="presParOf" srcId="{4CAD5875-33C5-4478-B8BE-6C5A828FE848}" destId="{7FEFBA86-3F80-4393-B43A-DF22CD001DC0}" srcOrd="1" destOrd="0" presId="urn:microsoft.com/office/officeart/2005/8/layout/hierarchy1"/>
    <dgm:cxn modelId="{4904EC7A-0617-435C-857E-CDB93F9C8500}" type="presParOf" srcId="{29D6EEDA-8D13-4EA8-8D58-E0C9368211A5}" destId="{8EE09CDA-0344-4913-8B2D-429A9587BFC4}" srcOrd="1" destOrd="0" presId="urn:microsoft.com/office/officeart/2005/8/layout/hierarchy1"/>
    <dgm:cxn modelId="{1ED803E1-C1AF-4630-A673-207CC9E52F9F}" type="presParOf" srcId="{9F9563A9-EFA1-4500-B664-6903F0EFB886}" destId="{C1B58186-226F-4D96-A9E5-C6B1E4486B65}" srcOrd="4" destOrd="0" presId="urn:microsoft.com/office/officeart/2005/8/layout/hierarchy1"/>
    <dgm:cxn modelId="{17E35969-0E6B-4F06-8979-EF469BB69943}" type="presParOf" srcId="{9F9563A9-EFA1-4500-B664-6903F0EFB886}" destId="{178DC970-01F4-4D93-A4F7-C5FE6C34FDBD}" srcOrd="5" destOrd="0" presId="urn:microsoft.com/office/officeart/2005/8/layout/hierarchy1"/>
    <dgm:cxn modelId="{EA1A921A-1E0B-4C69-A7FA-5F0305279710}" type="presParOf" srcId="{178DC970-01F4-4D93-A4F7-C5FE6C34FDBD}" destId="{29019632-0251-43A4-A155-C417423AEC8B}" srcOrd="0" destOrd="0" presId="urn:microsoft.com/office/officeart/2005/8/layout/hierarchy1"/>
    <dgm:cxn modelId="{32D91374-906F-49C2-9EB9-DD441117301E}" type="presParOf" srcId="{29019632-0251-43A4-A155-C417423AEC8B}" destId="{868FDF9F-94F8-4572-9419-28D0BD8C9A1B}" srcOrd="0" destOrd="0" presId="urn:microsoft.com/office/officeart/2005/8/layout/hierarchy1"/>
    <dgm:cxn modelId="{4F73DD4B-4FE2-4DFB-BDFA-54FA5AC34FFB}" type="presParOf" srcId="{29019632-0251-43A4-A155-C417423AEC8B}" destId="{CA5A9620-E699-45DA-96E0-2954D827FE92}" srcOrd="1" destOrd="0" presId="urn:microsoft.com/office/officeart/2005/8/layout/hierarchy1"/>
    <dgm:cxn modelId="{3D28C0D5-5B53-4355-9ABA-547E9B93A446}" type="presParOf" srcId="{178DC970-01F4-4D93-A4F7-C5FE6C34FDBD}" destId="{42490B90-B34E-47A6-9112-91FE20DDEB09}" srcOrd="1" destOrd="0" presId="urn:microsoft.com/office/officeart/2005/8/layout/hierarchy1"/>
    <dgm:cxn modelId="{957A1BC0-6190-40AE-805A-6531342176C3}" type="presParOf" srcId="{42490B90-B34E-47A6-9112-91FE20DDEB09}" destId="{6E2B3656-666E-4658-8FC5-161C3153E675}" srcOrd="0" destOrd="0" presId="urn:microsoft.com/office/officeart/2005/8/layout/hierarchy1"/>
    <dgm:cxn modelId="{37F13113-D3EA-4F99-9C1A-F1C15E12DD5A}" type="presParOf" srcId="{42490B90-B34E-47A6-9112-91FE20DDEB09}" destId="{FF13E9FF-A2B3-41C7-A4F3-3935B5D5F454}" srcOrd="1" destOrd="0" presId="urn:microsoft.com/office/officeart/2005/8/layout/hierarchy1"/>
    <dgm:cxn modelId="{C268782C-362C-4782-A5D0-0724D3854022}" type="presParOf" srcId="{FF13E9FF-A2B3-41C7-A4F3-3935B5D5F454}" destId="{B18F55A7-0372-4143-872C-A1AAA9036B8A}" srcOrd="0" destOrd="0" presId="urn:microsoft.com/office/officeart/2005/8/layout/hierarchy1"/>
    <dgm:cxn modelId="{C00180D2-A03E-4CD0-8089-9090FEC68E82}" type="presParOf" srcId="{B18F55A7-0372-4143-872C-A1AAA9036B8A}" destId="{1DDD92A7-252D-4231-A51D-9408E42427B3}" srcOrd="0" destOrd="0" presId="urn:microsoft.com/office/officeart/2005/8/layout/hierarchy1"/>
    <dgm:cxn modelId="{E756EA8C-16B4-43E9-BEF7-640A483243AD}" type="presParOf" srcId="{B18F55A7-0372-4143-872C-A1AAA9036B8A}" destId="{9CB74CCF-51EC-4606-ACEF-241DCCECABCD}" srcOrd="1" destOrd="0" presId="urn:microsoft.com/office/officeart/2005/8/layout/hierarchy1"/>
    <dgm:cxn modelId="{F032FC59-02ED-4AAC-98B8-D2B565D277E0}" type="presParOf" srcId="{FF13E9FF-A2B3-41C7-A4F3-3935B5D5F454}" destId="{EE2B6A5E-BDEF-41B5-9F0B-3962C75F03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7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578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87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5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82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6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94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29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19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A34B-7E95-40E5-BC8F-2B902C760F5F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6BBE-B2C1-4657-8798-5E68CF5834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784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state courts singap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2" y="799773"/>
            <a:ext cx="10751988" cy="4990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112" y="-450733"/>
            <a:ext cx="9144000" cy="2387600"/>
          </a:xfrm>
        </p:spPr>
        <p:txBody>
          <a:bodyPr/>
          <a:lstStyle/>
          <a:p>
            <a:r>
              <a:rPr lang="en-US" dirty="0" smtClean="0"/>
              <a:t>Data from the State Courts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01" y="5903259"/>
            <a:ext cx="11364070" cy="416859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Timothy </a:t>
            </a:r>
            <a:r>
              <a:rPr lang="sv-SE" dirty="0" smtClean="0"/>
              <a:t>Oen | Bryan Seah | Priscilla Pang |Trinisha </a:t>
            </a:r>
            <a:r>
              <a:rPr lang="sv-SE" dirty="0"/>
              <a:t>Ann </a:t>
            </a:r>
            <a:r>
              <a:rPr lang="sv-SE" dirty="0" smtClean="0"/>
              <a:t>Sunil | Chelsea Chan |Cai </a:t>
            </a:r>
            <a:r>
              <a:rPr lang="sv-SE" dirty="0"/>
              <a:t>Xiaohan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377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X-Variable: Lawyer’s Year in Practice (PQE)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SG" b="1" dirty="0"/>
              <a:t>Problem: Missing and unavailable data</a:t>
            </a:r>
          </a:p>
          <a:p>
            <a:pPr marL="538163" fontAlgn="base"/>
            <a:r>
              <a:rPr lang="en-SG" dirty="0"/>
              <a:t>Data on “date of admission to the Bar” was taken from the Law Society’s list of members eligible to vote in the 2017 Law Society elections</a:t>
            </a:r>
          </a:p>
          <a:p>
            <a:pPr marL="538163" fontAlgn="base"/>
            <a:r>
              <a:rPr lang="en-SG" dirty="0"/>
              <a:t>Hence there was missing data for lawyers no longer on the rolls (e.g. no longer practising or struck off</a:t>
            </a:r>
            <a:r>
              <a:rPr lang="en-SG" dirty="0" smtClean="0"/>
              <a:t>)</a:t>
            </a:r>
            <a:endParaRPr lang="en-SG" b="1" dirty="0" smtClean="0"/>
          </a:p>
          <a:p>
            <a:pPr fontAlgn="base"/>
            <a:r>
              <a:rPr lang="en-SG" b="1" dirty="0" smtClean="0"/>
              <a:t>Solution</a:t>
            </a:r>
            <a:r>
              <a:rPr lang="en-SG" b="1" dirty="0"/>
              <a:t>: Excluded missing data points </a:t>
            </a:r>
            <a:endParaRPr lang="en-SG" b="1" dirty="0" smtClean="0"/>
          </a:p>
          <a:p>
            <a:pPr fontAlgn="base"/>
            <a:r>
              <a:rPr lang="en-US" b="1" dirty="0" smtClean="0"/>
              <a:t>Limitations of Data Set:</a:t>
            </a:r>
          </a:p>
          <a:p>
            <a:pPr marL="538163"/>
            <a:r>
              <a:rPr lang="en-US" dirty="0"/>
              <a:t>all lawyers had PQE above 10 </a:t>
            </a:r>
          </a:p>
          <a:p>
            <a:pPr marL="538163"/>
            <a:r>
              <a:rPr lang="en-US" dirty="0"/>
              <a:t>Only took into account first chairs of the representing lawyers </a:t>
            </a:r>
            <a:endParaRPr lang="en-SG" dirty="0"/>
          </a:p>
          <a:p>
            <a:pPr marL="0" indent="0" fontAlgn="base">
              <a:buNone/>
            </a:pPr>
            <a:endParaRPr lang="en-SG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035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X-Variable: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Law Firm Size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757"/>
            <a:ext cx="9946341" cy="3445622"/>
          </a:xfrm>
        </p:spPr>
        <p:txBody>
          <a:bodyPr/>
          <a:lstStyle/>
          <a:p>
            <a:pPr fontAlgn="base"/>
            <a:r>
              <a:rPr lang="en-SG" dirty="0"/>
              <a:t>Description: Size of law firm representing Pf / </a:t>
            </a:r>
            <a:r>
              <a:rPr lang="en-SG" dirty="0" err="1"/>
              <a:t>Df</a:t>
            </a:r>
            <a:endParaRPr lang="en-SG" dirty="0"/>
          </a:p>
          <a:p>
            <a:pPr fontAlgn="base"/>
            <a:r>
              <a:rPr lang="en-SG" dirty="0"/>
              <a:t>Qualitative Variable (Nominal)</a:t>
            </a:r>
            <a:endParaRPr lang="en-SG" sz="2000" dirty="0"/>
          </a:p>
          <a:p>
            <a:pPr fontAlgn="base"/>
            <a:r>
              <a:rPr lang="en-SG" dirty="0"/>
              <a:t>Parameters:</a:t>
            </a:r>
          </a:p>
          <a:p>
            <a:pPr lvl="1" fontAlgn="base"/>
            <a:r>
              <a:rPr lang="en-SG" dirty="0"/>
              <a:t>0 = Litigants-in-person</a:t>
            </a:r>
          </a:p>
          <a:p>
            <a:pPr lvl="1" fontAlgn="base"/>
            <a:r>
              <a:rPr lang="en-SG" dirty="0"/>
              <a:t>1 = Small firm (1 - 5 lawyers)</a:t>
            </a:r>
          </a:p>
          <a:p>
            <a:pPr lvl="1" fontAlgn="base"/>
            <a:r>
              <a:rPr lang="en-SG" dirty="0"/>
              <a:t>2 = Mid-sized firm (6 - 30 lawyers)</a:t>
            </a:r>
          </a:p>
          <a:p>
            <a:pPr lvl="1" fontAlgn="base"/>
            <a:r>
              <a:rPr lang="en-SG" dirty="0"/>
              <a:t>3 = Large firm (&gt;30 lawyers)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3076" name="Picture 4" descr="https://lh6.googleusercontent.com/9Q-DF_1sJHWnMXZeH1kB7a6-mahyQez4-xvZLEshNuIs7JMnusjsmnAVB3mBQwLuikXzFGd0TnovXPLiY2a30C4MDRoXEWZX_Su2qATGmED4sK4UVcALRa3E_2J45qO0f4PMpHL_t0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45" y="2466770"/>
            <a:ext cx="4881655" cy="366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9542" y="4754138"/>
            <a:ext cx="567260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b="1" dirty="0">
                <a:latin typeface="Arial" panose="020B0604020202020204" pitchFamily="34" charset="0"/>
              </a:rPr>
              <a:t>Problem: This categorization (of small/ medium/ large) was skewed</a:t>
            </a:r>
            <a:endParaRPr lang="en-SG" dirty="0">
              <a:latin typeface="Arial" panose="020B0604020202020204" pitchFamily="34" charset="0"/>
            </a:endParaRP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</a:rPr>
              <a:t>However, there was no other way to get information on a law firm’s size except through the </a:t>
            </a:r>
            <a:r>
              <a:rPr lang="en-SG" dirty="0" err="1">
                <a:latin typeface="Arial" panose="020B0604020202020204" pitchFamily="34" charset="0"/>
              </a:rPr>
              <a:t>MinLaw</a:t>
            </a:r>
            <a:r>
              <a:rPr lang="en-SG" dirty="0">
                <a:latin typeface="Arial" panose="020B0604020202020204" pitchFamily="34" charset="0"/>
              </a:rPr>
              <a:t> website, which only reflected the “small/ medium/ large”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340109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Y-Variable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Number of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SG" dirty="0"/>
              <a:t>Description: Number of issues raised in case</a:t>
            </a:r>
          </a:p>
          <a:p>
            <a:pPr fontAlgn="base"/>
            <a:r>
              <a:rPr lang="en-SG" dirty="0"/>
              <a:t>Quantitative Variable </a:t>
            </a:r>
            <a:endParaRPr lang="en-SG" dirty="0" smtClean="0"/>
          </a:p>
          <a:p>
            <a:pPr fontAlgn="base"/>
            <a:r>
              <a:rPr lang="en-SG" b="1" dirty="0" smtClean="0"/>
              <a:t>Problem</a:t>
            </a:r>
            <a:r>
              <a:rPr lang="en-SG" b="1" dirty="0"/>
              <a:t>: Difficulty with standardizing the methodology of counting </a:t>
            </a:r>
            <a:r>
              <a:rPr lang="en-SG" b="1" dirty="0" smtClean="0"/>
              <a:t>issues</a:t>
            </a:r>
          </a:p>
          <a:p>
            <a:pPr marL="268288" indent="0" fontAlgn="base">
              <a:buNone/>
            </a:pPr>
            <a:r>
              <a:rPr lang="en-SG" dirty="0"/>
              <a:t>(1) Judges do not explicitly state the issues in the case, or inconsistent in how they frame the issues </a:t>
            </a:r>
          </a:p>
          <a:p>
            <a:pPr marL="268288" indent="0" fontAlgn="base">
              <a:buNone/>
            </a:pPr>
            <a:r>
              <a:rPr lang="en-SG" dirty="0" smtClean="0"/>
              <a:t>(</a:t>
            </a:r>
            <a:r>
              <a:rPr lang="en-SG" dirty="0"/>
              <a:t>2) Overlap between “factual” and “legal” issues</a:t>
            </a:r>
          </a:p>
          <a:p>
            <a:pPr marL="268288" indent="0" fontAlgn="base">
              <a:buNone/>
            </a:pPr>
            <a:r>
              <a:rPr lang="en-SG" dirty="0"/>
              <a:t>(3) Number of issues =/= number of claims. E.g. </a:t>
            </a:r>
            <a:r>
              <a:rPr lang="en-SG" u="sng" dirty="0"/>
              <a:t>Talent Capital Resources Pte Ltd </a:t>
            </a:r>
            <a:r>
              <a:rPr lang="en-SG" i="1" u="sng" dirty="0"/>
              <a:t>v </a:t>
            </a:r>
            <a:r>
              <a:rPr lang="en-SG" u="sng" dirty="0" err="1"/>
              <a:t>Heng</a:t>
            </a:r>
            <a:r>
              <a:rPr lang="en-SG" u="sng" dirty="0"/>
              <a:t> </a:t>
            </a:r>
            <a:r>
              <a:rPr lang="en-SG" u="sng" dirty="0" err="1"/>
              <a:t>Aik</a:t>
            </a:r>
            <a:r>
              <a:rPr lang="en-SG" u="sng" dirty="0"/>
              <a:t> Swan and another [2013] SGDC 146</a:t>
            </a:r>
            <a:r>
              <a:rPr lang="en-SG" dirty="0"/>
              <a:t> had three different claims (contract, conversion and company law) but Judge decided on only one threshold factual issue (Pf did not own the chattel).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173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Y-Variable: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Word Count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SG" dirty="0"/>
              <a:t>Description: Number of words in judgment </a:t>
            </a:r>
          </a:p>
          <a:p>
            <a:pPr fontAlgn="base"/>
            <a:r>
              <a:rPr lang="en-SG" dirty="0"/>
              <a:t>Quantitative Variable</a:t>
            </a:r>
            <a:endParaRPr lang="en-SG" sz="2000" dirty="0"/>
          </a:p>
          <a:p>
            <a:pPr lvl="1" fontAlgn="base"/>
            <a:r>
              <a:rPr lang="en-SG" dirty="0"/>
              <a:t>Using the NLTK package, coded a .</a:t>
            </a:r>
            <a:r>
              <a:rPr lang="en-SG" dirty="0" err="1"/>
              <a:t>py</a:t>
            </a:r>
            <a:r>
              <a:rPr lang="en-SG" dirty="0"/>
              <a:t> script that will count the words in a judgment</a:t>
            </a:r>
          </a:p>
          <a:p>
            <a:pPr lvl="1" fontAlgn="base"/>
            <a:r>
              <a:rPr lang="en-SG" dirty="0"/>
              <a:t>Script ignored numbers, punctuation, and NLTK’s list of stop words</a:t>
            </a:r>
          </a:p>
          <a:p>
            <a:pPr fontAlgn="base"/>
            <a:r>
              <a:rPr lang="en-SG" dirty="0"/>
              <a:t>Advantage of using ‘Stripped’ word count</a:t>
            </a:r>
          </a:p>
          <a:p>
            <a:pPr lvl="1" fontAlgn="base"/>
            <a:r>
              <a:rPr lang="en-SG" dirty="0"/>
              <a:t>Removing words void of useful information makes the ‘stripped’ word count a better gauge of the complexity of the case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172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Y-Variable: Word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Count (Script)</a:t>
            </a:r>
            <a:endParaRPr lang="en-SG" dirty="0"/>
          </a:p>
        </p:txBody>
      </p:sp>
      <p:pic>
        <p:nvPicPr>
          <p:cNvPr id="4098" name="Picture 2" descr="Screen Shot 2017-10-28 at 3.08.2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52052"/>
            <a:ext cx="8803341" cy="45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7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Y-Variable: Word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Count (Filter Demo)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743636" y="1678011"/>
            <a:ext cx="3554506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595959"/>
                </a:solidFill>
                <a:latin typeface="Arial" panose="020B0604020202020204" pitchFamily="34" charset="0"/>
              </a:rPr>
              <a:t>1       In this action, the plaintiff sued the defendant for repayment of $188,000.00, which was the balance amount of a loan. I found for the plaintiff.</a:t>
            </a:r>
            <a:br>
              <a:rPr lang="en-SG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SG" dirty="0">
                <a:solidFill>
                  <a:srgbClr val="595959"/>
                </a:solidFill>
                <a:latin typeface="Arial" panose="020B0604020202020204" pitchFamily="34" charset="0"/>
              </a:rPr>
              <a:t>2       The defendant has appealed my decision. I now set out my reasons.</a:t>
            </a:r>
            <a:br>
              <a:rPr lang="en-SG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SG" dirty="0">
                <a:solidFill>
                  <a:srgbClr val="595959"/>
                </a:solidFill>
                <a:latin typeface="Arial" panose="020B0604020202020204" pitchFamily="34" charset="0"/>
              </a:rPr>
              <a:t>3       The plaintiff was a fire fighter-cum-paramedic employed by the Singapore Civil Defence Force. In 2002, he suffered serious injuries in a road traffic accident which occurred in the course of his employment. </a:t>
            </a:r>
            <a:endParaRPr lang="en-SG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en-SG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SG" b="1" dirty="0"/>
              <a:t>Word Count: 72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203578" y="1678011"/>
            <a:ext cx="3554506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595959"/>
                </a:solidFill>
                <a:latin typeface="Arial" panose="020B0604020202020204" pitchFamily="34" charset="0"/>
              </a:rPr>
              <a:t>action plaintiff sued defendant repayment balance amount loan found plaintiff defendant appealed decision set reasons plaintiff fire </a:t>
            </a:r>
            <a:r>
              <a:rPr lang="en-SG" dirty="0" err="1">
                <a:solidFill>
                  <a:srgbClr val="595959"/>
                </a:solidFill>
                <a:latin typeface="Arial" panose="020B0604020202020204" pitchFamily="34" charset="0"/>
              </a:rPr>
              <a:t>fightercumparamedic</a:t>
            </a:r>
            <a:r>
              <a:rPr lang="en-SG" dirty="0">
                <a:solidFill>
                  <a:srgbClr val="595959"/>
                </a:solidFill>
                <a:latin typeface="Arial" panose="020B0604020202020204" pitchFamily="34" charset="0"/>
              </a:rPr>
              <a:t> employed Singapore Civil Defence Force suffered serious injuries road traffic accident occurred course employment </a:t>
            </a:r>
            <a:endParaRPr lang="en-SG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SG" b="1" dirty="0"/>
              <a:t>Word Count: 32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531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Y-Variable: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Duration of Litigation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SG" dirty="0"/>
              <a:t>Description: Number of years taken for litigation to reach decision</a:t>
            </a:r>
          </a:p>
          <a:p>
            <a:pPr fontAlgn="base"/>
            <a:r>
              <a:rPr lang="en-SG" dirty="0"/>
              <a:t>Quantitative Variable</a:t>
            </a:r>
          </a:p>
          <a:p>
            <a:pPr fontAlgn="base"/>
            <a:r>
              <a:rPr lang="en-SG" dirty="0"/>
              <a:t>Measured in years, by taking the difference between the year of the decision and the year that the O.S. was filed </a:t>
            </a:r>
          </a:p>
          <a:p>
            <a:pPr fontAlgn="base"/>
            <a:r>
              <a:rPr lang="en-SG" b="1" dirty="0"/>
              <a:t>Problem: Year that O.S. was filed may not be accurate</a:t>
            </a:r>
          </a:p>
          <a:p>
            <a:pPr lvl="1" fontAlgn="base"/>
            <a:r>
              <a:rPr lang="en-SG" dirty="0"/>
              <a:t>E.g. </a:t>
            </a:r>
            <a:r>
              <a:rPr lang="en-SG" u="sng" dirty="0" err="1"/>
              <a:t>Seow</a:t>
            </a:r>
            <a:r>
              <a:rPr lang="en-SG" u="sng" dirty="0"/>
              <a:t> Hwa </a:t>
            </a:r>
            <a:r>
              <a:rPr lang="en-SG" u="sng" dirty="0" err="1"/>
              <a:t>Chuan</a:t>
            </a:r>
            <a:r>
              <a:rPr lang="en-SG" u="sng" dirty="0"/>
              <a:t> v Ong Wan </a:t>
            </a:r>
            <a:r>
              <a:rPr lang="en-SG" u="sng" dirty="0" err="1"/>
              <a:t>Chuan</a:t>
            </a:r>
            <a:r>
              <a:rPr lang="en-SG" u="sng" dirty="0"/>
              <a:t> (2016):</a:t>
            </a:r>
            <a:r>
              <a:rPr lang="en-SG" dirty="0"/>
              <a:t> O.S. filed in 2009; went through trial; 2016 decision was on assessment of damages </a:t>
            </a:r>
          </a:p>
          <a:p>
            <a:pPr lvl="1" fontAlgn="base"/>
            <a:r>
              <a:rPr lang="en-SG" dirty="0"/>
              <a:t>E.g. </a:t>
            </a:r>
            <a:r>
              <a:rPr lang="en-SG" u="sng" dirty="0"/>
              <a:t>Normanton Park Residents’ Association (2014):</a:t>
            </a:r>
            <a:r>
              <a:rPr lang="en-SG" dirty="0"/>
              <a:t> O.S. filed in 2007; judgment entered in default against defendants; defendants applied to set aside judgment in 2011 - explains long time taken for case to be litigated </a:t>
            </a:r>
          </a:p>
          <a:p>
            <a:pPr lvl="1" fontAlgn="base"/>
            <a:r>
              <a:rPr lang="en-SG" dirty="0"/>
              <a:t>No other available way to get duration of litigation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54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Y-Variable: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Success of Plaintiff or Defendant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SG" dirty="0"/>
              <a:t>Description: Whether Pf or </a:t>
            </a:r>
            <a:r>
              <a:rPr lang="en-SG" dirty="0" err="1"/>
              <a:t>Df</a:t>
            </a:r>
            <a:r>
              <a:rPr lang="en-SG" dirty="0"/>
              <a:t> succeeded </a:t>
            </a:r>
          </a:p>
          <a:p>
            <a:pPr fontAlgn="base"/>
            <a:r>
              <a:rPr lang="en-SG" dirty="0"/>
              <a:t>Quantitative (Binary) Variable</a:t>
            </a:r>
          </a:p>
          <a:p>
            <a:pPr lvl="1" fontAlgn="base"/>
            <a:r>
              <a:rPr lang="en-SG" dirty="0"/>
              <a:t>0 = Plaintiff’s claim entirely dismissed</a:t>
            </a:r>
          </a:p>
          <a:p>
            <a:pPr lvl="1" fontAlgn="base"/>
            <a:r>
              <a:rPr lang="en-SG" dirty="0"/>
              <a:t>1 = Plaintiff won any part of claim</a:t>
            </a:r>
          </a:p>
          <a:p>
            <a:pPr fontAlgn="base"/>
            <a:r>
              <a:rPr lang="en-SG" b="1" dirty="0"/>
              <a:t>Problem: failed to capture cases where plaintiff only won </a:t>
            </a:r>
            <a:r>
              <a:rPr lang="en-SG" b="1" u="sng" dirty="0"/>
              <a:t>part</a:t>
            </a:r>
            <a:r>
              <a:rPr lang="en-SG" b="1" dirty="0"/>
              <a:t> of the claim,</a:t>
            </a:r>
            <a:r>
              <a:rPr lang="en-SG" dirty="0"/>
              <a:t> e.g. due to a defence such as contributory negligence, or a set-off against a counter-claim. </a:t>
            </a:r>
            <a:endParaRPr lang="en-SG" b="1" dirty="0"/>
          </a:p>
          <a:p>
            <a:pPr lvl="1" fontAlgn="base"/>
            <a:r>
              <a:rPr lang="en-SG" b="1" dirty="0"/>
              <a:t>Solution: </a:t>
            </a:r>
            <a:r>
              <a:rPr lang="en-SG" dirty="0"/>
              <a:t>Made a group decision to stick to a binary (1,0) variable as we were more concerned with </a:t>
            </a:r>
            <a:r>
              <a:rPr lang="en-SG" u="sng" dirty="0"/>
              <a:t>overall</a:t>
            </a:r>
            <a:r>
              <a:rPr lang="en-SG" dirty="0"/>
              <a:t> success of a claim  </a:t>
            </a:r>
            <a:endParaRPr lang="en-SG" b="1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175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76" y="4287838"/>
            <a:ext cx="9144000" cy="633786"/>
          </a:xfrm>
        </p:spPr>
        <p:txBody>
          <a:bodyPr>
            <a:noAutofit/>
          </a:bodyPr>
          <a:lstStyle/>
          <a:p>
            <a:r>
              <a:rPr lang="en-US" sz="4500" dirty="0" smtClean="0"/>
              <a:t>Descriptive Analysis of Collected Data</a:t>
            </a:r>
            <a:endParaRPr lang="en-SG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45" y="1457820"/>
            <a:ext cx="3409262" cy="28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18" y="366116"/>
            <a:ext cx="10515600" cy="1031086"/>
          </a:xfrm>
        </p:spPr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Descriptive Analysis of X-Variables</a:t>
            </a:r>
            <a:endParaRPr lang="en-SG" dirty="0"/>
          </a:p>
        </p:txBody>
      </p:sp>
      <p:pic>
        <p:nvPicPr>
          <p:cNvPr id="2050" name="Picture 2" descr="https://lh6.googleusercontent.com/QHMB0OEe0E6w0LIfo-GQzc58gAIj6Mb-9X0X6qtcWWATc2gOzUTC0tkH9hYMC94le9wcJ5Z1OyFx72ItETDJSY1vfsh_8P_SwzkHMr2h5xWX0m0cs5SXPfgsmIwKnhhHvjoVZ8-moM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4" y="1539679"/>
            <a:ext cx="2817862" cy="469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trHz8kVph4TfQ6nz4GdFs7Z9hWECwFYwdOZvbyhL1JZAJgzpbrd66Amp_AeRp1xstvaiwjJ4gNInK0mCCovrTryUpSvPX7lgShVfKwPtkuLFeCQxvYCumbgKMVmD0jCiJ8hqMuKxY8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56" y="1539679"/>
            <a:ext cx="3253484" cy="268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JHP3y79yWuzrAn3xcGy6GqccFST5PLwdDTpMHArZv_WsBfRwo7eI-h8ppAKwlC82muto65w3Z6i1CgpWKeCWPwemD238UjGjrg3LofB9dSdEyk8AXQyHtia7syHqo7wfJf5xxeKPrs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03" y="4109360"/>
            <a:ext cx="7048496" cy="20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08698" y="2647291"/>
            <a:ext cx="5072615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Claimant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PQE and Defendant PQE have lower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counts: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Litigants-in-person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were removed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ome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data was missing from the sources.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008698" y="1661029"/>
            <a:ext cx="4996624" cy="4770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SG" sz="2500" dirty="0">
                <a:solidFill>
                  <a:srgbClr val="000000"/>
                </a:solidFill>
                <a:latin typeface="Arial" panose="020B0604020202020204" pitchFamily="34" charset="0"/>
              </a:rPr>
              <a:t>Total Number of Data Points:</a:t>
            </a:r>
            <a:r>
              <a:rPr lang="en-SG" sz="25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SG" sz="2500" b="1" dirty="0">
                <a:solidFill>
                  <a:srgbClr val="FF0000"/>
                </a:solidFill>
                <a:latin typeface="Arial" panose="020B0604020202020204" pitchFamily="34" charset="0"/>
              </a:rPr>
              <a:t>275</a:t>
            </a:r>
            <a:r>
              <a:rPr lang="en-SG" sz="25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765" y="1539679"/>
            <a:ext cx="2510118" cy="18355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694765" y="3424917"/>
            <a:ext cx="2510118" cy="14429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694765" y="4953800"/>
            <a:ext cx="2510118" cy="128563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501007" y="1539680"/>
            <a:ext cx="1720934" cy="13110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501007" y="2900485"/>
            <a:ext cx="1720934" cy="10663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3493872" y="4146376"/>
            <a:ext cx="6833470" cy="20930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9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387" y="3188254"/>
            <a:ext cx="1009397" cy="8463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Objectives of Project</a:t>
            </a:r>
            <a:endParaRPr lang="en-SG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2118712"/>
              </p:ext>
            </p:extLst>
          </p:nvPr>
        </p:nvGraphicFramePr>
        <p:xfrm>
          <a:off x="956237" y="1961450"/>
          <a:ext cx="6587564" cy="4087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1164" y="3188254"/>
            <a:ext cx="457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=</a:t>
            </a:r>
            <a:endParaRPr lang="en-SG" sz="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48210" y="3111309"/>
            <a:ext cx="50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?</a:t>
            </a:r>
            <a:endParaRPr lang="en-SG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1490633"/>
            <a:ext cx="670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determine the extent non-legal factors affect the: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7653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88" y="137028"/>
            <a:ext cx="10515600" cy="116625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Frequent Judges</a:t>
            </a:r>
            <a:endParaRPr lang="en-SG" dirty="0"/>
          </a:p>
        </p:txBody>
      </p:sp>
      <p:pic>
        <p:nvPicPr>
          <p:cNvPr id="3074" name="Picture 2" descr="https://lh5.googleusercontent.com/_DDtqLtJwIXUZ09CpjIKm_UxGhRZ_N8COA2vLI-kYpxLkiJrDqe9Jf8aQobh8px47jT7CP9fYRiWY1AzcjpGngiU4T3F85ONDgHUo1ATq_-pBvXZvDUqZDEE4m7I9TYgxssNGPdNy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1" y="1182258"/>
            <a:ext cx="8977317" cy="519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umNjTlouszvNMFENCG6vIPJ7X3agSPPBfWYd8OQoGap7PArlFoy8P87oUaHAjfN6R4Va4NDQITU6D4yPqR5xeh-e3OiacGN1EkRI6we4d7nVHAiwll9dDXso-EFIuM_71T6VJcDoZ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244" y="2552389"/>
            <a:ext cx="2223191" cy="152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0137" y="1609847"/>
            <a:ext cx="258469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Top 4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Judges account for more than half the total reported cases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5160089" y="4076149"/>
            <a:ext cx="342298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More than half the Judges have 2 or less reported judgements.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283241" y="2552388"/>
            <a:ext cx="2323193" cy="156033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414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03" y="398676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Descriptive Analysis of Y-Variables</a:t>
            </a:r>
            <a:endParaRPr lang="en-SG" dirty="0"/>
          </a:p>
        </p:txBody>
      </p:sp>
      <p:pic>
        <p:nvPicPr>
          <p:cNvPr id="4098" name="Picture 2" descr="https://lh5.googleusercontent.com/_gdc4NP2Ri7LZNqjBAK0Xhws75tvMC2jxoWuStd-nUncZ6t1LEAoDd6WNV2O237QjXFaZpsTWOlcSpoovBK-6aJsEATI71otaWM1XJ8LP63gRmgVjfvrorV4bEFXZJXaHbrJiXp0hh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40" y="2392773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3.googleusercontent.com/3fx3jc86exlxImKMpEfuTc0uGhQXSKFcwkCyVjxhSShMO5rqLcSYAUJpYrnu-Yawd7s7uj12xvJlciXyHlHI2AkXAQ_kcAPWFiqiFMo5vhAIvelcsTkyFTD38Uu31MbS7dhtEFfCwj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57" y="1518125"/>
            <a:ext cx="5513045" cy="43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3810" y="2381567"/>
            <a:ext cx="4951480" cy="27849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861625" y="2974938"/>
            <a:ext cx="4895850" cy="158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8887979" y="2520522"/>
            <a:ext cx="199302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Most cases have 2 – 4 issues.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782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Descriptive Analysis of Y-Variables</a:t>
            </a:r>
            <a:endParaRPr lang="en-SG" dirty="0"/>
          </a:p>
        </p:txBody>
      </p:sp>
      <p:pic>
        <p:nvPicPr>
          <p:cNvPr id="4" name="Picture 4" descr="https://lh3.googleusercontent.com/bqVin5Oddj69gKin2pJ3_AZ3tHupFs0GFKH5Q6xijR-nETt8ioAhyPm9xcfzBjQX2WYzOgNbvcDNkLYch7B_3zjv0ada5_I-DZYtAEjBEl7x5R6aW8jre6N3s5XVLNuuRW0cGikJB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6912"/>
            <a:ext cx="5120528" cy="402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h6.googleusercontent.com/sT-aXZ6fSTJvl9igBSNQPWq7k9yy_8GhrqkaoF04k0ED9-bN385xmdLuLPh5lkZrh7CkfOy-6oUjhaL5hmJQyvN8DGGCiJ7oH5hcKYMRU9m-1Zqi47FqErDZ0vkEH_Cs6jR5Uhuhl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28" y="1946912"/>
            <a:ext cx="5282153" cy="414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9156" y="2614651"/>
            <a:ext cx="199302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Most cases take up to 1-3 years.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489050" y="2614651"/>
            <a:ext cx="199302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Most judgments are below 3000 words.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013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88" y="-39022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Describing Descriptive Code</a:t>
            </a:r>
            <a:endParaRPr lang="en-SG" dirty="0"/>
          </a:p>
        </p:txBody>
      </p:sp>
      <p:pic>
        <p:nvPicPr>
          <p:cNvPr id="5122" name="Picture 2" descr="https://lh4.googleusercontent.com/bjiJItIRmw6Y_1ls45y7Lh3zxFNKsNyE6qlM2vN4Rl4yoUg_e4ufWLczo2_mHYDifJKYlwniWv-LBunGEf2kaRBVmCGWPC3seNzjXZhgc2E4CgjDfcZNowYbcTwwwwI9vIv0MVD-mM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2" y="1691958"/>
            <a:ext cx="4690569" cy="138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6.googleusercontent.com/zWLxN2G8LD6bOYygBpT3A-WLc_U0Bd7qpZx1XL_RBcINFItZqxVilpY43vJc_ikeCj-WIhIpVNORuZuu2kT54-64pozKz0dKRqY1plIACop2Lcl3poK3qeB-G5puCHwDs-3gaCA5F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9" y="3718311"/>
            <a:ext cx="4337473" cy="12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6.googleusercontent.com/4W7n66cb-5bSDe1CKFPVSjIfhHPyvLLPhfO2Ryy5DTih9PIAwfJKS47v7qjicMbe29zLdbtCU1L-JB6SZQUHJTZxHwTPqkhJso6QzbFRUq7GWSiTeYifAI7DhyY8meeVjAqJ4_30a1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0" y="2113813"/>
            <a:ext cx="521017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7396" y="1286541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abulation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table of 2 categorical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variables 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02103" y="3197685"/>
            <a:ext cx="5105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 tabulation table of 3 categorical variables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943601" y="1368849"/>
            <a:ext cx="5472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Graphical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representation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distribution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of data points with respect to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two 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1930" y="6067834"/>
            <a:ext cx="5100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Describes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quantitative variables grouped according to a 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categorical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SG" dirty="0"/>
          </a:p>
        </p:txBody>
      </p:sp>
      <p:pic>
        <p:nvPicPr>
          <p:cNvPr id="5128" name="Picture 8" descr="https://lh4.googleusercontent.com/mEkMmF5jPx2lwMajFXZ20x6fOuKz7rGxcwJJ6kTQ4Tg2RcAPBpzUG91R7VviTUUKRw-GNmfjvtIBB24xI_drUn5QjdxQ0VsCVQ29rB5eNRCGD2ADIZw3flL2uNal6LDl2hwaHdmFjO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5406740"/>
            <a:ext cx="4513729" cy="13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13493" y="1654499"/>
            <a:ext cx="4393841" cy="14634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846818" y="3673053"/>
            <a:ext cx="4393841" cy="14634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38200" y="5406740"/>
            <a:ext cx="4393842" cy="13074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373026" y="970227"/>
            <a:ext cx="1360181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CrossTabs</a:t>
            </a:r>
            <a:endParaRPr lang="en-SG" b="1" dirty="0"/>
          </a:p>
        </p:txBody>
      </p:sp>
      <p:sp>
        <p:nvSpPr>
          <p:cNvPr id="16" name="Rectangle 15"/>
          <p:cNvSpPr/>
          <p:nvPr/>
        </p:nvSpPr>
        <p:spPr>
          <a:xfrm>
            <a:off x="7779418" y="970227"/>
            <a:ext cx="140294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ScatterPlot</a:t>
            </a:r>
            <a:endParaRPr lang="en-SG" b="1" dirty="0"/>
          </a:p>
        </p:txBody>
      </p:sp>
      <p:sp>
        <p:nvSpPr>
          <p:cNvPr id="9" name="Rectangle 8"/>
          <p:cNvSpPr/>
          <p:nvPr/>
        </p:nvSpPr>
        <p:spPr>
          <a:xfrm>
            <a:off x="6528348" y="5336101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ScatterPlotwLine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used when suitable.)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18893" y="1411680"/>
            <a:ext cx="5301012" cy="39787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5423088" y="5758686"/>
            <a:ext cx="1851789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GroupDescribe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7005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lh3.googleusercontent.com/XpiWwE2U4bs-OSTV1_qJ--14tab55mk_NUx0EgeP3aqF4V6EhoR8d0W7cTUd4XQCYi7UhcyOkiTS3j3hzwQQa80rae2HS7hLCucGvbUF7zOdjG2MB691PQo38RVypC6u_Lh5Z-JD0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1515876"/>
            <a:ext cx="7707398" cy="20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35" y="110887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Curious CrossTabs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97859" y="1502940"/>
            <a:ext cx="7707398" cy="218155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755776" y="2429711"/>
            <a:ext cx="1510553" cy="28659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755776" y="2752442"/>
            <a:ext cx="1510553" cy="2694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6928599" y="2429711"/>
            <a:ext cx="1510553" cy="28659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6942045" y="2752442"/>
            <a:ext cx="1510553" cy="2694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4755776" y="3069372"/>
            <a:ext cx="1510553" cy="2694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6942044" y="3058028"/>
            <a:ext cx="1510553" cy="2694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4755776" y="3368392"/>
            <a:ext cx="1510553" cy="269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6955493" y="3368392"/>
            <a:ext cx="1510553" cy="269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9260545" y="1989966"/>
            <a:ext cx="21111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Litigants-in-person are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successful against law firms.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637488" y="2544294"/>
            <a:ext cx="490826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7858" y="3863669"/>
            <a:ext cx="383017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Medium Sized 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firms: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successful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against firms the same size or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smaller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significantly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less successful against larger firms.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797858" y="5433644"/>
            <a:ext cx="383017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Big 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significantly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 less successful against other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big firms.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5010152" y="3863669"/>
            <a:ext cx="6562165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Small Sized Firms:</a:t>
            </a:r>
            <a:endParaRPr lang="en-SG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raw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number of successes for small firms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&gt; losses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in the same matchups,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BUT ratio &lt; overall ratio of successes to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Small firm-Small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firm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matchup: success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ratio (1.94)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&gt; overall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ratio.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Small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firms are 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thus less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successful against larger firms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SG" dirty="0"/>
          </a:p>
        </p:txBody>
      </p:sp>
      <p:sp>
        <p:nvSpPr>
          <p:cNvPr id="22" name="Rectangle 21"/>
          <p:cNvSpPr/>
          <p:nvPr/>
        </p:nvSpPr>
        <p:spPr>
          <a:xfrm>
            <a:off x="4218899" y="1148953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overall ratio of successes to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failures: 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1.7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82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163698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Interesting Describes</a:t>
            </a:r>
            <a:endParaRPr lang="en-SG" dirty="0"/>
          </a:p>
        </p:txBody>
      </p:sp>
      <p:pic>
        <p:nvPicPr>
          <p:cNvPr id="8194" name="Picture 2" descr="https://lh3.googleusercontent.com/gDkXhp9_aCDtLKbYyJUUQVTd5run6K19PoxeUtnlRJFnQhZ_8RcwLmTMQphdn2SR5rW07H7ussvFUhpOpZEtoUv1bahewy2FnCbTvHUy5BmEJGLkiN22-z7PoIUELsLD82JWX8lWx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7" y="1796582"/>
            <a:ext cx="7504801" cy="40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82010" y="3077639"/>
            <a:ext cx="3319976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Average PQE from 2011 to 2013 </a:t>
            </a:r>
            <a:r>
              <a:rPr lang="en-SG" dirty="0" smtClean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SG" dirty="0">
                <a:solidFill>
                  <a:srgbClr val="0000FF"/>
                </a:solidFill>
                <a:latin typeface="Arial" panose="020B0604020202020204" pitchFamily="34" charset="0"/>
              </a:rPr>
              <a:t>19.293 ; 18.625]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lower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than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from 2014 to 2016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[20.917 ; 20.188]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for both Claimants and Defendants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881717" y="1796582"/>
            <a:ext cx="7267201" cy="20627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881717" y="3980329"/>
            <a:ext cx="7267201" cy="19730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249708" y="2528047"/>
            <a:ext cx="891986" cy="5495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249708" y="4590770"/>
            <a:ext cx="891986" cy="58634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249708" y="3155520"/>
            <a:ext cx="891986" cy="63027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3249708" y="5244353"/>
            <a:ext cx="891986" cy="5495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891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Interesting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Describes</a:t>
            </a:r>
            <a:endParaRPr lang="en-SG" dirty="0"/>
          </a:p>
        </p:txBody>
      </p:sp>
      <p:pic>
        <p:nvPicPr>
          <p:cNvPr id="4" name="Picture 4" descr="https://lh4.googleusercontent.com/CcKIZVZKGlAFoUhk-IwY_DuyJhjLynDMFYl4KHlWtQi70YYQ9sEs57Bg9TZzLAYPFmC3Kc9JVTWCydIUZmIap6jblEugSW8aC9Naee70yqsXlb8SUoYr7p5OYi8f8DlmdcRFSE_tW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5" y="2096717"/>
            <a:ext cx="7258685" cy="210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49605" y="4768074"/>
            <a:ext cx="729278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Possible Inference: The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same lawyers are taking the State Court cases, whereas the roster of judges is constantly changing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8381953" y="2688732"/>
            <a:ext cx="326772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Average Coram Experience is relatively stable between the same periods </a:t>
            </a:r>
            <a:r>
              <a:rPr lang="en-SG" dirty="0">
                <a:solidFill>
                  <a:srgbClr val="6AA84F"/>
                </a:solidFill>
                <a:latin typeface="Arial" panose="020B0604020202020204" pitchFamily="34" charset="0"/>
              </a:rPr>
              <a:t>[5.562 ; 5.774]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38200" y="2119035"/>
            <a:ext cx="7267201" cy="20627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424518" y="2823882"/>
            <a:ext cx="905435" cy="1308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38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Interesting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Describes</a:t>
            </a:r>
            <a:endParaRPr lang="en-SG" dirty="0"/>
          </a:p>
        </p:txBody>
      </p:sp>
      <p:pic>
        <p:nvPicPr>
          <p:cNvPr id="9218" name="Picture 2" descr="https://lh6.googleusercontent.com/ySTYTk0XOq3g5ybYy1v-BqqjJsWruuLg44ebbfUYXCyufP8ZOUY78COtMysCGTwLn2RRTAEMM5NSCC54P22rjv8o2Ys-qWGnKnc-Tdi4HHV7sVTd8QhoDn3r223s_EBLygFLY3zaG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7" y="1696570"/>
            <a:ext cx="7303516" cy="226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5.googleusercontent.com/rzJ0kzkz5q-GD_KRVgp-SiHZ9mCJWUZFciBcpdEjAN--LlMDPpvVc33vykpPFw-o2rlzpJilK4VFxNcAuhhLsSm0lWwLIeoYu0KYEeCHzVRwGc2AxmRg4o5EGFNSMY415BiOenHX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1" y="4143354"/>
            <a:ext cx="7209387" cy="225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22341" y="2268089"/>
            <a:ext cx="302110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Property/Equity Cases have lesser issues,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are dealt with by more junior Judges.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8422341" y="4395773"/>
            <a:ext cx="302110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Civil Procedure Cases have the lowest mean number of Issues,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but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are dealt with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second most senior groups of judges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881717" y="1690687"/>
            <a:ext cx="7303516" cy="22686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881717" y="4143355"/>
            <a:ext cx="7303516" cy="22686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925234" y="2809291"/>
            <a:ext cx="7116107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5234" y="5272936"/>
            <a:ext cx="7116107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5233" y="3075155"/>
            <a:ext cx="7116107" cy="24319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5233" y="5516127"/>
            <a:ext cx="7116107" cy="24319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97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93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Interesting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Describes</a:t>
            </a:r>
            <a:endParaRPr lang="en-SG" dirty="0"/>
          </a:p>
        </p:txBody>
      </p:sp>
      <p:pic>
        <p:nvPicPr>
          <p:cNvPr id="11266" name="Picture 2" descr="https://lh3.googleusercontent.com/SDNvdl2ISVbPg8FquYb4OWv09Sf6f9j1V3oXQCs8TqNpsQGFLFN8_FChxfAwISefVlAPsmETgpdEkIcqCtHmJoXh46qwX-BIydID8yUHWxahHm7PphiOaMt7bjpCMYqL6UBykMbrw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4" y="1294038"/>
            <a:ext cx="6167719" cy="523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1400" y="2148424"/>
            <a:ext cx="3962400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ean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PQE of lawyers from large firms 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significantly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lower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than those from small (6 year gap) and medium sized firms (2.5 years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gap)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suggests that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the bigger the firm, the sooner a relatively junior lawyer will be the first chair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on the case.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59225" y="2026829"/>
            <a:ext cx="6073588" cy="232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6289" y="4733747"/>
            <a:ext cx="6073588" cy="232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9225" y="2387323"/>
            <a:ext cx="6073588" cy="23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6289" y="5087988"/>
            <a:ext cx="6073588" cy="23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295" y="1227798"/>
            <a:ext cx="6138582" cy="264533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973792" y="4012308"/>
            <a:ext cx="6138582" cy="264533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592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18" y="-7173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Interesting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Describes</a:t>
            </a:r>
            <a:endParaRPr lang="en-SG" dirty="0"/>
          </a:p>
        </p:txBody>
      </p:sp>
      <p:pic>
        <p:nvPicPr>
          <p:cNvPr id="12290" name="Picture 2" descr="https://lh4.googleusercontent.com/Za0mgfNMVIpPHgC5SURBlCCzoWHeBeFiAMlwIqFL8wKw_AErxWkCNLmDzLh7rNmTLBzO8ihSPCGuomSWz0QdfiTC6Bq-S5FZ-ZWW4VYrpCe13c39oQXw-_ungZ0aO208jL-gMyLgFx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6" y="1016412"/>
            <a:ext cx="5499983" cy="367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5.googleusercontent.com/OPeRBKuWG7187w24Z0sHKo-O2YAmefod9u12_hHouqT34fiAG6zYYUrB30B2ijLmRHC5Y5fNVtgEtp_lnatva53oyVQBobYr2d5tDeulGiQl_Xs6nxKYyijXPQ5LPP2qQh3HzIdPl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79" y="591052"/>
            <a:ext cx="5630450" cy="431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9996" y="4906740"/>
            <a:ext cx="5193461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Initial 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ore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experienced judges would get assigned more difficult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Expected correlation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between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judge’s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experience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time taken to complete the case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786718" y="4906740"/>
            <a:ext cx="628874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However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, the near horizontal linear regression line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suggests: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judge’s 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experience has nearly no effect on 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time taken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positive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gradient suggests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time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taken also does not decrease with more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experience -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more experience =/= faster.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99843" y="1016411"/>
            <a:ext cx="5557736" cy="37707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09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65094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Data Source</a:t>
            </a:r>
            <a:endParaRPr lang="en-SG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75793863"/>
              </p:ext>
            </p:extLst>
          </p:nvPr>
        </p:nvGraphicFramePr>
        <p:xfrm>
          <a:off x="516216" y="336176"/>
          <a:ext cx="10675473" cy="641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7140708" y="512172"/>
            <a:ext cx="3661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Arial" panose="020B0604020202020204" pitchFamily="34" charset="0"/>
              </a:rPr>
              <a:t>Reported judgments = only those appealed to High Court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3545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28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Interesting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Describes</a:t>
            </a:r>
            <a:endParaRPr lang="en-SG" dirty="0"/>
          </a:p>
        </p:txBody>
      </p:sp>
      <p:pic>
        <p:nvPicPr>
          <p:cNvPr id="13314" name="Picture 2" descr="https://lh6.googleusercontent.com/2TJar39KxIE0-uE_JIXADNhrFOg6jgN7WP3ayWas7euECUxdLkGfNVh-3BQ-fjwsdKLwkfrh4m3biFVNgkbSKlJoas0V2JIoenov7mcu7rDZrHYyUz8yyz1fSfGqxeOpcHY3Wi2dc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6" y="1127404"/>
            <a:ext cx="6258672" cy="271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6.googleusercontent.com/w0T8kWBViabcZj1QQn8IkoQVb5j5BcJRUXyGU4TEpAO01jPd9i8EYTrxqydYgOJ2iuCYSkES-U1vcbXW_3ugmMvmby1dJ7GofT9B2YlG7W07nb29N8F8lH2aMsW_0zBjLrZU3jrAD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29" y="3977061"/>
            <a:ext cx="6446930" cy="271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1376" y="1066954"/>
            <a:ext cx="6258672" cy="29101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41376" y="4037511"/>
            <a:ext cx="6258672" cy="265079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7516907" y="2274107"/>
            <a:ext cx="3688976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Claimants who bring their own claims as litigants-in-person raise more issues than lawyers.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Their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claims also take longer to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complete.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However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, this does not hold true for defendants who defend themselves as litigants-in-person.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6009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Selected ScatterPlots </a:t>
            </a:r>
            <a:endParaRPr lang="en-SG" dirty="0"/>
          </a:p>
        </p:txBody>
      </p:sp>
      <p:pic>
        <p:nvPicPr>
          <p:cNvPr id="14338" name="Picture 2" descr="https://lh3.googleusercontent.com/FuRBEBvC-g-TmDPsY6sq2mVqbwg0CUcXXtjEhBSg5O3KiLuBuuzr7ZMQHAzBpoAbCVXY7EUXuuDHyKDmXYpZtApvFHa-nokkywFWLj6Oi-UgHDPWEmK60dAkT5sfAsyZl50LlUGJ7h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8" y="143519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82118" y="2640577"/>
            <a:ext cx="4150659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Number of data points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in the green triangle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&gt; number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in the blue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triangle</a:t>
            </a:r>
          </a:p>
          <a:p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likely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that Claimant lawyers are more experienced than Defendant lawyers in any given case.</a:t>
            </a:r>
            <a:endParaRPr lang="en-SG" dirty="0"/>
          </a:p>
        </p:txBody>
      </p:sp>
      <p:sp>
        <p:nvSpPr>
          <p:cNvPr id="9" name="Right Triangle 8"/>
          <p:cNvSpPr/>
          <p:nvPr/>
        </p:nvSpPr>
        <p:spPr>
          <a:xfrm rot="5400000">
            <a:off x="2355687" y="1360604"/>
            <a:ext cx="3531672" cy="4773705"/>
          </a:xfrm>
          <a:prstGeom prst="rtTriangl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Triangle 10"/>
          <p:cNvSpPr/>
          <p:nvPr/>
        </p:nvSpPr>
        <p:spPr>
          <a:xfrm rot="16200000">
            <a:off x="2355687" y="1360604"/>
            <a:ext cx="3531672" cy="4773705"/>
          </a:xfrm>
          <a:prstGeom prst="rtTriangl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27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lh6.googleusercontent.com/5usvf705gCjdz3wgcaAC_t4QWfHG8AvRqhXrLb3t1OeUrX1v_euArxmZG2sv478fGyNEpWQrSofPVFVKmenvcyFvh-LeOyBKREmpe96KqAcbVozFin2nrbUlq36DvkWEJkAgNpOLjM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99" y="759166"/>
            <a:ext cx="4110704" cy="308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0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Selected ScatterPlots </a:t>
            </a:r>
            <a:endParaRPr lang="en-SG" dirty="0"/>
          </a:p>
        </p:txBody>
      </p:sp>
      <p:pic>
        <p:nvPicPr>
          <p:cNvPr id="15364" name="Picture 4" descr="https://lh4.googleusercontent.com/k-DWUUGqG2o8m9Mj4zvlyXGIzIPbz5HGTCcOkGF5I3OU0Uqr6xtFZ1VY7xnpR1UxaG7Lt2SpkoyAEqRuJk6fNgbCNSGhKZWVquNdk9L8q7U6DNEJ_t_-5crEhPUdLychpBke4Rr1W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02" y="865290"/>
            <a:ext cx="4267709" cy="320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lh6.googleusercontent.com/Tcm4FRPuVZNxpPML7DmAkH4x0gl-BxxSokWCNIrzTQpIc1-j7vaU8hmYxZWo5Nc4v-AGevuLu-aBCt6NCFqrq26dffWlCLe4vpJGtwktth1iQeVohNOcqjjqeYlx_fXn78zFb0lf9t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98" y="3842194"/>
            <a:ext cx="4021073" cy="301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0733" y="4285031"/>
            <a:ext cx="39897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All our quantitative Y variables have positive correlations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5790733" y="5350097"/>
            <a:ext cx="412641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Suggests general efficiency of the State Courts as duration of case ties in with complexity of case generally.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7253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447" y="4758586"/>
            <a:ext cx="9144000" cy="1655762"/>
          </a:xfrm>
        </p:spPr>
        <p:txBody>
          <a:bodyPr/>
          <a:lstStyle/>
          <a:p>
            <a:r>
              <a:rPr lang="en-US" sz="4500" dirty="0" smtClean="0"/>
              <a:t>Statistical Analysis </a:t>
            </a:r>
            <a:r>
              <a:rPr lang="en-US" sz="4500" dirty="0"/>
              <a:t>of Collected Data</a:t>
            </a:r>
            <a:endParaRPr lang="en-SG" sz="4500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43" y="1237970"/>
            <a:ext cx="3259791" cy="34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05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28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Recalibrating our Data</a:t>
            </a:r>
            <a:endParaRPr lang="en-SG" dirty="0"/>
          </a:p>
        </p:txBody>
      </p:sp>
      <p:pic>
        <p:nvPicPr>
          <p:cNvPr id="16386" name="Picture 2" descr="https://lh3.googleusercontent.com/qnwG3MOqFTwRoy1vf3XdeFDAUVhCnJSTYw-ZEzcU5gh-Bu5G4etlIKzMH9pPr2pURSNt-Um-gtkYZUhsE1yruI6qfTSHwrvCogL3Rp3YxuIoYu48K6ZtOiP8ZdXpHj_JhBardMiMU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75" y="1317813"/>
            <a:ext cx="10547971" cy="497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199" y="1188322"/>
            <a:ext cx="10623176" cy="52931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533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9" y="1194067"/>
            <a:ext cx="7879266" cy="5379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37" y="-131496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Linear Regression Model 1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7482168" y="1460078"/>
            <a:ext cx="453782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>
                <a:latin typeface="Arial" panose="020B0604020202020204" pitchFamily="34" charset="0"/>
              </a:rPr>
              <a:t>Purpose: to </a:t>
            </a:r>
            <a:r>
              <a:rPr lang="en-SG" sz="1600" dirty="0">
                <a:latin typeface="Arial" panose="020B0604020202020204" pitchFamily="34" charset="0"/>
              </a:rPr>
              <a:t>see whether the different non-legal factors would have a significance on </a:t>
            </a:r>
            <a:r>
              <a:rPr lang="en-SG" sz="1600" dirty="0" smtClean="0">
                <a:latin typeface="Arial" panose="020B0604020202020204" pitchFamily="34" charset="0"/>
              </a:rPr>
              <a:t>proxy </a:t>
            </a:r>
            <a:r>
              <a:rPr lang="en-SG" sz="1600" dirty="0">
                <a:latin typeface="Arial" panose="020B0604020202020204" pitchFamily="34" charset="0"/>
              </a:rPr>
              <a:t>of </a:t>
            </a:r>
            <a:r>
              <a:rPr lang="en-SG" sz="1600" dirty="0" smtClean="0">
                <a:latin typeface="Arial" panose="020B0604020202020204" pitchFamily="34" charset="0"/>
              </a:rPr>
              <a:t>work </a:t>
            </a:r>
            <a:r>
              <a:rPr lang="en-SG" sz="1600" dirty="0">
                <a:latin typeface="Arial" panose="020B0604020202020204" pitchFamily="34" charset="0"/>
              </a:rPr>
              <a:t>done by the </a:t>
            </a:r>
            <a:r>
              <a:rPr lang="en-SG" sz="1600" dirty="0" smtClean="0">
                <a:latin typeface="Arial" panose="020B0604020202020204" pitchFamily="34" charset="0"/>
              </a:rPr>
              <a:t>judge</a:t>
            </a:r>
            <a:endParaRPr lang="en-SG" sz="1600" dirty="0"/>
          </a:p>
        </p:txBody>
      </p:sp>
      <p:sp>
        <p:nvSpPr>
          <p:cNvPr id="5" name="Rectangle 4"/>
          <p:cNvSpPr/>
          <p:nvPr/>
        </p:nvSpPr>
        <p:spPr>
          <a:xfrm>
            <a:off x="489137" y="795631"/>
            <a:ext cx="80368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 smtClean="0">
                <a:latin typeface="Arial" panose="020B0604020202020204" pitchFamily="34" charset="0"/>
              </a:rPr>
              <a:t>Stripped Word Count </a:t>
            </a:r>
            <a:r>
              <a:rPr lang="en-SG" sz="2000" b="1" dirty="0">
                <a:latin typeface="Arial" panose="020B0604020202020204" pitchFamily="34" charset="0"/>
              </a:rPr>
              <a:t>(Y</a:t>
            </a:r>
            <a:r>
              <a:rPr lang="en-SG" sz="2000" b="1" dirty="0" smtClean="0">
                <a:latin typeface="Arial" panose="020B0604020202020204" pitchFamily="34" charset="0"/>
              </a:rPr>
              <a:t>) </a:t>
            </a:r>
            <a:r>
              <a:rPr lang="en-SG" sz="2000" b="1" dirty="0">
                <a:latin typeface="Arial" panose="020B0604020202020204" pitchFamily="34" charset="0"/>
              </a:rPr>
              <a:t>Against</a:t>
            </a:r>
            <a:r>
              <a:rPr lang="en-SG" sz="2000" b="1" dirty="0" smtClean="0">
                <a:latin typeface="Arial" panose="020B0604020202020204" pitchFamily="34" charset="0"/>
              </a:rPr>
              <a:t> </a:t>
            </a:r>
            <a:r>
              <a:rPr lang="en-SG" sz="2000" b="1" dirty="0">
                <a:latin typeface="Arial" panose="020B0604020202020204" pitchFamily="34" charset="0"/>
              </a:rPr>
              <a:t>Different </a:t>
            </a:r>
            <a:r>
              <a:rPr lang="en-SG" sz="2000" b="1" dirty="0" smtClean="0">
                <a:latin typeface="Arial" panose="020B0604020202020204" pitchFamily="34" charset="0"/>
              </a:rPr>
              <a:t>Non-legal </a:t>
            </a:r>
            <a:r>
              <a:rPr lang="en-SG" sz="2000" b="1" dirty="0">
                <a:latin typeface="Arial" panose="020B0604020202020204" pitchFamily="34" charset="0"/>
              </a:rPr>
              <a:t>factors (X)</a:t>
            </a:r>
            <a:r>
              <a:rPr lang="en-SG" sz="2000" b="1" dirty="0" smtClean="0">
                <a:latin typeface="Arial" panose="020B0604020202020204" pitchFamily="34" charset="0"/>
              </a:rPr>
              <a:t> </a:t>
            </a:r>
            <a:endParaRPr lang="en-SG" sz="2000" b="1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78639" y="469277"/>
            <a:ext cx="3641351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sz="1600" b="1" dirty="0" smtClean="0">
                <a:latin typeface="Arial" panose="020B0604020202020204" pitchFamily="34" charset="0"/>
              </a:rPr>
              <a:t>Stripped </a:t>
            </a:r>
            <a:r>
              <a:rPr lang="en-SG" sz="1600" b="1" dirty="0">
                <a:latin typeface="Arial" panose="020B0604020202020204" pitchFamily="34" charset="0"/>
              </a:rPr>
              <a:t>word count: </a:t>
            </a:r>
            <a:r>
              <a:rPr lang="en-SG" sz="1600" dirty="0">
                <a:latin typeface="Arial" panose="020B0604020202020204" pitchFamily="34" charset="0"/>
              </a:rPr>
              <a:t>the number of </a:t>
            </a:r>
            <a:r>
              <a:rPr lang="en-SG" sz="1600" b="1" dirty="0">
                <a:latin typeface="Arial" panose="020B0604020202020204" pitchFamily="34" charset="0"/>
              </a:rPr>
              <a:t>keywords </a:t>
            </a:r>
            <a:r>
              <a:rPr lang="en-SG" sz="1600" dirty="0" smtClean="0">
                <a:latin typeface="Arial" panose="020B0604020202020204" pitchFamily="34" charset="0"/>
              </a:rPr>
              <a:t>the judge used, deducting numbers, punctuation and stopwords</a:t>
            </a:r>
            <a:endParaRPr lang="en-SG" sz="1600" b="1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25996" y="2866377"/>
            <a:ext cx="3187794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SG" sz="105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SG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0.341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not the best but not too dissatisfactory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ize of claimant and defendant law firm, and claimant and defendant PQE do not seem to be significant.</a:t>
            </a:r>
          </a:p>
          <a:p>
            <a:pPr fontAlgn="base"/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Number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of issues and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Duration of Case significant</a:t>
            </a:r>
            <a:endParaRPr lang="en-SG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2175" y="1300274"/>
            <a:ext cx="546849" cy="237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624727" y="4890626"/>
            <a:ext cx="7890267" cy="205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624726" y="5944607"/>
            <a:ext cx="7901269" cy="173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515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Linear Regression Model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 – Best Model</a:t>
            </a:r>
            <a:endParaRPr lang="en-SG" dirty="0"/>
          </a:p>
        </p:txBody>
      </p:sp>
      <p:pic>
        <p:nvPicPr>
          <p:cNvPr id="18434" name="Picture 2" descr="https://lh5.googleusercontent.com/7ptAsSjvTTme5SScsK04RAeYNiqBAegg3YGBy7Q-mn5sOT-tsTGWQYa6g0sJzLTBPeI3IlespoFh8Zvi54Tx3lxyX04SZk-2sNruV3WGRXr871DQwwQCJwU79KwrDI1fTDpFpeID1Q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5" y="1137073"/>
            <a:ext cx="8048168" cy="545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075907" y="3299459"/>
            <a:ext cx="2277893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Best R</a:t>
            </a:r>
            <a:r>
              <a:rPr lang="en-SG" sz="108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0.629 adjusted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SG" sz="108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0.512</a:t>
            </a:r>
          </a:p>
          <a:p>
            <a:pPr fontAlgn="base"/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However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, possibly an 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overfitted model</a:t>
            </a:r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4276" y="1672903"/>
            <a:ext cx="432952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Obtained by re-calibrating the unique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Coram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names as 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4173" y="1534117"/>
            <a:ext cx="593485" cy="31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2844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8969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Linear Regression Model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–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baseline="30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nd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Best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Model</a:t>
            </a:r>
            <a:endParaRPr lang="en-SG" dirty="0"/>
          </a:p>
        </p:txBody>
      </p:sp>
      <p:pic>
        <p:nvPicPr>
          <p:cNvPr id="19458" name="Picture 2" descr="https://lh5.googleusercontent.com/EAyoml-f1ghz9JVjD-4FSoIfSmKNYAw9hQU_wzEI73GRAGvSwOSNC5o2KwRjUr9wl5zmaSVJq110yuC7S9BtAqdxkSHaUhEXoVCdmGckQDU-IohyGzJtKEQ5JXpuvOzyROQ2nE7Q5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834624"/>
            <a:ext cx="8295020" cy="573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8751" y="2333331"/>
            <a:ext cx="256572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2nd Best R</a:t>
            </a:r>
            <a:r>
              <a:rPr lang="en-SG" sz="108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= 0.553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adjusted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SG" sz="108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0.473</a:t>
            </a:r>
          </a:p>
          <a:p>
            <a:pPr fontAlgn="base"/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Trade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off → 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Fewer observations</a:t>
            </a:r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8217" y="938859"/>
            <a:ext cx="3786254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fontAlgn="base"/>
            <a:r>
              <a:rPr lang="en-SG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Similar as Linear Model 2 but Used </a:t>
            </a:r>
            <a:r>
              <a:rPr lang="en-SG" sz="1600" b="1" dirty="0">
                <a:solidFill>
                  <a:srgbClr val="000000"/>
                </a:solidFill>
                <a:latin typeface="Arial" panose="020B0604020202020204" pitchFamily="34" charset="0"/>
              </a:rPr>
              <a:t>only Corams with 10 or more cases 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</a:rPr>
              <a:t>heard, so model can properly plot normal distribution curve for </a:t>
            </a:r>
            <a:r>
              <a:rPr lang="en-SG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Corams</a:t>
            </a:r>
            <a:endParaRPr lang="en-SG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7639" y="1258298"/>
            <a:ext cx="580039" cy="353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283509" y="2160187"/>
            <a:ext cx="374091" cy="240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147315" y="5399483"/>
            <a:ext cx="477667" cy="196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6147315" y="5788534"/>
            <a:ext cx="477667" cy="196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689467" y="4127914"/>
            <a:ext cx="3305308" cy="2441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Taking </a:t>
            </a:r>
            <a:r>
              <a:rPr lang="en-SG" dirty="0" err="1">
                <a:solidFill>
                  <a:srgbClr val="000000"/>
                </a:solidFill>
                <a:latin typeface="Arial" panose="020B0604020202020204" pitchFamily="34" charset="0"/>
              </a:rPr>
              <a:t>Chiah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000000"/>
                </a:solidFill>
                <a:latin typeface="Arial" panose="020B0604020202020204" pitchFamily="34" charset="0"/>
              </a:rPr>
              <a:t>Kok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SG" dirty="0" err="1">
                <a:solidFill>
                  <a:srgbClr val="000000"/>
                </a:solidFill>
                <a:latin typeface="Arial" panose="020B0604020202020204" pitchFamily="34" charset="0"/>
              </a:rPr>
              <a:t>Khun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(with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SG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coram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 experience)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as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base, 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SG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tatistically 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significant </a:t>
            </a:r>
            <a:r>
              <a:rPr lang="en-SG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that: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Leslie 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Chew </a:t>
            </a:r>
            <a:r>
              <a:rPr lang="en-SG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writes shorter judgements than him</a:t>
            </a: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Seah</a:t>
            </a:r>
            <a:r>
              <a:rPr lang="en-SG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Chi Ling writes longer judgements than him</a:t>
            </a:r>
          </a:p>
        </p:txBody>
      </p:sp>
    </p:spTree>
    <p:extLst>
      <p:ext uri="{BB962C8B-B14F-4D97-AF65-F5344CB8AC3E}">
        <p14:creationId xmlns:p14="http://schemas.microsoft.com/office/powerpoint/2010/main" val="1635253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65" y="-105522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Linear Regression Model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4</a:t>
            </a:r>
            <a:endParaRPr lang="en-SG" dirty="0"/>
          </a:p>
        </p:txBody>
      </p:sp>
      <p:pic>
        <p:nvPicPr>
          <p:cNvPr id="20482" name="Picture 2" descr="https://lh4.googleusercontent.com/IFahM16PGP1H9R6bsXHnGn-NfrR4dGufT0L-wN4Z6CEzqjZ14zAKBsbYHCI5wSm4z6KaAV9W5-K8tf0hrBo0gxZg7ymaSRE5a-oASVrGyP6C1eJM_XwNN1t-lk-EwzNPLePEXlgP2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2" y="1162659"/>
            <a:ext cx="8456939" cy="56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2365" y="793327"/>
            <a:ext cx="7185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>
                <a:latin typeface="Arial" panose="020B0604020202020204" pitchFamily="34" charset="0"/>
              </a:rPr>
              <a:t>Duration of Case (Y</a:t>
            </a:r>
            <a:r>
              <a:rPr lang="en-SG" b="1" dirty="0">
                <a:latin typeface="Arial" panose="020B0604020202020204" pitchFamily="34" charset="0"/>
              </a:rPr>
              <a:t>) Against Different Non-legal factors (X)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8778" y="2084403"/>
            <a:ext cx="2735495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Conclusions drawn: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1. M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ore issues, longer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the resolution time for the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case</a:t>
            </a:r>
          </a:p>
          <a:p>
            <a:pPr fontAlgn="base"/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compared to a small firm, the bigger firms have faster resolution times for both claimants and defendants </a:t>
            </a:r>
          </a:p>
          <a:p>
            <a:pPr fontAlgn="base"/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(although </a:t>
            </a:r>
            <a:r>
              <a:rPr lang="en-SG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pvalue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not very significant for big firms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9018" y="839493"/>
            <a:ext cx="403859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R2 value = 0.288, not very significant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More significant p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346" y="1220041"/>
            <a:ext cx="491725" cy="265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49942" y="4344241"/>
            <a:ext cx="8259716" cy="711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6439956" y="5412802"/>
            <a:ext cx="404597" cy="355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6439956" y="5964134"/>
            <a:ext cx="404597" cy="181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413887" y="5964134"/>
            <a:ext cx="763741" cy="181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484" name="Picture 4" descr="Image result for number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81" y="5688108"/>
            <a:ext cx="346806" cy="34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Image result for number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81" y="3880581"/>
            <a:ext cx="395754" cy="39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22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49" y="-84581"/>
            <a:ext cx="11147475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Evaluating Strength of Logistic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Regression Model </a:t>
            </a:r>
            <a:endParaRPr lang="en-SG" dirty="0"/>
          </a:p>
        </p:txBody>
      </p:sp>
      <p:pic>
        <p:nvPicPr>
          <p:cNvPr id="4" name="Picture 2" descr="https://lh5.googleusercontent.com/DAbTfFYqXUW7Gb7H2aIHUEfJ_QvDOaN-e8awCiV7Y1Kl079nQTrR5sIO_s5ZsajREi2PTyZ07T6Dr65-AlLwQwV-hlXY3Q-6ZJUP10EBw5rFuCTUBaqOnRwOreWHflEWe29XHCMezO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28" y="1114374"/>
            <a:ext cx="10330915" cy="53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91336" y="4258626"/>
            <a:ext cx="3836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FF"/>
                </a:solidFill>
                <a:latin typeface="Arial" panose="020B0604020202020204" pitchFamily="34" charset="0"/>
              </a:rPr>
              <a:t>F1 score is the weighted average of Precision and Recall. 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007328" y="5167201"/>
            <a:ext cx="7222272" cy="234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96554" y="4650711"/>
            <a:ext cx="598036" cy="516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Summary of X- and Y-Variables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16915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X-Variables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Type of claim</a:t>
            </a:r>
          </a:p>
          <a:p>
            <a:pPr fontAlgn="base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Coram</a:t>
            </a:r>
          </a:p>
          <a:p>
            <a:pPr fontAlgn="base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Coram’s Years in Office</a:t>
            </a:r>
          </a:p>
          <a:p>
            <a:pPr fontAlgn="base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Type of Plaintiff / Defendant</a:t>
            </a:r>
          </a:p>
          <a:p>
            <a:pPr fontAlgn="base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Lawyer’s Years in Practice</a:t>
            </a:r>
          </a:p>
          <a:p>
            <a:pPr fontAlgn="base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Law Firm’s Size</a:t>
            </a:r>
          </a:p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540188" y="1690688"/>
            <a:ext cx="6096000" cy="20415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Y-Variables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Number of Issues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Word Count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Duration of Litigation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Success of Plaintiff / Defendant</a:t>
            </a:r>
            <a:endParaRPr lang="en-SG" sz="20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63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83" y="-194771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Logistic Regression Model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67683" y="697912"/>
            <a:ext cx="9120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>
                <a:latin typeface="Arial" panose="020B0604020202020204" pitchFamily="34" charset="0"/>
              </a:rPr>
              <a:t>Success of Claim (Y</a:t>
            </a:r>
            <a:r>
              <a:rPr lang="en-SG" b="1" dirty="0">
                <a:latin typeface="Arial" panose="020B0604020202020204" pitchFamily="34" charset="0"/>
              </a:rPr>
              <a:t>) Against Different Non-legal factors (X</a:t>
            </a:r>
            <a:r>
              <a:rPr lang="en-SG" b="1" dirty="0" smtClean="0">
                <a:latin typeface="Arial" panose="020B0604020202020204" pitchFamily="34" charset="0"/>
              </a:rPr>
              <a:t>) – excluding LIPs </a:t>
            </a:r>
            <a:endParaRPr lang="en-SG" b="1" dirty="0">
              <a:latin typeface="Arial" panose="020B0604020202020204" pitchFamily="34" charset="0"/>
            </a:endParaRPr>
          </a:p>
        </p:txBody>
      </p:sp>
      <p:pic>
        <p:nvPicPr>
          <p:cNvPr id="21508" name="Picture 4" descr="https://lh3.googleusercontent.com/XlOv3_AI4-pyeaCpxGNs2E-fpDeg5sJwTp_VGqx0Bj4Fdntjymn82Bu-_UAbYsrfABL1sH-ocVQAZNMtvNTvUFORT6TvydLT7eNjioHh3ifrziCctGBOjqwJ62W7xwyczEXyVYga_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1067244"/>
            <a:ext cx="8310558" cy="570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7683" y="5701773"/>
            <a:ext cx="3302459" cy="966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8876715" y="1968245"/>
            <a:ext cx="3151162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Decent Accuracy and Precision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score</a:t>
            </a:r>
          </a:p>
          <a:p>
            <a:pPr fontAlgn="base"/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GoodRecall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 score: 0.834</a:t>
            </a:r>
          </a:p>
          <a:p>
            <a:pPr fontAlgn="base"/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Good F1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score: 0.720</a:t>
            </a:r>
          </a:p>
          <a:p>
            <a:pPr fontAlgn="base"/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However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, overall intercept has high p value → </a:t>
            </a:r>
            <a:r>
              <a:rPr lang="en-SG" b="1" i="1" dirty="0">
                <a:solidFill>
                  <a:srgbClr val="000000"/>
                </a:solidFill>
                <a:latin typeface="Arial" panose="020B0604020202020204" pitchFamily="34" charset="0"/>
              </a:rPr>
              <a:t>No statistically significant relationship 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between all the non-legal factors of the case on success of plaintiff</a:t>
            </a:r>
            <a:endParaRPr lang="en-SG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67495" y="282413"/>
            <a:ext cx="1631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Legend:</a:t>
            </a:r>
            <a:endParaRPr lang="en-SG" dirty="0"/>
          </a:p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1 → Small</a:t>
            </a:r>
            <a:endParaRPr lang="en-SG" dirty="0"/>
          </a:p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2 → Medium</a:t>
            </a:r>
            <a:endParaRPr lang="en-SG" dirty="0"/>
          </a:p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3 → Large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8999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18" y="67262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Logistic Regression Model </a:t>
            </a:r>
            <a:endParaRPr lang="en-SG" dirty="0"/>
          </a:p>
        </p:txBody>
      </p:sp>
      <p:pic>
        <p:nvPicPr>
          <p:cNvPr id="22530" name="Picture 2" descr="https://lh3.googleusercontent.com/XlOv3_AI4-pyeaCpxGNs2E-fpDeg5sJwTp_VGqx0Bj4Fdntjymn82Bu-_UAbYsrfABL1sH-ocVQAZNMtvNTvUFORT6TvydLT7eNjioHh3ifrziCctGBOjqwJ62W7xwyczEXyVYga_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9" b="22196"/>
          <a:stretch/>
        </p:blipFill>
        <p:spPr bwMode="auto">
          <a:xfrm>
            <a:off x="528918" y="1177673"/>
            <a:ext cx="9674139" cy="51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11504" y="2083858"/>
            <a:ext cx="3783105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Type of Claimant (as against 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Company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SG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High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p values → 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No statistically significant relationship between </a:t>
            </a:r>
            <a:r>
              <a:rPr lang="en-SG" i="1" dirty="0" err="1">
                <a:solidFill>
                  <a:srgbClr val="000000"/>
                </a:solidFill>
                <a:latin typeface="Arial" panose="020B0604020202020204" pitchFamily="34" charset="0"/>
              </a:rPr>
              <a:t>ClaimantType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 and Claimant's success</a:t>
            </a:r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SG" dirty="0"/>
              <a:t/>
            </a:r>
            <a:br>
              <a:rPr lang="en-SG" dirty="0"/>
            </a:b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Type of Defendant (as against 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Company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endParaRPr lang="en-SG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u="sng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Df</a:t>
            </a:r>
            <a:r>
              <a:rPr lang="en-SG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 = Individual: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 Very low p value and positive coefficient </a:t>
            </a:r>
            <a:r>
              <a:rPr lang="en-SG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→ when against </a:t>
            </a:r>
            <a:r>
              <a:rPr lang="en-SG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Df</a:t>
            </a:r>
            <a:r>
              <a:rPr lang="en-SG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who is an individual, Claimant has higher odds of success compared to when </a:t>
            </a:r>
            <a:r>
              <a:rPr lang="en-SG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Df</a:t>
            </a:r>
            <a:r>
              <a:rPr lang="en-SG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is a company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918" y="4047785"/>
            <a:ext cx="7539317" cy="443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28918" y="4491318"/>
            <a:ext cx="7539317" cy="443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0053917" y="129878"/>
            <a:ext cx="1631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Legend:</a:t>
            </a:r>
            <a:endParaRPr lang="en-SG" dirty="0"/>
          </a:p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1 → Small</a:t>
            </a:r>
            <a:endParaRPr lang="en-SG" dirty="0"/>
          </a:p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2 → Medium</a:t>
            </a:r>
            <a:endParaRPr lang="en-SG" dirty="0"/>
          </a:p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3 → Large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3004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3" y="121051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Logistic Regression Model </a:t>
            </a:r>
            <a:endParaRPr lang="en-SG" dirty="0"/>
          </a:p>
        </p:txBody>
      </p:sp>
      <p:pic>
        <p:nvPicPr>
          <p:cNvPr id="5" name="Picture 2" descr="https://lh3.googleusercontent.com/XlOv3_AI4-pyeaCpxGNs2E-fpDeg5sJwTp_VGqx0Bj4Fdntjymn82Bu-_UAbYsrfABL1sH-ocVQAZNMtvNTvUFORT6TvydLT7eNjioHh3ifrziCctGBOjqwJ62W7xwyczEXyVYga_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7" r="-503" b="22197"/>
          <a:stretch/>
        </p:blipFill>
        <p:spPr bwMode="auto">
          <a:xfrm>
            <a:off x="824752" y="1123884"/>
            <a:ext cx="9690848" cy="31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0623" y="4366806"/>
            <a:ext cx="1027803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Size of Claimant law firm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Relatively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low p value and positive coefficient→ Probable that Claimant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has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higher odds of </a:t>
            </a: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success hiring a large over a small law firm</a:t>
            </a:r>
            <a:endParaRPr lang="en-S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SG" dirty="0"/>
              <a:t/>
            </a:r>
            <a:br>
              <a:rPr lang="en-SG" dirty="0"/>
            </a:b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Size of </a:t>
            </a:r>
            <a:r>
              <a:rPr lang="en-SG" dirty="0" err="1">
                <a:solidFill>
                  <a:srgbClr val="000000"/>
                </a:solidFill>
                <a:latin typeface="Arial" panose="020B0604020202020204" pitchFamily="34" charset="0"/>
              </a:rPr>
              <a:t>Df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law firm </a:t>
            </a:r>
            <a:endParaRPr lang="en-S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Relatively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low p value and negative coefficient → Probable that Claimant, up against </a:t>
            </a:r>
            <a:r>
              <a:rPr lang="en-SG" dirty="0" err="1">
                <a:solidFill>
                  <a:srgbClr val="000000"/>
                </a:solidFill>
                <a:latin typeface="Arial" panose="020B0604020202020204" pitchFamily="34" charset="0"/>
              </a:rPr>
              <a:t>Df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represented by a Large firm, has lower odds of success, compared to if </a:t>
            </a:r>
            <a:r>
              <a:rPr lang="en-SG" dirty="0" err="1">
                <a:solidFill>
                  <a:srgbClr val="000000"/>
                </a:solidFill>
                <a:latin typeface="Arial" panose="020B0604020202020204" pitchFamily="34" charset="0"/>
              </a:rPr>
              <a:t>Df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 is represented by small firm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24752" y="2872221"/>
            <a:ext cx="7539317" cy="443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824752" y="3315754"/>
            <a:ext cx="7539317" cy="443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10430435" y="121051"/>
            <a:ext cx="1631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Legend:</a:t>
            </a:r>
            <a:endParaRPr lang="en-SG" dirty="0"/>
          </a:p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1 → Small</a:t>
            </a:r>
            <a:endParaRPr lang="en-SG" dirty="0"/>
          </a:p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2 → Medium</a:t>
            </a:r>
            <a:endParaRPr lang="en-SG" dirty="0"/>
          </a:p>
          <a:p>
            <a:r>
              <a:rPr lang="en-SG" i="1" dirty="0">
                <a:solidFill>
                  <a:srgbClr val="A61C00"/>
                </a:solidFill>
                <a:latin typeface="Arial" panose="020B0604020202020204" pitchFamily="34" charset="0"/>
              </a:rPr>
              <a:t>3 → Large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2249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qxSgABwt6iVnzumSpnkMmdk16bABG1oD8BgNe4sEvAxSTQmQd6gwwkJkNIozuBOk-tAM94fWyHZH-6Rx175F8GiNTkUwXLS5IzLhRJqUZQO6wm4uKuwzMw2JUstZWndicvCIJSIK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14" r="-412"/>
          <a:stretch/>
        </p:blipFill>
        <p:spPr bwMode="auto">
          <a:xfrm>
            <a:off x="815788" y="1127426"/>
            <a:ext cx="10322859" cy="38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7" y="-159635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Logistic Regression Model 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38200" y="2918012"/>
            <a:ext cx="10161494" cy="666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838200" y="3584695"/>
            <a:ext cx="10161494" cy="718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815788" y="5132650"/>
            <a:ext cx="10183906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Size of Claimant law firm (as against LIP)</a:t>
            </a:r>
            <a:endParaRPr lang="en-SG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SG" u="sng" dirty="0" err="1">
                <a:solidFill>
                  <a:srgbClr val="000000"/>
                </a:solidFill>
                <a:latin typeface="Arial" panose="020B0604020202020204" pitchFamily="34" charset="0"/>
              </a:rPr>
              <a:t>Clmt</a:t>
            </a:r>
            <a:r>
              <a:rPr lang="en-SG" u="sng" dirty="0">
                <a:solidFill>
                  <a:srgbClr val="000000"/>
                </a:solidFill>
                <a:latin typeface="Arial" panose="020B0604020202020204" pitchFamily="34" charset="0"/>
              </a:rPr>
              <a:t> = Large/ Medium/ Small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: Low p value and positive coefficient →</a:t>
            </a:r>
            <a:r>
              <a:rPr lang="en-SG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Statistically significant that Claimant has higher odds of success if represented by a law firm </a:t>
            </a:r>
          </a:p>
          <a:p>
            <a:r>
              <a:rPr lang="en-SG" dirty="0"/>
              <a:t/>
            </a:r>
            <a:br>
              <a:rPr lang="en-SG" dirty="0"/>
            </a:br>
            <a:r>
              <a:rPr lang="en-SG" u="sng" dirty="0" err="1">
                <a:solidFill>
                  <a:srgbClr val="000000"/>
                </a:solidFill>
                <a:latin typeface="Arial" panose="020B0604020202020204" pitchFamily="34" charset="0"/>
              </a:rPr>
              <a:t>Df</a:t>
            </a:r>
            <a:r>
              <a:rPr lang="en-SG" u="sng" dirty="0">
                <a:solidFill>
                  <a:srgbClr val="000000"/>
                </a:solidFill>
                <a:latin typeface="Arial" panose="020B0604020202020204" pitchFamily="34" charset="0"/>
              </a:rPr>
              <a:t> = Large/ Medium/ Small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: High p values → Cannot confirm a relationship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721658" y="796596"/>
            <a:ext cx="8906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latin typeface="Arial" panose="020B0604020202020204" pitchFamily="34" charset="0"/>
              </a:rPr>
              <a:t>Success of Claim (Y) Against Different Non-legal factors (X) – </a:t>
            </a:r>
            <a:r>
              <a:rPr lang="en-SG" b="1" dirty="0" smtClean="0">
                <a:latin typeface="Arial" panose="020B0604020202020204" pitchFamily="34" charset="0"/>
              </a:rPr>
              <a:t>INCLUDING LIPs </a:t>
            </a:r>
            <a:endParaRPr lang="en-SG" b="1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12823" y="0"/>
            <a:ext cx="14791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i="1" dirty="0">
                <a:solidFill>
                  <a:srgbClr val="A61C00"/>
                </a:solidFill>
                <a:latin typeface="Arial" panose="020B0604020202020204" pitchFamily="34" charset="0"/>
              </a:rPr>
              <a:t>Legend:</a:t>
            </a:r>
            <a:endParaRPr lang="en-SG" sz="1400" dirty="0"/>
          </a:p>
          <a:p>
            <a:r>
              <a:rPr lang="en-SG" sz="1400" i="1" dirty="0">
                <a:solidFill>
                  <a:srgbClr val="A61C00"/>
                </a:solidFill>
                <a:latin typeface="Arial" panose="020B0604020202020204" pitchFamily="34" charset="0"/>
              </a:rPr>
              <a:t>0 → LIP</a:t>
            </a:r>
            <a:endParaRPr lang="en-SG" sz="1400" dirty="0"/>
          </a:p>
          <a:p>
            <a:r>
              <a:rPr lang="en-SG" sz="1400" i="1" dirty="0">
                <a:solidFill>
                  <a:srgbClr val="A61C00"/>
                </a:solidFill>
                <a:latin typeface="Arial" panose="020B0604020202020204" pitchFamily="34" charset="0"/>
              </a:rPr>
              <a:t>1 → Small</a:t>
            </a:r>
            <a:endParaRPr lang="en-SG" sz="1400" dirty="0"/>
          </a:p>
          <a:p>
            <a:r>
              <a:rPr lang="en-SG" sz="1400" i="1" dirty="0">
                <a:solidFill>
                  <a:srgbClr val="A61C00"/>
                </a:solidFill>
                <a:latin typeface="Arial" panose="020B0604020202020204" pitchFamily="34" charset="0"/>
              </a:rPr>
              <a:t>2 → Medium</a:t>
            </a:r>
            <a:endParaRPr lang="en-SG" sz="1400" dirty="0"/>
          </a:p>
          <a:p>
            <a:r>
              <a:rPr lang="en-SG" sz="1400" i="1" dirty="0">
                <a:solidFill>
                  <a:srgbClr val="A61C00"/>
                </a:solidFill>
                <a:latin typeface="Arial" panose="020B0604020202020204" pitchFamily="34" charset="0"/>
              </a:rPr>
              <a:t>3 → Large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788622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11" y="147919"/>
            <a:ext cx="2634501" cy="726141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Evaluation</a:t>
            </a:r>
            <a:endParaRPr lang="en-SG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11567824"/>
              </p:ext>
            </p:extLst>
          </p:nvPr>
        </p:nvGraphicFramePr>
        <p:xfrm>
          <a:off x="238687" y="302247"/>
          <a:ext cx="11634693" cy="626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7540" y="3233192"/>
            <a:ext cx="987069" cy="869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7722" y="3183280"/>
            <a:ext cx="832738" cy="797049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2770" y="3115079"/>
            <a:ext cx="933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5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111" y="147919"/>
            <a:ext cx="2634501" cy="726141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Evaluation</a:t>
            </a:r>
            <a:endParaRPr lang="en-SG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45" y="1937497"/>
            <a:ext cx="1067668" cy="1034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6" y="5030320"/>
            <a:ext cx="1009397" cy="846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46" y="3488671"/>
            <a:ext cx="1067668" cy="9656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5776" y="2328830"/>
            <a:ext cx="371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 decent R-squared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843113" y="3499933"/>
            <a:ext cx="5311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with highest R-squared value may be over-fitted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all variables were statistically significant 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843113" y="5055724"/>
            <a:ext cx="5311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thing that non-legal variables we looked at had overall little bearing on the success and efficiency of a case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2348501" y="1141089"/>
            <a:ext cx="2150407" cy="47672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Fitness of Model </a:t>
            </a:r>
            <a:endParaRPr lang="en-SG" sz="2200" dirty="0"/>
          </a:p>
        </p:txBody>
      </p:sp>
      <p:sp>
        <p:nvSpPr>
          <p:cNvPr id="13" name="Rectangle 12"/>
          <p:cNvSpPr/>
          <p:nvPr/>
        </p:nvSpPr>
        <p:spPr>
          <a:xfrm>
            <a:off x="365929" y="1748146"/>
            <a:ext cx="6788774" cy="449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9370726" y="2592589"/>
            <a:ext cx="234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Clearance Rates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9370726" y="5162830"/>
            <a:ext cx="239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cost of processing case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9691493" y="5009557"/>
            <a:ext cx="335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7564219" y="1748146"/>
            <a:ext cx="4282271" cy="449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952" y="5109222"/>
            <a:ext cx="1343025" cy="6953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370726" y="3822467"/>
            <a:ext cx="234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of active pending caseload </a:t>
            </a:r>
            <a:endParaRPr lang="en-SG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241" y="2328830"/>
            <a:ext cx="686371" cy="10135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984" y="3733616"/>
            <a:ext cx="1236870" cy="9407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38952" y="1228836"/>
            <a:ext cx="3542146" cy="44267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Possible Variables for Extension</a:t>
            </a:r>
            <a:endParaRPr lang="en-SG" sz="2000" dirty="0"/>
          </a:p>
        </p:txBody>
      </p:sp>
      <p:sp>
        <p:nvSpPr>
          <p:cNvPr id="27" name="Rectangle 2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0" dirty="0" smtClean="0">
                <a:effectLst/>
              </a:rPr>
              <a:t> </a:t>
            </a:r>
            <a:endParaRPr lang="en-SG" dirty="0"/>
          </a:p>
        </p:txBody>
      </p:sp>
      <p:sp>
        <p:nvSpPr>
          <p:cNvPr id="28" name="Rectangle 2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0" dirty="0" smtClean="0">
                <a:effectLst/>
              </a:rPr>
              <a:t> 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846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96369"/>
            <a:ext cx="106724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SG" sz="2400" dirty="0"/>
              <a:t>Description: Type of claim, e.g. contract or tort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SG" sz="2400" dirty="0"/>
              <a:t>Qualitative (Nominal) Variable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SG" sz="2400" dirty="0"/>
              <a:t>Parameters</a:t>
            </a:r>
          </a:p>
          <a:p>
            <a:pPr lvl="1" fontAlgn="base"/>
            <a:r>
              <a:rPr lang="en-SG" sz="2400" dirty="0"/>
              <a:t>1 = Contract</a:t>
            </a:r>
          </a:p>
          <a:p>
            <a:pPr lvl="1" fontAlgn="base"/>
            <a:r>
              <a:rPr lang="en-SG" sz="2400" dirty="0"/>
              <a:t>2 = Tort </a:t>
            </a:r>
          </a:p>
          <a:p>
            <a:pPr lvl="1" fontAlgn="base"/>
            <a:r>
              <a:rPr lang="en-SG" sz="2400" dirty="0"/>
              <a:t>3 = Property/ Equity</a:t>
            </a:r>
          </a:p>
          <a:p>
            <a:pPr lvl="1" fontAlgn="base"/>
            <a:r>
              <a:rPr lang="en-SG" sz="2400" dirty="0"/>
              <a:t>4 = Civil Procedure</a:t>
            </a:r>
          </a:p>
          <a:p>
            <a:pPr lvl="1" fontAlgn="base"/>
            <a:r>
              <a:rPr lang="en-SG" sz="2400" dirty="0"/>
              <a:t>5 = Miscellaneous (Statutory)</a:t>
            </a:r>
          </a:p>
          <a:p>
            <a:pPr lvl="1" fontAlgn="base"/>
            <a:r>
              <a:rPr lang="en-SG" sz="2400" dirty="0"/>
              <a:t>6 = Miscellaneous (Non-Statutory)</a:t>
            </a:r>
          </a:p>
          <a:p>
            <a:pPr lvl="1" fontAlgn="base"/>
            <a:r>
              <a:rPr lang="en-SG" sz="2400" dirty="0"/>
              <a:t>7 = Multiple claims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X-Variable: Type of Claim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84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X-Variable: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SG" dirty="0"/>
              <a:t>Description: Name of Judge deciding case</a:t>
            </a:r>
          </a:p>
          <a:p>
            <a:pPr fontAlgn="base"/>
            <a:r>
              <a:rPr lang="en-SG" dirty="0"/>
              <a:t>Qualitative (Nominal) Variable</a:t>
            </a:r>
          </a:p>
          <a:p>
            <a:pPr fontAlgn="base"/>
            <a:r>
              <a:rPr lang="en-SG" dirty="0"/>
              <a:t>Expressed as a string (i.e. Coram’s name)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868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207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X-Variable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: Coram’s Years in Office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71" y="1368425"/>
            <a:ext cx="10515600" cy="4351338"/>
          </a:xfrm>
        </p:spPr>
        <p:txBody>
          <a:bodyPr/>
          <a:lstStyle/>
          <a:p>
            <a:pPr fontAlgn="base"/>
            <a:r>
              <a:rPr lang="en-SG" dirty="0"/>
              <a:t>Description: Number of years that Judge has been in office </a:t>
            </a:r>
          </a:p>
          <a:p>
            <a:pPr fontAlgn="base"/>
            <a:r>
              <a:rPr lang="en-SG" dirty="0"/>
              <a:t>Quantitative Variable, expressed in number of years.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2052" name="Picture 4" descr="2017-10-28 14.13.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30" y="2376511"/>
            <a:ext cx="5492188" cy="434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41776" y="3270269"/>
            <a:ext cx="3756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Could not obtain information directly from Legal Service Commission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Solution: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Used “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earliest case decided by that judge on </a:t>
            </a:r>
            <a:r>
              <a:rPr lang="en-SG" b="1" dirty="0" err="1">
                <a:solidFill>
                  <a:srgbClr val="000000"/>
                </a:solidFill>
                <a:latin typeface="Arial" panose="020B0604020202020204" pitchFamily="34" charset="0"/>
              </a:rPr>
              <a:t>LawNet</a:t>
            </a:r>
            <a:r>
              <a:rPr lang="en-SG" b="1" dirty="0">
                <a:solidFill>
                  <a:srgbClr val="000000"/>
                </a:solidFill>
                <a:latin typeface="Arial" panose="020B0604020202020204" pitchFamily="34" charset="0"/>
              </a:rPr>
              <a:t>”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as a proxy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Took the difference between “year of decision” and “year of first reported decision”</a:t>
            </a:r>
            <a:endParaRPr lang="en-SG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0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X-Variable: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Type of Plaintiff/Defendant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SG" dirty="0"/>
              <a:t>Description: Profile of Pf and </a:t>
            </a:r>
            <a:r>
              <a:rPr lang="en-SG" dirty="0" err="1"/>
              <a:t>Df</a:t>
            </a:r>
            <a:r>
              <a:rPr lang="en-SG" dirty="0"/>
              <a:t> (e.g. individual or company)</a:t>
            </a:r>
          </a:p>
          <a:p>
            <a:pPr fontAlgn="base"/>
            <a:r>
              <a:rPr lang="en-SG" dirty="0"/>
              <a:t>Qualitative (Nominal) Variable</a:t>
            </a:r>
          </a:p>
          <a:p>
            <a:pPr fontAlgn="base"/>
            <a:r>
              <a:rPr lang="en-SG" dirty="0"/>
              <a:t>Parameters</a:t>
            </a:r>
          </a:p>
          <a:p>
            <a:pPr lvl="1" fontAlgn="base"/>
            <a:r>
              <a:rPr lang="en-SG" dirty="0"/>
              <a:t>0 = Company</a:t>
            </a:r>
          </a:p>
          <a:p>
            <a:pPr lvl="1" fontAlgn="base"/>
            <a:r>
              <a:rPr lang="en-SG" dirty="0"/>
              <a:t>1 = Individual / Sole Proprietor </a:t>
            </a:r>
          </a:p>
          <a:p>
            <a:pPr lvl="1" fontAlgn="base"/>
            <a:r>
              <a:rPr lang="en-SG" dirty="0"/>
              <a:t>2 = Miscellaneous (e.g. MCST; MAS; Associations)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004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X-Variable: </a:t>
            </a:r>
            <a:r>
              <a:rPr lang="en-US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Lawyer’s Year in Practice (PQE)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SG" dirty="0"/>
              <a:t>Description: Number of years Pf’s / </a:t>
            </a:r>
            <a:r>
              <a:rPr lang="en-SG" dirty="0" err="1"/>
              <a:t>Df’s</a:t>
            </a:r>
            <a:r>
              <a:rPr lang="en-SG" dirty="0"/>
              <a:t> lawyer has been in practice </a:t>
            </a:r>
          </a:p>
          <a:p>
            <a:pPr fontAlgn="base"/>
            <a:r>
              <a:rPr lang="en-SG" dirty="0"/>
              <a:t>Quantitative Variable, expressed in number of years.</a:t>
            </a:r>
            <a:endParaRPr lang="en-SG" sz="2000" dirty="0"/>
          </a:p>
          <a:p>
            <a:pPr lvl="1" fontAlgn="base"/>
            <a:r>
              <a:rPr lang="en-SG" dirty="0"/>
              <a:t>Litigants-in-person = “-1”</a:t>
            </a:r>
          </a:p>
          <a:p>
            <a:pPr lvl="1" fontAlgn="base"/>
            <a:r>
              <a:rPr lang="en-SG" dirty="0"/>
              <a:t>Excluded LIPs from analysis because they cannot be compared to a lawyer </a:t>
            </a:r>
          </a:p>
          <a:p>
            <a:pPr fontAlgn="base"/>
            <a:r>
              <a:rPr lang="en-SG" dirty="0"/>
              <a:t>Took the difference between the year of decision and the year the lawyer was admitted to the Singapore Bar </a:t>
            </a:r>
            <a:endParaRPr lang="en-SG" dirty="0" smtClean="0"/>
          </a:p>
          <a:p>
            <a:pPr marL="0" indent="0" fontAlgn="base">
              <a:buNone/>
            </a:pPr>
            <a:endParaRPr lang="en-SG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86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2300</Words>
  <Application>Microsoft Office PowerPoint</Application>
  <PresentationFormat>Widescreen</PresentationFormat>
  <Paragraphs>293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Data from the State Courts</vt:lpstr>
      <vt:lpstr>Objectives of Project</vt:lpstr>
      <vt:lpstr>Data Source</vt:lpstr>
      <vt:lpstr>Summary of X- and Y-Variables</vt:lpstr>
      <vt:lpstr>X-Variable: Type of Claim</vt:lpstr>
      <vt:lpstr>X-Variable: Coram</vt:lpstr>
      <vt:lpstr>X-Variable: Coram’s Years in Office</vt:lpstr>
      <vt:lpstr>X-Variable: Type of Plaintiff/Defendant</vt:lpstr>
      <vt:lpstr>X-Variable: Lawyer’s Year in Practice (PQE)</vt:lpstr>
      <vt:lpstr>X-Variable: Lawyer’s Year in Practice (PQE)</vt:lpstr>
      <vt:lpstr>X-Variable: Law Firm Size</vt:lpstr>
      <vt:lpstr>Y-Variable: Number of Issues</vt:lpstr>
      <vt:lpstr>Y-Variable: Word Count</vt:lpstr>
      <vt:lpstr>Y-Variable: Word Count (Script)</vt:lpstr>
      <vt:lpstr>Y-Variable: Word Count (Filter Demo)</vt:lpstr>
      <vt:lpstr>Y-Variable: Duration of Litigation</vt:lpstr>
      <vt:lpstr>Y-Variable: Success of Plaintiff or Defendant</vt:lpstr>
      <vt:lpstr>PowerPoint Presentation</vt:lpstr>
      <vt:lpstr>Descriptive Analysis of X-Variables</vt:lpstr>
      <vt:lpstr>Frequent Judges</vt:lpstr>
      <vt:lpstr>Descriptive Analysis of Y-Variables</vt:lpstr>
      <vt:lpstr>Descriptive Analysis of Y-Variables</vt:lpstr>
      <vt:lpstr>Describing Descriptive Code</vt:lpstr>
      <vt:lpstr>Curious CrossTabs</vt:lpstr>
      <vt:lpstr>Interesting Describes</vt:lpstr>
      <vt:lpstr>Interesting Describes</vt:lpstr>
      <vt:lpstr>Interesting Describes</vt:lpstr>
      <vt:lpstr>Interesting Describes</vt:lpstr>
      <vt:lpstr>Interesting Describes</vt:lpstr>
      <vt:lpstr>Interesting Describes</vt:lpstr>
      <vt:lpstr>Selected ScatterPlots </vt:lpstr>
      <vt:lpstr>Selected ScatterPlots </vt:lpstr>
      <vt:lpstr>PowerPoint Presentation</vt:lpstr>
      <vt:lpstr>Recalibrating our Data</vt:lpstr>
      <vt:lpstr>Linear Regression Model 1</vt:lpstr>
      <vt:lpstr>Linear Regression Model 2 – Best Model</vt:lpstr>
      <vt:lpstr>Linear Regression Model 3 – 2nd Best Model</vt:lpstr>
      <vt:lpstr>Linear Regression Model 4</vt:lpstr>
      <vt:lpstr>Evaluating Strength of Logistic Regression Model </vt:lpstr>
      <vt:lpstr>Logistic Regression Model </vt:lpstr>
      <vt:lpstr>Logistic Regression Model </vt:lpstr>
      <vt:lpstr>Logistic Regression Model </vt:lpstr>
      <vt:lpstr>Logistic Regression Model </vt:lpstr>
      <vt:lpstr>Evaluation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Priscilla Pang</dc:creator>
  <cp:lastModifiedBy>Priscilla Pang</cp:lastModifiedBy>
  <cp:revision>37</cp:revision>
  <dcterms:created xsi:type="dcterms:W3CDTF">2017-10-29T12:43:28Z</dcterms:created>
  <dcterms:modified xsi:type="dcterms:W3CDTF">2017-10-30T14:06:31Z</dcterms:modified>
</cp:coreProperties>
</file>