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305" r:id="rId4"/>
    <p:sldId id="263" r:id="rId5"/>
    <p:sldId id="262" r:id="rId6"/>
    <p:sldId id="306" r:id="rId7"/>
    <p:sldId id="302" r:id="rId8"/>
    <p:sldId id="310" r:id="rId9"/>
    <p:sldId id="309" r:id="rId10"/>
    <p:sldId id="308" r:id="rId11"/>
    <p:sldId id="283" r:id="rId12"/>
    <p:sldId id="291" r:id="rId13"/>
    <p:sldId id="311" r:id="rId14"/>
    <p:sldId id="292" r:id="rId15"/>
  </p:sldIdLst>
  <p:sldSz cx="9144000" cy="6858000" type="screen4x3"/>
  <p:notesSz cx="6854825" cy="97504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76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31567E"/>
    <a:srgbClr val="66B0B9"/>
    <a:srgbClr val="366CA2"/>
    <a:srgbClr val="CCECFF"/>
    <a:srgbClr val="777777"/>
    <a:srgbClr val="C0C0C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91" autoAdjust="0"/>
    <p:restoredTop sz="91007" autoAdjust="0"/>
  </p:normalViewPr>
  <p:slideViewPr>
    <p:cSldViewPr>
      <p:cViewPr varScale="1">
        <p:scale>
          <a:sx n="106" d="100"/>
          <a:sy n="106" d="100"/>
        </p:scale>
        <p:origin x="-2166" y="-90"/>
      </p:cViewPr>
      <p:guideLst>
        <p:guide orient="horz" pos="4176"/>
        <p:guide pos="28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8" y="-90"/>
      </p:cViewPr>
      <p:guideLst>
        <p:guide orient="horz" pos="3071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85F268-F9B4-4263-9A62-6FBB1EB245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7791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D6DFC-ED6A-4092-84A9-9939E7581955}" type="datetimeFigureOut">
              <a:rPr lang="ko-KR" altLang="en-US" smtClean="0"/>
              <a:pPr/>
              <a:t>2014-06-24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31838"/>
            <a:ext cx="4873625" cy="3656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30738"/>
            <a:ext cx="5483225" cy="4387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1475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025" y="9261475"/>
            <a:ext cx="2970213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2591-E624-4353-A186-9CEC59DDE2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426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42591-E624-4353-A186-9CEC59DDE2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0B4B7-F9FE-4419-A8D4-F660F2D68F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723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1C54C-144B-489B-B209-031CCFB8E0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988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28AA8-93E0-44B5-AA67-EF3796B7EC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051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DCC45-3536-4354-937A-302340B208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72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F10EB-6016-4B0E-B605-39F453DA4C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939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60BCE-E1A9-45EE-97DA-1681073066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09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84933-0D08-477C-B138-118EAFB80E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8068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49C8C-55F7-47A6-A36B-9CB39B0C39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58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332634" y="6543676"/>
            <a:ext cx="457176" cy="314324"/>
          </a:xfrm>
        </p:spPr>
        <p:txBody>
          <a:bodyPr/>
          <a:lstStyle>
            <a:lvl1pPr>
              <a:defRPr/>
            </a:lvl1pPr>
          </a:lstStyle>
          <a:p>
            <a:fld id="{33F593D4-104E-4037-95D6-DD64F670C964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7552903" y="6590886"/>
            <a:ext cx="104387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800" b="1" i="1" dirty="0" smtClean="0">
                <a:latin typeface="Times New Roman" charset="0"/>
              </a:rPr>
              <a:t>Value Creation with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52" y="6560590"/>
            <a:ext cx="508644" cy="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3173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E56D9-E8CE-47DD-83AF-B63A192EEA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00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50DA1-66D5-487F-ADD3-D9327D8929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0754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>
            <a:off x="76200" y="762000"/>
            <a:ext cx="89916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rgbClr val="9CB5B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/>
              <a:t>   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250D9-1CE9-4AB2-930E-49CF83BAC55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2232025" y="296863"/>
            <a:ext cx="523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1070" name="Text Box 46"/>
          <p:cNvSpPr txBox="1">
            <a:spLocks noChangeArrowheads="1"/>
          </p:cNvSpPr>
          <p:nvPr userDrawn="1"/>
        </p:nvSpPr>
        <p:spPr bwMode="auto">
          <a:xfrm>
            <a:off x="7552903" y="6540782"/>
            <a:ext cx="104387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800" b="1" i="1" dirty="0" smtClean="0">
                <a:latin typeface="Times New Roman" charset="0"/>
              </a:rPr>
              <a:t>Value Creation with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52" y="6510486"/>
            <a:ext cx="508644" cy="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 descr="그림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" y="3175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슬라이드 번호 개체 틀 16"/>
          <p:cNvSpPr txBox="1">
            <a:spLocks/>
          </p:cNvSpPr>
          <p:nvPr userDrawn="1"/>
        </p:nvSpPr>
        <p:spPr>
          <a:xfrm>
            <a:off x="4332634" y="6543676"/>
            <a:ext cx="457176" cy="31432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93D4-104E-4037-95D6-DD64F670C964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hyperlink" Target="http://www.handysoft.co.kr/" TargetMode="External"/><Relationship Id="rId16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hyperlink" Target="http://www.skcc.co.kr/" TargetMode="External"/><Relationship Id="rId10" Type="http://schemas.openxmlformats.org/officeDocument/2006/relationships/image" Target="../media/image15.gif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hyperlink" Target="http://www.sys4u.co.kr/handler/Index-Start" TargetMode="External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hotsoft@bjsystems.k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700" y="1905000"/>
            <a:ext cx="9144000" cy="17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4305300"/>
            <a:ext cx="9144000" cy="17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76515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㈜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비제이시스템즈</a:t>
            </a:r>
            <a:r>
              <a:rPr lang="ko-KR" altLang="en-US" sz="3600" b="1" dirty="0" smtClean="0">
                <a:solidFill>
                  <a:schemeClr val="bg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회사소개서 </a:t>
            </a:r>
            <a:endParaRPr lang="ko-KR" altLang="en-US" sz="3600" b="1" dirty="0">
              <a:solidFill>
                <a:schemeClr val="bg1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895600" y="44958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9CB5B7"/>
                </a:solidFill>
                <a:latin typeface="Tahoma" pitchFamily="34" charset="0"/>
              </a:rPr>
              <a:t>BJ Systems</a:t>
            </a:r>
            <a:endParaRPr lang="en-US" altLang="ko-KR" sz="2000" b="1" dirty="0">
              <a:solidFill>
                <a:srgbClr val="9CB5B7"/>
              </a:solidFill>
              <a:latin typeface="Tahoma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237020" y="6172200"/>
            <a:ext cx="12234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solidFill>
                  <a:schemeClr val="bg1"/>
                </a:solidFill>
                <a:latin typeface="Times New Roman" charset="0"/>
              </a:rPr>
              <a:t>Value Creation with</a:t>
            </a:r>
            <a:endParaRPr lang="en-US" altLang="ko-KR" sz="1000" i="1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228184" y="6384925"/>
            <a:ext cx="29274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800" i="1" dirty="0">
                <a:solidFill>
                  <a:schemeClr val="bg1"/>
                </a:solidFill>
                <a:latin typeface="Tahoma" pitchFamily="34" charset="0"/>
              </a:rPr>
              <a:t>Copyright© </a:t>
            </a:r>
            <a:r>
              <a:rPr lang="en-US" altLang="ko-KR" sz="800" i="1" dirty="0" smtClean="0">
                <a:solidFill>
                  <a:schemeClr val="bg1"/>
                </a:solidFill>
                <a:latin typeface="Tahoma" pitchFamily="34" charset="0"/>
              </a:rPr>
              <a:t>2013  BJ Systems Co., Ltd.  </a:t>
            </a:r>
            <a:r>
              <a:rPr lang="en-US" altLang="ko-KR" sz="800" i="1" dirty="0">
                <a:solidFill>
                  <a:schemeClr val="bg1"/>
                </a:solidFill>
                <a:latin typeface="Tahoma" pitchFamily="34" charset="0"/>
              </a:rPr>
              <a:t>All rights Reserved</a:t>
            </a:r>
            <a:r>
              <a:rPr lang="en-US" altLang="ko-KR" sz="800" i="1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ko-KR" sz="1000" i="1" dirty="0">
                <a:solidFill>
                  <a:schemeClr val="bg1"/>
                </a:solidFill>
                <a:latin typeface="Times New Roman" charset="0"/>
              </a:rPr>
              <a:t> 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581400" y="496887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dirty="0">
                <a:solidFill>
                  <a:srgbClr val="9CB5B7"/>
                </a:solidFill>
                <a:latin typeface="Tahoma" pitchFamily="34" charset="0"/>
              </a:rPr>
              <a:t>(</a:t>
            </a:r>
            <a:r>
              <a:rPr lang="en-US" altLang="ko-KR" sz="2000" dirty="0" smtClean="0">
                <a:solidFill>
                  <a:srgbClr val="9CB5B7"/>
                </a:solidFill>
                <a:latin typeface="Tahoma" pitchFamily="34" charset="0"/>
              </a:rPr>
              <a:t>2014. 06)</a:t>
            </a:r>
            <a:endParaRPr lang="en-US" altLang="ko-KR" sz="2000" b="1" dirty="0">
              <a:solidFill>
                <a:srgbClr val="9CB5B7"/>
              </a:solidFill>
              <a:latin typeface="Tahoma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82" y="6155901"/>
            <a:ext cx="567520" cy="27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" y="1922463"/>
            <a:ext cx="2327052" cy="111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7504" y="836712"/>
            <a:ext cx="25097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solidFill>
                  <a:srgbClr val="0070C0"/>
                </a:solidFill>
                <a:latin typeface="Times New Roman" charset="0"/>
              </a:rPr>
              <a:t>Value Creation with  BJ Systems</a:t>
            </a:r>
            <a:endParaRPr lang="en-US" altLang="ko-KR" sz="1400" i="1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57800" y="2895600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Partner &amp; Customer</a:t>
            </a:r>
            <a:endParaRPr lang="en-US" altLang="ko-KR" sz="2800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91400" y="3429000"/>
            <a:ext cx="144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Partner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Customer</a:t>
            </a:r>
          </a:p>
        </p:txBody>
      </p:sp>
    </p:spTree>
    <p:extLst>
      <p:ext uri="{BB962C8B-B14F-4D97-AF65-F5344CB8AC3E}">
        <p14:creationId xmlns="" xmlns:p14="http://schemas.microsoft.com/office/powerpoint/2010/main" val="25458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07" name="Picture 19" descr="http://www.handysoft.co.kr/handysoft/img/common/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66" y="3770932"/>
            <a:ext cx="2028825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6372200" y="3716560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3660601" y="23385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486174"/>
            <a:ext cx="1200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772400" y="228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Partner           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657600" y="37101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rgbClr val="00008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029200" y="30243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5029200" y="43959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286000" y="43959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3657600" y="50817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2286000" y="30243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5029200" y="16527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2286000" y="16527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3733800" y="3786336"/>
            <a:ext cx="1676400" cy="1219200"/>
          </a:xfrm>
          <a:prstGeom prst="hexagon">
            <a:avLst>
              <a:gd name="adj" fmla="val 34375"/>
              <a:gd name="vf" fmla="val 115470"/>
            </a:avLst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3810000" y="3862536"/>
            <a:ext cx="1524000" cy="1066800"/>
          </a:xfrm>
          <a:prstGeom prst="hexagon">
            <a:avLst>
              <a:gd name="adj" fmla="val 35714"/>
              <a:gd name="vf" fmla="val 115470"/>
            </a:avLst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7910" name="Picture 22" descr="D:\이보열\자료실\이미지자료\hm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10336"/>
            <a:ext cx="1066800" cy="849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12" name="Picture 24" descr="D:\이보열\자료실\이미지자료\i_logo_0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07" y="4853136"/>
            <a:ext cx="9017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472507" y="4853136"/>
            <a:ext cx="379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969696"/>
                </a:solidFill>
                <a:latin typeface="HY견고딕" pitchFamily="18" charset="-127"/>
                <a:ea typeface="HY견고딕" pitchFamily="18" charset="-127"/>
              </a:rPr>
              <a:t>CNS</a:t>
            </a:r>
          </a:p>
        </p:txBody>
      </p:sp>
      <p:pic>
        <p:nvPicPr>
          <p:cNvPr id="37926" name="Picture 38" descr="SDS-B co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81536"/>
            <a:ext cx="1371600" cy="514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79" y="4091136"/>
            <a:ext cx="106904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0" name="Picture 2" descr="http://www.sys4u.co.kr/static-root/images/common/logo.gif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13" y="2190898"/>
            <a:ext cx="1381126" cy="2952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2" y="2105173"/>
            <a:ext cx="752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57736"/>
            <a:ext cx="116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4" y="4931918"/>
            <a:ext cx="1429097" cy="31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3660601" y="9669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851920" y="1395561"/>
            <a:ext cx="1456506" cy="524024"/>
            <a:chOff x="3851920" y="1395561"/>
            <a:chExt cx="1456506" cy="524024"/>
          </a:xfrm>
        </p:grpSpPr>
        <p:pic>
          <p:nvPicPr>
            <p:cNvPr id="54" name="Picture 38" descr="SDS-B copy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395561"/>
              <a:ext cx="1371600" cy="5143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05" name="Picture 1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03865"/>
              <a:ext cx="664418" cy="215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918642" y="23385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918642" y="3710135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AutoShape 4"/>
          <p:cNvSpPr>
            <a:spLocks noChangeArrowheads="1"/>
          </p:cNvSpPr>
          <p:nvPr/>
        </p:nvSpPr>
        <p:spPr bwMode="auto">
          <a:xfrm>
            <a:off x="6372200" y="2338536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3509" name="Picture 21" descr="SK C&amp;C">
            <a:hlinkClick r:id="rId15" tooltip="SK C&amp;C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065" y="2657623"/>
            <a:ext cx="1038225" cy="666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38" y="2807790"/>
            <a:ext cx="1465539" cy="40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5" y="4195675"/>
            <a:ext cx="1561446" cy="35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914388" y="5086372"/>
            <a:ext cx="1828800" cy="1371600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bg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14399" y="5629290"/>
            <a:ext cx="1600199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685800" y="2429790"/>
            <a:ext cx="22098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3048000" y="2429790"/>
            <a:ext cx="5486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auto">
          <a:xfrm>
            <a:off x="685800" y="3267990"/>
            <a:ext cx="22098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3048000" y="3267990"/>
            <a:ext cx="54864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3124200" y="3344190"/>
            <a:ext cx="53340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ko-KR" altLang="en-US" sz="1300" dirty="0" smtClean="0"/>
              <a:t> 신세계몰 구축</a:t>
            </a:r>
            <a:r>
              <a:rPr lang="en-US" altLang="ko-KR" sz="1300" dirty="0" smtClean="0"/>
              <a:t> </a:t>
            </a:r>
            <a:endParaRPr lang="en-US" altLang="ko-KR" sz="1300" dirty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ko-KR" altLang="en-US" sz="1300" dirty="0" smtClean="0"/>
              <a:t> 신세계몰 고도화</a:t>
            </a:r>
            <a:endParaRPr lang="en-US" altLang="ko-KR" sz="1300" dirty="0">
              <a:latin typeface="Tahoma" pitchFamily="34" charset="0"/>
            </a:endParaRPr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auto">
          <a:xfrm>
            <a:off x="685800" y="4182390"/>
            <a:ext cx="22098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3048000" y="4182390"/>
            <a:ext cx="5486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3124200" y="4334790"/>
            <a:ext cx="5334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err="1" smtClean="0"/>
              <a:t>이마트몰</a:t>
            </a:r>
            <a:r>
              <a:rPr lang="ko-KR" altLang="en-US" sz="1300" dirty="0" smtClean="0"/>
              <a:t> 구축 </a:t>
            </a:r>
            <a:endParaRPr lang="en-US" altLang="ko-KR" sz="13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en-US" altLang="ko-KR" sz="1300" dirty="0" err="1" smtClean="0"/>
              <a:t>Websphere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Commerce Product </a:t>
            </a:r>
            <a:r>
              <a:rPr lang="ko-KR" altLang="en-US" sz="1300" dirty="0" smtClean="0"/>
              <a:t>적용 프로젝트</a:t>
            </a:r>
            <a:r>
              <a:rPr lang="en-US" altLang="ko-KR" sz="1300" dirty="0" smtClean="0"/>
              <a:t>  </a:t>
            </a:r>
            <a:endParaRPr lang="ko-KR" altLang="en-US" sz="1300" dirty="0"/>
          </a:p>
        </p:txBody>
      </p: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685800" y="5020590"/>
            <a:ext cx="2209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104" name="AutoShape 24"/>
          <p:cNvSpPr>
            <a:spLocks noChangeArrowheads="1"/>
          </p:cNvSpPr>
          <p:nvPr/>
        </p:nvSpPr>
        <p:spPr bwMode="auto">
          <a:xfrm>
            <a:off x="3048000" y="5020590"/>
            <a:ext cx="54864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3124200" y="5108944"/>
            <a:ext cx="3810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r>
              <a:rPr lang="ko-KR" altLang="en-US" sz="1300" dirty="0" smtClean="0"/>
              <a:t> 인터넷쇼핑몰 구축</a:t>
            </a:r>
            <a:endParaRPr lang="en-US" altLang="ko-KR" sz="13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인터넷쇼핑몰 </a:t>
            </a:r>
            <a:r>
              <a:rPr lang="ko-KR" altLang="en-US" sz="1300" dirty="0" err="1" smtClean="0"/>
              <a:t>리뉴얼</a:t>
            </a:r>
            <a:endParaRPr lang="en-US" altLang="ko-KR" sz="1300" dirty="0"/>
          </a:p>
        </p:txBody>
      </p:sp>
      <p:sp>
        <p:nvSpPr>
          <p:cNvPr id="46107" name="AutoShape 27"/>
          <p:cNvSpPr>
            <a:spLocks noChangeArrowheads="1"/>
          </p:cNvSpPr>
          <p:nvPr/>
        </p:nvSpPr>
        <p:spPr bwMode="auto">
          <a:xfrm>
            <a:off x="3124200" y="2613816"/>
            <a:ext cx="5334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전화주문시스템 구축</a:t>
            </a:r>
            <a:endParaRPr lang="en-US" altLang="ko-KR" sz="13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인터넷쇼핑몰 고도화 시스템 구축</a:t>
            </a:r>
            <a:endParaRPr lang="en-US" altLang="ko-KR" sz="1300" dirty="0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Customer           </a:t>
            </a:r>
            <a:endParaRPr lang="en-US" altLang="ko-KR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83568" y="1142984"/>
            <a:ext cx="2209800" cy="11521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3045768" y="1142984"/>
            <a:ext cx="5486400" cy="11521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3129608" y="1206608"/>
            <a:ext cx="5105400" cy="1088504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삼성전자 반도체 </a:t>
            </a:r>
            <a:r>
              <a:rPr lang="en-US" altLang="ko-KR" sz="1300" dirty="0" smtClean="0"/>
              <a:t>16 Line TC (Tool Control) </a:t>
            </a:r>
            <a:r>
              <a:rPr lang="ko-KR" altLang="en-US" sz="1300" dirty="0" smtClean="0"/>
              <a:t>시스템 구축 </a:t>
            </a:r>
            <a:endParaRPr lang="en-US" altLang="ko-KR" sz="13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삼성전자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반도체 </a:t>
            </a:r>
            <a:r>
              <a:rPr lang="en-US" altLang="ko-KR" sz="1300" dirty="0" smtClean="0"/>
              <a:t>FDC (Fail Detection Center) </a:t>
            </a:r>
            <a:r>
              <a:rPr lang="ko-KR" altLang="en-US" sz="1300" dirty="0" smtClean="0"/>
              <a:t>시스템 구축</a:t>
            </a:r>
            <a:endParaRPr lang="en-US" altLang="ko-KR" sz="13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삼성전자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반도체 온양사업장 </a:t>
            </a:r>
            <a:r>
              <a:rPr lang="en-US" altLang="ko-KR" sz="1300" dirty="0" smtClean="0"/>
              <a:t>MC (</a:t>
            </a:r>
            <a:r>
              <a:rPr lang="en-US" altLang="ko-KR" sz="1300" dirty="0" err="1" smtClean="0"/>
              <a:t>MachineControl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시스템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구축 </a:t>
            </a:r>
            <a:endParaRPr lang="ko-KR" altLang="en-US" sz="13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00547" y="1488848"/>
            <a:ext cx="1456506" cy="524024"/>
            <a:chOff x="3851920" y="1395561"/>
            <a:chExt cx="1456506" cy="524024"/>
          </a:xfrm>
        </p:grpSpPr>
        <p:pic>
          <p:nvPicPr>
            <p:cNvPr id="38" name="Picture 38" descr="SDS-B cop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395561"/>
              <a:ext cx="1371600" cy="5143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03865"/>
              <a:ext cx="664418" cy="215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58390"/>
            <a:ext cx="2105025" cy="32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0" y="3425152"/>
            <a:ext cx="1981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2" y="4249065"/>
            <a:ext cx="1966266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23" y="5071613"/>
            <a:ext cx="920290" cy="5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AutoShape 22"/>
          <p:cNvSpPr>
            <a:spLocks noChangeArrowheads="1"/>
          </p:cNvSpPr>
          <p:nvPr/>
        </p:nvSpPr>
        <p:spPr bwMode="auto">
          <a:xfrm>
            <a:off x="723928" y="5786454"/>
            <a:ext cx="2209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35" name="AutoShape 24"/>
          <p:cNvSpPr>
            <a:spLocks noChangeArrowheads="1"/>
          </p:cNvSpPr>
          <p:nvPr/>
        </p:nvSpPr>
        <p:spPr bwMode="auto">
          <a:xfrm>
            <a:off x="3086128" y="5786454"/>
            <a:ext cx="54864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3162328" y="5874808"/>
            <a:ext cx="3810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Ø"/>
            </a:pPr>
            <a:r>
              <a:rPr lang="ko-KR" altLang="en-US" sz="1300" dirty="0" smtClean="0"/>
              <a:t> </a:t>
            </a:r>
            <a:r>
              <a:rPr lang="en-US" altLang="ko-KR" sz="1300" dirty="0" smtClean="0"/>
              <a:t>TM</a:t>
            </a:r>
            <a:r>
              <a:rPr lang="ko-KR" altLang="en-US" sz="1300" dirty="0" smtClean="0"/>
              <a:t>센터 시스템 구축</a:t>
            </a:r>
            <a:endParaRPr lang="en-US" altLang="ko-KR" sz="130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광주센터 증설</a:t>
            </a:r>
            <a:endParaRPr lang="en-US" altLang="ko-KR" sz="1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2990" y="5824557"/>
            <a:ext cx="1276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3071840" y="1214422"/>
            <a:ext cx="5486400" cy="731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709640" y="1222355"/>
            <a:ext cx="22098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Customer           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3155680" y="1372849"/>
            <a:ext cx="5105400" cy="440432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경찰청 수배차량 검색체계 개선 </a:t>
            </a:r>
            <a:r>
              <a:rPr lang="en-US" altLang="ko-KR" sz="1300" dirty="0" smtClean="0"/>
              <a:t>2</a:t>
            </a:r>
            <a:r>
              <a:rPr lang="ko-KR" altLang="en-US" sz="1300" dirty="0" err="1" smtClean="0"/>
              <a:t>차사업</a:t>
            </a:r>
            <a:endParaRPr lang="ko-KR" altLang="en-US" sz="1300" dirty="0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3086128" y="2089135"/>
            <a:ext cx="5486400" cy="731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723928" y="2097068"/>
            <a:ext cx="22098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3169968" y="2247562"/>
            <a:ext cx="5105400" cy="440432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중소기업진흥공단 </a:t>
            </a:r>
            <a:r>
              <a:rPr lang="ko-KR" altLang="en-US" sz="1300" dirty="0" err="1" smtClean="0"/>
              <a:t>통합콜센터</a:t>
            </a:r>
            <a:r>
              <a:rPr lang="ko-KR" altLang="en-US" sz="1300" dirty="0" smtClean="0"/>
              <a:t> 상담시스템 구축</a:t>
            </a:r>
            <a:endParaRPr lang="ko-KR" altLang="en-US" sz="1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87" y="2249468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728636" y="2971796"/>
            <a:ext cx="2209800" cy="731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3090836" y="2971796"/>
            <a:ext cx="5486400" cy="731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ko-KR" altLang="ko-KR" b="1">
              <a:effectLst>
                <a:outerShdw blurRad="38100" dist="38100" dir="2700000" algn="tl">
                  <a:srgbClr val="C0C0C0"/>
                </a:outerShdw>
              </a:effectLst>
              <a:latin typeface="Elephant" pitchFamily="18" charset="0"/>
              <a:ea typeface="가는각진제목체" pitchFamily="18" charset="-127"/>
            </a:endParaRPr>
          </a:p>
        </p:txBody>
      </p:sp>
      <p:pic>
        <p:nvPicPr>
          <p:cNvPr id="43" name="Picture 12" descr="D:\이보열\자료실\이미지자료\newemblem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6" y="3012897"/>
            <a:ext cx="762000" cy="669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871636" y="3240703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서울특별시</a:t>
            </a:r>
            <a:r>
              <a:rPr lang="en-US" altLang="ko-KR" sz="1200" b="1" dirty="0"/>
              <a:t>)</a:t>
            </a:r>
          </a:p>
        </p:txBody>
      </p:sp>
      <p:sp>
        <p:nvSpPr>
          <p:cNvPr id="45" name="AutoShape 15"/>
          <p:cNvSpPr>
            <a:spLocks noChangeArrowheads="1"/>
          </p:cNvSpPr>
          <p:nvPr/>
        </p:nvSpPr>
        <p:spPr bwMode="auto">
          <a:xfrm>
            <a:off x="3174676" y="3130223"/>
            <a:ext cx="5105400" cy="440432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서울시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장애인생활시설관리 시스템 구축 </a:t>
            </a:r>
            <a:endParaRPr lang="ko-KR" altLang="en-US" sz="13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257284"/>
            <a:ext cx="120967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075"/>
          <p:cNvSpPr txBox="1">
            <a:spLocks noChangeArrowheads="1"/>
          </p:cNvSpPr>
          <p:nvPr/>
        </p:nvSpPr>
        <p:spPr bwMode="auto">
          <a:xfrm>
            <a:off x="2514600" y="26670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휴먼옛체" pitchFamily="18" charset="-127"/>
                <a:ea typeface="휴먼옛체" pitchFamily="18" charset="-127"/>
              </a:rPr>
              <a:t>감 사 합 니 다</a:t>
            </a:r>
          </a:p>
        </p:txBody>
      </p:sp>
      <p:sp>
        <p:nvSpPr>
          <p:cNvPr id="47108" name="Text Box 3076"/>
          <p:cNvSpPr txBox="1">
            <a:spLocks noChangeArrowheads="1"/>
          </p:cNvSpPr>
          <p:nvPr/>
        </p:nvSpPr>
        <p:spPr bwMode="auto">
          <a:xfrm>
            <a:off x="5696272" y="4513763"/>
            <a:ext cx="31242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BJ Systems,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Inc.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b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endParaRPr lang="en-US" altLang="ko-KR" sz="1600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Tel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070-4202-8108</a:t>
            </a:r>
            <a:endParaRPr lang="en-US" altLang="ko-KR" sz="16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Fax: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02-2635-8108</a:t>
            </a:r>
            <a:endParaRPr lang="en-US" altLang="ko-KR" sz="16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e-mail: </a:t>
            </a:r>
            <a:r>
              <a:rPr lang="en-US" altLang="ko-KR" sz="1600" dirty="0" smtClean="0">
                <a:latin typeface="Tahoma" pitchFamily="34" charset="0"/>
                <a:hlinkClick r:id="rId2"/>
              </a:rPr>
              <a:t>hotsoft@bjsystems.kr</a:t>
            </a:r>
            <a:endParaRPr lang="en-US" altLang="ko-KR" sz="1600" dirty="0" smtClean="0">
              <a:latin typeface="Tahoma" pitchFamily="34" charset="0"/>
            </a:endParaRPr>
          </a:p>
        </p:txBody>
      </p:sp>
      <p:sp>
        <p:nvSpPr>
          <p:cNvPr id="47110" name="Line 3078"/>
          <p:cNvSpPr>
            <a:spLocks noChangeShapeType="1"/>
          </p:cNvSpPr>
          <p:nvPr/>
        </p:nvSpPr>
        <p:spPr bwMode="auto">
          <a:xfrm>
            <a:off x="5148064" y="4241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61048"/>
            <a:ext cx="134697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929190" y="2857496"/>
            <a:ext cx="3867944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Ⅰ. Corporate Profile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          회사개요 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/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회사연혁 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/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조직현황</a:t>
            </a:r>
          </a:p>
          <a:p>
            <a:pPr>
              <a:lnSpc>
                <a:spcPct val="120000"/>
              </a:lnSpc>
            </a:pPr>
            <a:endParaRPr lang="ko-KR" altLang="en-US" sz="800" b="1" dirty="0">
              <a:effectLst>
                <a:outerShdw blurRad="38100" dist="38100" dir="2700000" algn="tl">
                  <a:srgbClr val="C0C0C0"/>
                </a:outerShdw>
              </a:effectLst>
              <a:latin typeface="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Ⅱ. Business Status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사업분야 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/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사업전략 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/ </a:t>
            </a:r>
            <a:r>
              <a:rPr lang="ko-KR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사업모델 </a:t>
            </a:r>
          </a:p>
          <a:p>
            <a:pPr>
              <a:lnSpc>
                <a:spcPct val="120000"/>
              </a:lnSpc>
            </a:pPr>
            <a:endParaRPr lang="ko-KR" alt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Ⅲ. </a:t>
            </a:r>
            <a:r>
              <a:rPr lang="en-US" altLang="ko-K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Management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Status</a:t>
            </a: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        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 Partner </a:t>
            </a:r>
            <a:r>
              <a:rPr lang="en-US" altLang="ko-KR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"/>
              </a:rPr>
              <a:t>/ Customer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  <a:latin typeface="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752600" y="990600"/>
            <a:ext cx="563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ko-KR" altLang="en-US" sz="2800" dirty="0" err="1">
                <a:latin typeface="Times New Roman" charset="0"/>
              </a:rPr>
              <a:t>ㅡ</a:t>
            </a:r>
            <a:r>
              <a:rPr lang="ko-KR" altLang="en-US" sz="2800" dirty="0">
                <a:latin typeface="Times New Roman" charset="0"/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CONTENTS</a:t>
            </a: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</a:t>
            </a:r>
            <a:r>
              <a:rPr lang="ko-KR" altLang="en-US" sz="2800" dirty="0" err="1">
                <a:latin typeface="Times New Roman" charset="0"/>
              </a:rPr>
              <a:t>ㅡ</a:t>
            </a:r>
            <a:endParaRPr lang="ko-KR" altLang="en-US" sz="28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5562600" y="27432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Corporate Profile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6400800" y="3429000"/>
            <a:ext cx="213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회 </a:t>
            </a:r>
            <a:r>
              <a:rPr lang="ko-KR" alt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사 개 요</a:t>
            </a:r>
          </a:p>
          <a:p>
            <a:pPr algn="r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회 사 연 혁</a:t>
            </a:r>
          </a:p>
          <a:p>
            <a:pPr algn="r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조 직 현 황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7504" y="836712"/>
            <a:ext cx="25097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solidFill>
                  <a:srgbClr val="0070C0"/>
                </a:solidFill>
                <a:latin typeface="Times New Roman" charset="0"/>
              </a:rPr>
              <a:t>Value Creation with  BJ Systems</a:t>
            </a:r>
            <a:endParaRPr lang="en-US" altLang="ko-KR" sz="1400" i="1" dirty="0">
              <a:solidFill>
                <a:srgbClr val="0070C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1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43800" y="228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lephant" pitchFamily="18" charset="0"/>
              </a:rPr>
              <a:t>회사개요</a:t>
            </a:r>
            <a:endParaRPr lang="ko-KR" altLang="en-US" b="1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277" y="1071546"/>
            <a:ext cx="42148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/>
              <a:t>회사 일반 현황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Group 5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8505845"/>
              </p:ext>
            </p:extLst>
          </p:nvPr>
        </p:nvGraphicFramePr>
        <p:xfrm>
          <a:off x="428596" y="1395549"/>
          <a:ext cx="4226175" cy="4748094"/>
        </p:xfrm>
        <a:graphic>
          <a:graphicData uri="http://schemas.openxmlformats.org/drawingml/2006/table">
            <a:tbl>
              <a:tblPr/>
              <a:tblGrid>
                <a:gridCol w="831511"/>
                <a:gridCol w="3394664"/>
              </a:tblGrid>
              <a:tr h="394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                                                                                                        </a:t>
                      </a:r>
                    </a:p>
                  </a:txBody>
                  <a:tcPr marL="90019" marR="90019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㈜</a:t>
                      </a:r>
                      <a:r>
                        <a:rPr kumimoji="0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비제이시스템즈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BJ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Systems, Inc</a:t>
                      </a:r>
                      <a:endParaRPr kumimoji="0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0019" marR="90019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51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설립일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2007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r>
                        <a:rPr kumimoji="0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5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대표이사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경 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鄭 敬 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/ Jung Kyung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Yun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5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자본금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천만원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5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매출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억원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(2013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매출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5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임직원 수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(2014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월말 현재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2627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주요사업분야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Integration (SI)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IT Outsourcing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e-Commerce Solution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 및 개발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(Server)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 및 공급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IP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CTI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 유통 등</a:t>
                      </a: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297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경기도 성남시 분당구 대왕판교로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644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번길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다산타워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5, 6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층 </a:t>
                      </a: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54004" marR="54004" marT="36003" marB="36003" anchor="ctr" horzOverflow="overflow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82-70-4202-8108 (FAX : 82-2-2635-8108)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4" marR="54004" marT="36003" marB="36003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76"/>
          <p:cNvSpPr>
            <a:spLocks noChangeArrowheads="1"/>
          </p:cNvSpPr>
          <p:nvPr/>
        </p:nvSpPr>
        <p:spPr bwMode="auto">
          <a:xfrm>
            <a:off x="483590" y="1092654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76"/>
          <p:cNvSpPr>
            <a:spLocks noChangeArrowheads="1"/>
          </p:cNvSpPr>
          <p:nvPr/>
        </p:nvSpPr>
        <p:spPr bwMode="auto">
          <a:xfrm>
            <a:off x="428596" y="1134785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1071546"/>
            <a:ext cx="3571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 smtClean="0"/>
              <a:t>주요연혁</a:t>
            </a:r>
            <a:endParaRPr lang="ko-KR" altLang="en-US" dirty="0"/>
          </a:p>
        </p:txBody>
      </p:sp>
      <p:sp>
        <p:nvSpPr>
          <p:cNvPr id="9" name="Rectangle 676"/>
          <p:cNvSpPr>
            <a:spLocks noChangeArrowheads="1"/>
          </p:cNvSpPr>
          <p:nvPr/>
        </p:nvSpPr>
        <p:spPr bwMode="auto">
          <a:xfrm>
            <a:off x="5196693" y="1092654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76"/>
          <p:cNvSpPr>
            <a:spLocks noChangeArrowheads="1"/>
          </p:cNvSpPr>
          <p:nvPr/>
        </p:nvSpPr>
        <p:spPr bwMode="auto">
          <a:xfrm>
            <a:off x="5141699" y="1134785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5000628" y="1571612"/>
            <a:ext cx="3794123" cy="371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2007    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㈜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알엔비기술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설립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AutoNum type="arabicPlain" startAt="2011"/>
            </a:pP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   핸디소프트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BPM 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솔루션 파트너 선정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AutoNum type="arabicPlain" startAt="2011"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2011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   사명변경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알엔비기술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=&gt; 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비제이시스템즈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2"/>
            </a:pP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    IBM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웹스피어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e-Commerce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솔루션 파트너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2"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2"/>
            </a:pP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   신세계몰 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개발 및 운영 파트너 선정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2"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3"/>
            </a:pP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롯데홈쇼핑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CTI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구축 시스템 공급 파트너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3"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AutoNum type="arabicPlain" startAt="2013"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2013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AIA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생명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TM 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콜센터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시스템 구축 파트너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Font typeface="Wingdings" pitchFamily="2" charset="2"/>
              <a:buAutoNum type="arabicPlain" startAt="2013"/>
            </a:pP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2014  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PNP</a:t>
            </a:r>
            <a:r>
              <a:rPr lang="ko-KR" altLang="en-US" sz="1050" dirty="0" err="1" smtClean="0">
                <a:latin typeface="HY견고딕" pitchFamily="18" charset="-127"/>
                <a:ea typeface="HY견고딕" pitchFamily="18" charset="-127"/>
              </a:rPr>
              <a:t>시큐어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보안솔루션 파트너 선정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068"/>
          <p:cNvSpPr>
            <a:spLocks noChangeArrowheads="1"/>
          </p:cNvSpPr>
          <p:nvPr/>
        </p:nvSpPr>
        <p:spPr bwMode="auto">
          <a:xfrm>
            <a:off x="2095500" y="5257800"/>
            <a:ext cx="1262054" cy="3603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ko-KR" altLang="en-US" sz="1300"/>
              <a:t>임 원</a:t>
            </a:r>
          </a:p>
        </p:txBody>
      </p:sp>
      <p:sp>
        <p:nvSpPr>
          <p:cNvPr id="15381" name="Rectangle 2069"/>
          <p:cNvSpPr>
            <a:spLocks noChangeArrowheads="1"/>
          </p:cNvSpPr>
          <p:nvPr/>
        </p:nvSpPr>
        <p:spPr bwMode="auto">
          <a:xfrm>
            <a:off x="3529010" y="5257800"/>
            <a:ext cx="1328742" cy="3603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ko-KR" altLang="en-US" sz="1300" dirty="0"/>
              <a:t>관리</a:t>
            </a:r>
            <a:r>
              <a:rPr lang="en-US" altLang="ko-KR" sz="1300" dirty="0"/>
              <a:t>/</a:t>
            </a:r>
            <a:r>
              <a:rPr lang="ko-KR" altLang="en-US" sz="1300" dirty="0"/>
              <a:t>마케팅</a:t>
            </a:r>
          </a:p>
        </p:txBody>
      </p:sp>
      <p:sp>
        <p:nvSpPr>
          <p:cNvPr id="15382" name="Rectangle 2070"/>
          <p:cNvSpPr>
            <a:spLocks noChangeArrowheads="1"/>
          </p:cNvSpPr>
          <p:nvPr/>
        </p:nvSpPr>
        <p:spPr bwMode="auto">
          <a:xfrm>
            <a:off x="5029208" y="5257800"/>
            <a:ext cx="1114428" cy="3603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ko-KR" altLang="en-US" sz="1300"/>
              <a:t>영 업</a:t>
            </a:r>
          </a:p>
        </p:txBody>
      </p:sp>
      <p:sp>
        <p:nvSpPr>
          <p:cNvPr id="15383" name="Rectangle 2071"/>
          <p:cNvSpPr>
            <a:spLocks noChangeArrowheads="1"/>
          </p:cNvSpPr>
          <p:nvPr/>
        </p:nvSpPr>
        <p:spPr bwMode="auto">
          <a:xfrm>
            <a:off x="6286512" y="5257800"/>
            <a:ext cx="1214446" cy="3603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ko-KR" altLang="en-US" sz="1300" dirty="0" smtClean="0"/>
              <a:t>개발</a:t>
            </a:r>
            <a:endParaRPr lang="en-US" altLang="ko-KR" sz="1300" dirty="0"/>
          </a:p>
        </p:txBody>
      </p:sp>
      <p:sp>
        <p:nvSpPr>
          <p:cNvPr id="15385" name="Rectangle 2073"/>
          <p:cNvSpPr>
            <a:spLocks noChangeArrowheads="1"/>
          </p:cNvSpPr>
          <p:nvPr/>
        </p:nvSpPr>
        <p:spPr bwMode="auto">
          <a:xfrm>
            <a:off x="2095500" y="5659438"/>
            <a:ext cx="1262054" cy="36036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6" name="Rectangle 2074"/>
          <p:cNvSpPr>
            <a:spLocks noChangeArrowheads="1"/>
          </p:cNvSpPr>
          <p:nvPr/>
        </p:nvSpPr>
        <p:spPr bwMode="auto">
          <a:xfrm>
            <a:off x="3529010" y="5659438"/>
            <a:ext cx="1328742" cy="36036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7" name="Rectangle 2075"/>
          <p:cNvSpPr>
            <a:spLocks noChangeArrowheads="1"/>
          </p:cNvSpPr>
          <p:nvPr/>
        </p:nvSpPr>
        <p:spPr bwMode="auto">
          <a:xfrm>
            <a:off x="5029208" y="5659438"/>
            <a:ext cx="1114428" cy="36036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88" name="Rectangle 2076"/>
          <p:cNvSpPr>
            <a:spLocks noChangeArrowheads="1"/>
          </p:cNvSpPr>
          <p:nvPr/>
        </p:nvSpPr>
        <p:spPr bwMode="auto">
          <a:xfrm>
            <a:off x="6286512" y="5659438"/>
            <a:ext cx="1214446" cy="36036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4</a:t>
            </a:r>
            <a:endParaRPr lang="en-US" altLang="ko-KR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408" name="Text Box 2096"/>
          <p:cNvSpPr txBox="1">
            <a:spLocks noChangeArrowheads="1"/>
          </p:cNvSpPr>
          <p:nvPr/>
        </p:nvSpPr>
        <p:spPr bwMode="auto">
          <a:xfrm>
            <a:off x="7620000" y="5257800"/>
            <a:ext cx="457200" cy="36036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ko-KR" altLang="en-US" sz="1300"/>
              <a:t>계</a:t>
            </a:r>
          </a:p>
        </p:txBody>
      </p:sp>
      <p:sp>
        <p:nvSpPr>
          <p:cNvPr id="15409" name="Text Box 2097"/>
          <p:cNvSpPr txBox="1">
            <a:spLocks noChangeArrowheads="1"/>
          </p:cNvSpPr>
          <p:nvPr/>
        </p:nvSpPr>
        <p:spPr bwMode="auto">
          <a:xfrm>
            <a:off x="7620000" y="5659438"/>
            <a:ext cx="457200" cy="36036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8</a:t>
            </a:r>
            <a:endParaRPr lang="en-US" altLang="ko-KR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437" name="Picture 2125" descr="employ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5105400"/>
            <a:ext cx="1255712" cy="12954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440" name="Rectangle 2128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lephant" pitchFamily="18" charset="0"/>
              </a:rPr>
              <a:t>조직현황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643306" y="1643050"/>
            <a:ext cx="1881263" cy="552462"/>
          </a:xfrm>
          <a:prstGeom prst="rect">
            <a:avLst/>
          </a:prstGeom>
          <a:solidFill>
            <a:srgbClr val="FFFFFF"/>
          </a:solidFill>
          <a:ln w="476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대표이사</a:t>
            </a:r>
            <a:endParaRPr kumimoji="0" lang="ko-KR" altLang="en-US" sz="1600" spc="-150" dirty="0">
              <a:solidFill>
                <a:schemeClr val="tx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613153" y="3057520"/>
            <a:ext cx="1955794" cy="50641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AE8F7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서비스 </a:t>
            </a:r>
            <a:r>
              <a:rPr kumimoji="0" lang="ko-KR" altLang="en-US" sz="1600" spc="-150" dirty="0" err="1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사업팀</a:t>
            </a:r>
            <a:r>
              <a:rPr kumimoji="0" lang="ko-KR" altLang="en-US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ko-KR" altLang="en-US" sz="1600" spc="-150" dirty="0">
              <a:solidFill>
                <a:schemeClr val="tx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794924" y="3051170"/>
            <a:ext cx="1848910" cy="50641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AE8F7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경영 </a:t>
            </a:r>
            <a:r>
              <a:rPr kumimoji="0" lang="ko-KR" altLang="en-US" sz="1600" spc="-150" dirty="0" err="1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지원팀</a:t>
            </a:r>
            <a:endParaRPr kumimoji="0" lang="en-US" altLang="ko-KR" sz="1600" spc="-150" dirty="0">
              <a:solidFill>
                <a:schemeClr val="tx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500166" y="3065458"/>
            <a:ext cx="1879614" cy="50641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AE8F7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SI </a:t>
            </a:r>
            <a:r>
              <a:rPr kumimoji="0" lang="ko-KR" altLang="en-US" sz="1600" spc="-150" dirty="0" smtClean="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사업부</a:t>
            </a:r>
            <a:endParaRPr kumimoji="0" lang="ko-KR" altLang="en-US" sz="1600" spc="-150" dirty="0">
              <a:solidFill>
                <a:schemeClr val="tx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8" name="꺾인 연결선 67"/>
          <p:cNvCxnSpPr/>
          <p:nvPr/>
        </p:nvCxnSpPr>
        <p:spPr>
          <a:xfrm rot="5400000">
            <a:off x="3079730" y="1562107"/>
            <a:ext cx="869946" cy="214945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7" idx="2"/>
            <a:endCxn id="61" idx="0"/>
          </p:cNvCxnSpPr>
          <p:nvPr/>
        </p:nvCxnSpPr>
        <p:spPr>
          <a:xfrm rot="16200000" flipH="1">
            <a:off x="4156490" y="2622960"/>
            <a:ext cx="862008" cy="711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57" idx="2"/>
            <a:endCxn id="62" idx="0"/>
          </p:cNvCxnSpPr>
          <p:nvPr/>
        </p:nvCxnSpPr>
        <p:spPr>
          <a:xfrm rot="16200000" flipH="1">
            <a:off x="5223829" y="1555620"/>
            <a:ext cx="855658" cy="213544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1500166" y="3786190"/>
            <a:ext cx="1879614" cy="92869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66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52000"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Sales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SI / Infra / Solution</a:t>
            </a:r>
          </a:p>
          <a:p>
            <a:pPr>
              <a:defRPr/>
            </a:pP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기업</a:t>
            </a: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/ </a:t>
            </a: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금융 </a:t>
            </a: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/ </a:t>
            </a: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공공</a:t>
            </a:r>
            <a:endParaRPr lang="en-US" altLang="ko-KR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643306" y="3786190"/>
            <a:ext cx="1919294" cy="92869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66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52000"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HW </a:t>
            </a: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기술지원</a:t>
            </a:r>
            <a:endParaRPr lang="en-US" altLang="ko-KR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System Integration </a:t>
            </a:r>
          </a:p>
          <a:p>
            <a:pPr>
              <a:defRPr/>
            </a:pP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IT Outsourcing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5786446" y="3786190"/>
            <a:ext cx="1857073" cy="92869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66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52000" anchor="ctr"/>
          <a:lstStyle/>
          <a:p>
            <a:pPr>
              <a:defRPr/>
            </a:pP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재무</a:t>
            </a: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/</a:t>
            </a: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회계</a:t>
            </a:r>
            <a:endParaRPr lang="en-US" altLang="ko-KR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관리</a:t>
            </a:r>
            <a:r>
              <a:rPr lang="en-US" altLang="ko-KR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/</a:t>
            </a:r>
            <a:r>
              <a:rPr lang="ko-KR" altLang="en-US" sz="1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마켓팅</a:t>
            </a:r>
            <a:r>
              <a:rPr lang="ko-KR" alt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산돌고딕 M" pitchFamily="18" charset="-127"/>
                <a:ea typeface="산돌고딕 M" pitchFamily="18" charset="-127"/>
              </a:rPr>
              <a:t> 지원</a:t>
            </a:r>
            <a:endParaRPr lang="en-US" altLang="ko-KR" sz="1400" dirty="0" smtClean="0">
              <a:solidFill>
                <a:schemeClr val="tx2">
                  <a:lumMod val="75000"/>
                  <a:lumOff val="25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231" y="1089839"/>
            <a:ext cx="6994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28" name="Rectangle 676"/>
          <p:cNvSpPr>
            <a:spLocks noChangeArrowheads="1"/>
          </p:cNvSpPr>
          <p:nvPr/>
        </p:nvSpPr>
        <p:spPr bwMode="auto">
          <a:xfrm>
            <a:off x="234133" y="1109981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676"/>
          <p:cNvSpPr>
            <a:spLocks noChangeArrowheads="1"/>
          </p:cNvSpPr>
          <p:nvPr/>
        </p:nvSpPr>
        <p:spPr bwMode="auto">
          <a:xfrm>
            <a:off x="179139" y="1152112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7504" y="836712"/>
            <a:ext cx="25097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solidFill>
                  <a:srgbClr val="0070C0"/>
                </a:solidFill>
                <a:latin typeface="Times New Roman" charset="0"/>
              </a:rPr>
              <a:t>Value Creation with  BJ Systems</a:t>
            </a:r>
            <a:endParaRPr lang="en-US" altLang="ko-KR" sz="1400" i="1" dirty="0">
              <a:solidFill>
                <a:srgbClr val="0070C0"/>
              </a:solidFill>
              <a:latin typeface="Times New Roman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86578" y="3505200"/>
            <a:ext cx="174782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주요사업부문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사업영역 및 전략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43600" y="27432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Business 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30171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lephant" pitchFamily="18" charset="0"/>
              </a:rPr>
              <a:t>사업분야           </a:t>
            </a:r>
            <a:endParaRPr lang="ko-KR" altLang="en-US" b="1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231" y="1089839"/>
            <a:ext cx="6994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 smtClean="0"/>
              <a:t>주요 사업 영역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142976" y="1357299"/>
            <a:ext cx="6715171" cy="5072097"/>
            <a:chOff x="-579719" y="3889453"/>
            <a:chExt cx="7040980" cy="5318186"/>
          </a:xfrm>
        </p:grpSpPr>
        <p:grpSp>
          <p:nvGrpSpPr>
            <p:cNvPr id="22" name="그룹 216"/>
            <p:cNvGrpSpPr/>
            <p:nvPr/>
          </p:nvGrpSpPr>
          <p:grpSpPr>
            <a:xfrm>
              <a:off x="-579719" y="3889453"/>
              <a:ext cx="3749037" cy="3370682"/>
              <a:chOff x="296373" y="4979266"/>
              <a:chExt cx="2989752" cy="2688023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296373" y="4979266"/>
                <a:ext cx="2989752" cy="2688023"/>
              </a:xfrm>
              <a:prstGeom prst="ellipse">
                <a:avLst/>
              </a:prstGeom>
              <a:solidFill>
                <a:sysClr val="window" lastClr="FFFFFF"/>
              </a:solidFill>
              <a:ln w="63500" cap="flat" cmpd="sng" algn="ctr">
                <a:solidFill>
                  <a:sysClr val="window" lastClr="FFFFFF">
                    <a:lumMod val="75000"/>
                    <a:alpha val="47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415841" y="5098733"/>
                <a:ext cx="2763126" cy="2449088"/>
              </a:xfrm>
              <a:prstGeom prst="ellipse">
                <a:avLst/>
              </a:prstGeom>
              <a:solidFill>
                <a:sysClr val="window" lastClr="FFFFFF">
                  <a:lumMod val="85000"/>
                  <a:alpha val="66000"/>
                </a:sysClr>
              </a:solidFill>
              <a:ln w="635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3" name="그룹 217"/>
            <p:cNvGrpSpPr/>
            <p:nvPr/>
          </p:nvGrpSpPr>
          <p:grpSpPr>
            <a:xfrm>
              <a:off x="3617221" y="3964356"/>
              <a:ext cx="2844040" cy="2758739"/>
              <a:chOff x="1214422" y="5038999"/>
              <a:chExt cx="2268042" cy="220001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1214422" y="5038999"/>
                <a:ext cx="2268042" cy="2200016"/>
              </a:xfrm>
              <a:prstGeom prst="ellipse">
                <a:avLst/>
              </a:prstGeom>
              <a:solidFill>
                <a:sysClr val="window" lastClr="FFFFFF"/>
              </a:solidFill>
              <a:ln w="63500" cap="flat" cmpd="sng" algn="ctr">
                <a:solidFill>
                  <a:sysClr val="window" lastClr="FFFFFF">
                    <a:lumMod val="75000"/>
                    <a:alpha val="47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321579" y="5159430"/>
                <a:ext cx="2033418" cy="1972428"/>
              </a:xfrm>
              <a:prstGeom prst="ellipse">
                <a:avLst/>
              </a:prstGeom>
              <a:solidFill>
                <a:sysClr val="window" lastClr="FFFFFF">
                  <a:lumMod val="85000"/>
                  <a:alpha val="66000"/>
                </a:sysClr>
              </a:solidFill>
              <a:ln w="635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4" name="그룹 218"/>
            <p:cNvGrpSpPr/>
            <p:nvPr/>
          </p:nvGrpSpPr>
          <p:grpSpPr>
            <a:xfrm>
              <a:off x="2045609" y="6427127"/>
              <a:ext cx="2917572" cy="2780512"/>
              <a:chOff x="1214422" y="5167312"/>
              <a:chExt cx="2326682" cy="2217379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1214422" y="5167312"/>
                <a:ext cx="2326682" cy="2217379"/>
              </a:xfrm>
              <a:prstGeom prst="ellipse">
                <a:avLst/>
              </a:prstGeom>
              <a:solidFill>
                <a:sysClr val="window" lastClr="FFFFFF"/>
              </a:solidFill>
              <a:ln w="63500" cap="flat" cmpd="sng" algn="ctr">
                <a:solidFill>
                  <a:sysClr val="window" lastClr="FFFFFF">
                    <a:lumMod val="75000"/>
                    <a:alpha val="47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00340" y="5285088"/>
                <a:ext cx="2159791" cy="1987995"/>
              </a:xfrm>
              <a:prstGeom prst="ellipse">
                <a:avLst/>
              </a:prstGeom>
              <a:solidFill>
                <a:sysClr val="window" lastClr="FFFFFF">
                  <a:lumMod val="85000"/>
                  <a:alpha val="66000"/>
                </a:sysClr>
              </a:solidFill>
              <a:ln w="635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5" name="그룹 219"/>
            <p:cNvGrpSpPr/>
            <p:nvPr/>
          </p:nvGrpSpPr>
          <p:grpSpPr>
            <a:xfrm>
              <a:off x="2452673" y="5260315"/>
              <a:ext cx="1881193" cy="1881193"/>
              <a:chOff x="2714620" y="6024570"/>
              <a:chExt cx="1500198" cy="1500198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714620" y="6024570"/>
                <a:ext cx="1500198" cy="1500198"/>
              </a:xfrm>
              <a:prstGeom prst="ellipse">
                <a:avLst/>
              </a:prstGeom>
              <a:solidFill>
                <a:srgbClr val="4F81BD">
                  <a:alpha val="50000"/>
                </a:srgbClr>
              </a:solidFill>
              <a:ln w="1270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783511" y="6093461"/>
                <a:ext cx="1362416" cy="1362416"/>
              </a:xfrm>
              <a:prstGeom prst="ellipse">
                <a:avLst/>
              </a:prstGeom>
              <a:solidFill>
                <a:srgbClr val="4F81BD">
                  <a:alpha val="84000"/>
                </a:srgbClr>
              </a:solidFill>
              <a:ln w="1270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6" name="TextBox 39"/>
            <p:cNvSpPr txBox="1"/>
            <p:nvPr/>
          </p:nvSpPr>
          <p:spPr>
            <a:xfrm>
              <a:off x="2385566" y="5756984"/>
              <a:ext cx="1999166" cy="87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2400" b="1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주요 사업</a:t>
              </a:r>
              <a:r>
                <a:rPr lang="en-US" altLang="ko-KR" sz="2400" b="1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/>
              </a:r>
              <a:br>
                <a:rPr lang="en-US" altLang="ko-KR" sz="2400" b="1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</a:br>
              <a:r>
                <a:rPr lang="ko-KR" altLang="en-US" sz="2400" b="1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영역</a:t>
              </a:r>
              <a:endParaRPr lang="en-US" altLang="ko-KR" sz="1200" b="1" dirty="0" smtClean="0">
                <a:solidFill>
                  <a:sysClr val="window" lastClr="FFFFFF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19130" y="4465294"/>
              <a:ext cx="2267830" cy="242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협업 솔루션</a:t>
              </a: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/>
              </a:r>
              <a:b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Groupware, EDMS</a:t>
              </a:r>
              <a:endParaRPr lang="en-US" altLang="ko-KR" sz="1200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WAS, DBMS</a:t>
              </a:r>
            </a:p>
            <a:p>
              <a:pPr marL="88900" indent="-88900">
                <a:defRPr/>
              </a:pP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TMAX, </a:t>
              </a:r>
              <a:r>
                <a:rPr lang="en-US" altLang="ko-KR" sz="1200" dirty="0" err="1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Tibero</a:t>
              </a: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, </a:t>
              </a:r>
              <a:r>
                <a:rPr lang="ko-KR" altLang="en-US" sz="1200" dirty="0" err="1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알티베이스</a:t>
              </a:r>
              <a:endParaRPr lang="en-US" altLang="ko-KR" sz="1200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백업</a:t>
              </a: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</a:t>
              </a: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솔루션</a:t>
              </a: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/>
              </a:r>
              <a:b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</a:br>
              <a:r>
                <a:rPr lang="ko-KR" altLang="en-US" sz="1200" dirty="0" err="1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넷볼트</a:t>
              </a:r>
              <a:endParaRPr lang="en-US" altLang="ko-KR" sz="1200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가상화 솔루션</a:t>
              </a: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/>
              </a:r>
              <a:b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</a:br>
              <a:r>
                <a:rPr lang="en-US" altLang="ko-KR" sz="1200" dirty="0" err="1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Vmware</a:t>
              </a:r>
              <a:endParaRPr lang="en-US" altLang="ko-KR" sz="1200" dirty="0" smtClean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Contact Center</a:t>
              </a: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E-Commerce</a:t>
              </a: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보안솔루션</a:t>
              </a:r>
              <a:endParaRPr lang="en-US" altLang="ko-KR" sz="1200" b="1" dirty="0" smtClean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defRPr/>
              </a:pP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PNP</a:t>
              </a:r>
              <a:r>
                <a:rPr lang="ko-KR" altLang="en-US" sz="1200" dirty="0" err="1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시큐어</a:t>
              </a:r>
              <a:endParaRPr lang="en-US" altLang="ko-KR" sz="1200" b="1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3924468" y="4593491"/>
              <a:ext cx="1999166" cy="41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2000" b="1" dirty="0" smtClean="0">
                <a:solidFill>
                  <a:srgbClr val="4F81BD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29" name="TextBox 45"/>
            <p:cNvSpPr txBox="1"/>
            <p:nvPr/>
          </p:nvSpPr>
          <p:spPr>
            <a:xfrm>
              <a:off x="2556263" y="7543466"/>
              <a:ext cx="2332014" cy="1258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8900" lvl="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시스템 통합 </a:t>
              </a: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(</a:t>
              </a:r>
              <a:r>
                <a:rPr lang="en-US" altLang="ko-KR" sz="1200" b="1" dirty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SI</a:t>
              </a:r>
              <a:r>
                <a:rPr lang="ko-KR" altLang="en-US" sz="1200" b="1" dirty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사업</a:t>
              </a:r>
              <a: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)</a:t>
              </a:r>
              <a:br>
                <a:rPr lang="en-US" altLang="ko-KR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</a:b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IT Service</a:t>
              </a:r>
            </a:p>
            <a:p>
              <a:pPr marL="88900" lvl="0" indent="-88900">
                <a:defRPr/>
              </a:pPr>
              <a:r>
                <a:rPr lang="en-US" altLang="ko-KR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  SM  </a:t>
              </a:r>
              <a:r>
                <a:rPr lang="ko-KR" altLang="en-US" sz="1200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운영 및 유지보수</a:t>
              </a:r>
              <a:endParaRPr lang="en-US" altLang="ko-KR" sz="1200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공공 분야</a:t>
              </a:r>
              <a:endParaRPr lang="en-US" altLang="ko-KR" sz="1200" b="1" dirty="0" smtClean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금융 분야</a:t>
              </a:r>
              <a:endParaRPr lang="en-US" altLang="ko-KR" sz="1200" b="1" dirty="0" smtClean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  <a:p>
              <a:pPr marL="88900" indent="-88900">
                <a:buFont typeface="Arial" pitchFamily="34" charset="0"/>
                <a:buChar char="•"/>
                <a:defRPr/>
              </a:pPr>
              <a:r>
                <a:rPr lang="ko-KR" altLang="en-US" sz="1200" b="1" dirty="0" smtClean="0">
                  <a:solidFill>
                    <a:srgbClr val="002060"/>
                  </a:solidFill>
                  <a:latin typeface="+mn-ea"/>
                  <a:cs typeface="Arial" pitchFamily="34" charset="0"/>
                </a:rPr>
                <a:t>일반기업 분야</a:t>
              </a:r>
              <a:endParaRPr lang="en-US" altLang="ko-KR" sz="1200" dirty="0">
                <a:solidFill>
                  <a:srgbClr val="002060"/>
                </a:solidFill>
                <a:latin typeface="+mn-ea"/>
                <a:cs typeface="Arial" pitchFamily="34" charset="0"/>
              </a:endParaRPr>
            </a:p>
          </p:txBody>
        </p:sp>
      </p:grpSp>
      <p:sp>
        <p:nvSpPr>
          <p:cNvPr id="50" name="Rectangle 676"/>
          <p:cNvSpPr>
            <a:spLocks noChangeArrowheads="1"/>
          </p:cNvSpPr>
          <p:nvPr/>
        </p:nvSpPr>
        <p:spPr bwMode="auto">
          <a:xfrm>
            <a:off x="234133" y="1109981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76"/>
          <p:cNvSpPr>
            <a:spLocks noChangeArrowheads="1"/>
          </p:cNvSpPr>
          <p:nvPr/>
        </p:nvSpPr>
        <p:spPr bwMode="auto">
          <a:xfrm>
            <a:off x="179139" y="1152112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86446" y="2428868"/>
            <a:ext cx="16430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Server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Network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Storage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System S/W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Security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altLang="ko-KR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CTI </a:t>
            </a:r>
            <a:r>
              <a:rPr lang="ko-KR" altLang="en-US" sz="1200" b="1" dirty="0" smtClean="0">
                <a:solidFill>
                  <a:srgbClr val="002060"/>
                </a:solidFill>
                <a:latin typeface="굴림"/>
                <a:cs typeface="Arial" pitchFamily="34" charset="0"/>
              </a:rPr>
              <a:t>통신시스템</a:t>
            </a:r>
            <a:endParaRPr lang="en-US" altLang="ko-KR" sz="1200" b="1" dirty="0">
              <a:solidFill>
                <a:srgbClr val="002060"/>
              </a:solidFill>
              <a:latin typeface="굴림"/>
              <a:cs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14876" y="4429132"/>
            <a:ext cx="45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4F81BD"/>
                </a:solidFill>
                <a:latin typeface="+mn-ea"/>
                <a:cs typeface="Arial" pitchFamily="34" charset="0"/>
              </a:rPr>
              <a:t>SI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724789" y="2000240"/>
            <a:ext cx="1418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4F81BD"/>
                </a:solidFill>
                <a:latin typeface="+mn-ea"/>
                <a:cs typeface="Arial" pitchFamily="34" charset="0"/>
              </a:rPr>
              <a:t>Infra</a:t>
            </a:r>
            <a:r>
              <a:rPr lang="ko-KR" altLang="en-US" b="1" dirty="0" smtClean="0">
                <a:solidFill>
                  <a:srgbClr val="4F81BD"/>
                </a:solidFill>
                <a:latin typeface="+mn-ea"/>
                <a:cs typeface="Arial" pitchFamily="34" charset="0"/>
              </a:rPr>
              <a:t>구축</a:t>
            </a:r>
            <a:endParaRPr lang="en-US" altLang="ko-KR" b="1" dirty="0" smtClean="0">
              <a:solidFill>
                <a:srgbClr val="4F81BD"/>
              </a:solidFill>
              <a:latin typeface="+mn-ea"/>
              <a:cs typeface="Arial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84585" y="1467137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4F81BD"/>
                </a:solidFill>
                <a:latin typeface="+mn-ea"/>
                <a:cs typeface="Arial" pitchFamily="34" charset="0"/>
              </a:rPr>
              <a:t>S/W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lephant" pitchFamily="18" charset="0"/>
              </a:rPr>
              <a:t>사업분야           </a:t>
            </a:r>
            <a:endParaRPr lang="ko-KR" altLang="en-US" b="1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" name="AutoShape 550"/>
          <p:cNvSpPr>
            <a:spLocks noChangeArrowheads="1"/>
          </p:cNvSpPr>
          <p:nvPr/>
        </p:nvSpPr>
        <p:spPr bwMode="auto">
          <a:xfrm>
            <a:off x="5141791" y="4126703"/>
            <a:ext cx="3787927" cy="2334879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E6EDF6"/>
              </a:gs>
              <a:gs pos="51000">
                <a:srgbClr val="DCE6F2"/>
              </a:gs>
              <a:gs pos="100000">
                <a:srgbClr val="ADC5E1">
                  <a:alpha val="0"/>
                </a:srgbClr>
              </a:gs>
            </a:gsLst>
            <a:lin ang="5400000" scaled="0"/>
          </a:gradFill>
          <a:ln w="9525">
            <a:solidFill>
              <a:srgbClr val="97B7D1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5895" algn="ctr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endParaRPr kumimoji="0" lang="ko-KR" altLang="en-US" sz="1000" b="1" dirty="0">
              <a:latin typeface="+mn-ea"/>
            </a:endParaRPr>
          </a:p>
        </p:txBody>
      </p:sp>
      <p:sp>
        <p:nvSpPr>
          <p:cNvPr id="40" name="AutoShape 550"/>
          <p:cNvSpPr>
            <a:spLocks noChangeArrowheads="1"/>
          </p:cNvSpPr>
          <p:nvPr/>
        </p:nvSpPr>
        <p:spPr bwMode="auto">
          <a:xfrm>
            <a:off x="216745" y="4116176"/>
            <a:ext cx="3840756" cy="2344707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E6EDF6"/>
              </a:gs>
              <a:gs pos="51000">
                <a:srgbClr val="DCE6F2"/>
              </a:gs>
              <a:gs pos="100000">
                <a:srgbClr val="ADC5E1">
                  <a:alpha val="0"/>
                </a:srgbClr>
              </a:gs>
            </a:gsLst>
            <a:lin ang="5400000" scaled="0"/>
          </a:gradFill>
          <a:ln w="9525">
            <a:solidFill>
              <a:srgbClr val="97B7D1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5895" algn="ctr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endParaRPr kumimoji="0" lang="ko-KR" altLang="en-US" sz="1000" b="1" dirty="0">
              <a:latin typeface="+mn-ea"/>
            </a:endParaRPr>
          </a:p>
        </p:txBody>
      </p:sp>
      <p:sp>
        <p:nvSpPr>
          <p:cNvPr id="41" name="AutoShape 550"/>
          <p:cNvSpPr>
            <a:spLocks noChangeArrowheads="1"/>
          </p:cNvSpPr>
          <p:nvPr/>
        </p:nvSpPr>
        <p:spPr bwMode="auto">
          <a:xfrm>
            <a:off x="5131265" y="1409052"/>
            <a:ext cx="3798453" cy="250286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E6EDF6"/>
              </a:gs>
              <a:gs pos="51000">
                <a:srgbClr val="DCE6F2"/>
              </a:gs>
              <a:gs pos="100000">
                <a:srgbClr val="ADC5E1">
                  <a:alpha val="0"/>
                </a:srgbClr>
              </a:gs>
            </a:gsLst>
            <a:lin ang="5400000" scaled="0"/>
          </a:gradFill>
          <a:ln w="9525">
            <a:solidFill>
              <a:srgbClr val="97B7D1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5895" algn="ctr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endParaRPr kumimoji="0" lang="ko-KR" altLang="en-US" sz="1000" b="1" dirty="0">
              <a:latin typeface="+mn-ea"/>
            </a:endParaRPr>
          </a:p>
        </p:txBody>
      </p:sp>
      <p:sp>
        <p:nvSpPr>
          <p:cNvPr id="42" name="AutoShape 550"/>
          <p:cNvSpPr>
            <a:spLocks noChangeArrowheads="1"/>
          </p:cNvSpPr>
          <p:nvPr/>
        </p:nvSpPr>
        <p:spPr bwMode="auto">
          <a:xfrm flipV="1">
            <a:off x="216745" y="1409052"/>
            <a:ext cx="3802113" cy="2486272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E6EDF6"/>
              </a:gs>
              <a:gs pos="51000">
                <a:srgbClr val="DCE6F2"/>
              </a:gs>
              <a:gs pos="100000">
                <a:srgbClr val="ADC5E1">
                  <a:alpha val="0"/>
                </a:srgbClr>
              </a:gs>
            </a:gsLst>
            <a:lin ang="5400000" scaled="0"/>
          </a:gradFill>
          <a:ln w="9525">
            <a:solidFill>
              <a:srgbClr val="97B7D1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5895" algn="ctr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648325" algn="l"/>
              </a:tabLst>
              <a:defRPr/>
            </a:pPr>
            <a:endParaRPr kumimoji="0" lang="ko-KR" altLang="en-US" sz="1000" b="1" dirty="0">
              <a:latin typeface="+mn-ea"/>
            </a:endParaRP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00" t="26106" r="15485" b="57722"/>
          <a:stretch>
            <a:fillRect/>
          </a:stretch>
        </p:blipFill>
        <p:spPr bwMode="auto">
          <a:xfrm>
            <a:off x="418558" y="1586258"/>
            <a:ext cx="1791361" cy="87901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3"/>
          <p:cNvSpPr txBox="1">
            <a:spLocks noChangeArrowheads="1"/>
          </p:cNvSpPr>
          <p:nvPr/>
        </p:nvSpPr>
        <p:spPr bwMode="auto">
          <a:xfrm>
            <a:off x="301005" y="5687299"/>
            <a:ext cx="32932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defTabSz="1043056" fontAlgn="auto" latinLnBrk="0">
              <a:spcBef>
                <a:spcPts val="0"/>
              </a:spcBef>
              <a:spcAft>
                <a:spcPts val="0"/>
              </a:spcAft>
              <a:defRPr kumimoji="0" sz="11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  <a:lvl2pPr marL="520700" indent="-63500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2pPr>
            <a:lvl3pPr marL="1042988" indent="-1285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3pPr>
            <a:lvl4pPr marL="1563688" indent="-1920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4pPr>
            <a:lvl5pPr marL="2085975" indent="-257175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5pPr>
            <a:lvl6pPr>
              <a:defRPr kumimoji="1" sz="2100">
                <a:latin typeface="굴림" pitchFamily="50" charset="-127"/>
                <a:ea typeface="굴림" pitchFamily="50" charset="-127"/>
              </a:defRPr>
            </a:lvl6pPr>
            <a:lvl7pPr>
              <a:defRPr kumimoji="1" sz="2100">
                <a:latin typeface="굴림" pitchFamily="50" charset="-127"/>
                <a:ea typeface="굴림" pitchFamily="50" charset="-127"/>
              </a:defRPr>
            </a:lvl7pPr>
            <a:lvl8pPr>
              <a:defRPr kumimoji="1" sz="2100">
                <a:latin typeface="굴림" pitchFamily="50" charset="-127"/>
                <a:ea typeface="굴림" pitchFamily="50" charset="-127"/>
              </a:defRPr>
            </a:lvl8pPr>
            <a:lvl9pPr>
              <a:defRPr kumimoji="1" sz="2100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 smtClean="0">
                <a:sym typeface="Monotype Sorts" pitchFamily="2" charset="2"/>
              </a:rPr>
              <a:t>요구사항에 맞는 최고의 </a:t>
            </a:r>
            <a:r>
              <a:rPr lang="en-US" altLang="ko-KR" dirty="0" smtClean="0">
                <a:sym typeface="Monotype Sorts" pitchFamily="2" charset="2"/>
              </a:rPr>
              <a:t>IT </a:t>
            </a:r>
            <a:r>
              <a:rPr lang="ko-KR" altLang="en-US" dirty="0" smtClean="0">
                <a:sym typeface="Monotype Sorts" pitchFamily="2" charset="2"/>
              </a:rPr>
              <a:t>서비스를 제공</a:t>
            </a:r>
            <a:endParaRPr lang="en-US" altLang="ko-KR" dirty="0" smtClean="0">
              <a:sym typeface="Monotype Sorts" pitchFamily="2" charset="2"/>
            </a:endParaRPr>
          </a:p>
          <a:p>
            <a:r>
              <a:rPr lang="en-US" altLang="ko-KR" dirty="0" smtClean="0">
                <a:sym typeface="Monotype Sorts" pitchFamily="2" charset="2"/>
              </a:rPr>
              <a:t>Consulting / </a:t>
            </a:r>
            <a:r>
              <a:rPr lang="en-US" altLang="ko-KR" dirty="0" err="1" smtClean="0">
                <a:sym typeface="Monotype Sorts" pitchFamily="2" charset="2"/>
              </a:rPr>
              <a:t>MasterPlan</a:t>
            </a:r>
            <a:r>
              <a:rPr lang="ko-KR" altLang="en-US" dirty="0" smtClean="0">
                <a:sym typeface="Monotype Sorts" pitchFamily="2" charset="2"/>
              </a:rPr>
              <a:t> </a:t>
            </a:r>
            <a:endParaRPr lang="en-US" altLang="ko-KR" dirty="0" smtClean="0">
              <a:sym typeface="Monotype Sorts" pitchFamily="2" charset="2"/>
            </a:endParaRPr>
          </a:p>
          <a:p>
            <a:r>
              <a:rPr lang="en-US" altLang="ko-KR" dirty="0" smtClean="0">
                <a:sym typeface="Monotype Sorts" pitchFamily="2" charset="2"/>
              </a:rPr>
              <a:t>IT Outsourcing</a:t>
            </a:r>
          </a:p>
          <a:p>
            <a:r>
              <a:rPr lang="en-US" altLang="ko-KR" dirty="0" smtClean="0">
                <a:sym typeface="Monotype Sorts" pitchFamily="2" charset="2"/>
              </a:rPr>
              <a:t>SM </a:t>
            </a:r>
            <a:r>
              <a:rPr lang="ko-KR" altLang="en-US" dirty="0" smtClean="0">
                <a:sym typeface="Monotype Sorts" pitchFamily="2" charset="2"/>
              </a:rPr>
              <a:t>운영</a:t>
            </a:r>
            <a:r>
              <a:rPr lang="en-US" altLang="ko-KR" dirty="0" smtClean="0">
                <a:sym typeface="Monotype Sorts" pitchFamily="2" charset="2"/>
              </a:rPr>
              <a:t>/</a:t>
            </a:r>
            <a:r>
              <a:rPr lang="ko-KR" altLang="en-US" dirty="0" smtClean="0">
                <a:sym typeface="Monotype Sorts" pitchFamily="2" charset="2"/>
              </a:rPr>
              <a:t>관리</a:t>
            </a:r>
            <a:endParaRPr lang="en-US" altLang="ko-KR" dirty="0">
              <a:sym typeface="Monotype Sorts" pitchFamily="2" charset="2"/>
            </a:endParaRPr>
          </a:p>
        </p:txBody>
      </p:sp>
      <p:sp>
        <p:nvSpPr>
          <p:cNvPr id="45" name="TextBox 54"/>
          <p:cNvSpPr txBox="1">
            <a:spLocks noChangeArrowheads="1"/>
          </p:cNvSpPr>
          <p:nvPr/>
        </p:nvSpPr>
        <p:spPr bwMode="auto">
          <a:xfrm>
            <a:off x="349844" y="3089878"/>
            <a:ext cx="357921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고객 비즈니스 환경에 부합하는</a:t>
            </a:r>
            <a:endParaRPr kumimoji="0" lang="en-US" altLang="ko-KR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 pitchFamily="2" charset="2"/>
            </a:endParaRPr>
          </a:p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Server, Network, Storage, Desktop</a:t>
            </a:r>
            <a:r>
              <a:rPr kumimoji="0" lang="ko-KR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 등</a:t>
            </a:r>
            <a:endParaRPr kumimoji="0" lang="en-US" altLang="ko-KR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 pitchFamily="2" charset="2"/>
            </a:endParaRPr>
          </a:p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Total</a:t>
            </a:r>
            <a:r>
              <a:rPr kumimoji="0" lang="ko-KR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 </a:t>
            </a:r>
            <a:r>
              <a:rPr kumimoji="0" lang="en-US" altLang="ko-KR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infra</a:t>
            </a:r>
            <a:r>
              <a:rPr kumimoji="0" lang="ko-KR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 </a:t>
            </a:r>
            <a:r>
              <a:rPr kumimoji="0" lang="en-US" altLang="ko-KR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Solution </a:t>
            </a:r>
            <a:r>
              <a:rPr kumimoji="0" lang="ko-KR" altLang="en-US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제공</a:t>
            </a:r>
            <a:endParaRPr kumimoji="0" lang="en-US" altLang="ko-KR" sz="11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 pitchFamily="2" charset="2"/>
            </a:endParaRPr>
          </a:p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Monotype Sorts" pitchFamily="2" charset="2"/>
              </a:rPr>
              <a:t>(DELL, IBM, HP, Hitachi, Cisco, etc)</a:t>
            </a:r>
          </a:p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Monotype Sorts" pitchFamily="2" charset="2"/>
            </a:endParaRPr>
          </a:p>
        </p:txBody>
      </p:sp>
      <p:sp>
        <p:nvSpPr>
          <p:cNvPr id="46" name="TextBox 48"/>
          <p:cNvSpPr txBox="1">
            <a:spLocks noChangeArrowheads="1"/>
          </p:cNvSpPr>
          <p:nvPr/>
        </p:nvSpPr>
        <p:spPr bwMode="auto">
          <a:xfrm>
            <a:off x="5092591" y="3110932"/>
            <a:ext cx="372308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latin typeface="+mn-ea"/>
                <a:ea typeface="+mn-ea"/>
                <a:sym typeface="Monotype Sorts" pitchFamily="2" charset="2"/>
              </a:rPr>
              <a:t>그룹웨어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/EDMS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등 협업솔루션과 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WAS, DBMS OS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 인프라 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SW,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가상화 솔루션 및 백업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/</a:t>
            </a:r>
            <a:r>
              <a:rPr kumimoji="0" lang="ko-KR" altLang="en-US" sz="1100" kern="0" dirty="0">
                <a:latin typeface="+mn-ea"/>
                <a:ea typeface="+mn-ea"/>
                <a:sym typeface="Monotype Sorts" pitchFamily="2" charset="2"/>
              </a:rPr>
              <a:t>보안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솔루션 등 고객이 필요로 하는 다양한 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SW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공급 </a:t>
            </a:r>
            <a:endParaRPr kumimoji="0" lang="ko-KR" altLang="en-US" sz="1100" kern="0" dirty="0">
              <a:latin typeface="+mn-ea"/>
              <a:ea typeface="+mn-ea"/>
              <a:sym typeface="Monotype Sorts" pitchFamily="2" charset="2"/>
            </a:endParaRPr>
          </a:p>
        </p:txBody>
      </p:sp>
      <p:sp>
        <p:nvSpPr>
          <p:cNvPr id="47" name="TextBox 49"/>
          <p:cNvSpPr txBox="1">
            <a:spLocks noChangeArrowheads="1"/>
          </p:cNvSpPr>
          <p:nvPr/>
        </p:nvSpPr>
        <p:spPr bwMode="auto">
          <a:xfrm>
            <a:off x="5357818" y="5687299"/>
            <a:ext cx="3500462" cy="58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전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산업분야에 걸쳐 전화 및 다양한 채널을 활용한 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Contact Center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솔루션 및 서비스 제공</a:t>
            </a:r>
            <a:endParaRPr kumimoji="0" lang="en-US" altLang="ko-KR" sz="1100" kern="0" dirty="0" smtClean="0">
              <a:latin typeface="+mn-ea"/>
              <a:ea typeface="+mn-ea"/>
              <a:sym typeface="Monotype Sorts" pitchFamily="2" charset="2"/>
            </a:endParaRPr>
          </a:p>
          <a:p>
            <a:pPr defTabSz="1043056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인터넷쇼핑몰 등 </a:t>
            </a:r>
            <a:r>
              <a:rPr kumimoji="0" lang="en-US" altLang="ko-KR" sz="1100" kern="0" dirty="0" smtClean="0">
                <a:latin typeface="+mn-ea"/>
                <a:ea typeface="+mn-ea"/>
                <a:sym typeface="Monotype Sorts" pitchFamily="2" charset="2"/>
              </a:rPr>
              <a:t>e-Commerce </a:t>
            </a:r>
            <a:r>
              <a:rPr kumimoji="0" lang="ko-KR" altLang="en-US" sz="1100" kern="0" dirty="0" smtClean="0">
                <a:latin typeface="+mn-ea"/>
                <a:ea typeface="+mn-ea"/>
                <a:sym typeface="Monotype Sorts" pitchFamily="2" charset="2"/>
              </a:rPr>
              <a:t>솔루션 및 서비스 제공</a:t>
            </a:r>
            <a:endParaRPr kumimoji="0" lang="ko-KR" altLang="en-US" sz="1100" kern="0" dirty="0">
              <a:latin typeface="+mn-ea"/>
              <a:ea typeface="+mn-ea"/>
              <a:sym typeface="Monotype Sorts" pitchFamily="2" charset="2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 flipV="1">
            <a:off x="3981981" y="2114367"/>
            <a:ext cx="1221144" cy="11264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 bwMode="auto">
          <a:xfrm rot="16200000" flipH="1">
            <a:off x="3750385" y="3430254"/>
            <a:ext cx="1389577" cy="98954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 bwMode="auto">
          <a:xfrm flipV="1">
            <a:off x="3929345" y="4606517"/>
            <a:ext cx="1084291" cy="97902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84"/>
          <p:cNvSpPr txBox="1">
            <a:spLocks noChangeArrowheads="1"/>
          </p:cNvSpPr>
          <p:nvPr/>
        </p:nvSpPr>
        <p:spPr bwMode="auto">
          <a:xfrm>
            <a:off x="404522" y="2624931"/>
            <a:ext cx="450910" cy="4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000000"/>
              </a:buClr>
              <a:buSzPct val="140000"/>
            </a:pPr>
            <a:r>
              <a:rPr kumimoji="0" lang="en-US" altLang="ko-KR" sz="2000" b="1" i="1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0</a:t>
            </a:r>
            <a:r>
              <a:rPr kumimoji="0" lang="en-US" altLang="ko-KR" sz="3200" b="1" i="1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1</a:t>
            </a:r>
            <a:endParaRPr kumimoji="0" lang="ko-KR" altLang="en-US" sz="3200" b="1" i="1">
              <a:solidFill>
                <a:srgbClr val="7CA1CE"/>
              </a:solidFill>
              <a:latin typeface="+mn-ea"/>
              <a:ea typeface="+mn-ea"/>
              <a:cs typeface="Arial" pitchFamily="34" charset="0"/>
              <a:sym typeface="Monotype Sorts" pitchFamily="2" charset="2"/>
            </a:endParaRPr>
          </a:p>
        </p:txBody>
      </p:sp>
      <p:sp>
        <p:nvSpPr>
          <p:cNvPr id="58" name="TextBox 184"/>
          <p:cNvSpPr txBox="1">
            <a:spLocks noChangeArrowheads="1"/>
          </p:cNvSpPr>
          <p:nvPr/>
        </p:nvSpPr>
        <p:spPr bwMode="auto">
          <a:xfrm>
            <a:off x="299251" y="5196035"/>
            <a:ext cx="673734" cy="4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000000"/>
              </a:buClr>
              <a:buSzPct val="140000"/>
            </a:pPr>
            <a:r>
              <a:rPr kumimoji="0" lang="en-US" altLang="ko-KR" sz="2000" b="1" i="1" dirty="0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0</a:t>
            </a:r>
            <a:r>
              <a:rPr kumimoji="0" lang="en-US" altLang="ko-KR" sz="3200" b="1" i="1" dirty="0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2</a:t>
            </a:r>
            <a:endParaRPr kumimoji="0" lang="ko-KR" altLang="en-US" sz="3200" b="1" i="1" dirty="0">
              <a:solidFill>
                <a:srgbClr val="7CA1CE"/>
              </a:solidFill>
              <a:latin typeface="+mn-ea"/>
              <a:ea typeface="+mn-ea"/>
              <a:cs typeface="Arial" pitchFamily="34" charset="0"/>
              <a:sym typeface="Monotype Sorts" pitchFamily="2" charset="2"/>
            </a:endParaRPr>
          </a:p>
        </p:txBody>
      </p:sp>
      <p:sp>
        <p:nvSpPr>
          <p:cNvPr id="59" name="TextBox 184"/>
          <p:cNvSpPr txBox="1">
            <a:spLocks noChangeArrowheads="1"/>
          </p:cNvSpPr>
          <p:nvPr/>
        </p:nvSpPr>
        <p:spPr bwMode="auto">
          <a:xfrm>
            <a:off x="6955887" y="2524923"/>
            <a:ext cx="671979" cy="4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000000"/>
              </a:buClr>
              <a:buSzPct val="140000"/>
            </a:pPr>
            <a:r>
              <a:rPr kumimoji="0" lang="en-US" altLang="ko-KR" sz="2000" b="1" i="1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0</a:t>
            </a:r>
            <a:r>
              <a:rPr kumimoji="0" lang="en-US" altLang="ko-KR" sz="3200" b="1" i="1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3</a:t>
            </a:r>
            <a:endParaRPr kumimoji="0" lang="ko-KR" altLang="en-US" sz="3200" b="1" i="1">
              <a:solidFill>
                <a:srgbClr val="7CA1CE"/>
              </a:solidFill>
              <a:latin typeface="+mn-ea"/>
              <a:ea typeface="+mn-ea"/>
              <a:cs typeface="Arial" pitchFamily="34" charset="0"/>
              <a:sym typeface="Monotype Sorts" pitchFamily="2" charset="2"/>
            </a:endParaRPr>
          </a:p>
        </p:txBody>
      </p:sp>
      <p:sp>
        <p:nvSpPr>
          <p:cNvPr id="61" name="TextBox 78"/>
          <p:cNvSpPr txBox="1">
            <a:spLocks noChangeArrowheads="1"/>
          </p:cNvSpPr>
          <p:nvPr/>
        </p:nvSpPr>
        <p:spPr bwMode="auto">
          <a:xfrm>
            <a:off x="795779" y="2783755"/>
            <a:ext cx="1472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latin typeface="+mn-ea"/>
                <a:ea typeface="+mn-ea"/>
              </a:rPr>
              <a:t>Infra </a:t>
            </a:r>
            <a:r>
              <a:rPr kumimoji="0" lang="ko-KR" altLang="en-US" sz="1200" b="1" dirty="0" smtClean="0">
                <a:latin typeface="+mn-ea"/>
                <a:ea typeface="+mn-ea"/>
              </a:rPr>
              <a:t>구축</a:t>
            </a:r>
            <a:endParaRPr kumimoji="0" lang="en-US" altLang="ko-KR" sz="1200" b="1" dirty="0">
              <a:latin typeface="+mn-ea"/>
              <a:ea typeface="+mn-ea"/>
            </a:endParaRPr>
          </a:p>
        </p:txBody>
      </p:sp>
      <p:sp>
        <p:nvSpPr>
          <p:cNvPr id="62" name="TextBox 79"/>
          <p:cNvSpPr txBox="1">
            <a:spLocks noChangeArrowheads="1"/>
          </p:cNvSpPr>
          <p:nvPr/>
        </p:nvSpPr>
        <p:spPr bwMode="auto">
          <a:xfrm>
            <a:off x="7608169" y="2623176"/>
            <a:ext cx="1321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defTabSz="1042988" fontAlgn="base" latinLnBrk="0">
              <a:spcBef>
                <a:spcPct val="0"/>
              </a:spcBef>
              <a:spcAft>
                <a:spcPct val="0"/>
              </a:spcAft>
              <a:defRPr kumimoji="0" sz="1200" b="1">
                <a:latin typeface="+mn-ea"/>
              </a:defRPr>
            </a:lvl1pPr>
            <a:lvl2pPr marL="520700" indent="-63500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2pPr>
            <a:lvl3pPr marL="1042988" indent="-1285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3pPr>
            <a:lvl4pPr marL="1563688" indent="-1920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4pPr>
            <a:lvl5pPr marL="2085975" indent="-257175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5pPr>
            <a:lvl6pPr>
              <a:defRPr kumimoji="1" sz="2100">
                <a:latin typeface="굴림" pitchFamily="50" charset="-127"/>
                <a:ea typeface="굴림" pitchFamily="50" charset="-127"/>
              </a:defRPr>
            </a:lvl6pPr>
            <a:lvl7pPr>
              <a:defRPr kumimoji="1" sz="2100">
                <a:latin typeface="굴림" pitchFamily="50" charset="-127"/>
                <a:ea typeface="굴림" pitchFamily="50" charset="-127"/>
              </a:defRPr>
            </a:lvl7pPr>
            <a:lvl8pPr>
              <a:defRPr kumimoji="1" sz="2100">
                <a:latin typeface="굴림" pitchFamily="50" charset="-127"/>
                <a:ea typeface="굴림" pitchFamily="50" charset="-127"/>
              </a:defRPr>
            </a:lvl8pPr>
            <a:lvl9pPr>
              <a:defRPr kumimoji="1" sz="2100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dirty="0" smtClean="0"/>
              <a:t>Software</a:t>
            </a:r>
            <a:endParaRPr lang="en-US" altLang="ko-KR" dirty="0"/>
          </a:p>
        </p:txBody>
      </p:sp>
      <p:sp>
        <p:nvSpPr>
          <p:cNvPr id="63" name="TextBox 80"/>
          <p:cNvSpPr txBox="1">
            <a:spLocks noChangeArrowheads="1"/>
          </p:cNvSpPr>
          <p:nvPr/>
        </p:nvSpPr>
        <p:spPr bwMode="auto">
          <a:xfrm>
            <a:off x="7608169" y="5366223"/>
            <a:ext cx="1124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defTabSz="1042988" fontAlgn="base" latinLnBrk="0">
              <a:spcBef>
                <a:spcPct val="0"/>
              </a:spcBef>
              <a:spcAft>
                <a:spcPct val="0"/>
              </a:spcAft>
              <a:defRPr kumimoji="0" sz="1200" b="1">
                <a:latin typeface="+mn-ea"/>
              </a:defRPr>
            </a:lvl1pPr>
            <a:lvl2pPr marL="520700" indent="-63500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2pPr>
            <a:lvl3pPr marL="1042988" indent="-1285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3pPr>
            <a:lvl4pPr marL="1563688" indent="-192088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4pPr>
            <a:lvl5pPr marL="2085975" indent="-257175" defTabSz="1042988" fontAlgn="base">
              <a:spcBef>
                <a:spcPct val="0"/>
              </a:spcBef>
              <a:spcAft>
                <a:spcPct val="0"/>
              </a:spcAft>
              <a:defRPr kumimoji="1" sz="2100">
                <a:latin typeface="굴림" pitchFamily="50" charset="-127"/>
                <a:ea typeface="굴림" pitchFamily="50" charset="-127"/>
              </a:defRPr>
            </a:lvl5pPr>
            <a:lvl6pPr>
              <a:defRPr kumimoji="1" sz="2100">
                <a:latin typeface="굴림" pitchFamily="50" charset="-127"/>
                <a:ea typeface="굴림" pitchFamily="50" charset="-127"/>
              </a:defRPr>
            </a:lvl6pPr>
            <a:lvl7pPr>
              <a:defRPr kumimoji="1" sz="2100">
                <a:latin typeface="굴림" pitchFamily="50" charset="-127"/>
                <a:ea typeface="굴림" pitchFamily="50" charset="-127"/>
              </a:defRPr>
            </a:lvl7pPr>
            <a:lvl8pPr>
              <a:defRPr kumimoji="1" sz="2100">
                <a:latin typeface="굴림" pitchFamily="50" charset="-127"/>
                <a:ea typeface="굴림" pitchFamily="50" charset="-127"/>
              </a:defRPr>
            </a:lvl8pPr>
            <a:lvl9pPr>
              <a:defRPr kumimoji="1" sz="2100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dirty="0" smtClean="0"/>
              <a:t>특화서비스</a:t>
            </a:r>
            <a:endParaRPr lang="en-US" altLang="ko-KR" dirty="0"/>
          </a:p>
        </p:txBody>
      </p:sp>
      <p:grpSp>
        <p:nvGrpSpPr>
          <p:cNvPr id="64" name="그룹 63"/>
          <p:cNvGrpSpPr>
            <a:grpSpLocks/>
          </p:cNvGrpSpPr>
          <p:nvPr/>
        </p:nvGrpSpPr>
        <p:grpSpPr bwMode="auto">
          <a:xfrm>
            <a:off x="4678525" y="1566957"/>
            <a:ext cx="1228162" cy="1229917"/>
            <a:chOff x="6546919" y="2744037"/>
            <a:chExt cx="1111250" cy="1112838"/>
          </a:xfrm>
        </p:grpSpPr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6546919" y="2744037"/>
              <a:ext cx="1111250" cy="1112838"/>
            </a:xfrm>
            <a:prstGeom prst="ellipse">
              <a:avLst/>
            </a:prstGeom>
            <a:gradFill>
              <a:gsLst>
                <a:gs pos="26000">
                  <a:srgbClr val="C0D0EE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635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>
                <a:defRPr/>
              </a:pP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6" name="Oval 112"/>
            <p:cNvSpPr>
              <a:spLocks noChangeArrowheads="1"/>
            </p:cNvSpPr>
            <p:nvPr/>
          </p:nvSpPr>
          <p:spPr bwMode="auto">
            <a:xfrm>
              <a:off x="6652756" y="2842942"/>
              <a:ext cx="899576" cy="915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  <p:sp>
          <p:nvSpPr>
            <p:cNvPr id="67" name="Oval 113"/>
            <p:cNvSpPr>
              <a:spLocks noChangeArrowheads="1"/>
            </p:cNvSpPr>
            <p:nvPr/>
          </p:nvSpPr>
          <p:spPr bwMode="auto">
            <a:xfrm>
              <a:off x="6621276" y="2820774"/>
              <a:ext cx="962535" cy="959363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</p:grpSp>
      <p:grpSp>
        <p:nvGrpSpPr>
          <p:cNvPr id="68" name="그룹 67"/>
          <p:cNvGrpSpPr>
            <a:grpSpLocks/>
          </p:cNvGrpSpPr>
          <p:nvPr/>
        </p:nvGrpSpPr>
        <p:grpSpPr bwMode="auto">
          <a:xfrm>
            <a:off x="3322283" y="2524923"/>
            <a:ext cx="1229917" cy="1228162"/>
            <a:chOff x="5249931" y="3548900"/>
            <a:chExt cx="1112838" cy="1111250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5249931" y="3548900"/>
              <a:ext cx="1112838" cy="1111250"/>
            </a:xfrm>
            <a:prstGeom prst="ellipse">
              <a:avLst/>
            </a:prstGeom>
            <a:gradFill>
              <a:gsLst>
                <a:gs pos="26000">
                  <a:srgbClr val="C0D0EE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635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>
                <a:defRPr/>
              </a:pP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0" name="Oval 112"/>
            <p:cNvSpPr>
              <a:spLocks noChangeArrowheads="1"/>
            </p:cNvSpPr>
            <p:nvPr/>
          </p:nvSpPr>
          <p:spPr bwMode="auto">
            <a:xfrm>
              <a:off x="5355919" y="3647664"/>
              <a:ext cx="900861" cy="91372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  <p:sp>
          <p:nvSpPr>
            <p:cNvPr id="71" name="Oval 113"/>
            <p:cNvSpPr>
              <a:spLocks noChangeArrowheads="1"/>
            </p:cNvSpPr>
            <p:nvPr/>
          </p:nvSpPr>
          <p:spPr bwMode="auto">
            <a:xfrm>
              <a:off x="5324394" y="3625528"/>
              <a:ext cx="963910" cy="957994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</p:grpSp>
      <p:grpSp>
        <p:nvGrpSpPr>
          <p:cNvPr id="72" name="그룹 71"/>
          <p:cNvGrpSpPr>
            <a:grpSpLocks/>
          </p:cNvGrpSpPr>
          <p:nvPr/>
        </p:nvGrpSpPr>
        <p:grpSpPr bwMode="auto">
          <a:xfrm>
            <a:off x="4362712" y="4064372"/>
            <a:ext cx="1228162" cy="1228162"/>
            <a:chOff x="6211956" y="4496637"/>
            <a:chExt cx="1111250" cy="1111250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6211956" y="4496637"/>
              <a:ext cx="1111250" cy="1111250"/>
            </a:xfrm>
            <a:prstGeom prst="ellipse">
              <a:avLst/>
            </a:prstGeom>
            <a:gradFill>
              <a:gsLst>
                <a:gs pos="26000">
                  <a:srgbClr val="C0D0EE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635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>
                <a:defRPr/>
              </a:pP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4" name="Oval 112"/>
            <p:cNvSpPr>
              <a:spLocks noChangeArrowheads="1"/>
            </p:cNvSpPr>
            <p:nvPr/>
          </p:nvSpPr>
          <p:spPr bwMode="auto">
            <a:xfrm>
              <a:off x="6317793" y="4595401"/>
              <a:ext cx="899576" cy="91372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  <p:sp>
          <p:nvSpPr>
            <p:cNvPr id="75" name="Oval 113"/>
            <p:cNvSpPr>
              <a:spLocks noChangeArrowheads="1"/>
            </p:cNvSpPr>
            <p:nvPr/>
          </p:nvSpPr>
          <p:spPr bwMode="auto">
            <a:xfrm>
              <a:off x="6286313" y="4573265"/>
              <a:ext cx="962535" cy="957994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</p:grpSp>
      <p:grpSp>
        <p:nvGrpSpPr>
          <p:cNvPr id="76" name="그룹 75"/>
          <p:cNvGrpSpPr>
            <a:grpSpLocks/>
          </p:cNvGrpSpPr>
          <p:nvPr/>
        </p:nvGrpSpPr>
        <p:grpSpPr bwMode="auto">
          <a:xfrm>
            <a:off x="3322283" y="5134627"/>
            <a:ext cx="1229917" cy="1229916"/>
            <a:chOff x="5215006" y="5438025"/>
            <a:chExt cx="1112838" cy="1112837"/>
          </a:xfrm>
        </p:grpSpPr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5215006" y="5438025"/>
              <a:ext cx="1112838" cy="1112837"/>
            </a:xfrm>
            <a:prstGeom prst="ellipse">
              <a:avLst/>
            </a:prstGeom>
            <a:gradFill>
              <a:gsLst>
                <a:gs pos="26000">
                  <a:srgbClr val="C0D0EE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635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>
                <a:defRPr/>
              </a:pP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78" name="Oval 112"/>
            <p:cNvSpPr>
              <a:spLocks noChangeArrowheads="1"/>
            </p:cNvSpPr>
            <p:nvPr/>
          </p:nvSpPr>
          <p:spPr bwMode="auto">
            <a:xfrm>
              <a:off x="5320994" y="5536930"/>
              <a:ext cx="900861" cy="91502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  <p:sp>
          <p:nvSpPr>
            <p:cNvPr id="79" name="Oval 113"/>
            <p:cNvSpPr>
              <a:spLocks noChangeArrowheads="1"/>
            </p:cNvSpPr>
            <p:nvPr/>
          </p:nvSpPr>
          <p:spPr bwMode="auto">
            <a:xfrm>
              <a:off x="5289469" y="5514762"/>
              <a:ext cx="963910" cy="959362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20700" indent="-63500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042988" indent="-1285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563688" indent="-192088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085975" indent="-257175" algn="l" defTabSz="1042988" rtl="0" fontAlgn="base" latinLnBrk="1">
                <a:spcBef>
                  <a:spcPct val="0"/>
                </a:spcBef>
                <a:spcAft>
                  <a:spcPct val="0"/>
                </a:spcAft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1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latinLnBrk="0"/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80" name="TextBox 184"/>
          <p:cNvSpPr txBox="1">
            <a:spLocks noChangeArrowheads="1"/>
          </p:cNvSpPr>
          <p:nvPr/>
        </p:nvSpPr>
        <p:spPr bwMode="auto">
          <a:xfrm>
            <a:off x="6931323" y="5196035"/>
            <a:ext cx="696543" cy="45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buClr>
                <a:srgbClr val="000000"/>
              </a:buClr>
              <a:buSzPct val="140000"/>
            </a:pPr>
            <a:r>
              <a:rPr kumimoji="0" lang="en-US" altLang="ko-KR" sz="2000" b="1" i="1" dirty="0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0</a:t>
            </a:r>
            <a:r>
              <a:rPr kumimoji="0" lang="en-US" altLang="ko-KR" sz="3200" b="1" i="1" dirty="0">
                <a:solidFill>
                  <a:srgbClr val="7CA1CE"/>
                </a:solidFill>
                <a:latin typeface="+mn-ea"/>
                <a:ea typeface="+mn-ea"/>
                <a:cs typeface="Arial" pitchFamily="34" charset="0"/>
                <a:sym typeface="Monotype Sorts" pitchFamily="2" charset="2"/>
              </a:rPr>
              <a:t>4</a:t>
            </a:r>
            <a:endParaRPr kumimoji="0" lang="ko-KR" altLang="en-US" sz="3200" b="1" i="1" dirty="0">
              <a:solidFill>
                <a:srgbClr val="7CA1CE"/>
              </a:solidFill>
              <a:latin typeface="+mn-ea"/>
              <a:ea typeface="+mn-ea"/>
              <a:cs typeface="Arial" pitchFamily="34" charset="0"/>
              <a:sym typeface="Monotype Sorts" pitchFamily="2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37132" y="2851263"/>
            <a:ext cx="800219" cy="5847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0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en-US" altLang="ko-KR" dirty="0" smtClean="0"/>
              <a:t>Infra</a:t>
            </a:r>
            <a:endParaRPr lang="en-US" altLang="ko-KR" dirty="0"/>
          </a:p>
        </p:txBody>
      </p:sp>
      <p:sp>
        <p:nvSpPr>
          <p:cNvPr id="82" name="TextBox 81"/>
          <p:cNvSpPr txBox="1"/>
          <p:nvPr/>
        </p:nvSpPr>
        <p:spPr>
          <a:xfrm>
            <a:off x="4892496" y="1914148"/>
            <a:ext cx="800220" cy="5355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0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en-US" altLang="ko-KR" dirty="0" smtClean="0"/>
              <a:t>S/W</a:t>
            </a:r>
            <a:endParaRPr lang="en-US" altLang="ko-KR" dirty="0"/>
          </a:p>
        </p:txBody>
      </p:sp>
      <p:sp>
        <p:nvSpPr>
          <p:cNvPr id="83" name="TextBox 82"/>
          <p:cNvSpPr txBox="1"/>
          <p:nvPr/>
        </p:nvSpPr>
        <p:spPr>
          <a:xfrm>
            <a:off x="3537132" y="5465502"/>
            <a:ext cx="800219" cy="5847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0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en-US" altLang="ko-KR" dirty="0" smtClean="0"/>
              <a:t>SI</a:t>
            </a:r>
            <a:endParaRPr lang="en-US" altLang="ko-KR" dirty="0"/>
          </a:p>
        </p:txBody>
      </p:sp>
      <p:sp>
        <p:nvSpPr>
          <p:cNvPr id="84" name="TextBox 83"/>
          <p:cNvSpPr txBox="1"/>
          <p:nvPr/>
        </p:nvSpPr>
        <p:spPr>
          <a:xfrm>
            <a:off x="4572980" y="4410687"/>
            <a:ext cx="800220" cy="5355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0"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en-US" altLang="ko-KR" dirty="0" smtClean="0"/>
              <a:t>CTI/</a:t>
            </a:r>
          </a:p>
          <a:p>
            <a:r>
              <a:rPr lang="en-US" altLang="ko-KR" dirty="0" smtClean="0"/>
              <a:t>e-Commerce</a:t>
            </a:r>
            <a:endParaRPr lang="en-US" altLang="ko-KR" dirty="0"/>
          </a:p>
        </p:txBody>
      </p:sp>
      <p:pic>
        <p:nvPicPr>
          <p:cNvPr id="85" name="Picture 5" descr="C:\Users\yipark\AppData\Local\Microsoft\Windows\Temporary Internet Files\Content.IE5\8TTBM5HS\MP900285126[1].jpg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775" b="15225"/>
          <a:stretch/>
        </p:blipFill>
        <p:spPr bwMode="auto">
          <a:xfrm>
            <a:off x="6911410" y="4260572"/>
            <a:ext cx="1791361" cy="9588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243" t="19765" r="35193" b="64149"/>
          <a:stretch>
            <a:fillRect/>
          </a:stretch>
        </p:blipFill>
        <p:spPr bwMode="auto">
          <a:xfrm>
            <a:off x="6911410" y="1586258"/>
            <a:ext cx="1848887" cy="87901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7" descr="C:\Users\yipark\AppData\Local\Microsoft\Windows\Temporary Internet Files\Content.IE5\GDTLGJ4M\MP900439486[1].jpg"/>
          <p:cNvPicPr>
            <a:picLocks noChangeAspect="1" noChangeArrowheads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899"/>
          <a:stretch/>
        </p:blipFill>
        <p:spPr bwMode="auto">
          <a:xfrm>
            <a:off x="418558" y="4260572"/>
            <a:ext cx="1791361" cy="9579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78"/>
          <p:cNvSpPr txBox="1">
            <a:spLocks noChangeArrowheads="1"/>
          </p:cNvSpPr>
          <p:nvPr/>
        </p:nvSpPr>
        <p:spPr bwMode="auto">
          <a:xfrm>
            <a:off x="795778" y="5357826"/>
            <a:ext cx="1990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20700" indent="-63500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042988" indent="-1285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563688" indent="-192088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085975" indent="-257175" algn="l" defTabSz="1042988" rtl="0" fontAlgn="base" latinLnBrk="1">
              <a:spcBef>
                <a:spcPct val="0"/>
              </a:spcBef>
              <a:spcAft>
                <a:spcPct val="0"/>
              </a:spcAft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1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/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en-US" altLang="ko-KR" sz="1200" b="1" dirty="0" smtClean="0">
                <a:latin typeface="+mn-ea"/>
                <a:ea typeface="+mn-ea"/>
              </a:rPr>
              <a:t>System integration</a:t>
            </a:r>
            <a:endParaRPr kumimoji="0" lang="en-US" altLang="ko-KR" sz="1200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231" y="1089839"/>
            <a:ext cx="6994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 smtClean="0"/>
              <a:t>서비스 영역</a:t>
            </a:r>
            <a:endParaRPr lang="ko-KR" altLang="en-US" dirty="0"/>
          </a:p>
        </p:txBody>
      </p:sp>
      <p:sp>
        <p:nvSpPr>
          <p:cNvPr id="51" name="Rectangle 676"/>
          <p:cNvSpPr>
            <a:spLocks noChangeArrowheads="1"/>
          </p:cNvSpPr>
          <p:nvPr/>
        </p:nvSpPr>
        <p:spPr bwMode="auto">
          <a:xfrm>
            <a:off x="234133" y="1109981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676"/>
          <p:cNvSpPr>
            <a:spLocks noChangeArrowheads="1"/>
          </p:cNvSpPr>
          <p:nvPr/>
        </p:nvSpPr>
        <p:spPr bwMode="auto">
          <a:xfrm>
            <a:off x="179139" y="1152112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543800" y="22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lephant" pitchFamily="18" charset="0"/>
              </a:rPr>
              <a:t>사업분야           </a:t>
            </a:r>
            <a:endParaRPr lang="ko-KR" altLang="en-US" b="1" i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359578" y="391913"/>
            <a:ext cx="6330068" cy="5966045"/>
            <a:chOff x="1135592" y="250786"/>
            <a:chExt cx="6330068" cy="5966045"/>
          </a:xfrm>
        </p:grpSpPr>
        <p:sp>
          <p:nvSpPr>
            <p:cNvPr id="100" name="원호 99"/>
            <p:cNvSpPr/>
            <p:nvPr/>
          </p:nvSpPr>
          <p:spPr>
            <a:xfrm rot="5400000">
              <a:off x="4300471" y="259664"/>
              <a:ext cx="3168352" cy="3150596"/>
            </a:xfrm>
            <a:prstGeom prst="arc">
              <a:avLst>
                <a:gd name="adj1" fmla="val 16245857"/>
                <a:gd name="adj2" fmla="val 5408226"/>
              </a:avLst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01" name="그룹 12"/>
            <p:cNvGrpSpPr/>
            <p:nvPr/>
          </p:nvGrpSpPr>
          <p:grpSpPr>
            <a:xfrm>
              <a:off x="1135592" y="1582057"/>
              <a:ext cx="6330068" cy="4634774"/>
              <a:chOff x="704528" y="1582057"/>
              <a:chExt cx="6330068" cy="4634774"/>
            </a:xfrm>
          </p:grpSpPr>
          <p:sp>
            <p:nvSpPr>
              <p:cNvPr id="102" name="원호 101"/>
              <p:cNvSpPr/>
              <p:nvPr/>
            </p:nvSpPr>
            <p:spPr>
              <a:xfrm rot="5400000">
                <a:off x="665355" y="2965101"/>
                <a:ext cx="3246697" cy="3168352"/>
              </a:xfrm>
              <a:prstGeom prst="arc">
                <a:avLst>
                  <a:gd name="adj1" fmla="val 16245857"/>
                  <a:gd name="adj2" fmla="val 5226660"/>
                </a:avLst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04528" y="1582057"/>
                <a:ext cx="0" cy="3071687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3877552" y="3421380"/>
                <a:ext cx="0" cy="117348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7034596" y="3292625"/>
                <a:ext cx="0" cy="2924206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tailEnd type="triangle" w="lg" len="med"/>
              </a:ln>
              <a:effectLst/>
            </p:spPr>
          </p:cxnSp>
        </p:grpSp>
      </p:grpSp>
      <p:sp>
        <p:nvSpPr>
          <p:cNvPr id="106" name="타원 105"/>
          <p:cNvSpPr/>
          <p:nvPr/>
        </p:nvSpPr>
        <p:spPr>
          <a:xfrm>
            <a:off x="71406" y="1481895"/>
            <a:ext cx="648072" cy="576064"/>
          </a:xfrm>
          <a:prstGeom prst="ellipse">
            <a:avLst/>
          </a:prstGeom>
          <a:gradFill rotWithShape="1">
            <a:gsLst>
              <a:gs pos="0">
                <a:srgbClr val="FFC000"/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31750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408110" y="3006005"/>
            <a:ext cx="648072" cy="576064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31750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369717" y="2531984"/>
            <a:ext cx="648072" cy="576064"/>
          </a:xfrm>
          <a:prstGeom prst="ellipse">
            <a:avLst/>
          </a:prstGeom>
          <a:gradFill rotWithShape="1">
            <a:gsLst>
              <a:gs pos="0">
                <a:srgbClr val="CD4FCA"/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31750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18367" y="1553903"/>
            <a:ext cx="1380246" cy="41389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맞춤형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시스템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20170" y="2641643"/>
            <a:ext cx="1745948" cy="33855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최적의 컨설팅 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36417" y="3132200"/>
            <a:ext cx="1380246" cy="33855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cene3d>
              <a:camera prst="orthographicFront"/>
              <a:lightRig rig="threePt" dir="t"/>
            </a:scene3d>
            <a:sp3d extrusionH="57150" contourW="31750">
              <a:bevelT w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sz="16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안</a:t>
            </a:r>
            <a:r>
              <a: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정</a:t>
            </a: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적인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유지보수 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" name="Text Box 1413"/>
          <p:cNvSpPr txBox="1">
            <a:spLocks noChangeArrowheads="1"/>
          </p:cNvSpPr>
          <p:nvPr/>
        </p:nvSpPr>
        <p:spPr bwMode="auto">
          <a:xfrm>
            <a:off x="431446" y="2129967"/>
            <a:ext cx="280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CC6600"/>
                </a:solidFill>
                <a:latin typeface="+mn-ea"/>
                <a:cs typeface="Arial" pitchFamily="34" charset="0"/>
              </a:rPr>
              <a:t>고객 환경에 최적의 맞춤 시스템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srgbClr val="CC6600"/>
                </a:solidFill>
                <a:latin typeface="+mn-ea"/>
                <a:cs typeface="Arial" pitchFamily="34" charset="0"/>
              </a:rPr>
            </a:br>
            <a:r>
              <a:rPr lang="ko-KR" altLang="en-US" sz="1200" b="1" dirty="0" smtClean="0">
                <a:solidFill>
                  <a:srgbClr val="CC6600"/>
                </a:solidFill>
                <a:latin typeface="+mn-ea"/>
                <a:cs typeface="Arial" pitchFamily="34" charset="0"/>
              </a:rPr>
              <a:t>개발</a:t>
            </a:r>
            <a:endParaRPr lang="en-US" altLang="ko-KR" sz="1200" b="1" dirty="0" smtClean="0">
              <a:solidFill>
                <a:srgbClr val="CC66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453044" y="2945862"/>
            <a:ext cx="185703" cy="165069"/>
          </a:xfrm>
          <a:prstGeom prst="ellipse">
            <a:avLst/>
          </a:prstGeom>
          <a:gradFill rotWithShape="1">
            <a:gsLst>
              <a:gs pos="0">
                <a:srgbClr val="FFC000"/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2583" y="2889896"/>
            <a:ext cx="1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  <a:cs typeface="Arial" pitchFamily="34" charset="0"/>
              </a:rPr>
              <a:t>공공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(Public)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 </a:t>
            </a:r>
            <a:endParaRPr lang="ko-KR" altLang="en-US" sz="1200" b="1" dirty="0">
              <a:latin typeface="+mn-ea"/>
              <a:cs typeface="Arial" pitchFamily="34" charset="0"/>
            </a:endParaRPr>
          </a:p>
        </p:txBody>
      </p:sp>
      <p:sp>
        <p:nvSpPr>
          <p:cNvPr id="115" name="Text Box 1413"/>
          <p:cNvSpPr txBox="1">
            <a:spLocks noChangeArrowheads="1"/>
          </p:cNvSpPr>
          <p:nvPr/>
        </p:nvSpPr>
        <p:spPr bwMode="auto">
          <a:xfrm>
            <a:off x="555265" y="3161886"/>
            <a:ext cx="29649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국방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전자 정부 용 맞춤 시스템 구축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전자 정부</a:t>
            </a:r>
            <a:r>
              <a:rPr lang="en-US" altLang="ko-KR" sz="1200" b="1" dirty="0">
                <a:latin typeface="+mn-ea"/>
                <a:cs typeface="Arial" pitchFamily="34" charset="0"/>
              </a:rPr>
              <a:t> 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및 공공 기관 정보시스템 통합 서비스 </a:t>
            </a:r>
            <a:endParaRPr lang="en-US" altLang="ko-KR" sz="1200" b="1" dirty="0">
              <a:latin typeface="+mn-ea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스마트워크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가상화 솔루션 제공 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773424" y="3955786"/>
            <a:ext cx="166719" cy="148195"/>
          </a:xfrm>
          <a:prstGeom prst="ellipse">
            <a:avLst/>
          </a:prstGeom>
          <a:gradFill rotWithShape="1">
            <a:gsLst>
              <a:gs pos="0">
                <a:srgbClr val="CD4FCA"/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79586" y="3892656"/>
            <a:ext cx="1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cs typeface="Arial" pitchFamily="34" charset="0"/>
              </a:rPr>
              <a:t>Enterprise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 </a:t>
            </a:r>
            <a:endParaRPr lang="ko-KR" altLang="en-US" sz="1200" b="1" dirty="0">
              <a:latin typeface="+mn-ea"/>
              <a:cs typeface="Arial" pitchFamily="34" charset="0"/>
            </a:endParaRPr>
          </a:p>
        </p:txBody>
      </p:sp>
      <p:sp>
        <p:nvSpPr>
          <p:cNvPr id="118" name="Text Box 1413"/>
          <p:cNvSpPr txBox="1">
            <a:spLocks noChangeArrowheads="1"/>
          </p:cNvSpPr>
          <p:nvPr/>
        </p:nvSpPr>
        <p:spPr bwMode="auto">
          <a:xfrm>
            <a:off x="3845431" y="4162932"/>
            <a:ext cx="2915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기업의 요구사항에 부합하는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   최적의 구현방안 제시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773424" y="4974931"/>
            <a:ext cx="166719" cy="148195"/>
          </a:xfrm>
          <a:prstGeom prst="ellipse">
            <a:avLst/>
          </a:prstGeom>
          <a:gradFill rotWithShape="1">
            <a:gsLst>
              <a:gs pos="0">
                <a:srgbClr val="CD4FCA"/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9586" y="4911801"/>
            <a:ext cx="1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  <a:cs typeface="Arial" pitchFamily="34" charset="0"/>
              </a:rPr>
              <a:t>금</a:t>
            </a:r>
            <a:r>
              <a:rPr lang="ko-KR" altLang="en-US" sz="1200" b="1" dirty="0">
                <a:latin typeface="+mn-ea"/>
                <a:cs typeface="Arial" pitchFamily="34" charset="0"/>
              </a:rPr>
              <a:t>융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 </a:t>
            </a:r>
            <a:endParaRPr lang="ko-KR" altLang="en-US" sz="1200" b="1" dirty="0">
              <a:latin typeface="+mn-ea"/>
              <a:cs typeface="Arial" pitchFamily="34" charset="0"/>
            </a:endParaRPr>
          </a:p>
        </p:txBody>
      </p:sp>
      <p:sp>
        <p:nvSpPr>
          <p:cNvPr id="121" name="Text Box 1413"/>
          <p:cNvSpPr txBox="1">
            <a:spLocks noChangeArrowheads="1"/>
          </p:cNvSpPr>
          <p:nvPr/>
        </p:nvSpPr>
        <p:spPr bwMode="auto">
          <a:xfrm>
            <a:off x="3845432" y="5190541"/>
            <a:ext cx="2808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은행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증권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카드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보험 사 특화 시스템 구축 및 서비스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961314" y="5508827"/>
            <a:ext cx="162939" cy="144834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112159" y="5442335"/>
            <a:ext cx="1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cs typeface="Arial" pitchFamily="34" charset="0"/>
              </a:rPr>
              <a:t>E-Commerce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 </a:t>
            </a:r>
            <a:endParaRPr lang="ko-KR" altLang="en-US" sz="1200" b="1" dirty="0">
              <a:latin typeface="+mn-ea"/>
              <a:cs typeface="Arial" pitchFamily="34" charset="0"/>
            </a:endParaRPr>
          </a:p>
        </p:txBody>
      </p:sp>
      <p:sp>
        <p:nvSpPr>
          <p:cNvPr id="124" name="Text Box 1413"/>
          <p:cNvSpPr txBox="1">
            <a:spLocks noChangeArrowheads="1"/>
          </p:cNvSpPr>
          <p:nvPr/>
        </p:nvSpPr>
        <p:spPr bwMode="auto">
          <a:xfrm>
            <a:off x="7033322" y="5711627"/>
            <a:ext cx="23042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err="1" smtClean="0">
                <a:latin typeface="+mn-ea"/>
                <a:cs typeface="Arial" pitchFamily="34" charset="0"/>
              </a:rPr>
              <a:t>이마트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, </a:t>
            </a:r>
            <a:r>
              <a:rPr lang="ko-KR" altLang="en-US" sz="1200" b="1" dirty="0" err="1" smtClean="0">
                <a:latin typeface="+mn-ea"/>
                <a:cs typeface="Arial" pitchFamily="34" charset="0"/>
              </a:rPr>
              <a:t>롯데마트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 등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   다양한 구축 노하우를 통한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  <a:p>
            <a:pPr marL="177800" indent="-177800"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cs typeface="Arial" pitchFamily="34" charset="0"/>
              </a:rPr>
              <a:t>   Best  Practice 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제공</a:t>
            </a:r>
            <a:endParaRPr lang="en-US" altLang="ko-KR" sz="1200" b="1" dirty="0" smtClean="0">
              <a:latin typeface="+mn-ea"/>
              <a:cs typeface="Arial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961314" y="4512318"/>
            <a:ext cx="162939" cy="144834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112159" y="4445826"/>
            <a:ext cx="1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  <a:cs typeface="Arial" pitchFamily="34" charset="0"/>
              </a:rPr>
              <a:t>CTI</a:t>
            </a:r>
            <a:endParaRPr lang="ko-KR" altLang="en-US" sz="1200" b="1" dirty="0">
              <a:latin typeface="+mn-ea"/>
              <a:cs typeface="Arial" pitchFamily="34" charset="0"/>
            </a:endParaRPr>
          </a:p>
        </p:txBody>
      </p:sp>
      <p:sp>
        <p:nvSpPr>
          <p:cNvPr id="127" name="Text Box 1413"/>
          <p:cNvSpPr txBox="1">
            <a:spLocks noChangeArrowheads="1"/>
          </p:cNvSpPr>
          <p:nvPr/>
        </p:nvSpPr>
        <p:spPr bwMode="auto">
          <a:xfrm>
            <a:off x="7033322" y="4715118"/>
            <a:ext cx="23042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latin typeface="+mn-ea"/>
                <a:cs typeface="Arial" pitchFamily="34" charset="0"/>
              </a:rPr>
              <a:t>다양한 채널의 </a:t>
            </a:r>
            <a:r>
              <a:rPr lang="en-US" altLang="ko-KR" sz="1200" b="1" dirty="0" smtClean="0">
                <a:latin typeface="+mn-ea"/>
                <a:cs typeface="Arial" pitchFamily="34" charset="0"/>
              </a:rPr>
              <a:t>Contact  Center </a:t>
            </a:r>
            <a:r>
              <a:rPr lang="ko-KR" altLang="en-US" sz="1200" b="1" dirty="0" smtClean="0">
                <a:latin typeface="+mn-ea"/>
                <a:cs typeface="Arial" pitchFamily="34" charset="0"/>
              </a:rPr>
              <a:t>제공</a:t>
            </a:r>
            <a:endParaRPr lang="en-US" altLang="ko-KR" sz="1200" b="1" dirty="0">
              <a:latin typeface="+mn-ea"/>
              <a:cs typeface="Arial" pitchFamily="34" charset="0"/>
            </a:endParaRPr>
          </a:p>
        </p:txBody>
      </p:sp>
      <p:sp>
        <p:nvSpPr>
          <p:cNvPr id="128" name="Text Box 1413"/>
          <p:cNvSpPr txBox="1">
            <a:spLocks noChangeArrowheads="1"/>
          </p:cNvSpPr>
          <p:nvPr/>
        </p:nvSpPr>
        <p:spPr bwMode="auto">
          <a:xfrm>
            <a:off x="3743814" y="3138079"/>
            <a:ext cx="280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  <a:t>컨설팅 통한 분석 및 맞춤형</a:t>
            </a:r>
            <a:r>
              <a:rPr lang="en-US" altLang="ko-KR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</a:br>
            <a:r>
              <a:rPr lang="ko-KR" altLang="en-US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  <a:t>시스템 설계</a:t>
            </a:r>
            <a:r>
              <a:rPr lang="en-US" altLang="ko-KR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solidFill>
                  <a:srgbClr val="7030A0"/>
                </a:solidFill>
                <a:latin typeface="+mn-ea"/>
                <a:cs typeface="Arial" pitchFamily="34" charset="0"/>
              </a:rPr>
              <a:t>구현</a:t>
            </a:r>
            <a:endParaRPr lang="en-US" altLang="ko-KR" sz="1200" b="1" dirty="0" smtClean="0">
              <a:solidFill>
                <a:srgbClr val="7030A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9" name="Text Box 1413"/>
          <p:cNvSpPr txBox="1">
            <a:spLocks noChangeArrowheads="1"/>
          </p:cNvSpPr>
          <p:nvPr/>
        </p:nvSpPr>
        <p:spPr bwMode="auto">
          <a:xfrm>
            <a:off x="6897652" y="3571868"/>
            <a:ext cx="2246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S/W, H/W </a:t>
            </a:r>
            <a:r>
              <a:rPr lang="ko-KR" altLang="en-US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통합 구매</a:t>
            </a:r>
            <a:r>
              <a:rPr lang="en-US" altLang="ko-KR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설치</a:t>
            </a:r>
            <a:r>
              <a:rPr lang="en-US" altLang="ko-KR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200" b="1" dirty="0" smtClean="0">
                <a:solidFill>
                  <a:srgbClr val="008000"/>
                </a:solidFill>
                <a:latin typeface="+mn-ea"/>
                <a:cs typeface="Arial" pitchFamily="34" charset="0"/>
              </a:rPr>
              <a:t>유지보수</a:t>
            </a:r>
            <a:endParaRPr lang="en-US" altLang="ko-KR" sz="1200" b="1" dirty="0" smtClean="0">
              <a:solidFill>
                <a:srgbClr val="008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231" y="1089839"/>
            <a:ext cx="6994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extrusionH="57150" contourW="38100"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spcBef>
                <a:spcPct val="50000"/>
              </a:spcBef>
              <a:spcAft>
                <a:spcPct val="0"/>
              </a:spcAft>
              <a:defRPr kumimoji="0" sz="1600" spc="-150">
                <a:solidFill>
                  <a:schemeClr val="tx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5pPr>
            <a:lvl6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6pPr>
            <a:lvl7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7pPr>
            <a:lvl8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8pPr>
            <a:lvl9pPr>
              <a:defRPr kumimoji="1" sz="1000">
                <a:solidFill>
                  <a:srgbClr val="000000"/>
                </a:solidFill>
                <a:latin typeface="나눔고딕"/>
                <a:ea typeface="나눔고딕"/>
                <a:cs typeface="나눔고딕"/>
              </a:defRPr>
            </a:lvl9pPr>
          </a:lstStyle>
          <a:p>
            <a:r>
              <a:rPr lang="ko-KR" altLang="en-US" dirty="0" smtClean="0"/>
              <a:t>사업 전략</a:t>
            </a:r>
            <a:endParaRPr lang="ko-KR" altLang="en-US" dirty="0"/>
          </a:p>
        </p:txBody>
      </p:sp>
      <p:sp>
        <p:nvSpPr>
          <p:cNvPr id="38" name="Rectangle 676"/>
          <p:cNvSpPr>
            <a:spLocks noChangeArrowheads="1"/>
          </p:cNvSpPr>
          <p:nvPr/>
        </p:nvSpPr>
        <p:spPr bwMode="auto">
          <a:xfrm>
            <a:off x="234133" y="1109981"/>
            <a:ext cx="51587" cy="227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676"/>
          <p:cNvSpPr>
            <a:spLocks noChangeArrowheads="1"/>
          </p:cNvSpPr>
          <p:nvPr/>
        </p:nvSpPr>
        <p:spPr bwMode="auto">
          <a:xfrm>
            <a:off x="179139" y="1152112"/>
            <a:ext cx="46037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645</Words>
  <Application>Microsoft Office PowerPoint</Application>
  <PresentationFormat>화면 슬라이드 쇼(4:3)</PresentationFormat>
  <Paragraphs>201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COTECH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neosuhee</dc:creator>
  <cp:lastModifiedBy>BJsystems</cp:lastModifiedBy>
  <cp:revision>147</cp:revision>
  <dcterms:created xsi:type="dcterms:W3CDTF">2003-11-11T01:00:08Z</dcterms:created>
  <dcterms:modified xsi:type="dcterms:W3CDTF">2014-06-24T09:04:26Z</dcterms:modified>
</cp:coreProperties>
</file>