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1FA"/>
    <a:srgbClr val="0A69E1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E6EA-CC39-4524-B098-B756FF5194A9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43008-2309-40F4-99EC-59FCA9A38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08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E6EA-CC39-4524-B098-B756FF5194A9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43008-2309-40F4-99EC-59FCA9A38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758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E6EA-CC39-4524-B098-B756FF5194A9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43008-2309-40F4-99EC-59FCA9A38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777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E6EA-CC39-4524-B098-B756FF5194A9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43008-2309-40F4-99EC-59FCA9A38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64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E6EA-CC39-4524-B098-B756FF5194A9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43008-2309-40F4-99EC-59FCA9A38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540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E6EA-CC39-4524-B098-B756FF5194A9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43008-2309-40F4-99EC-59FCA9A38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4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E6EA-CC39-4524-B098-B756FF5194A9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43008-2309-40F4-99EC-59FCA9A38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69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E6EA-CC39-4524-B098-B756FF5194A9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43008-2309-40F4-99EC-59FCA9A38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25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E6EA-CC39-4524-B098-B756FF5194A9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43008-2309-40F4-99EC-59FCA9A38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32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E6EA-CC39-4524-B098-B756FF5194A9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43008-2309-40F4-99EC-59FCA9A38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E6EA-CC39-4524-B098-B756FF5194A9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43008-2309-40F4-99EC-59FCA9A38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60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EE6EA-CC39-4524-B098-B756FF5194A9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43008-2309-40F4-99EC-59FCA9A389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55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03555" y="258763"/>
            <a:ext cx="7954645" cy="52197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800" dirty="0" smtClean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解耦方式</a:t>
            </a:r>
            <a:endParaRPr lang="zh-CN" altLang="en-US" sz="2800" dirty="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 rot="10800000" flipH="1" flipV="1">
            <a:off x="282824" y="304242"/>
            <a:ext cx="62327" cy="432000"/>
          </a:xfrm>
          <a:prstGeom prst="rect">
            <a:avLst/>
          </a:prstGeom>
          <a:solidFill>
            <a:srgbClr val="C6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7" name="Freeform 6"/>
          <p:cNvSpPr/>
          <p:nvPr/>
        </p:nvSpPr>
        <p:spPr bwMode="auto">
          <a:xfrm>
            <a:off x="4281170" y="1661160"/>
            <a:ext cx="1657350" cy="1598295"/>
          </a:xfrm>
          <a:custGeom>
            <a:avLst/>
            <a:gdLst>
              <a:gd name="T0" fmla="*/ 95 w 203"/>
              <a:gd name="T1" fmla="*/ 203 h 203"/>
              <a:gd name="T2" fmla="*/ 129 w 203"/>
              <a:gd name="T3" fmla="*/ 130 h 203"/>
              <a:gd name="T4" fmla="*/ 203 w 203"/>
              <a:gd name="T5" fmla="*/ 96 h 203"/>
              <a:gd name="T6" fmla="*/ 203 w 203"/>
              <a:gd name="T7" fmla="*/ 0 h 203"/>
              <a:gd name="T8" fmla="*/ 77 w 203"/>
              <a:gd name="T9" fmla="*/ 48 h 203"/>
              <a:gd name="T10" fmla="*/ 40 w 203"/>
              <a:gd name="T11" fmla="*/ 41 h 203"/>
              <a:gd name="T12" fmla="*/ 48 w 203"/>
              <a:gd name="T13" fmla="*/ 78 h 203"/>
              <a:gd name="T14" fmla="*/ 0 w 203"/>
              <a:gd name="T15" fmla="*/ 203 h 203"/>
              <a:gd name="T16" fmla="*/ 95 w 203"/>
              <a:gd name="T17" fmla="*/ 203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3" h="203">
                <a:moveTo>
                  <a:pt x="95" y="203"/>
                </a:moveTo>
                <a:cubicBezTo>
                  <a:pt x="97" y="177"/>
                  <a:pt x="109" y="150"/>
                  <a:pt x="129" y="130"/>
                </a:cubicBezTo>
                <a:cubicBezTo>
                  <a:pt x="150" y="109"/>
                  <a:pt x="176" y="98"/>
                  <a:pt x="203" y="96"/>
                </a:cubicBezTo>
                <a:cubicBezTo>
                  <a:pt x="203" y="0"/>
                  <a:pt x="203" y="0"/>
                  <a:pt x="203" y="0"/>
                </a:cubicBezTo>
                <a:cubicBezTo>
                  <a:pt x="158" y="2"/>
                  <a:pt x="114" y="18"/>
                  <a:pt x="77" y="48"/>
                </a:cubicBezTo>
                <a:cubicBezTo>
                  <a:pt x="40" y="41"/>
                  <a:pt x="40" y="41"/>
                  <a:pt x="40" y="41"/>
                </a:cubicBezTo>
                <a:cubicBezTo>
                  <a:pt x="48" y="78"/>
                  <a:pt x="48" y="78"/>
                  <a:pt x="48" y="78"/>
                </a:cubicBezTo>
                <a:cubicBezTo>
                  <a:pt x="18" y="114"/>
                  <a:pt x="2" y="159"/>
                  <a:pt x="0" y="203"/>
                </a:cubicBezTo>
                <a:lnTo>
                  <a:pt x="95" y="203"/>
                </a:lnTo>
                <a:close/>
              </a:path>
            </a:pathLst>
          </a:custGeom>
          <a:solidFill>
            <a:srgbClr val="0281FA"/>
          </a:solidFill>
          <a:ln>
            <a:noFill/>
          </a:ln>
        </p:spPr>
        <p:txBody>
          <a:bodyPr vert="horz" wrap="square" lIns="182820" tIns="91410" rIns="182820" bIns="91410" numCol="1" anchor="t" anchorCtr="0" compatLnSpc="1"/>
          <a:lstStyle/>
          <a:p>
            <a:pPr fontAlgn="auto">
              <a:lnSpc>
                <a:spcPct val="120000"/>
              </a:lnSpc>
            </a:pPr>
            <a:endParaRPr lang="zh-CN" altLang="en-US" sz="3200" dirty="0">
              <a:solidFill>
                <a:schemeClr val="tx1">
                  <a:lumMod val="5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281170" y="3416935"/>
            <a:ext cx="1657350" cy="1598295"/>
          </a:xfrm>
          <a:custGeom>
            <a:avLst/>
            <a:gdLst>
              <a:gd name="T0" fmla="*/ 203 w 203"/>
              <a:gd name="T1" fmla="*/ 108 h 203"/>
              <a:gd name="T2" fmla="*/ 129 w 203"/>
              <a:gd name="T3" fmla="*/ 74 h 203"/>
              <a:gd name="T4" fmla="*/ 95 w 203"/>
              <a:gd name="T5" fmla="*/ 0 h 203"/>
              <a:gd name="T6" fmla="*/ 0 w 203"/>
              <a:gd name="T7" fmla="*/ 0 h 203"/>
              <a:gd name="T8" fmla="*/ 48 w 203"/>
              <a:gd name="T9" fmla="*/ 126 h 203"/>
              <a:gd name="T10" fmla="*/ 40 w 203"/>
              <a:gd name="T11" fmla="*/ 162 h 203"/>
              <a:gd name="T12" fmla="*/ 77 w 203"/>
              <a:gd name="T13" fmla="*/ 155 h 203"/>
              <a:gd name="T14" fmla="*/ 203 w 203"/>
              <a:gd name="T15" fmla="*/ 203 h 203"/>
              <a:gd name="T16" fmla="*/ 203 w 203"/>
              <a:gd name="T17" fmla="*/ 108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3" h="203">
                <a:moveTo>
                  <a:pt x="203" y="108"/>
                </a:moveTo>
                <a:cubicBezTo>
                  <a:pt x="176" y="105"/>
                  <a:pt x="150" y="94"/>
                  <a:pt x="129" y="74"/>
                </a:cubicBezTo>
                <a:cubicBezTo>
                  <a:pt x="109" y="53"/>
                  <a:pt x="98" y="27"/>
                  <a:pt x="95" y="0"/>
                </a:cubicBezTo>
                <a:cubicBezTo>
                  <a:pt x="0" y="0"/>
                  <a:pt x="0" y="0"/>
                  <a:pt x="0" y="0"/>
                </a:cubicBezTo>
                <a:cubicBezTo>
                  <a:pt x="2" y="45"/>
                  <a:pt x="18" y="89"/>
                  <a:pt x="48" y="126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7" y="155"/>
                  <a:pt x="77" y="155"/>
                  <a:pt x="77" y="155"/>
                </a:cubicBezTo>
                <a:cubicBezTo>
                  <a:pt x="114" y="185"/>
                  <a:pt x="158" y="201"/>
                  <a:pt x="203" y="203"/>
                </a:cubicBezTo>
                <a:lnTo>
                  <a:pt x="203" y="10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82820" tIns="91410" rIns="182820" bIns="91410" numCol="1" anchor="t" anchorCtr="0" compatLnSpc="1"/>
          <a:lstStyle/>
          <a:p>
            <a:pPr fontAlgn="auto">
              <a:lnSpc>
                <a:spcPct val="120000"/>
              </a:lnSpc>
            </a:pPr>
            <a:endParaRPr lang="zh-CN" altLang="en-US" sz="3200" dirty="0">
              <a:solidFill>
                <a:schemeClr val="tx1">
                  <a:lumMod val="5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6102350" y="1661160"/>
            <a:ext cx="1649730" cy="1598295"/>
          </a:xfrm>
          <a:custGeom>
            <a:avLst/>
            <a:gdLst>
              <a:gd name="T0" fmla="*/ 127 w 202"/>
              <a:gd name="T1" fmla="*/ 50 h 203"/>
              <a:gd name="T2" fmla="*/ 0 w 202"/>
              <a:gd name="T3" fmla="*/ 0 h 203"/>
              <a:gd name="T4" fmla="*/ 0 w 202"/>
              <a:gd name="T5" fmla="*/ 96 h 203"/>
              <a:gd name="T6" fmla="*/ 73 w 202"/>
              <a:gd name="T7" fmla="*/ 130 h 203"/>
              <a:gd name="T8" fmla="*/ 107 w 202"/>
              <a:gd name="T9" fmla="*/ 203 h 203"/>
              <a:gd name="T10" fmla="*/ 202 w 202"/>
              <a:gd name="T11" fmla="*/ 203 h 203"/>
              <a:gd name="T12" fmla="*/ 156 w 202"/>
              <a:gd name="T13" fmla="*/ 79 h 203"/>
              <a:gd name="T14" fmla="*/ 163 w 202"/>
              <a:gd name="T15" fmla="*/ 42 h 203"/>
              <a:gd name="T16" fmla="*/ 127 w 202"/>
              <a:gd name="T17" fmla="*/ 5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2" h="203">
                <a:moveTo>
                  <a:pt x="127" y="50"/>
                </a:moveTo>
                <a:cubicBezTo>
                  <a:pt x="90" y="19"/>
                  <a:pt x="45" y="3"/>
                  <a:pt x="0" y="0"/>
                </a:cubicBezTo>
                <a:cubicBezTo>
                  <a:pt x="0" y="96"/>
                  <a:pt x="0" y="96"/>
                  <a:pt x="0" y="96"/>
                </a:cubicBezTo>
                <a:cubicBezTo>
                  <a:pt x="26" y="98"/>
                  <a:pt x="53" y="109"/>
                  <a:pt x="73" y="130"/>
                </a:cubicBezTo>
                <a:cubicBezTo>
                  <a:pt x="94" y="150"/>
                  <a:pt x="105" y="177"/>
                  <a:pt x="107" y="203"/>
                </a:cubicBezTo>
                <a:cubicBezTo>
                  <a:pt x="202" y="203"/>
                  <a:pt x="202" y="203"/>
                  <a:pt x="202" y="203"/>
                </a:cubicBezTo>
                <a:cubicBezTo>
                  <a:pt x="200" y="159"/>
                  <a:pt x="185" y="115"/>
                  <a:pt x="156" y="79"/>
                </a:cubicBezTo>
                <a:cubicBezTo>
                  <a:pt x="163" y="42"/>
                  <a:pt x="163" y="42"/>
                  <a:pt x="163" y="42"/>
                </a:cubicBezTo>
                <a:lnTo>
                  <a:pt x="127" y="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82820" tIns="91410" rIns="182820" bIns="91410" numCol="1" anchor="t" anchorCtr="0" compatLnSpc="1"/>
          <a:lstStyle/>
          <a:p>
            <a:pPr fontAlgn="auto">
              <a:lnSpc>
                <a:spcPct val="120000"/>
              </a:lnSpc>
            </a:pPr>
            <a:endParaRPr lang="zh-CN" altLang="en-US" sz="3200" dirty="0">
              <a:solidFill>
                <a:schemeClr val="tx1">
                  <a:lumMod val="5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6102350" y="3416935"/>
            <a:ext cx="1649730" cy="1598295"/>
          </a:xfrm>
          <a:custGeom>
            <a:avLst/>
            <a:gdLst>
              <a:gd name="T0" fmla="*/ 107 w 202"/>
              <a:gd name="T1" fmla="*/ 0 h 203"/>
              <a:gd name="T2" fmla="*/ 73 w 202"/>
              <a:gd name="T3" fmla="*/ 74 h 203"/>
              <a:gd name="T4" fmla="*/ 0 w 202"/>
              <a:gd name="T5" fmla="*/ 108 h 203"/>
              <a:gd name="T6" fmla="*/ 0 w 202"/>
              <a:gd name="T7" fmla="*/ 203 h 203"/>
              <a:gd name="T8" fmla="*/ 123 w 202"/>
              <a:gd name="T9" fmla="*/ 157 h 203"/>
              <a:gd name="T10" fmla="*/ 161 w 202"/>
              <a:gd name="T11" fmla="*/ 164 h 203"/>
              <a:gd name="T12" fmla="*/ 153 w 202"/>
              <a:gd name="T13" fmla="*/ 127 h 203"/>
              <a:gd name="T14" fmla="*/ 202 w 202"/>
              <a:gd name="T15" fmla="*/ 0 h 203"/>
              <a:gd name="T16" fmla="*/ 107 w 202"/>
              <a:gd name="T17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2" h="203">
                <a:moveTo>
                  <a:pt x="107" y="0"/>
                </a:moveTo>
                <a:cubicBezTo>
                  <a:pt x="105" y="27"/>
                  <a:pt x="93" y="53"/>
                  <a:pt x="73" y="74"/>
                </a:cubicBezTo>
                <a:cubicBezTo>
                  <a:pt x="53" y="94"/>
                  <a:pt x="26" y="105"/>
                  <a:pt x="0" y="108"/>
                </a:cubicBezTo>
                <a:cubicBezTo>
                  <a:pt x="0" y="203"/>
                  <a:pt x="0" y="203"/>
                  <a:pt x="0" y="203"/>
                </a:cubicBezTo>
                <a:cubicBezTo>
                  <a:pt x="44" y="201"/>
                  <a:pt x="87" y="186"/>
                  <a:pt x="123" y="157"/>
                </a:cubicBezTo>
                <a:cubicBezTo>
                  <a:pt x="161" y="164"/>
                  <a:pt x="161" y="164"/>
                  <a:pt x="161" y="164"/>
                </a:cubicBezTo>
                <a:cubicBezTo>
                  <a:pt x="153" y="127"/>
                  <a:pt x="153" y="127"/>
                  <a:pt x="153" y="127"/>
                </a:cubicBezTo>
                <a:cubicBezTo>
                  <a:pt x="184" y="90"/>
                  <a:pt x="200" y="46"/>
                  <a:pt x="202" y="0"/>
                </a:cubicBezTo>
                <a:lnTo>
                  <a:pt x="107" y="0"/>
                </a:lnTo>
                <a:close/>
              </a:path>
            </a:pathLst>
          </a:custGeom>
          <a:solidFill>
            <a:srgbClr val="0281FA"/>
          </a:solidFill>
          <a:ln>
            <a:noFill/>
          </a:ln>
        </p:spPr>
        <p:txBody>
          <a:bodyPr vert="horz" wrap="square" lIns="182820" tIns="91410" rIns="182820" bIns="91410" numCol="1" anchor="t" anchorCtr="0" compatLnSpc="1"/>
          <a:lstStyle/>
          <a:p>
            <a:pPr fontAlgn="auto">
              <a:lnSpc>
                <a:spcPct val="120000"/>
              </a:lnSpc>
            </a:pPr>
            <a:endParaRPr lang="zh-CN" altLang="en-US" sz="3200" dirty="0">
              <a:solidFill>
                <a:schemeClr val="tx1">
                  <a:lumMod val="50000"/>
                </a:schemeClr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11" name="文本框 11"/>
          <p:cNvSpPr txBox="1"/>
          <p:nvPr/>
        </p:nvSpPr>
        <p:spPr>
          <a:xfrm>
            <a:off x="7838440" y="1760220"/>
            <a:ext cx="2905760" cy="39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dirty="0" smtClean="0">
                <a:latin typeface="微软雅黑" charset="-122"/>
                <a:ea typeface="微软雅黑" charset="-122"/>
              </a:rPr>
              <a:t>文件内解耦</a:t>
            </a:r>
            <a:endParaRPr lang="zh-CN" altLang="en-US" dirty="0">
              <a:latin typeface="微软雅黑" charset="-122"/>
              <a:ea typeface="微软雅黑" charset="-122"/>
            </a:endParaRPr>
          </a:p>
        </p:txBody>
      </p:sp>
      <p:sp>
        <p:nvSpPr>
          <p:cNvPr id="12" name="矩形 9"/>
          <p:cNvSpPr/>
          <p:nvPr/>
        </p:nvSpPr>
        <p:spPr>
          <a:xfrm>
            <a:off x="7838439" y="2162810"/>
            <a:ext cx="4286886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+mn-ea"/>
                <a:sym typeface="Arial" panose="020B0604020202020204" pitchFamily="34" charset="0"/>
              </a:rPr>
              <a:t>包含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+mn-ea"/>
                <a:sym typeface="Arial" panose="020B0604020202020204" pitchFamily="34" charset="0"/>
              </a:rPr>
              <a:t>CUDA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+mn-ea"/>
                <a:sym typeface="Arial" panose="020B0604020202020204" pitchFamily="34" charset="0"/>
              </a:rPr>
              <a:t>相关的环境变量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+mn-ea"/>
              <a:sym typeface="Arial" panose="020B0604020202020204" pitchFamily="34" charset="0"/>
            </a:endParaRPr>
          </a:p>
          <a:p>
            <a:pPr marL="28575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+mn-ea"/>
                <a:sym typeface="Arial" panose="020B0604020202020204" pitchFamily="34" charset="0"/>
              </a:rPr>
              <a:t>包含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+mn-ea"/>
                <a:sym typeface="Arial" panose="020B0604020202020204" pitchFamily="34" charset="0"/>
              </a:rPr>
              <a:t>CUDA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+mn-ea"/>
                <a:sym typeface="Arial" panose="020B0604020202020204" pitchFamily="34" charset="0"/>
              </a:rPr>
              <a:t>相关宏定义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+mn-ea"/>
              <a:sym typeface="Arial" panose="020B0604020202020204" pitchFamily="34" charset="0"/>
            </a:endParaRPr>
          </a:p>
          <a:p>
            <a:pPr marL="28575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spc="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+mn-ea"/>
                <a:sym typeface="Arial" panose="020B0604020202020204" pitchFamily="34" charset="0"/>
              </a:rPr>
              <a:t>包含 </a:t>
            </a:r>
            <a:r>
              <a:rPr lang="en-US" altLang="zh-CN" sz="1600" spc="8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+mn-ea"/>
                <a:sym typeface="Arial" panose="020B0604020202020204" pitchFamily="34" charset="0"/>
              </a:rPr>
              <a:t>is_cuda</a:t>
            </a:r>
            <a:r>
              <a:rPr lang="en-US" altLang="zh-CN" sz="1600" spc="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+mn-ea"/>
                <a:sym typeface="Arial" panose="020B0604020202020204" pitchFamily="34" charset="0"/>
              </a:rPr>
              <a:t>, </a:t>
            </a:r>
            <a:r>
              <a:rPr lang="en-US" altLang="zh-CN" sz="1600" spc="8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+mn-ea"/>
                <a:sym typeface="Arial" panose="020B0604020202020204" pitchFamily="34" charset="0"/>
              </a:rPr>
              <a:t>kCUDA</a:t>
            </a:r>
            <a:r>
              <a:rPr lang="en-US" altLang="zh-CN" sz="1600" spc="8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+mn-ea"/>
                <a:sym typeface="Arial" panose="020B0604020202020204" pitchFamily="34" charset="0"/>
              </a:rPr>
              <a:t>, “</a:t>
            </a:r>
            <a:r>
              <a:rPr lang="en-US" altLang="zh-CN" sz="1600" spc="8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+mn-ea"/>
                <a:sym typeface="Arial" panose="020B0604020202020204" pitchFamily="34" charset="0"/>
              </a:rPr>
              <a:t>c</a:t>
            </a:r>
            <a:r>
              <a:rPr lang="en-US" altLang="zh-CN" sz="1600" spc="8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+mn-ea"/>
                <a:sym typeface="Arial" panose="020B0604020202020204" pitchFamily="34" charset="0"/>
              </a:rPr>
              <a:t>uda</a:t>
            </a:r>
            <a:r>
              <a:rPr lang="en-US" altLang="zh-CN" sz="1600" spc="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+mn-ea"/>
                <a:sym typeface="Arial" panose="020B0604020202020204" pitchFamily="34" charset="0"/>
              </a:rPr>
              <a:t>”</a:t>
            </a:r>
            <a:r>
              <a:rPr lang="zh-CN" altLang="en-US" sz="1600" spc="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+mn-ea"/>
                <a:sym typeface="Arial" panose="020B0604020202020204" pitchFamily="34" charset="0"/>
              </a:rPr>
              <a:t>等</a:t>
            </a:r>
            <a:endParaRPr lang="zh-CN" altLang="en-US" sz="1600" spc="8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文本框 11"/>
          <p:cNvSpPr txBox="1"/>
          <p:nvPr/>
        </p:nvSpPr>
        <p:spPr>
          <a:xfrm>
            <a:off x="1225550" y="1760220"/>
            <a:ext cx="2854325" cy="39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lnSpc>
                <a:spcPct val="120000"/>
              </a:lnSpc>
            </a:pPr>
            <a:r>
              <a:rPr lang="zh-CN" altLang="en-US" dirty="0" smtClean="0">
                <a:latin typeface="微软雅黑" charset="-122"/>
                <a:ea typeface="微软雅黑" charset="-122"/>
              </a:rPr>
              <a:t>文件间解耦</a:t>
            </a:r>
            <a:endParaRPr lang="zh-CN" altLang="en-US" dirty="0">
              <a:latin typeface="微软雅黑" charset="-122"/>
              <a:ea typeface="微软雅黑" charset="-122"/>
            </a:endParaRPr>
          </a:p>
        </p:txBody>
      </p:sp>
      <p:sp>
        <p:nvSpPr>
          <p:cNvPr id="14" name="矩形 9"/>
          <p:cNvSpPr/>
          <p:nvPr/>
        </p:nvSpPr>
        <p:spPr>
          <a:xfrm>
            <a:off x="1225550" y="2162810"/>
            <a:ext cx="3162382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+mn-ea"/>
                <a:sym typeface="Arial" panose="020B0604020202020204" pitchFamily="34" charset="0"/>
              </a:rPr>
              <a:t>文件夹名、文件名包含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+mn-ea"/>
                <a:sym typeface="Arial" panose="020B0604020202020204" pitchFamily="34" charset="0"/>
              </a:rPr>
              <a:t>cuda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+mn-ea"/>
                <a:sym typeface="Arial" panose="020B0604020202020204" pitchFamily="34" charset="0"/>
              </a:rPr>
              <a:t>、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+mn-ea"/>
                <a:sym typeface="Arial" panose="020B0604020202020204" pitchFamily="34" charset="0"/>
              </a:rPr>
              <a:t>cudnn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+mn-ea"/>
                <a:sym typeface="Arial" panose="020B0604020202020204" pitchFamily="34" charset="0"/>
              </a:rPr>
              <a:t>、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+mn-ea"/>
                <a:sym typeface="Arial" panose="020B0604020202020204" pitchFamily="34" charset="0"/>
              </a:rPr>
              <a:t>THC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+mn-ea"/>
                <a:sym typeface="Arial" panose="020B0604020202020204" pitchFamily="34" charset="0"/>
              </a:rPr>
              <a:t>关键字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+mn-ea"/>
              <a:sym typeface="Arial" panose="020B0604020202020204" pitchFamily="34" charset="0"/>
            </a:endParaRPr>
          </a:p>
          <a:p>
            <a:pPr marL="28575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spc="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+mn-ea"/>
                <a:sym typeface="Arial" panose="020B0604020202020204" pitchFamily="34" charset="0"/>
              </a:rPr>
              <a:t>后缀名是 </a:t>
            </a:r>
            <a:r>
              <a:rPr lang="en-US" altLang="zh-CN" sz="1600" spc="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+mn-ea"/>
                <a:sym typeface="Arial" panose="020B0604020202020204" pitchFamily="34" charset="0"/>
              </a:rPr>
              <a:t>.cu</a:t>
            </a:r>
            <a:r>
              <a:rPr lang="zh-CN" altLang="en-US" sz="1600" spc="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+mn-ea"/>
                <a:sym typeface="Arial" panose="020B0604020202020204" pitchFamily="34" charset="0"/>
              </a:rPr>
              <a:t>、</a:t>
            </a:r>
            <a:r>
              <a:rPr lang="en-US" altLang="zh-CN" sz="1600" spc="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+mn-ea"/>
                <a:sym typeface="Arial" panose="020B0604020202020204" pitchFamily="34" charset="0"/>
              </a:rPr>
              <a:t>.</a:t>
            </a:r>
            <a:r>
              <a:rPr lang="en-US" altLang="zh-CN" sz="1600" spc="8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+mn-ea"/>
                <a:sym typeface="Arial" panose="020B0604020202020204" pitchFamily="34" charset="0"/>
              </a:rPr>
              <a:t>cuh</a:t>
            </a:r>
            <a:endParaRPr lang="zh-CN" altLang="en-US" sz="1600" spc="8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11"/>
          <p:cNvSpPr txBox="1"/>
          <p:nvPr/>
        </p:nvSpPr>
        <p:spPr>
          <a:xfrm>
            <a:off x="7130415" y="3966458"/>
            <a:ext cx="3175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lnSpc>
                <a:spcPct val="120000"/>
              </a:lnSpc>
            </a:pPr>
            <a:r>
              <a:rPr lang="zh-CN" altLang="en-US" dirty="0" smtClean="0">
                <a:latin typeface="微软雅黑" charset="-122"/>
                <a:ea typeface="微软雅黑" charset="-122"/>
              </a:rPr>
              <a:t>补充编译有依赖的文件</a:t>
            </a:r>
            <a:endParaRPr lang="zh-CN" altLang="en-US" dirty="0">
              <a:latin typeface="微软雅黑" charset="-122"/>
              <a:ea typeface="微软雅黑" charset="-122"/>
            </a:endParaRPr>
          </a:p>
        </p:txBody>
      </p:sp>
      <p:sp>
        <p:nvSpPr>
          <p:cNvPr id="16" name="矩形 9"/>
          <p:cNvSpPr/>
          <p:nvPr/>
        </p:nvSpPr>
        <p:spPr>
          <a:xfrm>
            <a:off x="7838439" y="4378132"/>
            <a:ext cx="2854325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+mn-ea"/>
                <a:sym typeface="Arial" panose="020B0604020202020204" pitchFamily="34" charset="0"/>
              </a:rPr>
              <a:t>.h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+mn-ea"/>
                <a:sym typeface="Arial" panose="020B0604020202020204" pitchFamily="34" charset="0"/>
              </a:rPr>
              <a:t>、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+mn-ea"/>
                <a:sym typeface="Arial" panose="020B0604020202020204" pitchFamily="34" charset="0"/>
              </a:rPr>
              <a:t>.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+mn-ea"/>
                <a:sym typeface="Arial" panose="020B0604020202020204" pitchFamily="34" charset="0"/>
              </a:rPr>
              <a:t>hpp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+mn-ea"/>
                <a:sym typeface="Arial" panose="020B0604020202020204" pitchFamily="34" charset="0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+mn-ea"/>
                <a:sym typeface="Arial" panose="020B0604020202020204" pitchFamily="34" charset="0"/>
              </a:rPr>
              <a:t>头文件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+mn-ea"/>
              <a:sym typeface="Arial" panose="020B0604020202020204" pitchFamily="34" charset="0"/>
            </a:endParaRPr>
          </a:p>
          <a:p>
            <a:pPr marL="28575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spc="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+mn-ea"/>
                <a:sym typeface="Arial" panose="020B0604020202020204" pitchFamily="34" charset="0"/>
              </a:rPr>
              <a:t>配置文件</a:t>
            </a:r>
            <a:endParaRPr lang="en-US" altLang="zh-CN" sz="1600" spc="8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+mn-ea"/>
              <a:sym typeface="Arial" panose="020B0604020202020204" pitchFamily="34" charset="0"/>
            </a:endParaRPr>
          </a:p>
          <a:p>
            <a:pPr marL="28575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spc="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+mn-ea"/>
                <a:sym typeface="Arial" panose="020B0604020202020204" pitchFamily="34" charset="0"/>
              </a:rPr>
              <a:t>模板文件</a:t>
            </a:r>
            <a:endParaRPr lang="en-US" altLang="zh-CN" sz="1600" spc="8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+mn-ea"/>
              <a:sym typeface="Arial" panose="020B0604020202020204" pitchFamily="34" charset="0"/>
            </a:endParaRPr>
          </a:p>
          <a:p>
            <a:pPr marL="28575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spc="8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+mn-ea"/>
                <a:sym typeface="Arial" panose="020B0604020202020204" pitchFamily="34" charset="0"/>
              </a:rPr>
              <a:t>打桩文件</a:t>
            </a:r>
            <a:endParaRPr lang="zh-CN" altLang="en-US" sz="1600" spc="8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文本框 11"/>
          <p:cNvSpPr txBox="1"/>
          <p:nvPr/>
        </p:nvSpPr>
        <p:spPr>
          <a:xfrm>
            <a:off x="1321435" y="3966458"/>
            <a:ext cx="34848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dirty="0" smtClean="0">
                <a:latin typeface="微软雅黑" charset="-122"/>
                <a:ea typeface="微软雅黑" charset="-122"/>
              </a:rPr>
              <a:t>根据编译文件功能模块划分</a:t>
            </a:r>
            <a:endParaRPr lang="zh-CN" altLang="en-US" dirty="0">
              <a:latin typeface="微软雅黑" charset="-122"/>
              <a:ea typeface="微软雅黑" charset="-122"/>
            </a:endParaRPr>
          </a:p>
        </p:txBody>
      </p:sp>
      <p:sp>
        <p:nvSpPr>
          <p:cNvPr id="18" name="矩形 9"/>
          <p:cNvSpPr/>
          <p:nvPr/>
        </p:nvSpPr>
        <p:spPr>
          <a:xfrm>
            <a:off x="1231583" y="4391190"/>
            <a:ext cx="3128010" cy="68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+mn-ea"/>
                <a:sym typeface="Arial" panose="020B0604020202020204" pitchFamily="34" charset="0"/>
              </a:rPr>
              <a:t>通过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+mn-ea"/>
                <a:sym typeface="Arial" panose="020B0604020202020204" pitchFamily="34" charset="0"/>
              </a:rPr>
              <a:t>build_variables.bzl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+mn-ea"/>
              <a:sym typeface="Arial" panose="020B0604020202020204" pitchFamily="34" charset="0"/>
            </a:endParaRPr>
          </a:p>
          <a:p>
            <a:pPr marL="28575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+mn-ea"/>
                <a:sym typeface="Arial" panose="020B0604020202020204" pitchFamily="34" charset="0"/>
              </a:rPr>
              <a:t>通过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  <a:cs typeface="+mn-ea"/>
                <a:sym typeface="Arial" panose="020B0604020202020204" pitchFamily="34" charset="0"/>
              </a:rPr>
              <a:t>CMakeLists.txt</a:t>
            </a:r>
            <a:endParaRPr lang="zh-CN" altLang="en-US" sz="1600" spc="8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-122"/>
              <a:ea typeface="微软雅黑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文本框 11"/>
          <p:cNvSpPr txBox="1"/>
          <p:nvPr/>
        </p:nvSpPr>
        <p:spPr>
          <a:xfrm>
            <a:off x="5518150" y="2853055"/>
            <a:ext cx="997585" cy="941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0281FA"/>
                </a:solidFill>
                <a:latin typeface="微软雅黑" charset="-122"/>
                <a:ea typeface="微软雅黑" charset="-122"/>
              </a:rPr>
              <a:t>解耦方式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762500" y="2229485"/>
            <a:ext cx="540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kumimoji="1" lang="en-US" altLang="zh-CN" sz="2000" dirty="0" smtClean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Microsoft YaHei Light" panose="020B0503020204020204" pitchFamily="34" charset="-122"/>
              </a:rPr>
              <a:t>01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667500" y="2229485"/>
            <a:ext cx="540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kumimoji="1"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Microsoft YaHei Light" panose="020B0503020204020204" pitchFamily="34" charset="-122"/>
              </a:rPr>
              <a:t>02</a:t>
            </a:r>
            <a:endParaRPr kumimoji="1"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 Light" panose="020B0503020204020204" pitchFamily="34" charset="-122"/>
              <a:ea typeface="Microsoft YaHei Light" panose="020B0503020204020204" pitchFamily="34" charset="-122"/>
              <a:cs typeface="Microsoft YaHei Light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849495" y="4086225"/>
            <a:ext cx="540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kumimoji="1"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Microsoft YaHei Light" panose="020B0503020204020204" pitchFamily="34" charset="-122"/>
              </a:rPr>
              <a:t>04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739255" y="4002405"/>
            <a:ext cx="540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kumimoji="1" lang="en-US" altLang="zh-CN" sz="2000" dirty="0" smtClean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Microsoft YaHei Light" panose="020B0503020204020204" pitchFamily="34" charset="-122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70268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流程图: 过程 52"/>
          <p:cNvSpPr/>
          <p:nvPr/>
        </p:nvSpPr>
        <p:spPr>
          <a:xfrm>
            <a:off x="2508250" y="3601725"/>
            <a:ext cx="6203950" cy="227837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过程 51"/>
          <p:cNvSpPr/>
          <p:nvPr/>
        </p:nvSpPr>
        <p:spPr>
          <a:xfrm>
            <a:off x="2508250" y="806450"/>
            <a:ext cx="6203950" cy="25654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7254292" y="3957577"/>
            <a:ext cx="1324558" cy="1749129"/>
          </a:xfrm>
          <a:prstGeom prst="rect">
            <a:avLst/>
          </a:prstGeom>
          <a:solidFill>
            <a:srgbClr val="BC95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流程图: 过程 21"/>
          <p:cNvSpPr/>
          <p:nvPr/>
        </p:nvSpPr>
        <p:spPr>
          <a:xfrm>
            <a:off x="2687540" y="1158798"/>
            <a:ext cx="4566752" cy="211562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97317" y="2012222"/>
            <a:ext cx="1433061" cy="1174602"/>
          </a:xfrm>
          <a:prstGeom prst="rect">
            <a:avLst/>
          </a:prstGeom>
          <a:solidFill>
            <a:srgbClr val="7A7BBD"/>
          </a:solidFill>
          <a:ln>
            <a:solidFill>
              <a:srgbClr val="7A7BB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104355" y="2042370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solidFill>
                  <a:schemeClr val="dk1"/>
                </a:solidFill>
              </a:rPr>
              <a:t>backends</a:t>
            </a:r>
            <a:endParaRPr lang="zh-CN" altLang="en-US" sz="1200" dirty="0">
              <a:solidFill>
                <a:schemeClr val="dk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14359" y="2754155"/>
            <a:ext cx="998976" cy="240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cudnn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4387850" y="1388673"/>
            <a:ext cx="2768600" cy="1798151"/>
          </a:xfrm>
          <a:prstGeom prst="rect">
            <a:avLst/>
          </a:prstGeom>
          <a:solidFill>
            <a:srgbClr val="DCF2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594122" y="1413575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solidFill>
                  <a:schemeClr val="dk1"/>
                </a:solidFill>
              </a:rPr>
              <a:t>csrc</a:t>
            </a:r>
            <a:endParaRPr lang="zh-CN" altLang="en-US" sz="1200" dirty="0">
              <a:solidFill>
                <a:schemeClr val="dk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68371" y="1702796"/>
            <a:ext cx="998976" cy="240464"/>
          </a:xfrm>
          <a:prstGeom prst="rect">
            <a:avLst/>
          </a:prstGeom>
          <a:solidFill>
            <a:srgbClr val="8ECB7D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cuda</a:t>
            </a:r>
            <a:endParaRPr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3014359" y="2331316"/>
            <a:ext cx="998976" cy="240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cuda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5924253" y="1700368"/>
            <a:ext cx="998976" cy="240464"/>
          </a:xfrm>
          <a:prstGeom prst="rect">
            <a:avLst/>
          </a:prstGeom>
          <a:solidFill>
            <a:srgbClr val="80B3D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jit</a:t>
            </a:r>
            <a:endParaRPr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2797317" y="1388673"/>
            <a:ext cx="1433061" cy="464001"/>
          </a:xfrm>
          <a:prstGeom prst="rect">
            <a:avLst/>
          </a:prstGeom>
          <a:solidFill>
            <a:srgbClr val="FFD47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cuda</a:t>
            </a:r>
            <a:endParaRPr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4688640" y="1158798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dk1"/>
                </a:solidFill>
              </a:rPr>
              <a:t>torch</a:t>
            </a:r>
            <a:endParaRPr lang="zh-CN" altLang="en-US" sz="1200" dirty="0">
              <a:solidFill>
                <a:schemeClr val="dk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414422" y="1690574"/>
            <a:ext cx="1004169" cy="253356"/>
          </a:xfrm>
          <a:prstGeom prst="rect">
            <a:avLst/>
          </a:prstGeom>
          <a:solidFill>
            <a:srgbClr val="F6DAE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aten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7419615" y="2228030"/>
            <a:ext cx="998976" cy="239770"/>
          </a:xfrm>
          <a:prstGeom prst="rect">
            <a:avLst/>
          </a:prstGeom>
          <a:solidFill>
            <a:srgbClr val="DCD9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c10/</a:t>
            </a:r>
            <a:r>
              <a:rPr lang="en-US" altLang="zh-CN" sz="1200" dirty="0" err="1"/>
              <a:t>cuda</a:t>
            </a:r>
            <a:endParaRPr lang="zh-CN" altLang="en-US" sz="1200" dirty="0"/>
          </a:p>
        </p:txBody>
      </p:sp>
      <p:sp>
        <p:nvSpPr>
          <p:cNvPr id="26" name="矩形 25"/>
          <p:cNvSpPr/>
          <p:nvPr/>
        </p:nvSpPr>
        <p:spPr>
          <a:xfrm>
            <a:off x="7419616" y="2743918"/>
            <a:ext cx="998976" cy="240464"/>
          </a:xfrm>
          <a:prstGeom prst="rect">
            <a:avLst/>
          </a:prstGeom>
          <a:solidFill>
            <a:srgbClr val="DCD9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caffe2</a:t>
            </a:r>
            <a:endParaRPr lang="zh-CN" altLang="en-US" sz="1200" dirty="0"/>
          </a:p>
        </p:txBody>
      </p:sp>
      <p:sp>
        <p:nvSpPr>
          <p:cNvPr id="29" name="矩形 28"/>
          <p:cNvSpPr/>
          <p:nvPr/>
        </p:nvSpPr>
        <p:spPr>
          <a:xfrm>
            <a:off x="2790337" y="4608054"/>
            <a:ext cx="1433061" cy="1089624"/>
          </a:xfrm>
          <a:prstGeom prst="rect">
            <a:avLst/>
          </a:prstGeom>
          <a:solidFill>
            <a:srgbClr val="7A7BBD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3097375" y="4638202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solidFill>
                  <a:schemeClr val="dk1"/>
                </a:solidFill>
              </a:rPr>
              <a:t>backends</a:t>
            </a:r>
            <a:endParaRPr lang="zh-CN" altLang="en-US" sz="1200" dirty="0">
              <a:solidFill>
                <a:schemeClr val="dk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007379" y="5349987"/>
            <a:ext cx="998976" cy="240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cudnn</a:t>
            </a:r>
            <a:endParaRPr lang="zh-CN" altLang="en-US" sz="1200" dirty="0"/>
          </a:p>
        </p:txBody>
      </p:sp>
      <p:sp>
        <p:nvSpPr>
          <p:cNvPr id="32" name="矩形 31"/>
          <p:cNvSpPr/>
          <p:nvPr/>
        </p:nvSpPr>
        <p:spPr>
          <a:xfrm>
            <a:off x="3007379" y="4927149"/>
            <a:ext cx="998976" cy="240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cuda</a:t>
            </a:r>
            <a:endParaRPr lang="zh-CN" altLang="en-US" sz="1200" dirty="0"/>
          </a:p>
        </p:txBody>
      </p:sp>
      <p:sp>
        <p:nvSpPr>
          <p:cNvPr id="33" name="矩形 32"/>
          <p:cNvSpPr/>
          <p:nvPr/>
        </p:nvSpPr>
        <p:spPr>
          <a:xfrm>
            <a:off x="2790338" y="3948549"/>
            <a:ext cx="1433061" cy="464001"/>
          </a:xfrm>
          <a:prstGeom prst="rect">
            <a:avLst/>
          </a:prstGeom>
          <a:solidFill>
            <a:srgbClr val="FFD47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core</a:t>
            </a:r>
            <a:endParaRPr lang="zh-CN" altLang="en-US" sz="1200" dirty="0"/>
          </a:p>
        </p:txBody>
      </p:sp>
      <p:sp>
        <p:nvSpPr>
          <p:cNvPr id="34" name="矩形 33"/>
          <p:cNvSpPr/>
          <p:nvPr/>
        </p:nvSpPr>
        <p:spPr>
          <a:xfrm>
            <a:off x="4530436" y="3948549"/>
            <a:ext cx="2571172" cy="1749129"/>
          </a:xfrm>
          <a:prstGeom prst="rect">
            <a:avLst/>
          </a:prstGeom>
          <a:solidFill>
            <a:srgbClr val="DCF2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5608871" y="4009407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solidFill>
                  <a:schemeClr val="dk1"/>
                </a:solidFill>
              </a:rPr>
              <a:t>csrc</a:t>
            </a:r>
            <a:endParaRPr lang="zh-CN" altLang="en-US" sz="1200" dirty="0">
              <a:solidFill>
                <a:schemeClr val="dk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683120" y="4487500"/>
            <a:ext cx="998976" cy="240464"/>
          </a:xfrm>
          <a:prstGeom prst="rect">
            <a:avLst/>
          </a:prstGeom>
          <a:solidFill>
            <a:srgbClr val="8ECB7D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python</a:t>
            </a:r>
            <a:endParaRPr lang="zh-CN" altLang="en-US" sz="1200" dirty="0"/>
          </a:p>
        </p:txBody>
      </p:sp>
      <p:sp>
        <p:nvSpPr>
          <p:cNvPr id="37" name="矩形 36"/>
          <p:cNvSpPr/>
          <p:nvPr/>
        </p:nvSpPr>
        <p:spPr>
          <a:xfrm>
            <a:off x="4683120" y="5047381"/>
            <a:ext cx="998976" cy="240464"/>
          </a:xfrm>
          <a:prstGeom prst="rect">
            <a:avLst/>
          </a:prstGeom>
          <a:solidFill>
            <a:srgbClr val="DCD9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framework</a:t>
            </a:r>
            <a:endParaRPr lang="zh-CN" altLang="en-US" sz="1200" dirty="0"/>
          </a:p>
        </p:txBody>
      </p:sp>
      <p:sp>
        <p:nvSpPr>
          <p:cNvPr id="38" name="矩形 37"/>
          <p:cNvSpPr/>
          <p:nvPr/>
        </p:nvSpPr>
        <p:spPr>
          <a:xfrm>
            <a:off x="5939002" y="4487822"/>
            <a:ext cx="998976" cy="240464"/>
          </a:xfrm>
          <a:prstGeom prst="rect">
            <a:avLst/>
          </a:prstGeom>
          <a:solidFill>
            <a:srgbClr val="F6DAE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aten</a:t>
            </a:r>
            <a:endParaRPr lang="zh-CN" altLang="en-US" sz="1200" dirty="0"/>
          </a:p>
        </p:txBody>
      </p:sp>
      <p:sp>
        <p:nvSpPr>
          <p:cNvPr id="39" name="矩形 38"/>
          <p:cNvSpPr/>
          <p:nvPr/>
        </p:nvSpPr>
        <p:spPr>
          <a:xfrm>
            <a:off x="5939002" y="5050523"/>
            <a:ext cx="998976" cy="240464"/>
          </a:xfrm>
          <a:prstGeom prst="rect">
            <a:avLst/>
          </a:prstGeom>
          <a:solidFill>
            <a:srgbClr val="80B3D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jit</a:t>
            </a:r>
            <a:endParaRPr lang="zh-CN" altLang="en-US" sz="1200" dirty="0"/>
          </a:p>
        </p:txBody>
      </p:sp>
      <p:sp>
        <p:nvSpPr>
          <p:cNvPr id="43" name="矩形 42"/>
          <p:cNvSpPr/>
          <p:nvPr/>
        </p:nvSpPr>
        <p:spPr>
          <a:xfrm>
            <a:off x="7408645" y="4286406"/>
            <a:ext cx="998976" cy="240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distributed</a:t>
            </a:r>
            <a:endParaRPr lang="zh-CN" altLang="en-US" sz="1200" dirty="0"/>
          </a:p>
        </p:txBody>
      </p:sp>
      <p:sp>
        <p:nvSpPr>
          <p:cNvPr id="44" name="矩形 43"/>
          <p:cNvSpPr/>
          <p:nvPr/>
        </p:nvSpPr>
        <p:spPr>
          <a:xfrm>
            <a:off x="7408645" y="4648251"/>
            <a:ext cx="998976" cy="240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profiler</a:t>
            </a:r>
            <a:endParaRPr lang="zh-CN" altLang="en-US" sz="1200" dirty="0"/>
          </a:p>
        </p:txBody>
      </p:sp>
      <p:sp>
        <p:nvSpPr>
          <p:cNvPr id="51" name="流程图: 过程 50"/>
          <p:cNvSpPr/>
          <p:nvPr/>
        </p:nvSpPr>
        <p:spPr>
          <a:xfrm>
            <a:off x="4592152" y="2124527"/>
            <a:ext cx="2432050" cy="931474"/>
          </a:xfrm>
          <a:prstGeom prst="flowChartProcess">
            <a:avLst/>
          </a:prstGeom>
          <a:solidFill>
            <a:srgbClr val="BC95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419615" y="5371940"/>
            <a:ext cx="998976" cy="240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dynamo</a:t>
            </a:r>
            <a:endParaRPr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7417018" y="5010096"/>
            <a:ext cx="998976" cy="240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inductor</a:t>
            </a:r>
            <a:endParaRPr lang="zh-CN" altLang="en-US" sz="1200" dirty="0"/>
          </a:p>
        </p:txBody>
      </p:sp>
      <p:sp>
        <p:nvSpPr>
          <p:cNvPr id="48" name="文本框 47"/>
          <p:cNvSpPr txBox="1"/>
          <p:nvPr/>
        </p:nvSpPr>
        <p:spPr>
          <a:xfrm>
            <a:off x="7609012" y="3971238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dk1"/>
                </a:solidFill>
              </a:rPr>
              <a:t>plugin</a:t>
            </a:r>
            <a:endParaRPr lang="zh-CN" altLang="en-US" sz="1200" dirty="0">
              <a:solidFill>
                <a:schemeClr val="dk1"/>
              </a:solidFill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4680748" y="2226863"/>
            <a:ext cx="2254858" cy="761236"/>
            <a:chOff x="4668371" y="2227336"/>
            <a:chExt cx="2254858" cy="761236"/>
          </a:xfrm>
        </p:grpSpPr>
        <p:sp>
          <p:nvSpPr>
            <p:cNvPr id="12" name="矩形 11"/>
            <p:cNvSpPr/>
            <p:nvPr/>
          </p:nvSpPr>
          <p:spPr>
            <a:xfrm>
              <a:off x="4668371" y="2227336"/>
              <a:ext cx="998976" cy="2404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distributed</a:t>
              </a:r>
              <a:endParaRPr lang="zh-CN" altLang="en-US" sz="12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5924253" y="2227336"/>
              <a:ext cx="998976" cy="2404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profiler</a:t>
              </a:r>
              <a:endParaRPr lang="zh-CN" altLang="en-US" sz="12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5924253" y="2748108"/>
              <a:ext cx="998976" cy="2404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inductor</a:t>
              </a:r>
              <a:endParaRPr lang="zh-CN" altLang="en-US" sz="12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4668371" y="2743918"/>
              <a:ext cx="998976" cy="2404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dynamo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58755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108</Words>
  <Application>Microsoft Office PowerPoint</Application>
  <PresentationFormat>宽屏</PresentationFormat>
  <Paragraphs>50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Microsoft YaHei Light</vt:lpstr>
      <vt:lpstr>等线</vt:lpstr>
      <vt:lpstr>等线 Light</vt:lpstr>
      <vt:lpstr>微软雅黑</vt:lpstr>
      <vt:lpstr>字魂59号-创粗黑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zhangjing</dc:creator>
  <cp:lastModifiedBy>zhangjing</cp:lastModifiedBy>
  <cp:revision>6</cp:revision>
  <dcterms:created xsi:type="dcterms:W3CDTF">2025-05-29T06:43:28Z</dcterms:created>
  <dcterms:modified xsi:type="dcterms:W3CDTF">2025-06-12T01:47:51Z</dcterms:modified>
</cp:coreProperties>
</file>