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64" r:id="rId14"/>
    <p:sldId id="276" r:id="rId15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28A98-7568-45D3-A318-4F76D44FDEB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C1FCB-06A9-40F4-9D48-5B3035ED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2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962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41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9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6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7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8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8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3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2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1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81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95AC-5CC5-C243-BC44-0B9AC4CE8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9488"/>
            <a:ext cx="9144000" cy="2387600"/>
          </a:xfrm>
        </p:spPr>
        <p:txBody>
          <a:bodyPr anchor="ctr"/>
          <a:lstStyle/>
          <a:p>
            <a:pPr algn="ctr"/>
            <a:r>
              <a:rPr lang="en-US" dirty="0"/>
              <a:t>NBD - arc </a:t>
            </a:r>
            <a:r>
              <a:rPr lang="en-US" dirty="0" err="1"/>
              <a:t>jellemzőinek</a:t>
            </a:r>
            <a:r>
              <a:rPr lang="en-US" dirty="0"/>
              <a:t> </a:t>
            </a:r>
            <a:r>
              <a:rPr lang="en-US" dirty="0" err="1"/>
              <a:t>felismerése</a:t>
            </a:r>
            <a:endParaRPr lang="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C0BD7-6B8E-CC4F-96BE-5C872CE09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Tagok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Szécsényi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Nándor</a:t>
            </a:r>
            <a:r>
              <a:rPr lang="en-US" dirty="0">
                <a:solidFill>
                  <a:srgbClr val="00B050"/>
                </a:solidFill>
              </a:rPr>
              <a:t> , </a:t>
            </a:r>
            <a:r>
              <a:rPr lang="en-US" dirty="0" err="1">
                <a:solidFill>
                  <a:srgbClr val="00B050"/>
                </a:solidFill>
              </a:rPr>
              <a:t>Debreczeni</a:t>
            </a:r>
            <a:r>
              <a:rPr lang="en-US" dirty="0">
                <a:solidFill>
                  <a:srgbClr val="00B050"/>
                </a:solidFill>
              </a:rPr>
              <a:t> DOMONKOS, Juhász </a:t>
            </a:r>
            <a:r>
              <a:rPr lang="en-US" dirty="0" err="1">
                <a:solidFill>
                  <a:srgbClr val="00B050"/>
                </a:solidFill>
              </a:rPr>
              <a:t>BenedEK</a:t>
            </a:r>
            <a:endParaRPr lang="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0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883-EBF6-4543-80C1-E18D5D0E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T-</a:t>
            </a:r>
            <a:r>
              <a:rPr lang="hu-HU" dirty="0" err="1"/>
              <a:t>sne</a:t>
            </a:r>
            <a:r>
              <a:rPr lang="hu-HU" dirty="0"/>
              <a:t> ábrák</a:t>
            </a:r>
            <a:endParaRPr lang="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019"/>
            <a:ext cx="5800725" cy="4438650"/>
          </a:xfrm>
          <a:prstGeom prst="rect">
            <a:avLst/>
          </a:prstGeom>
        </p:spPr>
      </p:pic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7375" y="1801019"/>
            <a:ext cx="5934074" cy="443865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1801019"/>
            <a:ext cx="55054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883-EBF6-4543-80C1-E18D5D0E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Arcok/Hátterek kitakarása</a:t>
            </a:r>
            <a:endParaRPr lang="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55574"/>
            <a:ext cx="2447925" cy="24003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55874"/>
            <a:ext cx="2447925" cy="24003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696" y="1655574"/>
            <a:ext cx="6047264" cy="50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4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883-EBF6-4543-80C1-E18D5D0E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AutoEnkóder</a:t>
            </a:r>
            <a:r>
              <a:rPr lang="hu-HU" dirty="0"/>
              <a:t> struktúra</a:t>
            </a:r>
            <a:endParaRPr lang="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81" y="1924335"/>
            <a:ext cx="8003462" cy="4344537"/>
          </a:xfrm>
        </p:spPr>
      </p:pic>
    </p:spTree>
    <p:extLst>
      <p:ext uri="{BB962C8B-B14F-4D97-AF65-F5344CB8AC3E}">
        <p14:creationId xmlns:p14="http://schemas.microsoft.com/office/powerpoint/2010/main" val="49195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883-EBF6-4543-80C1-E18D5D0E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Interpoláció minták között</a:t>
            </a:r>
            <a:endParaRPr lang="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64730" y="1668889"/>
            <a:ext cx="2447925" cy="2400300"/>
          </a:xfrm>
          <a:prstGeom prst="rect">
            <a:avLst/>
          </a:prstGeom>
        </p:spPr>
      </p:pic>
      <p:pic>
        <p:nvPicPr>
          <p:cNvPr id="3" name="ae_lin_pol_0_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52253" y="1668889"/>
            <a:ext cx="4903408" cy="49034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07" y="1668889"/>
            <a:ext cx="2447925" cy="2400300"/>
          </a:xfrm>
          <a:prstGeom prst="rect">
            <a:avLst/>
          </a:prstGeom>
        </p:spPr>
      </p:pic>
      <p:cxnSp>
        <p:nvCxnSpPr>
          <p:cNvPr id="9" name="Egyenes összekötő nyíllal 8"/>
          <p:cNvCxnSpPr>
            <a:stCxn id="5" idx="3"/>
            <a:endCxn id="7" idx="1"/>
          </p:cNvCxnSpPr>
          <p:nvPr/>
        </p:nvCxnSpPr>
        <p:spPr>
          <a:xfrm>
            <a:off x="2625132" y="2869039"/>
            <a:ext cx="8395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8140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9CBB-5695-AF4E-B259-D5ABE14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" dirty="0"/>
              <a:t>Adathalmaz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BA6369-6E7A-41A4-8B0C-AF4293BF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914946"/>
            <a:ext cx="2262754" cy="221873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9DEE2A-6552-4518-AEC1-9A5704E3B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7286" y="2249487"/>
            <a:ext cx="1723963" cy="16904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26DE876-303E-4918-B2D4-39A31734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7286" y="4092309"/>
            <a:ext cx="1723963" cy="169042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72CB-105E-EF40-A2BF-4EABB65A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" sz="2800" dirty="0"/>
              <a:t>FairFace dataset</a:t>
            </a:r>
          </a:p>
          <a:p>
            <a:r>
              <a:rPr lang="" sz="2800" dirty="0"/>
              <a:t>Kb 100 ezer kép:</a:t>
            </a:r>
          </a:p>
          <a:p>
            <a:pPr lvl="1"/>
            <a:r>
              <a:rPr lang="" sz="2400" dirty="0"/>
              <a:t>Címkék: kor, nem, rassz</a:t>
            </a:r>
          </a:p>
          <a:p>
            <a:pPr lvl="1"/>
            <a:r>
              <a:rPr lang="" sz="2400" dirty="0"/>
              <a:t>Méret: 224x224</a:t>
            </a:r>
          </a:p>
        </p:txBody>
      </p:sp>
    </p:spTree>
    <p:extLst>
      <p:ext uri="{BB962C8B-B14F-4D97-AF65-F5344CB8AC3E}">
        <p14:creationId xmlns:p14="http://schemas.microsoft.com/office/powerpoint/2010/main" val="398251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8DE68B-5CF4-624C-B7C4-A141E3E2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" dirty="0"/>
              <a:t>Teljesített elemek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1F6F-AFD4-A246-AD6D-DC990A64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959" y="1093787"/>
            <a:ext cx="6811266" cy="5532095"/>
          </a:xfrm>
        </p:spPr>
        <p:txBody>
          <a:bodyPr>
            <a:normAutofit/>
          </a:bodyPr>
          <a:lstStyle/>
          <a:p>
            <a:r>
              <a:rPr lang="" sz="2800" dirty="0"/>
              <a:t>EDA + Adatelőkészítés</a:t>
            </a:r>
          </a:p>
          <a:p>
            <a:r>
              <a:rPr lang="" sz="2800" dirty="0"/>
              <a:t>Multi-label osztályzó model tanítása:</a:t>
            </a:r>
          </a:p>
          <a:p>
            <a:pPr lvl="1"/>
            <a:r>
              <a:rPr lang="" sz="2400" dirty="0"/>
              <a:t>VGGFace – transfer learning</a:t>
            </a:r>
          </a:p>
          <a:p>
            <a:pPr lvl="1"/>
            <a:r>
              <a:rPr lang="" sz="2400" dirty="0"/>
              <a:t>Hiperparaméter optimalizáció</a:t>
            </a:r>
          </a:p>
          <a:p>
            <a:pPr lvl="1"/>
            <a:r>
              <a:rPr lang="" sz="2400" dirty="0"/>
              <a:t>Legjobb eredmények: age – 44-45%, race – 52-53%, gender – 85-86% </a:t>
            </a:r>
          </a:p>
          <a:p>
            <a:pPr lvl="1"/>
            <a:r>
              <a:rPr lang="" sz="2400" dirty="0"/>
              <a:t>Kiértékelés + konténerizáció</a:t>
            </a:r>
          </a:p>
          <a:p>
            <a:r>
              <a:rPr lang="" sz="2800" dirty="0"/>
              <a:t>Látens tér vizsgálat</a:t>
            </a:r>
            <a:endParaRPr lang="" sz="2400" dirty="0"/>
          </a:p>
          <a:p>
            <a:pPr lvl="1"/>
            <a:endParaRPr lang="" sz="2400" dirty="0"/>
          </a:p>
        </p:txBody>
      </p:sp>
    </p:spTree>
    <p:extLst>
      <p:ext uri="{BB962C8B-B14F-4D97-AF65-F5344CB8AC3E}">
        <p14:creationId xmlns:p14="http://schemas.microsoft.com/office/powerpoint/2010/main" val="109719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345B7-3EFF-F14C-8968-07F14A1E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" sz="3200"/>
              <a:t>Eda+preprocessing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783A17D-70CB-479F-B2E6-28848DBF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2249487"/>
            <a:ext cx="5037137" cy="4390464"/>
          </a:xfrm>
        </p:spPr>
        <p:txBody>
          <a:bodyPr>
            <a:normAutofit/>
          </a:bodyPr>
          <a:lstStyle/>
          <a:p>
            <a:r>
              <a:rPr lang="en-US" sz="2800" dirty="0" err="1"/>
              <a:t>Kiegyensúlyozatlan</a:t>
            </a:r>
            <a:r>
              <a:rPr lang="en-US" sz="2800" dirty="0"/>
              <a:t> </a:t>
            </a:r>
            <a:r>
              <a:rPr lang="en-US" sz="2800" dirty="0" err="1"/>
              <a:t>adathalmaz</a:t>
            </a:r>
            <a:endParaRPr lang="en-US" sz="2400" dirty="0"/>
          </a:p>
          <a:p>
            <a:r>
              <a:rPr lang="en-US" sz="2800" dirty="0"/>
              <a:t>Image augmentation </a:t>
            </a:r>
            <a:r>
              <a:rPr lang="en-US" sz="2800" dirty="0" err="1"/>
              <a:t>technikák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Veszteséges</a:t>
            </a:r>
            <a:r>
              <a:rPr lang="en-US" sz="2400" dirty="0"/>
              <a:t> JPEG </a:t>
            </a:r>
            <a:r>
              <a:rPr lang="en-US" sz="2400" dirty="0" err="1"/>
              <a:t>tömörítés</a:t>
            </a:r>
            <a:endParaRPr lang="en-US" sz="2400" dirty="0"/>
          </a:p>
          <a:p>
            <a:pPr lvl="1"/>
            <a:r>
              <a:rPr lang="en-US" sz="2400" dirty="0" err="1"/>
              <a:t>CoarseDropout</a:t>
            </a:r>
            <a:endParaRPr lang="en-US" sz="2400" dirty="0"/>
          </a:p>
          <a:p>
            <a:pPr lvl="1"/>
            <a:r>
              <a:rPr lang="en-US" sz="2400" dirty="0" err="1"/>
              <a:t>Használt</a:t>
            </a:r>
            <a:r>
              <a:rPr lang="en-US" sz="2400" dirty="0"/>
              <a:t> </a:t>
            </a:r>
            <a:r>
              <a:rPr lang="en-US" sz="2400" dirty="0" err="1"/>
              <a:t>könyvtár</a:t>
            </a:r>
            <a:r>
              <a:rPr lang="en-US" sz="2400" dirty="0"/>
              <a:t>: </a:t>
            </a:r>
            <a:r>
              <a:rPr lang="en-US" sz="2400" dirty="0" err="1"/>
              <a:t>imgaug</a:t>
            </a:r>
            <a:endParaRPr 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90CD18-D11E-416F-A7D8-A13A0638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337" y="1435101"/>
            <a:ext cx="5456279" cy="472313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355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883-EBF6-4543-80C1-E18D5D0E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/>
              <a:t>Kipróbált Modell Architektúrák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0B91-34D7-BA4F-8F58-8B1D40FD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Kipróbált</a:t>
            </a:r>
            <a:r>
              <a:rPr lang="en-US" dirty="0"/>
              <a:t> </a:t>
            </a:r>
            <a:r>
              <a:rPr lang="en-US" dirty="0" err="1"/>
              <a:t>modellek</a:t>
            </a:r>
            <a:r>
              <a:rPr lang="en-US" dirty="0"/>
              <a:t>: </a:t>
            </a:r>
            <a:r>
              <a:rPr lang="en-US" dirty="0" err="1"/>
              <a:t>SqueezeNet</a:t>
            </a:r>
            <a:r>
              <a:rPr lang="en-US" dirty="0"/>
              <a:t>, Resnet, VGG-19</a:t>
            </a:r>
          </a:p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: VGG-Face + dense </a:t>
            </a:r>
            <a:r>
              <a:rPr lang="en-US" dirty="0" err="1"/>
              <a:t>rétegek</a:t>
            </a:r>
            <a:endParaRPr lang="en-US" dirty="0"/>
          </a:p>
          <a:p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konfiguráció</a:t>
            </a:r>
            <a:r>
              <a:rPr lang="en-US" dirty="0"/>
              <a:t>/</a:t>
            </a:r>
            <a:r>
              <a:rPr lang="en-US" dirty="0" err="1"/>
              <a:t>változat</a:t>
            </a:r>
            <a:r>
              <a:rPr lang="en-US" dirty="0"/>
              <a:t>:</a:t>
            </a:r>
          </a:p>
          <a:p>
            <a:pPr lvl="1"/>
            <a:r>
              <a:rPr lang="en-US" sz="2300" dirty="0" err="1"/>
              <a:t>Kimenet</a:t>
            </a:r>
            <a:r>
              <a:rPr lang="en-US" sz="2300" dirty="0"/>
              <a:t>: Multi-label vs Multi-output</a:t>
            </a:r>
          </a:p>
          <a:p>
            <a:pPr lvl="1"/>
            <a:r>
              <a:rPr lang="en-US" sz="2200" dirty="0" err="1"/>
              <a:t>Tanítás</a:t>
            </a:r>
            <a:r>
              <a:rPr lang="en-US" sz="2200" dirty="0"/>
              <a:t>: </a:t>
            </a:r>
            <a:r>
              <a:rPr lang="en-US" sz="2200" dirty="0" err="1"/>
              <a:t>teljes</a:t>
            </a:r>
            <a:r>
              <a:rPr lang="en-US" sz="2200" dirty="0"/>
              <a:t> </a:t>
            </a:r>
            <a:r>
              <a:rPr lang="en-US" sz="2200" dirty="0" err="1"/>
              <a:t>modell</a:t>
            </a:r>
            <a:r>
              <a:rPr lang="en-US" sz="2200" dirty="0"/>
              <a:t> vs Dense </a:t>
            </a:r>
            <a:r>
              <a:rPr lang="en-US" sz="2200" dirty="0" err="1"/>
              <a:t>rétegek</a:t>
            </a:r>
            <a:r>
              <a:rPr lang="en-US" sz="2200" dirty="0"/>
              <a:t> </a:t>
            </a:r>
            <a:r>
              <a:rPr lang="en-US" sz="2200" dirty="0" err="1"/>
              <a:t>csak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76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883-EBF6-4543-80C1-E18D5D0E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406603" cy="1478570"/>
          </a:xfrm>
        </p:spPr>
        <p:txBody>
          <a:bodyPr>
            <a:normAutofit/>
          </a:bodyPr>
          <a:lstStyle/>
          <a:p>
            <a:r>
              <a:rPr lang="" dirty="0"/>
              <a:t>Végső Modell Architektúra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0B91-34D7-BA4F-8F58-8B1D40FD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04" y="2249487"/>
            <a:ext cx="5456279" cy="39650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 err="1"/>
              <a:t>Végső</a:t>
            </a:r>
            <a:r>
              <a:rPr lang="en-US" sz="2800" dirty="0"/>
              <a:t> </a:t>
            </a:r>
            <a:r>
              <a:rPr lang="en-US" sz="2800" dirty="0" err="1"/>
              <a:t>architektúra</a:t>
            </a:r>
            <a:r>
              <a:rPr lang="en-US" sz="2800" dirty="0"/>
              <a:t> - hyperparameter </a:t>
            </a:r>
            <a:r>
              <a:rPr lang="en-US" sz="2800" dirty="0" err="1"/>
              <a:t>optimalizáció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Keras</a:t>
            </a:r>
            <a:r>
              <a:rPr lang="en-US" sz="2400" dirty="0"/>
              <a:t> Tuner – </a:t>
            </a:r>
            <a:r>
              <a:rPr lang="en-US" sz="2400" dirty="0" err="1"/>
              <a:t>RandomSearch</a:t>
            </a:r>
            <a:endParaRPr lang="en-US" sz="2400" dirty="0"/>
          </a:p>
          <a:p>
            <a:pPr lvl="1"/>
            <a:r>
              <a:rPr lang="en-US" sz="2400" dirty="0"/>
              <a:t>100 </a:t>
            </a:r>
            <a:r>
              <a:rPr lang="en-US" sz="2400" dirty="0" err="1"/>
              <a:t>tanítás</a:t>
            </a:r>
            <a:endParaRPr lang="en-US" sz="2400" dirty="0"/>
          </a:p>
          <a:p>
            <a:r>
              <a:rPr lang="en-US" sz="2800" dirty="0" err="1"/>
              <a:t>Tanítás</a:t>
            </a:r>
            <a:r>
              <a:rPr lang="en-US" sz="2800" dirty="0"/>
              <a:t>: </a:t>
            </a:r>
            <a:r>
              <a:rPr lang="en-US" sz="2800" dirty="0" err="1"/>
              <a:t>csakis</a:t>
            </a:r>
            <a:r>
              <a:rPr lang="en-US" sz="2800" dirty="0"/>
              <a:t> a dense </a:t>
            </a:r>
            <a:r>
              <a:rPr lang="en-US" sz="2800" dirty="0" err="1"/>
              <a:t>rétegek</a:t>
            </a:r>
            <a:endParaRPr lang="en-US" sz="2800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756E9FD-837C-4069-9644-612B8135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78" y="2356897"/>
            <a:ext cx="5456279" cy="35875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F6F49-DEEC-400B-9E07-7C4662BF716A}"/>
              </a:ext>
            </a:extLst>
          </p:cNvPr>
          <p:cNvSpPr txBox="1"/>
          <p:nvPr/>
        </p:nvSpPr>
        <p:spPr>
          <a:xfrm>
            <a:off x="7419278" y="6034668"/>
            <a:ext cx="4629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Végső dense </a:t>
            </a:r>
            <a:r>
              <a:rPr lang="en-GB" dirty="0" err="1"/>
              <a:t>réteg</a:t>
            </a:r>
            <a:r>
              <a:rPr lang="en-GB" dirty="0"/>
              <a:t> </a:t>
            </a:r>
            <a:r>
              <a:rPr lang="en-GB" dirty="0" err="1"/>
              <a:t>architektúra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008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883-EBF6-4543-80C1-E18D5D0E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1066"/>
            <a:ext cx="9905998" cy="1478570"/>
          </a:xfrm>
        </p:spPr>
        <p:txBody>
          <a:bodyPr/>
          <a:lstStyle/>
          <a:p>
            <a:r>
              <a:rPr lang="" dirty="0"/>
              <a:t>kiértékelés</a:t>
            </a:r>
          </a:p>
        </p:txBody>
      </p:sp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FE0277A9-C15C-4FE6-B028-B3B8612BFE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31918" y="2729183"/>
            <a:ext cx="5527369" cy="2874593"/>
          </a:xfr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2A3854B1-7CC5-4955-BE92-E236493F4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4" t="8700" r="14127" b="6584"/>
          <a:stretch/>
        </p:blipFill>
        <p:spPr>
          <a:xfrm>
            <a:off x="311928" y="1599724"/>
            <a:ext cx="6115266" cy="51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4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B883-EBF6-4543-80C1-E18D5D0E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/>
              <a:t>Codebase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0B91-34D7-BA4F-8F58-8B1D40FD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Pipenv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en-US" dirty="0"/>
              <a:t> dependency management</a:t>
            </a:r>
          </a:p>
          <a:p>
            <a:r>
              <a:rPr lang="en-US" dirty="0"/>
              <a:t>Docker – deployment</a:t>
            </a:r>
          </a:p>
          <a:p>
            <a:r>
              <a:rPr lang="en-US" dirty="0"/>
              <a:t>PEP8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36ADA39-F2C0-4CCB-8F25-0216F162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1095375"/>
            <a:ext cx="39052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1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F833474-75B1-443D-B572-B25EBCFF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46842"/>
            <a:ext cx="6429375" cy="298291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4431A96-3D3A-4C4D-8411-CFDBF086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228850"/>
            <a:ext cx="7172325" cy="3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174</Words>
  <Application>Microsoft Office PowerPoint</Application>
  <PresentationFormat>Widescreen</PresentationFormat>
  <Paragraphs>44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NBD - arc jellemzőinek felismerése</vt:lpstr>
      <vt:lpstr>Adathalmaz</vt:lpstr>
      <vt:lpstr>Teljesített elemek</vt:lpstr>
      <vt:lpstr>Eda+preprocessing</vt:lpstr>
      <vt:lpstr>Kipróbált Modell Architektúrák</vt:lpstr>
      <vt:lpstr>Végső Modell Architektúra </vt:lpstr>
      <vt:lpstr>kiértékelés</vt:lpstr>
      <vt:lpstr>Codebase</vt:lpstr>
      <vt:lpstr>PowerPoint Presentation</vt:lpstr>
      <vt:lpstr>T-sne ábrák</vt:lpstr>
      <vt:lpstr>Arcok/Hátterek kitakarása</vt:lpstr>
      <vt:lpstr>AutoEnkóder struktúra</vt:lpstr>
      <vt:lpstr>Lineáris Interpoláció minták között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NBD-arc jellemzőinek felismerése</dc:title>
  <dc:creator>Benedek Juhász</dc:creator>
  <cp:lastModifiedBy>Domonkos Debreczeni</cp:lastModifiedBy>
  <cp:revision>11</cp:revision>
  <dcterms:created xsi:type="dcterms:W3CDTF">2021-12-11T14:42:36Z</dcterms:created>
  <dcterms:modified xsi:type="dcterms:W3CDTF">2021-12-14T22:36:59Z</dcterms:modified>
</cp:coreProperties>
</file>