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301" r:id="rId4"/>
    <p:sldId id="302" r:id="rId5"/>
    <p:sldId id="303" r:id="rId6"/>
    <p:sldId id="304" r:id="rId7"/>
    <p:sldId id="327" r:id="rId8"/>
    <p:sldId id="328" r:id="rId9"/>
    <p:sldId id="318" r:id="rId10"/>
    <p:sldId id="331" r:id="rId11"/>
    <p:sldId id="33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82780" autoAdjust="0"/>
  </p:normalViewPr>
  <p:slideViewPr>
    <p:cSldViewPr snapToGrid="0">
      <p:cViewPr varScale="1">
        <p:scale>
          <a:sx n="60" d="100"/>
          <a:sy n="60" d="100"/>
        </p:scale>
        <p:origin x="774" y="6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data masking helps prevent unauthorized access to sensitive data by enabling customers to designate how much of the sensitive data to reveal with minimal impact on the application layer. DDM is a policy-based security feature that hides the sensitive data in the result set of a query over designated database fields, while the data in the database is not changed. For example, a service representative at a call center may identify callers by a few digits of their social security number or credit card number, but those data items should not be fully exposed to the service representative. Masking rules can be defined that masks all but the last four digits of any social security number or credit card number in the result set of any query.  </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4055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4/22/2017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SQL Database</a:t>
            </a:r>
          </a:p>
        </p:txBody>
      </p:sp>
      <p:sp>
        <p:nvSpPr>
          <p:cNvPr id="3" name="Subtitle 2"/>
          <p:cNvSpPr>
            <a:spLocks noGrp="1"/>
          </p:cNvSpPr>
          <p:nvPr>
            <p:ph type="subTitle" idx="1"/>
          </p:nvPr>
        </p:nvSpPr>
        <p:spPr/>
        <p:txBody>
          <a:bodyPr/>
          <a:lstStyle/>
          <a:p>
            <a:r>
              <a:rPr lang="en-US" dirty="0"/>
              <a:t>Binod Jung Bogati</a:t>
            </a:r>
          </a:p>
          <a:p>
            <a:r>
              <a:rPr lang="en-US" dirty="0"/>
              <a:t>[Binod.Bogati@studentpartner.com]</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6289" y="2541057"/>
            <a:ext cx="10515600" cy="755298"/>
          </a:xfrm>
        </p:spPr>
        <p:txBody>
          <a:bodyPr>
            <a:noAutofit/>
          </a:bodyPr>
          <a:lstStyle/>
          <a:p>
            <a:pPr marL="0" indent="0" algn="ctr">
              <a:buNone/>
            </a:pPr>
            <a:r>
              <a:rPr lang="en-GB" sz="6000" dirty="0"/>
              <a:t>Demo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34779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1825625"/>
            <a:ext cx="3673510" cy="4200826"/>
          </a:xfrm>
        </p:spPr>
        <p:txBody>
          <a:bodyPr>
            <a:normAutofit/>
          </a:bodyPr>
          <a:lstStyle/>
          <a:p>
            <a:pPr marL="0" indent="0">
              <a:buNone/>
            </a:pPr>
            <a:r>
              <a:rPr lang="en-US" sz="2400" dirty="0"/>
              <a:t>Azure SQL Database is a cloud-based relational database service, built on the  Microsoft SQL Server engine designed to deliver predictable performance and scalability, with virtually no 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SQL Database</a:t>
            </a: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243143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000" dirty="0"/>
              <a:t>You’re building new cloud-based applications to take advantage of cost savings and performance.</a:t>
            </a:r>
          </a:p>
          <a:p>
            <a:pPr marL="231775" indent="-231775">
              <a:lnSpc>
                <a:spcPct val="95000"/>
              </a:lnSpc>
              <a:buSzPct val="90000"/>
              <a:buFont typeface="Arial" panose="020B0604020202020204" pitchFamily="34" charset="0"/>
              <a:buChar char="•"/>
            </a:pPr>
            <a:r>
              <a:rPr lang="en-US" sz="2000" dirty="0"/>
              <a:t>You need instant scalability.</a:t>
            </a:r>
          </a:p>
          <a:p>
            <a:pPr marL="231775" indent="-231775">
              <a:lnSpc>
                <a:spcPct val="95000"/>
              </a:lnSpc>
              <a:buSzPct val="90000"/>
              <a:buFont typeface="Arial" panose="020B0604020202020204" pitchFamily="34" charset="0"/>
              <a:buChar char="•"/>
            </a:pPr>
            <a:r>
              <a:rPr lang="en-US" sz="2000" dirty="0"/>
              <a:t>You want databases replicated in different regions of the world for backup.</a:t>
            </a:r>
          </a:p>
          <a:p>
            <a:pPr marL="231775" indent="-231775">
              <a:lnSpc>
                <a:spcPct val="95000"/>
              </a:lnSpc>
              <a:buSzPct val="90000"/>
              <a:buFont typeface="Arial" panose="020B0604020202020204" pitchFamily="34" charset="0"/>
              <a:buChar char="•"/>
            </a:pPr>
            <a:r>
              <a:rPr lang="en-US" sz="2000" dirty="0"/>
              <a:t>You want Microsoft to handle common management operations.</a:t>
            </a:r>
            <a:endParaRPr lang="en-US" sz="20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155427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000" dirty="0"/>
              <a:t>You want to build enterprise applications larger than 1 TB.  </a:t>
            </a:r>
          </a:p>
          <a:p>
            <a:pPr marL="231775" indent="-231775">
              <a:lnSpc>
                <a:spcPct val="95000"/>
              </a:lnSpc>
              <a:buSzPct val="90000"/>
              <a:buFont typeface="Arial" panose="020B0604020202020204" pitchFamily="34" charset="0"/>
              <a:buChar char="•"/>
            </a:pPr>
            <a:r>
              <a:rPr lang="en-US" sz="2000" dirty="0"/>
              <a:t>You have existing IT resources and can maintain stewardship over backups and database high availability.</a:t>
            </a:r>
            <a:endParaRPr lang="en-US" sz="2000" spc="-200" dirty="0">
              <a:solidFill>
                <a:srgbClr val="235888"/>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0703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175" y="1759083"/>
            <a:ext cx="5381625" cy="1762125"/>
          </a:xfrm>
          <a:prstGeom prst="rect">
            <a:avLst/>
          </a:prstGeom>
        </p:spPr>
      </p:pic>
      <p:sp>
        <p:nvSpPr>
          <p:cNvPr id="2" name="Title 1"/>
          <p:cNvSpPr>
            <a:spLocks noGrp="1"/>
          </p:cNvSpPr>
          <p:nvPr>
            <p:ph type="title"/>
          </p:nvPr>
        </p:nvSpPr>
        <p:spPr/>
        <p:txBody>
          <a:bodyPr/>
          <a:lstStyle/>
          <a:p>
            <a:r>
              <a:rPr lang="en-US" dirty="0"/>
              <a:t>Azure SQL Database Development</a:t>
            </a:r>
          </a:p>
        </p:txBody>
      </p:sp>
      <p:sp>
        <p:nvSpPr>
          <p:cNvPr id="40" name="Content Placeholder 2"/>
          <p:cNvSpPr>
            <a:spLocks noGrp="1"/>
          </p:cNvSpPr>
          <p:nvPr>
            <p:ph idx="1"/>
          </p:nvPr>
        </p:nvSpPr>
        <p:spPr>
          <a:xfrm>
            <a:off x="838199" y="1825625"/>
            <a:ext cx="5894197" cy="4313918"/>
          </a:xfrm>
        </p:spPr>
        <p:txBody>
          <a:bodyPr>
            <a:normAutofit/>
          </a:bodyPr>
          <a:lstStyle/>
          <a:p>
            <a:pPr marL="461963" indent="-461963"/>
            <a:r>
              <a:rPr lang="en-US" sz="3200" dirty="0"/>
              <a:t>ADO.NET </a:t>
            </a:r>
          </a:p>
          <a:p>
            <a:pPr marL="461963" indent="-461963"/>
            <a:r>
              <a:rPr lang="en-US" sz="3200" dirty="0"/>
              <a:t>Java </a:t>
            </a:r>
          </a:p>
          <a:p>
            <a:pPr marL="461963" indent="-461963"/>
            <a:r>
              <a:rPr lang="en-US" sz="3200" dirty="0"/>
              <a:t>PHP (Windows only)</a:t>
            </a:r>
          </a:p>
          <a:p>
            <a:pPr marL="461963" indent="-461963"/>
            <a:r>
              <a:rPr lang="en-US" sz="3200" dirty="0"/>
              <a:t>Node.js </a:t>
            </a:r>
          </a:p>
          <a:p>
            <a:pPr marL="461963" indent="-461963"/>
            <a:r>
              <a:rPr lang="en-US" sz="3200" dirty="0"/>
              <a:t>Python </a:t>
            </a:r>
          </a:p>
          <a:p>
            <a:pPr marL="461963" indent="-461963"/>
            <a:r>
              <a:rPr lang="en-US" sz="32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3845780"/>
            <a:ext cx="5381625" cy="1762125"/>
          </a:xfrm>
          <a:prstGeom prst="rect">
            <a:avLst/>
          </a:prstGeom>
        </p:spPr>
      </p:pic>
      <p:sp>
        <p:nvSpPr>
          <p:cNvPr id="7" name="Cross 6"/>
          <p:cNvSpPr/>
          <p:nvPr/>
        </p:nvSpPr>
        <p:spPr>
          <a:xfrm>
            <a:off x="8363882" y="3470424"/>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407520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Database data is exactly the same as 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400" dirty="0"/>
              <a:t>Rich and up-to-date transact-SQL (T-SQL) support</a:t>
            </a:r>
          </a:p>
          <a:p>
            <a:pPr marL="687388" indent="-342900"/>
            <a:r>
              <a:rPr lang="en-US" sz="2400" dirty="0"/>
              <a:t>Stored procedures, user-defined functions, triggers, and views</a:t>
            </a:r>
          </a:p>
          <a:p>
            <a:pPr marL="687388" indent="-342900"/>
            <a:r>
              <a:rPr lang="en-US" sz="2400" dirty="0"/>
              <a:t>Newest features from SQL Server 2016</a:t>
            </a:r>
          </a:p>
        </p:txBody>
      </p:sp>
      <p:pic>
        <p:nvPicPr>
          <p:cNvPr id="12" name="Picture 11"/>
          <p:cNvPicPr>
            <a:picLocks noChangeAspect="1"/>
          </p:cNvPicPr>
          <p:nvPr/>
        </p:nvPicPr>
        <p:blipFill>
          <a:blip r:embed="rId3"/>
          <a:stretch>
            <a:fillRect/>
          </a:stretch>
        </p:blipFill>
        <p:spPr>
          <a:xfrm>
            <a:off x="6675871" y="2774090"/>
            <a:ext cx="3271628" cy="27123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8" name="Picture 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521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sz="2400" dirty="0"/>
              <a:t>Every Azure SQL Database task,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5802573" y="1454629"/>
            <a:ext cx="4237950" cy="35958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1985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sz="2400" b="1" dirty="0"/>
              <a:t>High</a:t>
            </a:r>
            <a:r>
              <a:rPr lang="en-US" sz="2400" dirty="0"/>
              <a:t> impact recommendations should provide the most significant performance impact.</a:t>
            </a:r>
          </a:p>
          <a:p>
            <a:pPr marL="687388" indent="-342900"/>
            <a:r>
              <a:rPr lang="en-US" sz="2400" b="1" dirty="0"/>
              <a:t>Medium</a:t>
            </a:r>
            <a:r>
              <a:rPr lang="en-US" sz="2400" dirty="0"/>
              <a:t> impact recommendations should improve performance, but not substantially.</a:t>
            </a:r>
          </a:p>
          <a:p>
            <a:pPr marL="687388" indent="-342900"/>
            <a:r>
              <a:rPr lang="en-US" sz="2400" b="1" dirty="0"/>
              <a:t>Low</a:t>
            </a:r>
            <a:r>
              <a:rPr lang="en-US" sz="2400"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that can improve query performance based on impact levels.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16852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a:bodyPr>
          <a:lstStyle/>
          <a:p>
            <a:pPr marL="687388" indent="-342900"/>
            <a:r>
              <a:rPr lang="en-US" sz="2400" dirty="0"/>
              <a:t>Based on group membership or execution context</a:t>
            </a:r>
          </a:p>
          <a:p>
            <a:pPr marL="687388" indent="-342900"/>
            <a:r>
              <a:rPr lang="en-US" sz="2400" dirty="0"/>
              <a:t>Simplifies the design and coding of security in your application</a:t>
            </a:r>
          </a:p>
          <a:p>
            <a:pPr marL="687388" indent="-342900"/>
            <a:r>
              <a:rPr lang="en-US" sz="2400"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Database ships 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8723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Masking</a:t>
            </a:r>
          </a:p>
        </p:txBody>
      </p:sp>
      <p:sp>
        <p:nvSpPr>
          <p:cNvPr id="3" name="Content Placeholder 2"/>
          <p:cNvSpPr>
            <a:spLocks noGrp="1"/>
          </p:cNvSpPr>
          <p:nvPr>
            <p:ph idx="1"/>
          </p:nvPr>
        </p:nvSpPr>
        <p:spPr>
          <a:xfrm>
            <a:off x="774946" y="2492829"/>
            <a:ext cx="4989845" cy="3273472"/>
          </a:xfrm>
        </p:spPr>
        <p:txBody>
          <a:bodyPr>
            <a:normAutofit/>
          </a:bodyPr>
          <a:lstStyle/>
          <a:p>
            <a:pPr marL="687388" indent="-342900"/>
            <a:r>
              <a:rPr lang="en-US" sz="2400" dirty="0"/>
              <a:t>Created and managed:</a:t>
            </a:r>
          </a:p>
          <a:p>
            <a:pPr marL="1144588" lvl="1" indent="-342900"/>
            <a:r>
              <a:rPr lang="en-US" dirty="0"/>
              <a:t>In the Azure Portal</a:t>
            </a:r>
          </a:p>
          <a:p>
            <a:pPr marL="1144588" lvl="1" indent="-342900"/>
            <a:r>
              <a:rPr lang="en-US" dirty="0"/>
              <a:t>Programmatically via SDKs and services</a:t>
            </a:r>
          </a:p>
          <a:p>
            <a:pPr marL="1144588" lvl="1" indent="-342900"/>
            <a:r>
              <a:rPr lang="en-US" dirty="0"/>
              <a:t>Scripting and T-SQL commands</a:t>
            </a:r>
          </a:p>
          <a:p>
            <a:pPr marL="687388" indent="-342900"/>
            <a:r>
              <a:rPr lang="en-US" sz="2400" dirty="0"/>
              <a:t>Based on masking rules and masking functions</a:t>
            </a:r>
          </a:p>
        </p:txBody>
      </p:sp>
      <p:sp>
        <p:nvSpPr>
          <p:cNvPr id="5" name="Content Placeholder 2"/>
          <p:cNvSpPr txBox="1">
            <a:spLocks/>
          </p:cNvSpPr>
          <p:nvPr/>
        </p:nvSpPr>
        <p:spPr>
          <a:xfrm>
            <a:off x="838199" y="1546271"/>
            <a:ext cx="1025518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Dynamic data masking prevents unauthorized access to sensitive data by “masking” fields based on roles or permissions.</a:t>
            </a:r>
          </a:p>
        </p:txBody>
      </p:sp>
      <p:pic>
        <p:nvPicPr>
          <p:cNvPr id="8" name="Picture 7"/>
          <p:cNvPicPr>
            <a:picLocks noChangeAspect="1"/>
          </p:cNvPicPr>
          <p:nvPr/>
        </p:nvPicPr>
        <p:blipFill>
          <a:blip r:embed="rId3"/>
          <a:stretch>
            <a:fillRect/>
          </a:stretch>
        </p:blipFill>
        <p:spPr>
          <a:xfrm>
            <a:off x="6527654" y="2533781"/>
            <a:ext cx="3230889" cy="2911916"/>
          </a:xfrm>
          <a:prstGeom prst="rect">
            <a:avLst/>
          </a:prstGeom>
          <a:ln>
            <a:solidFill>
              <a:srgbClr val="21212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4422335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9820</TotalTime>
  <Words>1071</Words>
  <Application>Microsoft Office PowerPoint</Application>
  <PresentationFormat>Widescreen</PresentationFormat>
  <Paragraphs>63</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 Database</vt:lpstr>
      <vt:lpstr>Azure SQL Database</vt:lpstr>
      <vt:lpstr>Common Business Differentiators</vt:lpstr>
      <vt:lpstr>Azure SQL Database Development</vt:lpstr>
      <vt:lpstr>Getting Data</vt:lpstr>
      <vt:lpstr>Developing Solutions</vt:lpstr>
      <vt:lpstr>Database Advisor</vt:lpstr>
      <vt:lpstr>Security</vt:lpstr>
      <vt:lpstr>Dynamic Data Masking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Binod Jung Bogati</cp:lastModifiedBy>
  <cp:revision>430</cp:revision>
  <dcterms:created xsi:type="dcterms:W3CDTF">2016-04-21T18:51:19Z</dcterms:created>
  <dcterms:modified xsi:type="dcterms:W3CDTF">2017-04-22T13:36:01Z</dcterms:modified>
</cp:coreProperties>
</file>