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02" r:id="rId2"/>
    <p:sldId id="2559" r:id="rId3"/>
    <p:sldId id="2564" r:id="rId4"/>
    <p:sldId id="2565" r:id="rId5"/>
    <p:sldId id="2566" r:id="rId6"/>
    <p:sldId id="2561" r:id="rId7"/>
    <p:sldId id="2560" r:id="rId8"/>
    <p:sldId id="291" r:id="rId9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3D4"/>
    <a:srgbClr val="FFCC99"/>
    <a:srgbClr val="CCEC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35" autoAdjust="0"/>
    <p:restoredTop sz="96314" autoAdjust="0"/>
  </p:normalViewPr>
  <p:slideViewPr>
    <p:cSldViewPr showGuides="1">
      <p:cViewPr varScale="1">
        <p:scale>
          <a:sx n="109" d="100"/>
          <a:sy n="109" d="100"/>
        </p:scale>
        <p:origin x="9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D74F507-7D89-455A-A7A6-25D9A7468912}" type="datetimeFigureOut">
              <a:rPr lang="zh-CN" altLang="en-US"/>
              <a:t>2024/5/17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0809B862-EF9D-49ED-B941-024A88E4BD9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***</a:t>
            </a:r>
            <a:r>
              <a:rPr lang="zh-CN" altLang="en-US" dirty="0"/>
              <a:t>处填自己的名字，在日期处更新每次组会的日期。</a:t>
            </a:r>
            <a:endParaRPr lang="en-US" altLang="zh-CN" dirty="0"/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717F29-2C18-4926-8C6F-7208B3357B3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依赖关系：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多数模型都只直接捕获了前两种依赖关系，然后通过将空间表征喂入到针对时间维度建模的模块中，以捕获第三种依赖关系，并不是同时捕获的。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时空网络数据在时间维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空间维具有异质性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（不同时间不同地点）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09B862-EF9D-49ED-B941-024A88E4BD9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9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依赖关系：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多数模型都只直接捕获了前两种依赖关系，然后通过将空间表征喂入到针对时间维度建模的模块中，以捕获第三种依赖关系，并不是同时捕获的。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时空网络数据在时间维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空间维具有异质性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（不同时间不同地点）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09B862-EF9D-49ED-B941-024A88E4BD9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295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依赖关系：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多数模型都只直接捕获了前两种依赖关系，然后通过将空间表征喂入到针对时间维度建模的模块中，以捕获第三种依赖关系，并不是同时捕获的。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时空网络数据在时间维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空间维具有异质性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（不同时间不同地点）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09B862-EF9D-49ED-B941-024A88E4BD9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52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09B862-EF9D-49ED-B941-024A88E4BD9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09B862-EF9D-49ED-B941-024A88E4BD9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B35B4-B333-4DA3-B1E5-3CD2265E7B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FF887-0CF8-4F50-9AA7-515C8229019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A707F-D406-492F-B87D-E4FE7090102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B2726-33A8-40F6-90B6-E5DF3135D24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72FB6-DC84-4C07-B4D7-F3B61CCB0CA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B430A-6931-447B-A7AC-EC3A41258C7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2F975-77DB-418B-A634-92B34E2A97E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FB91C-7792-407D-ABCA-4E5240B9D6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AE3EC-D709-457F-9320-CFFBD481A59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02267-ECBD-4994-B5A4-07AB0F69AD0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4F710-2A0F-47A1-B214-5D936A5E688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DA258FA-CE5B-4644-BCD2-06F2A580CD2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 txBox="1">
            <a:spLocks noChangeArrowheads="1"/>
          </p:cNvSpPr>
          <p:nvPr/>
        </p:nvSpPr>
        <p:spPr bwMode="auto">
          <a:xfrm>
            <a:off x="558800" y="3787776"/>
            <a:ext cx="7464425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buFontTx/>
              <a:buNone/>
            </a:pPr>
            <a:r>
              <a:rPr lang="en-US" altLang="zh-CN" sz="26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GIS</a:t>
            </a:r>
            <a:r>
              <a:rPr lang="zh-CN" altLang="en-US" sz="26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与智能计算课题组</a:t>
            </a:r>
            <a:endParaRPr lang="en-US" altLang="zh-CN" sz="26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2024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年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05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月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17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日 庞媛媛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" name="矩形 16"/>
          <p:cNvSpPr/>
          <p:nvPr/>
        </p:nvSpPr>
        <p:spPr>
          <a:xfrm>
            <a:off x="0" y="1260394"/>
            <a:ext cx="9144000" cy="2548602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" name="文本框 17"/>
          <p:cNvSpPr txBox="1"/>
          <p:nvPr/>
        </p:nvSpPr>
        <p:spPr>
          <a:xfrm>
            <a:off x="0" y="217552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bg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课题组组会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7"/>
          <p:cNvSpPr>
            <a:spLocks noChangeArrowheads="1"/>
          </p:cNvSpPr>
          <p:nvPr/>
        </p:nvSpPr>
        <p:spPr bwMode="auto">
          <a:xfrm>
            <a:off x="21430" y="882650"/>
            <a:ext cx="9101137" cy="350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这一周自己主要做了哪些科研工作</a:t>
            </a:r>
            <a:endParaRPr lang="en-US" altLang="zh-CN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处理黄浦江弯道数据</a:t>
            </a:r>
            <a:r>
              <a:rPr lang="en-US" altLang="zh-CN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+</a:t>
            </a:r>
            <a:r>
              <a:rPr lang="zh-CN" altLang="en-US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用新数据集跑</a:t>
            </a:r>
            <a:r>
              <a:rPr lang="en-US" altLang="zh-CN" sz="1600" dirty="0" err="1">
                <a:latin typeface="Times New Roman" panose="02020603050405020304" pitchFamily="18" charset="0"/>
                <a:sym typeface="Times New Roman" panose="02020603050405020304" pitchFamily="18" charset="0"/>
              </a:rPr>
              <a:t>LibCity</a:t>
            </a:r>
            <a:endParaRPr lang="en-US" altLang="zh-CN" sz="16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阅读</a:t>
            </a:r>
            <a:r>
              <a:rPr lang="en-US" altLang="zh-CN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《Graph deep learning recognition of port ship behavior patterns from a network approach》</a:t>
            </a:r>
          </a:p>
          <a:p>
            <a:pPr marL="0" indent="0">
              <a:spcBef>
                <a:spcPct val="3000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zh-CN" altLang="en-US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船舶行为模式识别</a:t>
            </a:r>
            <a:r>
              <a:rPr lang="en-US" altLang="zh-CN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+</a:t>
            </a:r>
            <a:r>
              <a:rPr lang="zh-CN" altLang="en-US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跑对应实验</a:t>
            </a:r>
            <a:r>
              <a:rPr lang="en-US" altLang="zh-CN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DT-GNN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研究</a:t>
            </a:r>
            <a:r>
              <a:rPr lang="en-US" altLang="zh-CN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RNN</a:t>
            </a:r>
            <a:r>
              <a:rPr lang="zh-CN" altLang="en-US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Seq2Seq</a:t>
            </a:r>
            <a:r>
              <a:rPr lang="zh-CN" altLang="en-US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MTGNN</a:t>
            </a:r>
            <a:r>
              <a:rPr lang="zh-CN" altLang="en-US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用于交通预测的代码</a:t>
            </a:r>
            <a:endParaRPr lang="en-US" altLang="zh-CN" sz="16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p"/>
            </a:pPr>
            <a:endParaRPr lang="en-US" altLang="zh-CN" sz="16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p"/>
            </a:pPr>
            <a:endParaRPr lang="en-US" altLang="zh-CN" sz="16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altLang="zh-CN" sz="16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除了科研，是否还做了其他事情？</a:t>
            </a:r>
            <a:endParaRPr lang="en-US" altLang="zh-CN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上课</a:t>
            </a:r>
            <a:endParaRPr lang="en-US" altLang="zh-CN" sz="16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" name="标题 1"/>
          <p:cNvSpPr/>
          <p:nvPr/>
        </p:nvSpPr>
        <p:spPr bwMode="auto">
          <a:xfrm>
            <a:off x="1295400" y="46038"/>
            <a:ext cx="3886200" cy="836612"/>
          </a:xfrm>
          <a:prstGeom prst="rect">
            <a:avLst/>
          </a:prstGeom>
          <a:solidFill>
            <a:srgbClr val="0069B8"/>
          </a:solidFill>
          <a:ln>
            <a:noFill/>
          </a:ln>
          <a:effectLst>
            <a:outerShdw blurRad="215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工作成果更新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E94B35-829E-41CB-AE3C-E2B07FFF5AD5}"/>
              </a:ext>
            </a:extLst>
          </p:cNvPr>
          <p:cNvSpPr txBox="1"/>
          <p:nvPr/>
        </p:nvSpPr>
        <p:spPr>
          <a:xfrm>
            <a:off x="228600" y="152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黄浦江</a:t>
            </a:r>
            <a:r>
              <a:rPr lang="en-US" altLang="zh-CN" dirty="0"/>
              <a:t>_8</a:t>
            </a:r>
            <a:r>
              <a:rPr lang="zh-CN" altLang="en-US" dirty="0"/>
              <a:t>月份的实验结果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CBAA79-6776-456F-BBC9-31EDEA688E9B}"/>
              </a:ext>
            </a:extLst>
          </p:cNvPr>
          <p:cNvGrpSpPr/>
          <p:nvPr/>
        </p:nvGrpSpPr>
        <p:grpSpPr>
          <a:xfrm>
            <a:off x="152400" y="533400"/>
            <a:ext cx="8229600" cy="6172200"/>
            <a:chOff x="152400" y="533400"/>
            <a:chExt cx="7391400" cy="561051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CBC46AC-B511-46F6-9034-CE66E9097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533400"/>
              <a:ext cx="7391400" cy="4795138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CC9C43D-DE0F-4C84-B6FF-78E993C8A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" y="5328538"/>
              <a:ext cx="7391400" cy="815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632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4993FD42-3FBE-4AB7-8256-0C725B6424AF}"/>
              </a:ext>
            </a:extLst>
          </p:cNvPr>
          <p:cNvSpPr txBox="1"/>
          <p:nvPr/>
        </p:nvSpPr>
        <p:spPr>
          <a:xfrm>
            <a:off x="76200" y="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黄浦江</a:t>
            </a:r>
            <a:r>
              <a:rPr lang="en-US" altLang="zh-CN" dirty="0"/>
              <a:t>_8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  <a:r>
              <a:rPr lang="zh-CN" altLang="en-US" dirty="0"/>
              <a:t>月份的实验结果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01CDAE-72A5-4D9A-8CB2-51E2DDE37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69332"/>
            <a:ext cx="7924800" cy="42449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0F1975-AF52-45FE-818C-E9C971AF1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428365"/>
            <a:ext cx="7924800" cy="42593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94DAED1-5598-4461-B2BC-52B235E5A2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154723" y="3741303"/>
            <a:ext cx="776758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8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EC724A0-8286-4902-8918-C72080C37DBE}"/>
              </a:ext>
            </a:extLst>
          </p:cNvPr>
          <p:cNvSpPr txBox="1"/>
          <p:nvPr/>
        </p:nvSpPr>
        <p:spPr>
          <a:xfrm>
            <a:off x="35169" y="36485"/>
            <a:ext cx="889781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Graph deep learning recognition of port ship behavior patterns from a network approach</a:t>
            </a:r>
          </a:p>
          <a:p>
            <a:pPr algn="just"/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基于网络方法的港口船舶行为模式的图形深度学习识别</a:t>
            </a:r>
          </a:p>
          <a:p>
            <a:pPr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2024Ocean Engineering </a:t>
            </a:r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中科院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区 ，未被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SCI</a:t>
            </a:r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收录</a:t>
            </a:r>
          </a:p>
          <a:p>
            <a:pPr algn="just"/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Code</a:t>
            </a:r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https://github.com/destiny1103/DT-GNN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913536-D8A7-48A8-8AD5-7FD552348117}"/>
              </a:ext>
            </a:extLst>
          </p:cNvPr>
          <p:cNvSpPr txBox="1"/>
          <p:nvPr/>
        </p:nvSpPr>
        <p:spPr>
          <a:xfrm>
            <a:off x="35169" y="1023629"/>
            <a:ext cx="89154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基于消息传递范式的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GNN</a:t>
            </a:r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模型，通过构建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AIS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轨迹网络并通过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Delaunay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三角剖分计算多阶节点特征，识别船舶的行为模式（航行中、锚地停靠、泊位停靠）</a:t>
            </a:r>
            <a:endParaRPr lang="en-US" altLang="zh-CN" sz="1400" kern="100" dirty="0">
              <a:latin typeface="Times New Roman" panose="02020603050405020304" pitchFamily="18" charset="0"/>
            </a:endParaRPr>
          </a:p>
          <a:p>
            <a:pPr algn="just"/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四个主要部分：数据预处理→网络建模→特征计算→模式识别</a:t>
            </a:r>
            <a:endParaRPr lang="en-US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61BFA9-AB09-4833-A897-7092453233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169" y="1762293"/>
            <a:ext cx="6188710" cy="4257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EAEFCC8-74D6-465A-80EC-EFEB49428F26}"/>
              </a:ext>
            </a:extLst>
          </p:cNvPr>
          <p:cNvSpPr txBox="1"/>
          <p:nvPr/>
        </p:nvSpPr>
        <p:spPr>
          <a:xfrm>
            <a:off x="152400" y="6019968"/>
            <a:ext cx="25146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船舶行为模式识别框架</a:t>
            </a:r>
            <a:endParaRPr lang="zh-CN" altLang="en-US" sz="1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F8DB55-3BDB-42BD-8274-29CE2059B75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66815" y="1812896"/>
            <a:ext cx="2686685" cy="16725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8697F16-7859-4FB2-94C0-EC0CCD9CBA3A}"/>
              </a:ext>
            </a:extLst>
          </p:cNvPr>
          <p:cNvSpPr txBox="1"/>
          <p:nvPr/>
        </p:nvSpPr>
        <p:spPr>
          <a:xfrm>
            <a:off x="6158655" y="3536089"/>
            <a:ext cx="29501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德劳内三角法下的轨迹网络</a:t>
            </a:r>
            <a:endParaRPr lang="zh-CN" altLang="en-US" sz="1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61758B2-47D5-4246-AAD7-353ACF394AB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76301" y="4203117"/>
            <a:ext cx="3732530" cy="2606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38FCF02-2D6E-4051-BC25-280FABA283FA}"/>
              </a:ext>
            </a:extLst>
          </p:cNvPr>
          <p:cNvSpPr txBox="1"/>
          <p:nvPr/>
        </p:nvSpPr>
        <p:spPr>
          <a:xfrm>
            <a:off x="6435969" y="4203511"/>
            <a:ext cx="25146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节点特征：零阶、一阶、二阶</a:t>
            </a:r>
          </a:p>
        </p:txBody>
      </p:sp>
    </p:spTree>
    <p:extLst>
      <p:ext uri="{BB962C8B-B14F-4D97-AF65-F5344CB8AC3E}">
        <p14:creationId xmlns:p14="http://schemas.microsoft.com/office/powerpoint/2010/main" val="182986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7"/>
          <p:cNvSpPr>
            <a:spLocks noChangeArrowheads="1"/>
          </p:cNvSpPr>
          <p:nvPr/>
        </p:nvSpPr>
        <p:spPr bwMode="auto">
          <a:xfrm>
            <a:off x="76391" y="1143000"/>
            <a:ext cx="9101137" cy="82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是否存档？</a:t>
            </a:r>
            <a:endParaRPr lang="en-US" altLang="zh-CN" sz="24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indent="0">
              <a:spcBef>
                <a:spcPct val="30000"/>
              </a:spcBef>
              <a:buNone/>
            </a:pPr>
            <a:r>
              <a:rPr lang="zh-CN" altLang="en-US" sz="18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（以文件或者云盘链接方式发给梅强老师（学术算法）或者胡文龙老师（工程）</a:t>
            </a:r>
            <a:endParaRPr lang="en-US" altLang="zh-CN" sz="1800" dirty="0"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" name="标题 1"/>
          <p:cNvSpPr/>
          <p:nvPr/>
        </p:nvSpPr>
        <p:spPr bwMode="auto">
          <a:xfrm>
            <a:off x="1295400" y="46038"/>
            <a:ext cx="3886200" cy="836612"/>
          </a:xfrm>
          <a:prstGeom prst="rect">
            <a:avLst/>
          </a:prstGeom>
          <a:solidFill>
            <a:srgbClr val="0069B8"/>
          </a:solidFill>
          <a:ln>
            <a:noFill/>
          </a:ln>
          <a:effectLst>
            <a:outerShdw blurRad="215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周数据和成果汇报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7"/>
          <p:cNvSpPr>
            <a:spLocks noChangeArrowheads="1"/>
          </p:cNvSpPr>
          <p:nvPr/>
        </p:nvSpPr>
        <p:spPr bwMode="auto">
          <a:xfrm>
            <a:off x="35169" y="1066800"/>
            <a:ext cx="910113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effectLst/>
                <a:latin typeface="Times New Roman" panose="02020603050405020304" pitchFamily="18" charset="0"/>
                <a:sym typeface="Times New Roman" panose="02020603050405020304" pitchFamily="18" charset="0"/>
              </a:rPr>
              <a:t>接下来一周，会有哪些预期产出</a:t>
            </a:r>
            <a:r>
              <a:rPr lang="en-US" altLang="zh-CN" sz="2400" dirty="0">
                <a:effectLst/>
                <a:latin typeface="Times New Roman" panose="02020603050405020304" pitchFamily="18" charset="0"/>
                <a:sym typeface="Times New Roman" panose="02020603050405020304" pitchFamily="18" charset="0"/>
              </a:rPr>
              <a:t>,</a:t>
            </a:r>
            <a:r>
              <a:rPr lang="zh-CN" altLang="en-US" sz="2400" dirty="0">
                <a:effectLst/>
                <a:latin typeface="Times New Roman" panose="02020603050405020304" pitchFamily="18" charset="0"/>
                <a:sym typeface="Times New Roman" panose="02020603050405020304" pitchFamily="18" charset="0"/>
              </a:rPr>
              <a:t>需要老师协助哪些？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《Simulating human mobility with a trajectory generation framework based on diffusion model》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TrajGDM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：生成式轨迹大模型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继续研究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DT-GNN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项目以及数据集结构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" name="标题 1"/>
          <p:cNvSpPr/>
          <p:nvPr/>
        </p:nvSpPr>
        <p:spPr bwMode="auto">
          <a:xfrm>
            <a:off x="1295400" y="46038"/>
            <a:ext cx="3886200" cy="836612"/>
          </a:xfrm>
          <a:prstGeom prst="rect">
            <a:avLst/>
          </a:prstGeom>
          <a:solidFill>
            <a:srgbClr val="0069B8"/>
          </a:solidFill>
          <a:ln>
            <a:noFill/>
          </a:ln>
          <a:effectLst>
            <a:outerShdw blurRad="215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下周工作计划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/>
        </p:nvSpPr>
        <p:spPr>
          <a:xfrm>
            <a:off x="6456" y="1371600"/>
            <a:ext cx="9144002" cy="1166336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谢谢各位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" y="4572001"/>
            <a:ext cx="8989015" cy="228599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fc2f224-7113-43ff-be63-e735d93d35b0"/>
  <p:tag name="COMMONDATA" val="eyJoZGlkIjoiZDg5MjI2ODZiYWI1ZWQ4M2IyYjJkYjgyZmZiOTExNm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599.9984251968503,&quot;width&quot;:14155.929133858268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510</Words>
  <Application>Microsoft Office PowerPoint</Application>
  <PresentationFormat>全屏显示(4:3)</PresentationFormat>
  <Paragraphs>48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媛媛 庞</cp:lastModifiedBy>
  <cp:revision>1154</cp:revision>
  <cp:lastPrinted>2113-01-01T00:00:00Z</cp:lastPrinted>
  <dcterms:created xsi:type="dcterms:W3CDTF">2113-01-01T00:00:00Z</dcterms:created>
  <dcterms:modified xsi:type="dcterms:W3CDTF">2024-05-17T11:47:44Z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C46DBBD97E97449BA7158DC5DE8BB420</vt:lpwstr>
  </property>
  <property fmtid="{D5CDD505-2E9C-101B-9397-08002B2CF9AE}" pid="4" name="KSOProductBuildVer">
    <vt:lpwstr>2052-11.1.0.13703</vt:lpwstr>
  </property>
</Properties>
</file>