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9" r:id="rId2"/>
    <p:sldId id="342" r:id="rId3"/>
    <p:sldId id="423" r:id="rId4"/>
    <p:sldId id="257" r:id="rId5"/>
    <p:sldId id="421" r:id="rId6"/>
    <p:sldId id="420" r:id="rId7"/>
    <p:sldId id="382" r:id="rId8"/>
    <p:sldId id="401" r:id="rId9"/>
    <p:sldId id="383" r:id="rId10"/>
    <p:sldId id="408" r:id="rId11"/>
    <p:sldId id="410" r:id="rId12"/>
    <p:sldId id="409" r:id="rId13"/>
    <p:sldId id="414" r:id="rId14"/>
    <p:sldId id="415" r:id="rId15"/>
    <p:sldId id="416" r:id="rId16"/>
    <p:sldId id="411" r:id="rId17"/>
    <p:sldId id="417" r:id="rId18"/>
    <p:sldId id="355" r:id="rId19"/>
    <p:sldId id="418" r:id="rId20"/>
    <p:sldId id="419" r:id="rId21"/>
    <p:sldId id="424" r:id="rId22"/>
    <p:sldId id="280"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84A9"/>
    <a:srgbClr val="C00000"/>
    <a:srgbClr val="E5E5E5"/>
    <a:srgbClr val="30A665"/>
    <a:srgbClr val="D0E8F3"/>
    <a:srgbClr val="F7F7F7"/>
    <a:srgbClr val="F0F0F0"/>
    <a:srgbClr val="632B8D"/>
    <a:srgbClr val="00FE00"/>
    <a:srgbClr val="31A665"/>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68" autoAdjust="0"/>
    <p:restoredTop sz="85562" autoAdjust="0"/>
  </p:normalViewPr>
  <p:slideViewPr>
    <p:cSldViewPr snapToGrid="0" showGuides="1">
      <p:cViewPr varScale="1">
        <p:scale>
          <a:sx n="93" d="100"/>
          <a:sy n="93" d="100"/>
        </p:scale>
        <p:origin x="252" y="9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8EAAD-B2CC-431F-8762-3FC732074C7F}" type="datetimeFigureOut">
              <a:rPr lang="zh-CN" altLang="en-US" smtClean="0"/>
              <a:t>2024/1/5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81A5-8BA8-46CA-A0EB-12669391404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我分享的论文题目是</a:t>
            </a:r>
            <a:r>
              <a:rPr lang="en-US" altLang="zh-CN" dirty="0"/>
              <a:t>《ST2Vec </a:t>
            </a:r>
            <a:r>
              <a:rPr lang="zh-CN" altLang="en-US" dirty="0"/>
              <a:t>道路网络中的时空轨迹相似度学习</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10</a:t>
            </a:fld>
            <a:endParaRPr lang="zh-CN" altLang="en-US"/>
          </a:p>
        </p:txBody>
      </p:sp>
    </p:spTree>
    <p:extLst>
      <p:ext uri="{BB962C8B-B14F-4D97-AF65-F5344CB8AC3E}">
        <p14:creationId xmlns:p14="http://schemas.microsoft.com/office/powerpoint/2010/main" val="1712908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CN" altLang="en-US" i="1" smtClean="0">
                        <a:latin typeface="Cambria Math" panose="02040503050406030204" pitchFamily="18" charset="0"/>
                        <a:sym typeface="Times New Roman" panose="02020603050405020304" pitchFamily="18" charset="0"/>
                      </a:rPr>
                      <m:t>𝜎</m:t>
                    </m:r>
                    <m:r>
                      <a:rPr lang="zh-CN" altLang="en-US" i="1">
                        <a:latin typeface="Cambria Math" panose="02040503050406030204" pitchFamily="18" charset="0"/>
                        <a:sym typeface="Times New Roman" panose="02020603050405020304" pitchFamily="18" charset="0"/>
                      </a:rPr>
                      <m:t>是</m:t>
                    </m:r>
                  </m:oMath>
                </a14:m>
                <a:r>
                  <a:rPr lang="zh-CN" altLang="en-US" dirty="0">
                    <a:latin typeface="Times New Roman" panose="02020603050405020304" pitchFamily="18" charset="0"/>
                    <a:ea typeface="宋体" panose="02010600030101010101" pitchFamily="2" charset="-122"/>
                    <a:sym typeface="Times New Roman" panose="02020603050405020304" pitchFamily="18" charset="0"/>
                  </a:rPr>
                  <a:t>非线性激活函数，</a:t>
                </a:r>
                <a:r>
                  <a:rPr lang="en-US" altLang="zh-CN" dirty="0" err="1">
                    <a:latin typeface="Times New Roman" panose="02020603050405020304" pitchFamily="18" charset="0"/>
                    <a:ea typeface="宋体" panose="02010600030101010101" pitchFamily="2" charset="-122"/>
                    <a:sym typeface="Times New Roman" panose="02020603050405020304" pitchFamily="18" charset="0"/>
                  </a:rPr>
                  <a:t>c</a:t>
                </a:r>
                <a:r>
                  <a:rPr lang="en-US" altLang="zh-CN" baseline="-25000" dirty="0" err="1">
                    <a:latin typeface="Times New Roman" panose="02020603050405020304" pitchFamily="18" charset="0"/>
                    <a:ea typeface="宋体" panose="02010600030101010101" pitchFamily="2" charset="-122"/>
                    <a:sym typeface="Times New Roman" panose="02020603050405020304" pitchFamily="18" charset="0"/>
                  </a:rPr>
                  <a:t>ij</a:t>
                </a:r>
                <a:r>
                  <a:rPr lang="zh-CN" altLang="en-US" dirty="0">
                    <a:latin typeface="Times New Roman" panose="02020603050405020304" pitchFamily="18" charset="0"/>
                    <a:ea typeface="宋体" panose="02010600030101010101" pitchFamily="2" charset="-122"/>
                    <a:sym typeface="Times New Roman" panose="02020603050405020304" pitchFamily="18" charset="0"/>
                  </a:rPr>
                  <a:t>是邻接权重，</a:t>
                </a:r>
                <a:r>
                  <a:rPr lang="en-US" altLang="zh-CN" dirty="0" err="1">
                    <a:latin typeface="Times New Roman" panose="02020603050405020304" pitchFamily="18" charset="0"/>
                    <a:ea typeface="宋体" panose="02010600030101010101" pitchFamily="2" charset="-122"/>
                    <a:sym typeface="Times New Roman" panose="02020603050405020304" pitchFamily="18" charset="0"/>
                  </a:rPr>
                  <a:t>W</a:t>
                </a:r>
                <a:r>
                  <a:rPr lang="en-US" altLang="zh-CN" baseline="-25000" dirty="0" err="1">
                    <a:latin typeface="Times New Roman" panose="02020603050405020304" pitchFamily="18" charset="0"/>
                    <a:ea typeface="宋体" panose="02010600030101010101" pitchFamily="2" charset="-122"/>
                    <a:sym typeface="Times New Roman" panose="02020603050405020304" pitchFamily="18" charset="0"/>
                  </a:rPr>
                  <a:t>s</a:t>
                </a:r>
                <a:r>
                  <a:rPr lang="zh-CN" altLang="en-US" dirty="0">
                    <a:latin typeface="Times New Roman" panose="02020603050405020304" pitchFamily="18" charset="0"/>
                    <a:ea typeface="宋体" panose="02010600030101010101" pitchFamily="2" charset="-122"/>
                    <a:sym typeface="Times New Roman" panose="02020603050405020304" pitchFamily="18" charset="0"/>
                  </a:rPr>
                  <a:t>是</a:t>
                </a:r>
                <a:r>
                  <a:rPr lang="en-US" altLang="zh-CN" dirty="0">
                    <a:latin typeface="Times New Roman" panose="02020603050405020304" pitchFamily="18" charset="0"/>
                    <a:ea typeface="宋体" panose="02010600030101010101" pitchFamily="2" charset="-122"/>
                    <a:sym typeface="Times New Roman" panose="02020603050405020304" pitchFamily="18" charset="0"/>
                  </a:rPr>
                  <a:t>G</a:t>
                </a:r>
                <a:r>
                  <a:rPr lang="zh-CN" altLang="en-US" dirty="0">
                    <a:latin typeface="Times New Roman" panose="02020603050405020304" pitchFamily="18" charset="0"/>
                    <a:ea typeface="宋体" panose="02010600030101010101" pitchFamily="2" charset="-122"/>
                    <a:sym typeface="Times New Roman" panose="02020603050405020304" pitchFamily="18" charset="0"/>
                  </a:rPr>
                  <a:t>中所有顶点共享的可学习矩阵，</a:t>
                </a:r>
                <a:r>
                  <a:rPr lang="en-US" altLang="zh-CN"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表示连接操作。</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i="0">
                    <a:latin typeface="Cambria Math" panose="02040503050406030204" pitchFamily="18" charset="0"/>
                    <a:sym typeface="Times New Roman" panose="02020603050405020304" pitchFamily="18" charset="0"/>
                  </a:rPr>
                  <a:t>𝜎是</a:t>
                </a:r>
                <a:r>
                  <a:rPr lang="zh-CN" altLang="en-US" dirty="0">
                    <a:latin typeface="Times New Roman" panose="02020603050405020304" pitchFamily="18" charset="0"/>
                    <a:ea typeface="宋体" panose="02010600030101010101" pitchFamily="2" charset="-122"/>
                    <a:sym typeface="Times New Roman" panose="02020603050405020304" pitchFamily="18" charset="0"/>
                  </a:rPr>
                  <a:t>非线性激活函数，</a:t>
                </a:r>
                <a:r>
                  <a:rPr lang="en-US" altLang="zh-CN" dirty="0" err="1">
                    <a:latin typeface="Times New Roman" panose="02020603050405020304" pitchFamily="18" charset="0"/>
                    <a:ea typeface="宋体" panose="02010600030101010101" pitchFamily="2" charset="-122"/>
                    <a:sym typeface="Times New Roman" panose="02020603050405020304" pitchFamily="18" charset="0"/>
                  </a:rPr>
                  <a:t>c</a:t>
                </a:r>
                <a:r>
                  <a:rPr lang="en-US" altLang="zh-CN" baseline="-25000" dirty="0" err="1">
                    <a:latin typeface="Times New Roman" panose="02020603050405020304" pitchFamily="18" charset="0"/>
                    <a:ea typeface="宋体" panose="02010600030101010101" pitchFamily="2" charset="-122"/>
                    <a:sym typeface="Times New Roman" panose="02020603050405020304" pitchFamily="18" charset="0"/>
                  </a:rPr>
                  <a:t>ij</a:t>
                </a:r>
                <a:r>
                  <a:rPr lang="zh-CN" altLang="en-US" dirty="0">
                    <a:latin typeface="Times New Roman" panose="02020603050405020304" pitchFamily="18" charset="0"/>
                    <a:ea typeface="宋体" panose="02010600030101010101" pitchFamily="2" charset="-122"/>
                    <a:sym typeface="Times New Roman" panose="02020603050405020304" pitchFamily="18" charset="0"/>
                  </a:rPr>
                  <a:t>是邻接权重，</a:t>
                </a:r>
                <a:r>
                  <a:rPr lang="en-US" altLang="zh-CN" dirty="0" err="1">
                    <a:latin typeface="Times New Roman" panose="02020603050405020304" pitchFamily="18" charset="0"/>
                    <a:ea typeface="宋体" panose="02010600030101010101" pitchFamily="2" charset="-122"/>
                    <a:sym typeface="Times New Roman" panose="02020603050405020304" pitchFamily="18" charset="0"/>
                  </a:rPr>
                  <a:t>W</a:t>
                </a:r>
                <a:r>
                  <a:rPr lang="en-US" altLang="zh-CN" baseline="-25000" dirty="0" err="1">
                    <a:latin typeface="Times New Roman" panose="02020603050405020304" pitchFamily="18" charset="0"/>
                    <a:ea typeface="宋体" panose="02010600030101010101" pitchFamily="2" charset="-122"/>
                    <a:sym typeface="Times New Roman" panose="02020603050405020304" pitchFamily="18" charset="0"/>
                  </a:rPr>
                  <a:t>s</a:t>
                </a:r>
                <a:r>
                  <a:rPr lang="zh-CN" altLang="en-US" dirty="0">
                    <a:latin typeface="Times New Roman" panose="02020603050405020304" pitchFamily="18" charset="0"/>
                    <a:ea typeface="宋体" panose="02010600030101010101" pitchFamily="2" charset="-122"/>
                    <a:sym typeface="Times New Roman" panose="02020603050405020304" pitchFamily="18" charset="0"/>
                  </a:rPr>
                  <a:t>是</a:t>
                </a:r>
                <a:r>
                  <a:rPr lang="en-US" altLang="zh-CN" dirty="0">
                    <a:latin typeface="Times New Roman" panose="02020603050405020304" pitchFamily="18" charset="0"/>
                    <a:ea typeface="宋体" panose="02010600030101010101" pitchFamily="2" charset="-122"/>
                    <a:sym typeface="Times New Roman" panose="02020603050405020304" pitchFamily="18" charset="0"/>
                  </a:rPr>
                  <a:t>G</a:t>
                </a:r>
                <a:r>
                  <a:rPr lang="zh-CN" altLang="en-US" dirty="0">
                    <a:latin typeface="Times New Roman" panose="02020603050405020304" pitchFamily="18" charset="0"/>
                    <a:ea typeface="宋体" panose="02010600030101010101" pitchFamily="2" charset="-122"/>
                    <a:sym typeface="Times New Roman" panose="02020603050405020304" pitchFamily="18" charset="0"/>
                  </a:rPr>
                  <a:t>中所有顶点共享的可学习矩阵，</a:t>
                </a:r>
                <a:r>
                  <a:rPr lang="en-US" altLang="zh-CN"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表示连接操作。</a:t>
                </a:r>
              </a:p>
              <a:p>
                <a:endParaRPr lang="zh-CN" altLang="en-US" dirty="0"/>
              </a:p>
            </p:txBody>
          </p:sp>
        </mc:Fallback>
      </mc:AlternateContent>
      <p:sp>
        <p:nvSpPr>
          <p:cNvPr id="4" name="灯片编号占位符 3"/>
          <p:cNvSpPr>
            <a:spLocks noGrp="1"/>
          </p:cNvSpPr>
          <p:nvPr>
            <p:ph type="sldNum" sz="quarter" idx="5"/>
          </p:nvPr>
        </p:nvSpPr>
        <p:spPr/>
        <p:txBody>
          <a:bodyPr/>
          <a:lstStyle/>
          <a:p>
            <a:fld id="{C05A81A5-8BA8-46CA-A0EB-126693914041}" type="slidenum">
              <a:rPr lang="zh-CN" altLang="en-US" smtClean="0"/>
              <a:t>11</a:t>
            </a:fld>
            <a:endParaRPr lang="zh-CN" altLang="en-US"/>
          </a:p>
        </p:txBody>
      </p:sp>
    </p:spTree>
    <p:extLst>
      <p:ext uri="{BB962C8B-B14F-4D97-AF65-F5344CB8AC3E}">
        <p14:creationId xmlns:p14="http://schemas.microsoft.com/office/powerpoint/2010/main" val="501958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使用一个滑窗对句子进行采样，使得中心词和滑窗内的单词同时出现的概率大，而中心词和滑窗外的单词同时出现的概率小</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来保证模型能够学习到某个单词的周围词信息。</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12</a:t>
            </a:fld>
            <a:endParaRPr lang="zh-CN" altLang="en-US"/>
          </a:p>
        </p:txBody>
      </p:sp>
    </p:spTree>
    <p:extLst>
      <p:ext uri="{BB962C8B-B14F-4D97-AF65-F5344CB8AC3E}">
        <p14:creationId xmlns:p14="http://schemas.microsoft.com/office/powerpoint/2010/main" val="3363543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Helvetica Neue"/>
              </a:rPr>
              <a:t>先用两个独立的 </a:t>
            </a:r>
            <a:r>
              <a:rPr lang="en-US" altLang="zh-CN" b="0" i="0" dirty="0">
                <a:solidFill>
                  <a:srgbClr val="000000"/>
                </a:solidFill>
                <a:effectLst/>
                <a:latin typeface="Helvetica Neue"/>
              </a:rPr>
              <a:t>LSTM </a:t>
            </a:r>
            <a:r>
              <a:rPr lang="zh-CN" altLang="en-US" b="0" i="0" dirty="0">
                <a:solidFill>
                  <a:srgbClr val="000000"/>
                </a:solidFill>
                <a:effectLst/>
                <a:latin typeface="Helvetica Neue"/>
              </a:rPr>
              <a:t>模型生成轨迹的空间和时间嵌入，然后将两种嵌入合并。</a:t>
            </a:r>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13</a:t>
            </a:fld>
            <a:endParaRPr lang="zh-CN" altLang="en-US"/>
          </a:p>
        </p:txBody>
      </p:sp>
    </p:spTree>
    <p:extLst>
      <p:ext uri="{BB962C8B-B14F-4D97-AF65-F5344CB8AC3E}">
        <p14:creationId xmlns:p14="http://schemas.microsoft.com/office/powerpoint/2010/main" val="2065330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14</a:t>
            </a:fld>
            <a:endParaRPr lang="zh-CN" altLang="en-US"/>
          </a:p>
        </p:txBody>
      </p:sp>
    </p:spTree>
    <p:extLst>
      <p:ext uri="{BB962C8B-B14F-4D97-AF65-F5344CB8AC3E}">
        <p14:creationId xmlns:p14="http://schemas.microsoft.com/office/powerpoint/2010/main" val="3569625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15</a:t>
            </a:fld>
            <a:endParaRPr lang="zh-CN" altLang="en-US"/>
          </a:p>
        </p:txBody>
      </p:sp>
    </p:spTree>
    <p:extLst>
      <p:ext uri="{BB962C8B-B14F-4D97-AF65-F5344CB8AC3E}">
        <p14:creationId xmlns:p14="http://schemas.microsoft.com/office/powerpoint/2010/main" val="2470699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宋体" panose="02010600030101010101" pitchFamily="2" charset="-122"/>
                <a:sym typeface="Times New Roman" panose="02020603050405020304" pitchFamily="18" charset="0"/>
              </a:rPr>
              <a:t>数据分别是</a:t>
            </a:r>
            <a:r>
              <a:rPr lang="en-US" altLang="zh-CN" dirty="0">
                <a:latin typeface="Times New Roman" panose="02020603050405020304" pitchFamily="18" charset="0"/>
                <a:ea typeface="宋体" panose="02010600030101010101" pitchFamily="2" charset="-122"/>
                <a:sym typeface="Times New Roman" panose="02020603050405020304" pitchFamily="18" charset="0"/>
              </a:rPr>
              <a:t>2008.2.2-2.8</a:t>
            </a:r>
            <a:r>
              <a:rPr lang="zh-CN" altLang="en-US" dirty="0">
                <a:latin typeface="Times New Roman" panose="02020603050405020304" pitchFamily="18" charset="0"/>
                <a:ea typeface="宋体" panose="02010600030101010101" pitchFamily="2" charset="-122"/>
                <a:sym typeface="Times New Roman" panose="02020603050405020304" pitchFamily="18" charset="0"/>
              </a:rPr>
              <a:t>中国北京的</a:t>
            </a:r>
            <a:r>
              <a:rPr lang="en-US" altLang="zh-CN" dirty="0">
                <a:latin typeface="Times New Roman" panose="02020603050405020304" pitchFamily="18" charset="0"/>
                <a:ea typeface="宋体" panose="02010600030101010101" pitchFamily="2" charset="-122"/>
                <a:sym typeface="Times New Roman" panose="02020603050405020304" pitchFamily="18" charset="0"/>
              </a:rPr>
              <a:t>1500</a:t>
            </a:r>
            <a:r>
              <a:rPr lang="zh-CN" altLang="en-US" dirty="0">
                <a:latin typeface="Times New Roman" panose="02020603050405020304" pitchFamily="18" charset="0"/>
                <a:ea typeface="宋体" panose="02010600030101010101" pitchFamily="2" charset="-122"/>
                <a:sym typeface="Times New Roman" panose="02020603050405020304" pitchFamily="18" charset="0"/>
              </a:rPr>
              <a:t>万个出租车轨迹点；超过</a:t>
            </a:r>
            <a:r>
              <a:rPr lang="en-US" altLang="zh-CN" dirty="0">
                <a:latin typeface="Times New Roman" panose="02020603050405020304" pitchFamily="18" charset="0"/>
                <a:ea typeface="宋体" panose="02010600030101010101" pitchFamily="2" charset="-122"/>
                <a:sym typeface="Times New Roman" panose="02020603050405020304" pitchFamily="18" charset="0"/>
              </a:rPr>
              <a:t>30</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天的罗马出租车</a:t>
            </a:r>
            <a:r>
              <a:rPr lang="en-US" altLang="zh-CN" dirty="0">
                <a:latin typeface="Times New Roman" panose="02020603050405020304" pitchFamily="18" charset="0"/>
                <a:ea typeface="宋体" panose="02010600030101010101" pitchFamily="2" charset="-122"/>
                <a:sym typeface="Times New Roman" panose="02020603050405020304" pitchFamily="18" charset="0"/>
              </a:rPr>
              <a:t>367,052</a:t>
            </a:r>
            <a:r>
              <a:rPr lang="zh-CN" altLang="en-US" dirty="0">
                <a:latin typeface="Times New Roman" panose="02020603050405020304" pitchFamily="18" charset="0"/>
                <a:ea typeface="宋体" panose="02010600030101010101" pitchFamily="2" charset="-122"/>
                <a:sym typeface="Times New Roman" panose="02020603050405020304" pitchFamily="18" charset="0"/>
              </a:rPr>
              <a:t>个轨迹点；滴滴公司在一个较弱时间段内出车的</a:t>
            </a:r>
            <a:r>
              <a:rPr lang="en-US" altLang="zh-CN" dirty="0">
                <a:latin typeface="Times New Roman" panose="02020603050405020304" pitchFamily="18" charset="0"/>
                <a:ea typeface="宋体" panose="02010600030101010101" pitchFamily="2" charset="-122"/>
                <a:sym typeface="Times New Roman" panose="02020603050405020304" pitchFamily="18" charset="0"/>
              </a:rPr>
              <a:t>806,482</a:t>
            </a:r>
            <a:r>
              <a:rPr lang="zh-CN" altLang="en-US" dirty="0">
                <a:latin typeface="Times New Roman" panose="02020603050405020304" pitchFamily="18" charset="0"/>
                <a:ea typeface="宋体" panose="02010600030101010101" pitchFamily="2" charset="-122"/>
                <a:sym typeface="Times New Roman" panose="02020603050405020304" pitchFamily="18" charset="0"/>
              </a:rPr>
              <a:t>个轨迹点</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宋体" panose="02010600030101010101" pitchFamily="2" charset="-122"/>
                <a:sym typeface="Times New Roman" panose="02020603050405020304" pitchFamily="18" charset="0"/>
              </a:rPr>
              <a:t>预处理阶段：所有轨迹与</a:t>
            </a:r>
            <a:r>
              <a:rPr lang="en-US" altLang="zh-CN" dirty="0">
                <a:latin typeface="Times New Roman" panose="02020603050405020304" pitchFamily="18" charset="0"/>
                <a:ea typeface="宋体" panose="02010600030101010101" pitchFamily="2" charset="-122"/>
                <a:sym typeface="Times New Roman" panose="02020603050405020304" pitchFamily="18" charset="0"/>
              </a:rPr>
              <a:t>OpenStreetMap</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（开源地图）中相应的道路网络进行映射匹配（</a:t>
            </a:r>
            <a:r>
              <a:rPr lang="en-US" altLang="zh-CN" dirty="0">
                <a:latin typeface="Times New Roman" panose="02020603050405020304" pitchFamily="18" charset="0"/>
                <a:ea typeface="宋体" panose="02010600030101010101" pitchFamily="2" charset="-122"/>
                <a:sym typeface="Times New Roman" panose="02020603050405020304" pitchFamily="18" charset="0"/>
              </a:rPr>
              <a:t>GPS</a:t>
            </a:r>
            <a:r>
              <a:rPr lang="zh-CN" altLang="en-US" dirty="0">
                <a:latin typeface="Times New Roman" panose="02020603050405020304" pitchFamily="18" charset="0"/>
                <a:ea typeface="宋体" panose="02010600030101010101" pitchFamily="2" charset="-122"/>
                <a:sym typeface="Times New Roman" panose="02020603050405020304" pitchFamily="18" charset="0"/>
              </a:rPr>
              <a:t>数据→有时间顺序的顶点序列）、从删除采样点少于</a:t>
            </a:r>
            <a:r>
              <a:rPr lang="en-US" altLang="zh-CN" dirty="0">
                <a:latin typeface="Times New Roman" panose="02020603050405020304" pitchFamily="18" charset="0"/>
                <a:ea typeface="宋体" panose="02010600030101010101" pitchFamily="2" charset="-122"/>
                <a:sym typeface="Times New Roman" panose="02020603050405020304" pitchFamily="18" charset="0"/>
              </a:rPr>
              <a:t>10</a:t>
            </a:r>
            <a:r>
              <a:rPr lang="zh-CN" altLang="en-US" dirty="0">
                <a:latin typeface="Times New Roman" panose="02020603050405020304" pitchFamily="18" charset="0"/>
                <a:ea typeface="宋体" panose="02010600030101010101" pitchFamily="2" charset="-122"/>
                <a:sym typeface="Times New Roman" panose="02020603050405020304" pitchFamily="18" charset="0"/>
              </a:rPr>
              <a:t>个轨迹数据</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16</a:t>
            </a:fld>
            <a:endParaRPr lang="zh-CN" altLang="en-US"/>
          </a:p>
        </p:txBody>
      </p:sp>
    </p:spTree>
    <p:extLst>
      <p:ext uri="{BB962C8B-B14F-4D97-AF65-F5344CB8AC3E}">
        <p14:creationId xmlns:p14="http://schemas.microsoft.com/office/powerpoint/2010/main" val="2621569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a:t>
            </a:r>
            <a:r>
              <a:rPr lang="en-US" altLang="zh-CN" dirty="0"/>
              <a:t>T-drive</a:t>
            </a:r>
            <a:r>
              <a:rPr lang="zh-CN" altLang="en-US" dirty="0"/>
              <a:t>数据集为例，在有效性研究实验中，可以看到各项指标均更趋近于</a:t>
            </a:r>
            <a:r>
              <a:rPr lang="en-US" altLang="zh-CN" dirty="0"/>
              <a:t>1</a:t>
            </a:r>
            <a:r>
              <a:rPr lang="zh-CN" altLang="en-US" dirty="0"/>
              <a:t>。此外，还可以发现①</a:t>
            </a:r>
            <a:r>
              <a:rPr lang="en-US" altLang="zh-CN" dirty="0"/>
              <a:t>TMM</a:t>
            </a:r>
            <a:r>
              <a:rPr lang="zh-CN" altLang="en-US" dirty="0"/>
              <a:t>引导的基线方法明显优于窗口引导和</a:t>
            </a:r>
            <a:r>
              <a:rPr lang="en-US" altLang="zh-CN" dirty="0"/>
              <a:t>LSTM</a:t>
            </a:r>
            <a:r>
              <a:rPr lang="zh-CN" altLang="en-US" dirty="0"/>
              <a:t>引导的基线方法，表明时间建模模块是有效的；②</a:t>
            </a:r>
            <a:r>
              <a:rPr lang="en-US" altLang="zh-CN" dirty="0"/>
              <a:t>GTS</a:t>
            </a:r>
            <a:r>
              <a:rPr lang="zh-CN" altLang="en-US" dirty="0"/>
              <a:t>和</a:t>
            </a:r>
            <a:r>
              <a:rPr lang="en-US" altLang="zh-CN" dirty="0"/>
              <a:t>ST2Vec</a:t>
            </a:r>
            <a:r>
              <a:rPr lang="zh-CN" altLang="en-US" dirty="0"/>
              <a:t>在所有指标上均优于其他方法，表明考虑路网拓扑结构的重要性</a:t>
            </a:r>
            <a:endParaRPr lang="en-US" altLang="zh-CN" dirty="0"/>
          </a:p>
          <a:p>
            <a:r>
              <a:rPr lang="zh-CN" altLang="en-US" dirty="0"/>
              <a:t>在高效性研究实验中，作者从离线的模型训练和在线的计算轨迹相似度两个方面研究模型的效率，下面图中</a:t>
            </a:r>
            <a:r>
              <a:rPr lang="en-US" altLang="zh-CN" dirty="0"/>
              <a:t>Y</a:t>
            </a:r>
            <a:r>
              <a:rPr lang="zh-CN" altLang="en-US" dirty="0"/>
              <a:t>轴是相应的对数，无论是每个</a:t>
            </a:r>
            <a:r>
              <a:rPr lang="en-US" altLang="zh-CN" dirty="0"/>
              <a:t>epoch</a:t>
            </a:r>
            <a:r>
              <a:rPr lang="zh-CN" altLang="en-US" dirty="0"/>
              <a:t>的训练时间还是每</a:t>
            </a:r>
            <a:r>
              <a:rPr lang="en-US" altLang="zh-CN" dirty="0"/>
              <a:t>4</a:t>
            </a:r>
            <a:r>
              <a:rPr lang="zh-CN" altLang="en-US" dirty="0"/>
              <a:t>千条轨迹的计算时间上，</a:t>
            </a:r>
            <a:r>
              <a:rPr lang="en-US" altLang="zh-CN" dirty="0"/>
              <a:t>ST2Vec</a:t>
            </a:r>
            <a:r>
              <a:rPr lang="zh-CN" altLang="en-US" dirty="0"/>
              <a:t>均优于其他方法，且性能高出几倍。</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17</a:t>
            </a:fld>
            <a:endParaRPr lang="zh-CN" altLang="en-US"/>
          </a:p>
        </p:txBody>
      </p:sp>
    </p:spTree>
    <p:extLst>
      <p:ext uri="{BB962C8B-B14F-4D97-AF65-F5344CB8AC3E}">
        <p14:creationId xmlns:p14="http://schemas.microsoft.com/office/powerpoint/2010/main" val="922485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可扩展性研究实验中，将轨迹数量从</a:t>
            </a:r>
            <a:r>
              <a:rPr lang="en-US" altLang="zh-CN" dirty="0"/>
              <a:t>10k</a:t>
            </a:r>
            <a:r>
              <a:rPr lang="zh-CN" altLang="en-US" dirty="0"/>
              <a:t>逐渐调整为</a:t>
            </a:r>
            <a:r>
              <a:rPr lang="en-US" altLang="zh-CN" dirty="0"/>
              <a:t>200k</a:t>
            </a:r>
            <a:r>
              <a:rPr lang="zh-CN" altLang="en-US" dirty="0"/>
              <a:t>观察模型性能受基数影响的变化程度，可以发现</a:t>
            </a:r>
            <a:r>
              <a:rPr lang="en-US" altLang="zh-CN" dirty="0"/>
              <a:t>ST2Vec</a:t>
            </a:r>
            <a:r>
              <a:rPr lang="zh-CN" altLang="en-US" dirty="0"/>
              <a:t>相似度计算时间的变化趋势是比较稳定的。</a:t>
            </a:r>
            <a:endParaRPr lang="en-US" altLang="zh-CN" dirty="0"/>
          </a:p>
          <a:p>
            <a:r>
              <a:rPr lang="zh-CN" altLang="en-US" dirty="0"/>
              <a:t>参数敏感性研究实验中，考虑了训练数据大小、三元组数量、时空权重对模型性能的影响，下面的柱状图反映的是随训练数据增加，模型的各项指标变化气矿，可以发现模型性能很好且稳定。</a:t>
            </a:r>
          </a:p>
        </p:txBody>
      </p:sp>
      <p:sp>
        <p:nvSpPr>
          <p:cNvPr id="4" name="灯片编号占位符 3"/>
          <p:cNvSpPr>
            <a:spLocks noGrp="1"/>
          </p:cNvSpPr>
          <p:nvPr>
            <p:ph type="sldNum" sz="quarter" idx="5"/>
          </p:nvPr>
        </p:nvSpPr>
        <p:spPr/>
        <p:txBody>
          <a:bodyPr/>
          <a:lstStyle/>
          <a:p>
            <a:fld id="{C05A81A5-8BA8-46CA-A0EB-126693914041}" type="slidenum">
              <a:rPr lang="zh-CN" altLang="en-US" smtClean="0"/>
              <a:t>18</a:t>
            </a:fld>
            <a:endParaRPr lang="zh-CN" altLang="en-US"/>
          </a:p>
        </p:txBody>
      </p:sp>
    </p:spTree>
    <p:extLst>
      <p:ext uri="{BB962C8B-B14F-4D97-AF65-F5344CB8AC3E}">
        <p14:creationId xmlns:p14="http://schemas.microsoft.com/office/powerpoint/2010/main" val="4196289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消融实验验证了注意力模块、统一融合策略和课程学习的重要性。</a:t>
            </a:r>
            <a:endParaRPr lang="en-US" altLang="zh-CN" dirty="0"/>
          </a:p>
          <a:p>
            <a:r>
              <a:rPr lang="zh-CN" altLang="en-US" dirty="0"/>
              <a:t>图</a:t>
            </a:r>
            <a:r>
              <a:rPr lang="en-US" altLang="zh-CN" dirty="0"/>
              <a:t>8</a:t>
            </a:r>
            <a:r>
              <a:rPr lang="zh-CN" altLang="en-US" dirty="0"/>
              <a:t>中可以看到蓝色的比灰色的数值总要高，说明有注意力的模型性能更好；</a:t>
            </a:r>
            <a:endParaRPr lang="en-US" altLang="zh-CN" dirty="0"/>
          </a:p>
          <a:p>
            <a:r>
              <a:rPr lang="zh-CN" altLang="en-US" dirty="0"/>
              <a:t>图</a:t>
            </a:r>
            <a:r>
              <a:rPr lang="en-US" altLang="zh-CN" dirty="0"/>
              <a:t>9</a:t>
            </a:r>
            <a:r>
              <a:rPr lang="zh-CN" altLang="en-US" dirty="0"/>
              <a:t>中，左边是统一融合的，右边是分离融合方法，使用两种融合策略的</a:t>
            </a:r>
            <a:r>
              <a:rPr lang="en-US" altLang="zh-CN" dirty="0"/>
              <a:t>ST2Vec</a:t>
            </a:r>
            <a:r>
              <a:rPr lang="zh-CN" altLang="en-US" dirty="0"/>
              <a:t>达到的效果是相似的，但统一融合可以实现更快速的模型收敛，因为分离融合中要是用两个单独的</a:t>
            </a:r>
            <a:r>
              <a:rPr lang="en-US" altLang="zh-CN" dirty="0"/>
              <a:t>LSTM</a:t>
            </a:r>
            <a:r>
              <a:rPr lang="zh-CN" altLang="en-US" dirty="0"/>
              <a:t>，需要调整的参数是前者的两倍。</a:t>
            </a:r>
            <a:endParaRPr lang="en-US" altLang="zh-CN" dirty="0"/>
          </a:p>
          <a:p>
            <a:r>
              <a:rPr lang="zh-CN" altLang="en-US" dirty="0"/>
              <a:t>图</a:t>
            </a:r>
            <a:r>
              <a:rPr lang="en-US" altLang="zh-CN" dirty="0"/>
              <a:t>10 </a:t>
            </a:r>
            <a:r>
              <a:rPr lang="zh-CN" altLang="en-US" dirty="0"/>
              <a:t>中，代表课程学习的蓝色曲线在上且收敛速度较快说明，课程学习的训练效果比随机学习的效果更好。</a:t>
            </a:r>
          </a:p>
        </p:txBody>
      </p:sp>
      <p:sp>
        <p:nvSpPr>
          <p:cNvPr id="4" name="灯片编号占位符 3"/>
          <p:cNvSpPr>
            <a:spLocks noGrp="1"/>
          </p:cNvSpPr>
          <p:nvPr>
            <p:ph type="sldNum" sz="quarter" idx="5"/>
          </p:nvPr>
        </p:nvSpPr>
        <p:spPr/>
        <p:txBody>
          <a:bodyPr/>
          <a:lstStyle/>
          <a:p>
            <a:fld id="{C05A81A5-8BA8-46CA-A0EB-126693914041}" type="slidenum">
              <a:rPr lang="zh-CN" altLang="en-US" smtClean="0"/>
              <a:t>19</a:t>
            </a:fld>
            <a:endParaRPr lang="zh-CN" altLang="en-US"/>
          </a:p>
        </p:txBody>
      </p:sp>
    </p:spTree>
    <p:extLst>
      <p:ext uri="{BB962C8B-B14F-4D97-AF65-F5344CB8AC3E}">
        <p14:creationId xmlns:p14="http://schemas.microsoft.com/office/powerpoint/2010/main" val="3559665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论文的一作是</a:t>
            </a:r>
            <a:r>
              <a:rPr lang="en-US" altLang="zh-CN" dirty="0" err="1"/>
              <a:t>fangziquan</a:t>
            </a:r>
            <a:r>
              <a:rPr lang="zh-CN" altLang="en-US" dirty="0"/>
              <a:t>，浙江大学的学生，研究方向是时空数据挖掘和分布式计算，发表过</a:t>
            </a:r>
            <a:r>
              <a:rPr lang="en-US" altLang="zh-CN" dirty="0"/>
              <a:t>20</a:t>
            </a:r>
            <a:r>
              <a:rPr lang="zh-CN" altLang="en-US" dirty="0"/>
              <a:t>篇论文，其中引用次数较高的几篇是有关分布式计算、知识图谱、时空轨迹数据的流量预测。</a:t>
            </a:r>
            <a:endParaRPr lang="en-US" altLang="zh-CN" dirty="0"/>
          </a:p>
          <a:p>
            <a:r>
              <a:rPr lang="zh-CN" altLang="en-US" dirty="0"/>
              <a:t>下面这两篇是最新发表了轨迹相似度计算、快速简化轨迹的框架，可以借鉴学习。</a:t>
            </a:r>
            <a:endParaRPr lang="en-US" altLang="zh-CN"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2</a:t>
            </a:fld>
            <a:endParaRPr lang="zh-CN" altLang="en-US"/>
          </a:p>
        </p:txBody>
      </p:sp>
    </p:spTree>
    <p:extLst>
      <p:ext uri="{BB962C8B-B14F-4D97-AF65-F5344CB8AC3E}">
        <p14:creationId xmlns:p14="http://schemas.microsoft.com/office/powerpoint/2010/main" val="2743333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①在效率加速研究实验中，比较了</a:t>
            </a:r>
            <a:r>
              <a:rPr lang="en-US" altLang="zh-CN" dirty="0"/>
              <a:t>ST2Vec</a:t>
            </a:r>
            <a:r>
              <a:rPr lang="zh-CN" altLang="en-US" dirty="0"/>
              <a:t>和传统的方法在计算前</a:t>
            </a:r>
            <a:r>
              <a:rPr lang="en-US" altLang="zh-CN" dirty="0"/>
              <a:t>50 </a:t>
            </a:r>
            <a:r>
              <a:rPr lang="zh-CN" altLang="en-US" dirty="0"/>
              <a:t>个时空相似轨迹的平均时间成本上的差异，</a:t>
            </a:r>
            <a:r>
              <a:rPr lang="en-US" altLang="zh-CN" dirty="0"/>
              <a:t>ST2Vec</a:t>
            </a:r>
            <a:r>
              <a:rPr lang="zh-CN" altLang="en-US" dirty="0"/>
              <a:t>相比传统方法提高了</a:t>
            </a:r>
            <a:r>
              <a:rPr lang="en-US" altLang="zh-CN" dirty="0"/>
              <a:t>200-400</a:t>
            </a:r>
            <a:r>
              <a:rPr lang="zh-CN" altLang="en-US" dirty="0"/>
              <a:t>倍。</a:t>
            </a:r>
            <a:endParaRPr lang="en-US" altLang="zh-CN" dirty="0"/>
          </a:p>
          <a:p>
            <a:r>
              <a:rPr lang="zh-CN" altLang="en-US" b="0" i="0" dirty="0">
                <a:solidFill>
                  <a:srgbClr val="000000"/>
                </a:solidFill>
                <a:effectLst/>
                <a:latin typeface="Helvetica Neue"/>
              </a:rPr>
              <a:t>②案例研究中，在</a:t>
            </a:r>
            <a:r>
              <a:rPr lang="en-US" altLang="zh-CN" b="0" i="0" dirty="0">
                <a:solidFill>
                  <a:srgbClr val="000000"/>
                </a:solidFill>
                <a:effectLst/>
                <a:latin typeface="Helvetica Neue"/>
              </a:rPr>
              <a:t>T-Drive</a:t>
            </a:r>
            <a:r>
              <a:rPr lang="zh-CN" altLang="en-US" b="0" i="0" dirty="0">
                <a:solidFill>
                  <a:srgbClr val="000000"/>
                </a:solidFill>
                <a:effectLst/>
                <a:latin typeface="Helvetica Neue"/>
              </a:rPr>
              <a:t>数据上进行轨迹的</a:t>
            </a:r>
            <a:r>
              <a:rPr lang="en-US" altLang="zh-CN" b="0" i="0" dirty="0">
                <a:solidFill>
                  <a:srgbClr val="000000"/>
                </a:solidFill>
                <a:effectLst/>
                <a:latin typeface="Helvetica Neue"/>
              </a:rPr>
              <a:t>top-k</a:t>
            </a:r>
            <a:r>
              <a:rPr lang="zh-CN" altLang="en-US" b="0" i="0" dirty="0">
                <a:solidFill>
                  <a:srgbClr val="000000"/>
                </a:solidFill>
                <a:effectLst/>
                <a:latin typeface="Helvetica Neue"/>
              </a:rPr>
              <a:t>查询和聚类，直观的检查</a:t>
            </a:r>
            <a:r>
              <a:rPr lang="en-US" altLang="zh-CN" b="0" i="0" dirty="0">
                <a:solidFill>
                  <a:srgbClr val="000000"/>
                </a:solidFill>
                <a:effectLst/>
                <a:latin typeface="Helvetica Neue"/>
              </a:rPr>
              <a:t>ST2Vec</a:t>
            </a:r>
            <a:r>
              <a:rPr lang="zh-CN" altLang="en-US" b="0" i="0" dirty="0">
                <a:solidFill>
                  <a:srgbClr val="000000"/>
                </a:solidFill>
                <a:effectLst/>
                <a:latin typeface="Helvetica Neue"/>
              </a:rPr>
              <a:t>的能力，绘制出的轨迹和地面实况轨迹非常吻合。</a:t>
            </a:r>
            <a:endParaRPr lang="en-US" altLang="zh-CN" b="0" i="0" dirty="0">
              <a:solidFill>
                <a:srgbClr val="000000"/>
              </a:solidFill>
              <a:effectLst/>
              <a:latin typeface="Helvetica Neue"/>
            </a:endParaRPr>
          </a:p>
          <a:p>
            <a:r>
              <a:rPr lang="zh-CN" altLang="en-US" b="0" i="0" dirty="0">
                <a:solidFill>
                  <a:srgbClr val="000000"/>
                </a:solidFill>
                <a:effectLst/>
                <a:latin typeface="Helvetica Neue"/>
              </a:rPr>
              <a:t>此外，随着噪声增长，两种结果中的聚类数量呈现出相似的趋势，这意味着 </a:t>
            </a:r>
            <a:r>
              <a:rPr lang="en-US" altLang="zh-CN" b="0" i="0" dirty="0">
                <a:solidFill>
                  <a:srgbClr val="000000"/>
                </a:solidFill>
                <a:effectLst/>
                <a:latin typeface="Helvetica Neue"/>
              </a:rPr>
              <a:t>ST2Vec </a:t>
            </a:r>
            <a:r>
              <a:rPr lang="zh-CN" altLang="en-US" b="0" i="0" dirty="0">
                <a:solidFill>
                  <a:srgbClr val="000000"/>
                </a:solidFill>
                <a:effectLst/>
                <a:latin typeface="Helvetica Neue"/>
              </a:rPr>
              <a:t>也能很好地进行聚类分析。</a:t>
            </a:r>
            <a:endParaRPr lang="en-US" altLang="zh-CN" b="0" i="0" dirty="0">
              <a:solidFill>
                <a:srgbClr val="000000"/>
              </a:solidFill>
              <a:effectLst/>
              <a:latin typeface="Helvetica Neue"/>
            </a:endParaRPr>
          </a:p>
        </p:txBody>
      </p:sp>
      <p:sp>
        <p:nvSpPr>
          <p:cNvPr id="4" name="灯片编号占位符 3"/>
          <p:cNvSpPr>
            <a:spLocks noGrp="1"/>
          </p:cNvSpPr>
          <p:nvPr>
            <p:ph type="sldNum" sz="quarter" idx="5"/>
          </p:nvPr>
        </p:nvSpPr>
        <p:spPr/>
        <p:txBody>
          <a:bodyPr/>
          <a:lstStyle/>
          <a:p>
            <a:fld id="{C05A81A5-8BA8-46CA-A0EB-126693914041}" type="slidenum">
              <a:rPr lang="zh-CN" altLang="en-US" smtClean="0"/>
              <a:t>20</a:t>
            </a:fld>
            <a:endParaRPr lang="zh-CN" altLang="en-US"/>
          </a:p>
        </p:txBody>
      </p:sp>
    </p:spTree>
    <p:extLst>
      <p:ext uri="{BB962C8B-B14F-4D97-AF65-F5344CB8AC3E}">
        <p14:creationId xmlns:p14="http://schemas.microsoft.com/office/powerpoint/2010/main" val="2986425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Helvetica Neue"/>
            </a:endParaRPr>
          </a:p>
        </p:txBody>
      </p:sp>
      <p:sp>
        <p:nvSpPr>
          <p:cNvPr id="4" name="灯片编号占位符 3"/>
          <p:cNvSpPr>
            <a:spLocks noGrp="1"/>
          </p:cNvSpPr>
          <p:nvPr>
            <p:ph type="sldNum" sz="quarter" idx="5"/>
          </p:nvPr>
        </p:nvSpPr>
        <p:spPr/>
        <p:txBody>
          <a:bodyPr/>
          <a:lstStyle/>
          <a:p>
            <a:fld id="{C05A81A5-8BA8-46CA-A0EB-126693914041}" type="slidenum">
              <a:rPr lang="zh-CN" altLang="en-US" smtClean="0"/>
              <a:t>21</a:t>
            </a:fld>
            <a:endParaRPr lang="zh-CN" altLang="en-US"/>
          </a:p>
        </p:txBody>
      </p:sp>
    </p:spTree>
    <p:extLst>
      <p:ext uri="{BB962C8B-B14F-4D97-AF65-F5344CB8AC3E}">
        <p14:creationId xmlns:p14="http://schemas.microsoft.com/office/powerpoint/2010/main" val="2048397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05A81A5-8BA8-46CA-A0EB-126693914041}"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论文的二作是</a:t>
            </a:r>
            <a:r>
              <a:rPr lang="en-US" altLang="zh-CN" dirty="0" err="1"/>
              <a:t>Duyuntao</a:t>
            </a:r>
            <a:r>
              <a:rPr lang="zh-CN" altLang="en-US" dirty="0"/>
              <a:t> ，所属</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北京通用人工智能研究院，研究方向是迁移学习和域适应，引用次数较高几篇是有关适应学习、训练方法的</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sym typeface="Times New Roman" panose="02020603050405020304" pitchFamily="18" charset="0"/>
              </a:rPr>
              <a:t>下面一篇是利用</a:t>
            </a:r>
            <a:r>
              <a:rPr lang="zh-CN" altLang="en-US" dirty="0"/>
              <a:t>时空图卷积门控循环网络进行流量预测。</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3</a:t>
            </a:fld>
            <a:endParaRPr lang="zh-CN" altLang="en-US"/>
          </a:p>
        </p:txBody>
      </p:sp>
    </p:spTree>
    <p:extLst>
      <p:ext uri="{BB962C8B-B14F-4D97-AF65-F5344CB8AC3E}">
        <p14:creationId xmlns:p14="http://schemas.microsoft.com/office/powerpoint/2010/main" val="3440030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 我将从研究背景、内容、方法、实验和总结来展开分享</a:t>
            </a:r>
          </a:p>
        </p:txBody>
      </p:sp>
    </p:spTree>
    <p:extLst>
      <p:ext uri="{BB962C8B-B14F-4D97-AF65-F5344CB8AC3E}">
        <p14:creationId xmlns:p14="http://schemas.microsoft.com/office/powerpoint/2010/main" val="4022096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轨迹相似性计算用来评估轨迹之间的相似性进而实现以下应用，例如为司机分配潜在的共享乘车伙伴、根据相似的估计和道路预测交通拥堵情况或者社交应用程序根据用户相似的生活轨迹进行好友推荐</a:t>
            </a:r>
            <a:endParaRPr lang="en-US" altLang="zh-CN" dirty="0"/>
          </a:p>
          <a:p>
            <a:r>
              <a:rPr lang="zh-CN" altLang="en-US" dirty="0"/>
              <a:t>那么现有的研究有两种：基于手工距离测量的方法和基于神经网络的方法，或者说是非学习的方法和基于学习的方法，各自有相应的缺点。</a:t>
            </a:r>
            <a:endParaRPr lang="en-US" altLang="zh-CN" dirty="0"/>
          </a:p>
          <a:p>
            <a:r>
              <a:rPr lang="zh-CN" altLang="en-US" dirty="0"/>
              <a:t>以往神经网络方法忽略了时间维度，那为什么一定要考虑这个，举个例子来说，如图所示，。。。。可见计算轨迹相似度时考虑时间维度的重要性</a:t>
            </a:r>
          </a:p>
        </p:txBody>
      </p:sp>
      <p:sp>
        <p:nvSpPr>
          <p:cNvPr id="4" name="灯片编号占位符 3"/>
          <p:cNvSpPr>
            <a:spLocks noGrp="1"/>
          </p:cNvSpPr>
          <p:nvPr>
            <p:ph type="sldNum" sz="quarter" idx="5"/>
          </p:nvPr>
        </p:nvSpPr>
        <p:spPr/>
        <p:txBody>
          <a:bodyPr/>
          <a:lstStyle/>
          <a:p>
            <a:fld id="{C05A81A5-8BA8-46CA-A0EB-126693914041}" type="slidenum">
              <a:rPr lang="zh-CN" altLang="en-US" smtClean="0"/>
              <a:t>5</a:t>
            </a:fld>
            <a:endParaRPr lang="zh-CN" altLang="en-US"/>
          </a:p>
        </p:txBody>
      </p:sp>
    </p:spTree>
    <p:extLst>
      <p:ext uri="{BB962C8B-B14F-4D97-AF65-F5344CB8AC3E}">
        <p14:creationId xmlns:p14="http://schemas.microsoft.com/office/powerpoint/2010/main" val="307767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a:t>
            </a:r>
            <a:r>
              <a:rPr lang="en-US" altLang="zh-CN" dirty="0"/>
              <a:t>1</a:t>
            </a:r>
            <a:r>
              <a:rPr lang="zh-CN" altLang="en-US" dirty="0"/>
              <a:t>：欧式距离，时间步不对齐，欧式距离无法计算两个时间序列的距离</a:t>
            </a:r>
            <a:endParaRPr lang="en-US" altLang="zh-CN" dirty="0"/>
          </a:p>
          <a:p>
            <a:r>
              <a:rPr lang="zh-CN" altLang="en-US" dirty="0"/>
              <a:t>图</a:t>
            </a:r>
            <a:r>
              <a:rPr lang="en-US" altLang="zh-CN" dirty="0"/>
              <a:t>2</a:t>
            </a:r>
            <a:r>
              <a:rPr lang="zh-CN" altLang="en-US" dirty="0"/>
              <a:t>：</a:t>
            </a:r>
            <a:r>
              <a:rPr lang="en-US" altLang="zh-CN" dirty="0"/>
              <a:t>DTW</a:t>
            </a:r>
            <a:r>
              <a:rPr lang="zh-CN" altLang="en-US" dirty="0"/>
              <a:t>算法，将其中一个序列进行线性放缩进行某种扭曲操作，达到更好的对齐效果，可以存在一对多的</a:t>
            </a:r>
            <a:r>
              <a:rPr lang="en-US" altLang="zh-CN" dirty="0"/>
              <a:t>mapping</a:t>
            </a:r>
            <a:r>
              <a:rPr lang="zh-CN" altLang="en-US" dirty="0"/>
              <a:t>（画圈），适用于复杂时间序列</a:t>
            </a:r>
            <a:endParaRPr lang="en-US" altLang="zh-CN" dirty="0"/>
          </a:p>
          <a:p>
            <a:r>
              <a:rPr lang="zh-CN" altLang="en-US" dirty="0"/>
              <a:t>图</a:t>
            </a:r>
            <a:r>
              <a:rPr lang="en-US" altLang="zh-CN" dirty="0"/>
              <a:t>3</a:t>
            </a:r>
            <a:r>
              <a:rPr lang="zh-CN" altLang="en-US" dirty="0"/>
              <a:t>：</a:t>
            </a:r>
            <a:r>
              <a:rPr lang="en-US" altLang="zh-CN" dirty="0"/>
              <a:t>LCSS</a:t>
            </a:r>
            <a:r>
              <a:rPr lang="zh-CN" altLang="en-US" dirty="0"/>
              <a:t>解决</a:t>
            </a:r>
            <a:r>
              <a:rPr lang="en-US" altLang="zh-CN" dirty="0"/>
              <a:t>DTW</a:t>
            </a:r>
            <a:r>
              <a:rPr lang="zh-CN" altLang="en-US" dirty="0"/>
              <a:t>等方法对噪声敏感问题，基本思路是跳过一些点“离群点”。</a:t>
            </a:r>
            <a:r>
              <a:rPr lang="en-US" altLang="zh-CN" dirty="0"/>
              <a:t>LCSS</a:t>
            </a:r>
            <a:r>
              <a:rPr lang="zh-CN" altLang="en-US" dirty="0"/>
              <a:t>是指不要求连续的最长公共子序列长度</a:t>
            </a:r>
            <a:endParaRPr lang="en-US" altLang="zh-CN" dirty="0"/>
          </a:p>
          <a:p>
            <a:r>
              <a:rPr lang="zh-CN" altLang="en-US" dirty="0"/>
              <a:t>图</a:t>
            </a:r>
            <a:r>
              <a:rPr lang="en-US" altLang="zh-CN" dirty="0"/>
              <a:t>4</a:t>
            </a:r>
            <a:r>
              <a:rPr lang="zh-CN" altLang="en-US" dirty="0"/>
              <a:t>：</a:t>
            </a:r>
            <a:r>
              <a:rPr lang="en-US" altLang="zh-CN" dirty="0" err="1"/>
              <a:t>Hausdorff</a:t>
            </a:r>
            <a:r>
              <a:rPr lang="zh-CN" altLang="en-US" dirty="0"/>
              <a:t>距离：计算轨迹间最近距离的最大值评估轨迹间相似度</a:t>
            </a:r>
          </a:p>
        </p:txBody>
      </p:sp>
      <p:sp>
        <p:nvSpPr>
          <p:cNvPr id="4" name="灯片编号占位符 3"/>
          <p:cNvSpPr>
            <a:spLocks noGrp="1"/>
          </p:cNvSpPr>
          <p:nvPr>
            <p:ph type="sldNum" sz="quarter" idx="5"/>
          </p:nvPr>
        </p:nvSpPr>
        <p:spPr/>
        <p:txBody>
          <a:bodyPr/>
          <a:lstStyle/>
          <a:p>
            <a:fld id="{C05A81A5-8BA8-46CA-A0EB-126693914041}" type="slidenum">
              <a:rPr lang="zh-CN" altLang="en-US" smtClean="0"/>
              <a:t>6</a:t>
            </a:fld>
            <a:endParaRPr lang="zh-CN" altLang="en-US"/>
          </a:p>
        </p:txBody>
      </p:sp>
    </p:spTree>
    <p:extLst>
      <p:ext uri="{BB962C8B-B14F-4D97-AF65-F5344CB8AC3E}">
        <p14:creationId xmlns:p14="http://schemas.microsoft.com/office/powerpoint/2010/main" val="758320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Helvetica Neue"/>
              </a:rPr>
              <a:t>要想实现时空轨迹的相似度计算就要考虑以下三个问题，问题一如何考虑时间相关性，一般的思路可能就是通过</a:t>
            </a:r>
            <a:r>
              <a:rPr lang="en-US" altLang="zh-CN" b="0" i="0" dirty="0">
                <a:solidFill>
                  <a:srgbClr val="000000"/>
                </a:solidFill>
                <a:effectLst/>
                <a:latin typeface="Helvetica Neue"/>
              </a:rPr>
              <a:t>RNN</a:t>
            </a:r>
            <a:r>
              <a:rPr lang="zh-CN" altLang="en-US" b="0" i="0" dirty="0">
                <a:solidFill>
                  <a:srgbClr val="000000"/>
                </a:solidFill>
                <a:effectLst/>
                <a:latin typeface="Helvetica Neue"/>
              </a:rPr>
              <a:t>及其变体来实现，但由于轨迹数据中时间具有很强的连续性和周期，作者提出了</a:t>
            </a:r>
            <a:r>
              <a:rPr lang="en-US" altLang="zh-CN" b="0" i="0" dirty="0">
                <a:solidFill>
                  <a:srgbClr val="000000"/>
                </a:solidFill>
                <a:effectLst/>
                <a:latin typeface="Helvetica Neue"/>
              </a:rPr>
              <a:t>TMM</a:t>
            </a:r>
            <a:r>
              <a:rPr lang="zh-CN" altLang="en-US" b="0" i="0" dirty="0">
                <a:solidFill>
                  <a:srgbClr val="000000"/>
                </a:solidFill>
                <a:effectLst/>
                <a:latin typeface="Helvetica Neue"/>
              </a:rPr>
              <a:t>时间建模模块。问题二是如何融合时空轨迹嵌入，由于不同用户会赋予空间和时间相似性不同的权重来适应不同的应用，例如：区域函数估计等应用可能会高度重视轨迹的空间方面，共享乘车等应用可能会高度重视时间方面，因此作者提出时空协同融合模块。问题三是如何对模型优化，作者采用了新的三元组采样策略、课程学习训练方法、同时采用两个融合方法等策略。</a:t>
            </a:r>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7</a:t>
            </a:fld>
            <a:endParaRPr lang="zh-CN" altLang="en-US"/>
          </a:p>
        </p:txBody>
      </p:sp>
    </p:spTree>
    <p:extLst>
      <p:ext uri="{BB962C8B-B14F-4D97-AF65-F5344CB8AC3E}">
        <p14:creationId xmlns:p14="http://schemas.microsoft.com/office/powerpoint/2010/main" val="3133469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8</a:t>
            </a:fld>
            <a:endParaRPr lang="zh-CN" altLang="en-US"/>
          </a:p>
        </p:txBody>
      </p:sp>
    </p:spTree>
    <p:extLst>
      <p:ext uri="{BB962C8B-B14F-4D97-AF65-F5344CB8AC3E}">
        <p14:creationId xmlns:p14="http://schemas.microsoft.com/office/powerpoint/2010/main" val="3782119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9</a:t>
            </a:fld>
            <a:endParaRPr lang="zh-CN" altLang="en-US"/>
          </a:p>
        </p:txBody>
      </p:sp>
    </p:spTree>
    <p:extLst>
      <p:ext uri="{BB962C8B-B14F-4D97-AF65-F5344CB8AC3E}">
        <p14:creationId xmlns:p14="http://schemas.microsoft.com/office/powerpoint/2010/main" val="1805572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79BB2C-214F-4ECA-B668-C69368B461C3}" type="datetimeFigureOut">
              <a:rPr lang="zh-CN" altLang="en-US" smtClean="0"/>
              <a:t>2024/1/5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BFEFC0E-2FD6-46EF-A188-B70EEC57A27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id="{9C9745CE-B000-4E82-8145-B2417A3DC0D1}"/>
              </a:ext>
            </a:extLst>
          </p:cNvPr>
          <p:cNvSpPr>
            <a:spLocks noGrp="1"/>
          </p:cNvSpPr>
          <p:nvPr>
            <p:ph type="sldNum" sz="quarter" idx="4"/>
          </p:nvPr>
        </p:nvSpPr>
        <p:spPr>
          <a:xfrm>
            <a:off x="8472264" y="6454054"/>
            <a:ext cx="2743200" cy="365125"/>
          </a:xfrm>
          <a:prstGeom prst="rect">
            <a:avLst/>
          </a:prstGeom>
        </p:spPr>
        <p:txBody>
          <a:bodyPr vert="horz" lIns="91440" tIns="45720" rIns="91440" bIns="45720" rtlCol="0" anchor="ctr"/>
          <a:lstStyle>
            <a:lvl1pPr algn="r">
              <a:defRPr sz="1200">
                <a:solidFill>
                  <a:schemeClr val="tx1"/>
                </a:solidFill>
              </a:defRPr>
            </a:lvl1pPr>
          </a:lstStyle>
          <a:p>
            <a:fld id="{1FAB038C-BA85-4F49-9F3F-901880460BAF}" type="slidenum">
              <a:rPr lang="zh-CN" altLang="en-US" smtClean="0"/>
              <a:pPr/>
              <a:t>‹#›</a:t>
            </a:fld>
            <a:endParaRPr lang="zh-CN" altLang="en-US" dirty="0"/>
          </a:p>
        </p:txBody>
      </p:sp>
    </p:spTree>
    <p:extLst>
      <p:ext uri="{BB962C8B-B14F-4D97-AF65-F5344CB8AC3E}">
        <p14:creationId xmlns:p14="http://schemas.microsoft.com/office/powerpoint/2010/main" val="24198621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9BB2C-214F-4ECA-B668-C69368B461C3}" type="datetimeFigureOut">
              <a:rPr lang="zh-CN" altLang="en-US" smtClean="0"/>
              <a:t>2024/1/5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EFC0E-2FD6-46EF-A188-B70EEC57A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8.png"/><Relationship Id="rId7"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20.png"/><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a:xfrm>
            <a:off x="8784145" y="1"/>
            <a:ext cx="409903" cy="2249212"/>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12" name="矩形 11"/>
          <p:cNvSpPr/>
          <p:nvPr/>
        </p:nvSpPr>
        <p:spPr>
          <a:xfrm>
            <a:off x="9603951" y="0"/>
            <a:ext cx="409903" cy="22492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16" name="矩形 15"/>
          <p:cNvSpPr/>
          <p:nvPr/>
        </p:nvSpPr>
        <p:spPr>
          <a:xfrm>
            <a:off x="8784145" y="3929308"/>
            <a:ext cx="409903" cy="2931465"/>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17" name="矩形 16"/>
          <p:cNvSpPr/>
          <p:nvPr/>
        </p:nvSpPr>
        <p:spPr>
          <a:xfrm>
            <a:off x="9603951" y="3929308"/>
            <a:ext cx="409903" cy="29314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7" name="文本框 6"/>
          <p:cNvSpPr txBox="1"/>
          <p:nvPr/>
        </p:nvSpPr>
        <p:spPr>
          <a:xfrm>
            <a:off x="-361063" y="2566039"/>
            <a:ext cx="12340730" cy="523220"/>
          </a:xfrm>
          <a:prstGeom prst="rect">
            <a:avLst/>
          </a:prstGeom>
          <a:noFill/>
        </p:spPr>
        <p:txBody>
          <a:bodyPr wrap="square" rtlCol="0">
            <a:spAutoFit/>
            <a:scene3d>
              <a:camera prst="orthographicFront"/>
              <a:lightRig rig="threePt" dir="t"/>
            </a:scene3d>
            <a:sp3d contourW="12700"/>
          </a:bodyPr>
          <a:lstStyle/>
          <a:p>
            <a:pPr algn="ct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ST2Vec: </a:t>
            </a:r>
            <a:r>
              <a:rPr lang="en-US" altLang="zh-CN" sz="2800"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Spatio</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-Temporal Trajectory Similarity Learning in Road Networks</a:t>
            </a:r>
          </a:p>
        </p:txBody>
      </p:sp>
      <p:sp>
        <p:nvSpPr>
          <p:cNvPr id="4" name="文本框 3">
            <a:extLst>
              <a:ext uri="{FF2B5EF4-FFF2-40B4-BE49-F238E27FC236}">
                <a16:creationId xmlns:a16="http://schemas.microsoft.com/office/drawing/2014/main" id="{3383F572-1BA5-440A-ACAA-DEDDFAB17305}"/>
              </a:ext>
            </a:extLst>
          </p:cNvPr>
          <p:cNvSpPr txBox="1"/>
          <p:nvPr/>
        </p:nvSpPr>
        <p:spPr>
          <a:xfrm>
            <a:off x="3673248" y="4555768"/>
            <a:ext cx="1800493"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sym typeface="Times New Roman" panose="02020603050405020304" pitchFamily="18" charset="0"/>
              </a:rPr>
              <a:t>汇报人：庞媛媛</a:t>
            </a:r>
          </a:p>
        </p:txBody>
      </p:sp>
      <p:sp>
        <p:nvSpPr>
          <p:cNvPr id="2" name="文本框 1">
            <a:extLst>
              <a:ext uri="{FF2B5EF4-FFF2-40B4-BE49-F238E27FC236}">
                <a16:creationId xmlns:a16="http://schemas.microsoft.com/office/drawing/2014/main" id="{6A784002-B04A-2F38-016B-A89271BF3B0B}"/>
              </a:ext>
            </a:extLst>
          </p:cNvPr>
          <p:cNvSpPr txBox="1"/>
          <p:nvPr/>
        </p:nvSpPr>
        <p:spPr>
          <a:xfrm>
            <a:off x="594730" y="4559852"/>
            <a:ext cx="2403222" cy="369332"/>
          </a:xfrm>
          <a:prstGeom prst="rect">
            <a:avLst/>
          </a:prstGeom>
          <a:noFill/>
        </p:spPr>
        <p:txBody>
          <a:bodyPr wrap="none" rtlCol="0">
            <a:spAutoFit/>
          </a:bodyPr>
          <a:lstStyle/>
          <a:p>
            <a:r>
              <a:rPr lang="en-US" altLang="zh-CN"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Machine Learning 2021</a:t>
            </a: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 name="文本框 7">
            <a:extLst>
              <a:ext uri="{FF2B5EF4-FFF2-40B4-BE49-F238E27FC236}">
                <a16:creationId xmlns:a16="http://schemas.microsoft.com/office/drawing/2014/main" id="{1FE47D95-D1CB-7986-9E93-B9A7C4975390}"/>
              </a:ext>
            </a:extLst>
          </p:cNvPr>
          <p:cNvSpPr txBox="1"/>
          <p:nvPr/>
        </p:nvSpPr>
        <p:spPr>
          <a:xfrm>
            <a:off x="5119133" y="3198167"/>
            <a:ext cx="4000894" cy="461665"/>
          </a:xfrm>
          <a:prstGeom prst="rect">
            <a:avLst/>
          </a:prstGeom>
          <a:noFill/>
        </p:spPr>
        <p:txBody>
          <a:bodyPr wrap="square">
            <a:spAutoFit/>
          </a:bodyPr>
          <a:lstStyle/>
          <a:p>
            <a:r>
              <a:rPr lang="en-US" altLang="zh-CN" sz="2400" dirty="0" err="1">
                <a:latin typeface="Times New Roman" panose="02020603050405020304" pitchFamily="18" charset="0"/>
                <a:ea typeface="宋体" panose="02010600030101010101" pitchFamily="2" charset="-122"/>
                <a:sym typeface="Times New Roman" panose="02020603050405020304" pitchFamily="18" charset="0"/>
              </a:rPr>
              <a:t>Ziquan</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Fang, </a:t>
            </a:r>
            <a:r>
              <a:rPr lang="en-US" altLang="zh-CN" sz="2400" dirty="0" err="1">
                <a:latin typeface="Times New Roman" panose="02020603050405020304" pitchFamily="18" charset="0"/>
                <a:ea typeface="宋体" panose="02010600030101010101" pitchFamily="2" charset="-122"/>
                <a:sym typeface="Times New Roman" panose="02020603050405020304" pitchFamily="18" charset="0"/>
              </a:rPr>
              <a:t>Yuntao</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Du, et al</a:t>
            </a:r>
            <a:endParaRPr lang="zh-CN" altLang="en-US"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 name="文本框 8">
            <a:extLst>
              <a:ext uri="{FF2B5EF4-FFF2-40B4-BE49-F238E27FC236}">
                <a16:creationId xmlns:a16="http://schemas.microsoft.com/office/drawing/2014/main" id="{E4A19A53-C8A5-6D61-81A1-80C21ECC6327}"/>
              </a:ext>
            </a:extLst>
          </p:cNvPr>
          <p:cNvSpPr txBox="1"/>
          <p:nvPr/>
        </p:nvSpPr>
        <p:spPr>
          <a:xfrm>
            <a:off x="6394593" y="4555768"/>
            <a:ext cx="1005403" cy="369332"/>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sym typeface="Times New Roman" panose="02020603050405020304" pitchFamily="18" charset="0"/>
              </a:rPr>
              <a:t>2023/1/7</a:t>
            </a: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40" y="285770"/>
            <a:ext cx="7699664"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 </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方法：</a:t>
            </a:r>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ST2Vec</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方法</a:t>
            </a:r>
            <a:endParaRPr lang="en-US" altLang="zh-CN" sz="28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 name="文本框 1">
            <a:extLst>
              <a:ext uri="{FF2B5EF4-FFF2-40B4-BE49-F238E27FC236}">
                <a16:creationId xmlns:a16="http://schemas.microsoft.com/office/drawing/2014/main" id="{0265656D-D909-5878-886A-17CF747A03B7}"/>
              </a:ext>
            </a:extLst>
          </p:cNvPr>
          <p:cNvSpPr txBox="1"/>
          <p:nvPr/>
        </p:nvSpPr>
        <p:spPr>
          <a:xfrm>
            <a:off x="246066" y="1074509"/>
            <a:ext cx="6349559" cy="4708981"/>
          </a:xfrm>
          <a:prstGeom prst="rect">
            <a:avLst/>
          </a:prstGeom>
          <a:noFill/>
        </p:spPr>
        <p:txBody>
          <a:bodyPr wrap="none" rtlCol="0">
            <a:spAutoFit/>
          </a:bodyPr>
          <a:lstStyle/>
          <a:p>
            <a:pPr marL="342900" indent="-342900">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时间建模模块（</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Temporal Modeling Module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TMM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时间嵌入</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时序嵌入</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去耦合注意力</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endParaRPr lang="zh-CN" altLang="en-US" sz="20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 name="对话气泡: 圆角矩形 2">
            <a:extLst>
              <a:ext uri="{FF2B5EF4-FFF2-40B4-BE49-F238E27FC236}">
                <a16:creationId xmlns:a16="http://schemas.microsoft.com/office/drawing/2014/main" id="{FEE29F67-EC72-E1C2-E988-97D559168227}"/>
              </a:ext>
            </a:extLst>
          </p:cNvPr>
          <p:cNvSpPr/>
          <p:nvPr/>
        </p:nvSpPr>
        <p:spPr>
          <a:xfrm>
            <a:off x="6795266" y="649305"/>
            <a:ext cx="4395019" cy="905341"/>
          </a:xfrm>
          <a:prstGeom prst="wedgeRoundRectCallout">
            <a:avLst>
              <a:gd name="adj1" fmla="val -55956"/>
              <a:gd name="adj2" fmla="val 3053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Times New Roman" panose="02020603050405020304" pitchFamily="18" charset="0"/>
                <a:ea typeface="宋体" panose="02010600030101010101" pitchFamily="2" charset="-122"/>
                <a:sym typeface="Times New Roman" panose="02020603050405020304" pitchFamily="18" charset="0"/>
              </a:rPr>
              <a:t>普通的序列模型</a:t>
            </a:r>
            <a:r>
              <a:rPr lang="en-US" altLang="zh-CN" sz="1600" dirty="0">
                <a:latin typeface="Times New Roman" panose="02020603050405020304" pitchFamily="18" charset="0"/>
                <a:ea typeface="宋体" panose="02010600030101010101" pitchFamily="2" charset="-122"/>
                <a:sym typeface="Times New Roman" panose="02020603050405020304" pitchFamily="18" charset="0"/>
              </a:rPr>
              <a:t>RNN</a:t>
            </a:r>
            <a:r>
              <a:rPr lang="zh-CN" altLang="en-US" sz="16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sym typeface="Times New Roman" panose="02020603050405020304" pitchFamily="18" charset="0"/>
              </a:rPr>
              <a:t>LSTM</a:t>
            </a:r>
            <a:r>
              <a:rPr lang="zh-CN" altLang="en-US" sz="1600" dirty="0">
                <a:latin typeface="Times New Roman" panose="02020603050405020304" pitchFamily="18" charset="0"/>
                <a:ea typeface="宋体" panose="02010600030101010101" pitchFamily="2" charset="-122"/>
                <a:sym typeface="Times New Roman" panose="02020603050405020304" pitchFamily="18" charset="0"/>
              </a:rPr>
              <a:t>无法处理时间的周期性和非周期性时间模式。</a:t>
            </a:r>
            <a:endParaRPr lang="en-US" altLang="zh-CN" sz="1600" dirty="0">
              <a:latin typeface="Times New Roman" panose="02020603050405020304" pitchFamily="18" charset="0"/>
              <a:ea typeface="宋体" panose="02010600030101010101" pitchFamily="2" charset="-122"/>
              <a:sym typeface="Times New Roman" panose="02020603050405020304" pitchFamily="18" charset="0"/>
            </a:endParaRPr>
          </a:p>
          <a:p>
            <a:pPr algn="ctr"/>
            <a:r>
              <a:rPr lang="zh-CN" altLang="en-US" sz="1600" dirty="0">
                <a:latin typeface="Times New Roman" panose="02020603050405020304" pitchFamily="18" charset="0"/>
                <a:ea typeface="宋体" panose="02010600030101010101" pitchFamily="2" charset="-122"/>
                <a:sym typeface="Times New Roman" panose="02020603050405020304" pitchFamily="18" charset="0"/>
              </a:rPr>
              <a:t>∴时间嵌入</a:t>
            </a:r>
            <a:r>
              <a:rPr lang="en-US" altLang="zh-CN" sz="1600"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sym typeface="Times New Roman" panose="02020603050405020304" pitchFamily="18" charset="0"/>
              </a:rPr>
              <a:t>时序嵌入</a:t>
            </a:r>
            <a:r>
              <a:rPr lang="en-US" altLang="zh-CN" sz="1600"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sym typeface="Times New Roman" panose="02020603050405020304" pitchFamily="18" charset="0"/>
              </a:rPr>
              <a:t>注意力结合</a:t>
            </a:r>
          </a:p>
        </p:txBody>
      </p:sp>
      <p:pic>
        <p:nvPicPr>
          <p:cNvPr id="4" name="图片 3">
            <a:extLst>
              <a:ext uri="{FF2B5EF4-FFF2-40B4-BE49-F238E27FC236}">
                <a16:creationId xmlns:a16="http://schemas.microsoft.com/office/drawing/2014/main" id="{6A882FDE-EF0B-EAC5-1567-711A59ECCCD2}"/>
              </a:ext>
            </a:extLst>
          </p:cNvPr>
          <p:cNvPicPr>
            <a:picLocks noChangeAspect="1"/>
          </p:cNvPicPr>
          <p:nvPr/>
        </p:nvPicPr>
        <p:blipFill>
          <a:blip r:embed="rId3"/>
          <a:srcRect/>
          <a:stretch/>
        </p:blipFill>
        <p:spPr>
          <a:xfrm>
            <a:off x="1965859" y="1554646"/>
            <a:ext cx="1924196" cy="342857"/>
          </a:xfrm>
          <a:prstGeom prst="rect">
            <a:avLst/>
          </a:prstGeom>
          <a:ln>
            <a:noFill/>
          </a:ln>
          <a:effectLst>
            <a:outerShdw blurRad="190500" algn="tl" rotWithShape="0">
              <a:srgbClr val="000000">
                <a:alpha val="70000"/>
              </a:srgbClr>
            </a:outerShdw>
          </a:effectLst>
        </p:spPr>
      </p:pic>
      <p:pic>
        <p:nvPicPr>
          <p:cNvPr id="10" name="图片 9">
            <a:extLst>
              <a:ext uri="{FF2B5EF4-FFF2-40B4-BE49-F238E27FC236}">
                <a16:creationId xmlns:a16="http://schemas.microsoft.com/office/drawing/2014/main" id="{2C67B8B5-8549-F783-3FC7-EADA920C1AFE}"/>
              </a:ext>
            </a:extLst>
          </p:cNvPr>
          <p:cNvPicPr>
            <a:picLocks noChangeAspect="1"/>
          </p:cNvPicPr>
          <p:nvPr/>
        </p:nvPicPr>
        <p:blipFill>
          <a:blip r:embed="rId4"/>
          <a:stretch>
            <a:fillRect/>
          </a:stretch>
        </p:blipFill>
        <p:spPr>
          <a:xfrm>
            <a:off x="1965859" y="2060273"/>
            <a:ext cx="4466667" cy="742857"/>
          </a:xfrm>
          <a:prstGeom prst="rect">
            <a:avLst/>
          </a:prstGeom>
          <a:ln>
            <a:noFill/>
          </a:ln>
          <a:effectLst>
            <a:outerShdw blurRad="190500" algn="tl" rotWithShape="0">
              <a:srgbClr val="000000">
                <a:alpha val="70000"/>
              </a:srgbClr>
            </a:outerShdw>
          </a:effectLst>
        </p:spPr>
      </p:pic>
      <p:sp>
        <p:nvSpPr>
          <p:cNvPr id="18" name="对话气泡: 圆角矩形 17">
            <a:extLst>
              <a:ext uri="{FF2B5EF4-FFF2-40B4-BE49-F238E27FC236}">
                <a16:creationId xmlns:a16="http://schemas.microsoft.com/office/drawing/2014/main" id="{DB5E9066-5C68-A33F-E8FD-47B0D24583BE}"/>
              </a:ext>
            </a:extLst>
          </p:cNvPr>
          <p:cNvSpPr/>
          <p:nvPr/>
        </p:nvSpPr>
        <p:spPr>
          <a:xfrm>
            <a:off x="7443837" y="1792883"/>
            <a:ext cx="4309799" cy="590721"/>
          </a:xfrm>
          <a:prstGeom prst="wedgeRoundRectCallout">
            <a:avLst>
              <a:gd name="adj1" fmla="val -58193"/>
              <a:gd name="adj2" fmla="val -10450"/>
              <a:gd name="adj3" fmla="val 16667"/>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sz="1600" dirty="0">
              <a:latin typeface="Times New Roman" panose="02020603050405020304" pitchFamily="18" charset="0"/>
              <a:ea typeface="宋体" panose="02010600030101010101" pitchFamily="2" charset="-122"/>
              <a:sym typeface="Times New Roman" panose="02020603050405020304" pitchFamily="18" charset="0"/>
            </a:endParaRPr>
          </a:p>
          <a:p>
            <a:pPr algn="ctr"/>
            <a:r>
              <a:rPr lang="en-US" altLang="zh-CN" sz="1600" dirty="0">
                <a:latin typeface="Times New Roman" panose="02020603050405020304" pitchFamily="18" charset="0"/>
                <a:ea typeface="宋体" panose="02010600030101010101" pitchFamily="2" charset="-122"/>
                <a:sym typeface="Times New Roman" panose="02020603050405020304" pitchFamily="18" charset="0"/>
              </a:rPr>
              <a:t>cos</a:t>
            </a:r>
            <a:r>
              <a:rPr lang="zh-CN" altLang="en-US" sz="1600" dirty="0">
                <a:latin typeface="Times New Roman" panose="02020603050405020304" pitchFamily="18" charset="0"/>
                <a:ea typeface="宋体" panose="02010600030101010101" pitchFamily="2" charset="-122"/>
                <a:sym typeface="Times New Roman" panose="02020603050405020304" pitchFamily="18" charset="0"/>
              </a:rPr>
              <a:t>周期激活函数，捕捉周期性行为</a:t>
            </a:r>
            <a:endParaRPr lang="en-US" altLang="zh-CN" sz="1600" dirty="0">
              <a:latin typeface="Times New Roman" panose="02020603050405020304" pitchFamily="18" charset="0"/>
              <a:ea typeface="宋体" panose="02010600030101010101" pitchFamily="2" charset="-122"/>
              <a:sym typeface="Times New Roman" panose="02020603050405020304" pitchFamily="18" charset="0"/>
            </a:endParaRPr>
          </a:p>
          <a:p>
            <a:pPr algn="ctr"/>
            <a:r>
              <a:rPr lang="zh-CN" altLang="en-US" sz="1600" dirty="0">
                <a:latin typeface="Times New Roman" panose="02020603050405020304" pitchFamily="18" charset="0"/>
                <a:ea typeface="宋体" panose="02010600030101010101" pitchFamily="2" charset="-122"/>
                <a:sym typeface="Times New Roman" panose="02020603050405020304" pitchFamily="18" charset="0"/>
              </a:rPr>
              <a:t>线性项表示时间的推移，捕捉非周期性行为</a:t>
            </a:r>
            <a:endParaRPr lang="en-US" altLang="zh-CN" sz="1600" dirty="0">
              <a:latin typeface="Times New Roman" panose="02020603050405020304" pitchFamily="18" charset="0"/>
              <a:ea typeface="宋体" panose="02010600030101010101" pitchFamily="2" charset="-122"/>
              <a:sym typeface="Times New Roman" panose="02020603050405020304" pitchFamily="18" charset="0"/>
            </a:endParaRPr>
          </a:p>
          <a:p>
            <a:pPr algn="ctr"/>
            <a:endParaRPr lang="zh-CN" altLang="en-US" sz="1600"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 name="图片 19">
            <a:extLst>
              <a:ext uri="{FF2B5EF4-FFF2-40B4-BE49-F238E27FC236}">
                <a16:creationId xmlns:a16="http://schemas.microsoft.com/office/drawing/2014/main" id="{C8BB48CB-6503-F651-FBB6-1C84598F28F7}"/>
              </a:ext>
            </a:extLst>
          </p:cNvPr>
          <p:cNvPicPr>
            <a:picLocks noChangeAspect="1"/>
          </p:cNvPicPr>
          <p:nvPr/>
        </p:nvPicPr>
        <p:blipFill>
          <a:blip r:embed="rId5"/>
          <a:stretch>
            <a:fillRect/>
          </a:stretch>
        </p:blipFill>
        <p:spPr>
          <a:xfrm>
            <a:off x="1965859" y="2955845"/>
            <a:ext cx="3809524" cy="476190"/>
          </a:xfrm>
          <a:prstGeom prst="rect">
            <a:avLst/>
          </a:prstGeom>
          <a:ln>
            <a:noFill/>
          </a:ln>
          <a:effectLst>
            <a:outerShdw blurRad="190500" algn="tl" rotWithShape="0">
              <a:srgbClr val="000000">
                <a:alpha val="70000"/>
              </a:srgbClr>
            </a:outerShdw>
          </a:effectLst>
        </p:spPr>
      </p:pic>
      <p:pic>
        <p:nvPicPr>
          <p:cNvPr id="22" name="图片 21">
            <a:extLst>
              <a:ext uri="{FF2B5EF4-FFF2-40B4-BE49-F238E27FC236}">
                <a16:creationId xmlns:a16="http://schemas.microsoft.com/office/drawing/2014/main" id="{54A560B8-5125-F237-EFF9-8B3353DD04E6}"/>
              </a:ext>
            </a:extLst>
          </p:cNvPr>
          <p:cNvPicPr>
            <a:picLocks noChangeAspect="1"/>
          </p:cNvPicPr>
          <p:nvPr/>
        </p:nvPicPr>
        <p:blipFill rotWithShape="1">
          <a:blip r:embed="rId6"/>
          <a:srcRect t="23077" b="14808"/>
          <a:stretch/>
        </p:blipFill>
        <p:spPr>
          <a:xfrm>
            <a:off x="1861097" y="3635999"/>
            <a:ext cx="4019048" cy="384517"/>
          </a:xfrm>
          <a:prstGeom prst="rect">
            <a:avLst/>
          </a:prstGeom>
          <a:ln>
            <a:noFill/>
          </a:ln>
          <a:effectLst>
            <a:outerShdw blurRad="190500" algn="tl" rotWithShape="0">
              <a:srgbClr val="000000">
                <a:alpha val="70000"/>
              </a:srgbClr>
            </a:outerShdw>
          </a:effectLst>
        </p:spPr>
      </p:pic>
      <p:sp>
        <p:nvSpPr>
          <p:cNvPr id="23" name="对话气泡: 圆角矩形 22">
            <a:extLst>
              <a:ext uri="{FF2B5EF4-FFF2-40B4-BE49-F238E27FC236}">
                <a16:creationId xmlns:a16="http://schemas.microsoft.com/office/drawing/2014/main" id="{29DB3D39-774C-5FBE-CDFD-737F4EDC4FB4}"/>
              </a:ext>
            </a:extLst>
          </p:cNvPr>
          <p:cNvSpPr/>
          <p:nvPr/>
        </p:nvSpPr>
        <p:spPr>
          <a:xfrm>
            <a:off x="6510947" y="3359976"/>
            <a:ext cx="5048994" cy="891324"/>
          </a:xfrm>
          <a:prstGeom prst="wedgeRoundRectCallout">
            <a:avLst>
              <a:gd name="adj1" fmla="val -58193"/>
              <a:gd name="adj2" fmla="val -10450"/>
              <a:gd name="adj3" fmla="val 16667"/>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Times New Roman" panose="02020603050405020304" pitchFamily="18" charset="0"/>
                <a:ea typeface="宋体" panose="02010600030101010101" pitchFamily="2" charset="-122"/>
                <a:sym typeface="Times New Roman" panose="02020603050405020304" pitchFamily="18" charset="0"/>
              </a:rPr>
              <a:t>                                         表示输入门、遗忘门、输出门和存储单元。建立时间依赖性模型。最后一层的隐藏状态视为深度时间轨迹表示。</a:t>
            </a:r>
          </a:p>
        </p:txBody>
      </p:sp>
      <p:pic>
        <p:nvPicPr>
          <p:cNvPr id="25" name="图片 24">
            <a:extLst>
              <a:ext uri="{FF2B5EF4-FFF2-40B4-BE49-F238E27FC236}">
                <a16:creationId xmlns:a16="http://schemas.microsoft.com/office/drawing/2014/main" id="{950725DB-7FBC-C079-0348-D35C4A29B4E4}"/>
              </a:ext>
            </a:extLst>
          </p:cNvPr>
          <p:cNvPicPr>
            <a:picLocks noChangeAspect="1"/>
          </p:cNvPicPr>
          <p:nvPr/>
        </p:nvPicPr>
        <p:blipFill>
          <a:blip r:embed="rId7"/>
          <a:stretch>
            <a:fillRect/>
          </a:stretch>
        </p:blipFill>
        <p:spPr>
          <a:xfrm>
            <a:off x="6615709" y="3380195"/>
            <a:ext cx="2095238" cy="304762"/>
          </a:xfrm>
          <a:prstGeom prst="rect">
            <a:avLst/>
          </a:prstGeom>
        </p:spPr>
      </p:pic>
      <p:sp>
        <p:nvSpPr>
          <p:cNvPr id="26" name="对话气泡: 圆角矩形 25">
            <a:extLst>
              <a:ext uri="{FF2B5EF4-FFF2-40B4-BE49-F238E27FC236}">
                <a16:creationId xmlns:a16="http://schemas.microsoft.com/office/drawing/2014/main" id="{569526C0-A36A-416C-A566-1DBA089251BB}"/>
              </a:ext>
            </a:extLst>
          </p:cNvPr>
          <p:cNvSpPr/>
          <p:nvPr/>
        </p:nvSpPr>
        <p:spPr>
          <a:xfrm>
            <a:off x="2482645" y="4380889"/>
            <a:ext cx="3613355" cy="304763"/>
          </a:xfrm>
          <a:prstGeom prst="wedgeRoundRectCallout">
            <a:avLst>
              <a:gd name="adj1" fmla="val -54656"/>
              <a:gd name="adj2" fmla="val 2219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Times New Roman" panose="02020603050405020304" pitchFamily="18" charset="0"/>
                <a:ea typeface="宋体" panose="02010600030101010101" pitchFamily="2" charset="-122"/>
                <a:sym typeface="Times New Roman" panose="02020603050405020304" pitchFamily="18" charset="0"/>
              </a:rPr>
              <a:t>轨迹中不同时间点的重要性不同</a:t>
            </a:r>
          </a:p>
        </p:txBody>
      </p:sp>
      <p:pic>
        <p:nvPicPr>
          <p:cNvPr id="28" name="图片 27">
            <a:extLst>
              <a:ext uri="{FF2B5EF4-FFF2-40B4-BE49-F238E27FC236}">
                <a16:creationId xmlns:a16="http://schemas.microsoft.com/office/drawing/2014/main" id="{6B77FF32-827B-FB45-132D-CD0BEC4A3445}"/>
              </a:ext>
            </a:extLst>
          </p:cNvPr>
          <p:cNvPicPr>
            <a:picLocks noChangeAspect="1"/>
          </p:cNvPicPr>
          <p:nvPr/>
        </p:nvPicPr>
        <p:blipFill>
          <a:blip r:embed="rId8"/>
          <a:stretch>
            <a:fillRect/>
          </a:stretch>
        </p:blipFill>
        <p:spPr>
          <a:xfrm>
            <a:off x="1005668" y="4914211"/>
            <a:ext cx="3479705" cy="798912"/>
          </a:xfrm>
          <a:prstGeom prst="rect">
            <a:avLst/>
          </a:prstGeom>
          <a:ln>
            <a:noFill/>
          </a:ln>
          <a:effectLst>
            <a:outerShdw blurRad="190500" algn="tl" rotWithShape="0">
              <a:srgbClr val="000000">
                <a:alpha val="70000"/>
              </a:srgbClr>
            </a:outerShdw>
          </a:effectLst>
        </p:spPr>
      </p:pic>
      <p:sp>
        <p:nvSpPr>
          <p:cNvPr id="29" name="对话气泡: 圆角矩形 28">
            <a:extLst>
              <a:ext uri="{FF2B5EF4-FFF2-40B4-BE49-F238E27FC236}">
                <a16:creationId xmlns:a16="http://schemas.microsoft.com/office/drawing/2014/main" id="{E9165545-33C0-3E94-CF2E-D4DCFF2B62A7}"/>
              </a:ext>
            </a:extLst>
          </p:cNvPr>
          <p:cNvSpPr/>
          <p:nvPr/>
        </p:nvSpPr>
        <p:spPr>
          <a:xfrm>
            <a:off x="5113333" y="5046025"/>
            <a:ext cx="4287522" cy="650070"/>
          </a:xfrm>
          <a:prstGeom prst="wedgeRoundRectCallout">
            <a:avLst>
              <a:gd name="adj1" fmla="val -54621"/>
              <a:gd name="adj2" fmla="val -12656"/>
              <a:gd name="adj3" fmla="val 16667"/>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Times New Roman" panose="02020603050405020304" pitchFamily="18" charset="0"/>
                <a:ea typeface="宋体" panose="02010600030101010101" pitchFamily="2" charset="-122"/>
                <a:sym typeface="Times New Roman" panose="02020603050405020304" pitchFamily="18" charset="0"/>
              </a:rPr>
              <a:t>计算同一轨迹中时间点之间的注意力得分，捕捉轨迹点之间相关性。</a:t>
            </a:r>
          </a:p>
        </p:txBody>
      </p:sp>
      <p:pic>
        <p:nvPicPr>
          <p:cNvPr id="31" name="图片 30">
            <a:extLst>
              <a:ext uri="{FF2B5EF4-FFF2-40B4-BE49-F238E27FC236}">
                <a16:creationId xmlns:a16="http://schemas.microsoft.com/office/drawing/2014/main" id="{66FA502C-5256-AAC0-0E39-CFF5ED28C2F9}"/>
              </a:ext>
            </a:extLst>
          </p:cNvPr>
          <p:cNvPicPr>
            <a:picLocks noChangeAspect="1"/>
          </p:cNvPicPr>
          <p:nvPr/>
        </p:nvPicPr>
        <p:blipFill rotWithShape="1">
          <a:blip r:embed="rId9"/>
          <a:srcRect t="4802"/>
          <a:stretch/>
        </p:blipFill>
        <p:spPr>
          <a:xfrm>
            <a:off x="1005668" y="5919668"/>
            <a:ext cx="3960968" cy="789822"/>
          </a:xfrm>
          <a:prstGeom prst="rect">
            <a:avLst/>
          </a:prstGeom>
          <a:ln>
            <a:noFill/>
          </a:ln>
          <a:effectLst>
            <a:outerShdw blurRad="190500" algn="tl" rotWithShape="0">
              <a:srgbClr val="000000">
                <a:alpha val="70000"/>
              </a:srgbClr>
            </a:outerShdw>
          </a:effectLst>
        </p:spPr>
      </p:pic>
      <p:pic>
        <p:nvPicPr>
          <p:cNvPr id="33" name="图片 32">
            <a:extLst>
              <a:ext uri="{FF2B5EF4-FFF2-40B4-BE49-F238E27FC236}">
                <a16:creationId xmlns:a16="http://schemas.microsoft.com/office/drawing/2014/main" id="{3C05752A-1DF0-89B8-CF0A-648BA8FF771F}"/>
              </a:ext>
            </a:extLst>
          </p:cNvPr>
          <p:cNvPicPr>
            <a:picLocks noChangeAspect="1"/>
          </p:cNvPicPr>
          <p:nvPr/>
        </p:nvPicPr>
        <p:blipFill rotWithShape="1">
          <a:blip r:embed="rId10"/>
          <a:srcRect t="8846" b="10872"/>
          <a:stretch/>
        </p:blipFill>
        <p:spPr>
          <a:xfrm>
            <a:off x="5657396" y="6021727"/>
            <a:ext cx="4564633" cy="53410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8272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40" y="285770"/>
            <a:ext cx="7699664"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 </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方法：</a:t>
            </a:r>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ST2Vec</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方法</a:t>
            </a:r>
            <a:endParaRPr lang="en-US" altLang="zh-CN" sz="28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 name="文本框 2">
            <a:extLst>
              <a:ext uri="{FF2B5EF4-FFF2-40B4-BE49-F238E27FC236}">
                <a16:creationId xmlns:a16="http://schemas.microsoft.com/office/drawing/2014/main" id="{BC2F4108-72B5-63AE-46BD-4CB93C143B3B}"/>
              </a:ext>
            </a:extLst>
          </p:cNvPr>
          <p:cNvSpPr txBox="1"/>
          <p:nvPr/>
        </p:nvSpPr>
        <p:spPr>
          <a:xfrm>
            <a:off x="275303" y="1130313"/>
            <a:ext cx="11729883" cy="3631763"/>
          </a:xfrm>
          <a:prstGeom prst="rect">
            <a:avLst/>
          </a:prstGeom>
          <a:noFill/>
        </p:spPr>
        <p:txBody>
          <a:bodyPr wrap="square">
            <a:spAutoFit/>
          </a:bodyPr>
          <a:lstStyle/>
          <a:p>
            <a:pPr marL="342900" indent="-342900">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空间建模模块（</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Spatial Modeling Module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SMM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位置嵌入</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Node2Vec</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捕捉道路网络中相邻位置的共生关系，得到原始位置→嵌入位置的映射，即</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嵌入位置通过</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GNN</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获得局部光滑的位置嵌入</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得到空间轨迹的细粒度表示</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位置序列嵌入和空间注意力：同时间建模模块</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12" name="图片 11">
            <a:extLst>
              <a:ext uri="{FF2B5EF4-FFF2-40B4-BE49-F238E27FC236}">
                <a16:creationId xmlns:a16="http://schemas.microsoft.com/office/drawing/2014/main" id="{5A955AAA-668A-E715-E049-3AB906F57849}"/>
              </a:ext>
            </a:extLst>
          </p:cNvPr>
          <p:cNvPicPr>
            <a:picLocks noChangeAspect="1"/>
          </p:cNvPicPr>
          <p:nvPr/>
        </p:nvPicPr>
        <p:blipFill>
          <a:blip r:embed="rId3"/>
          <a:srcRect/>
          <a:stretch/>
        </p:blipFill>
        <p:spPr>
          <a:xfrm>
            <a:off x="1886012" y="1565439"/>
            <a:ext cx="2223975" cy="396843"/>
          </a:xfrm>
          <a:prstGeom prst="rect">
            <a:avLst/>
          </a:prstGeom>
          <a:ln>
            <a:noFill/>
          </a:ln>
          <a:effectLst>
            <a:outerShdw blurRad="190500" algn="tl" rotWithShape="0">
              <a:srgbClr val="000000">
                <a:alpha val="70000"/>
              </a:srgbClr>
            </a:outerShdw>
          </a:effectLst>
        </p:spPr>
      </p:pic>
      <p:sp>
        <p:nvSpPr>
          <p:cNvPr id="13" name="对话气泡: 圆角矩形 12">
            <a:extLst>
              <a:ext uri="{FF2B5EF4-FFF2-40B4-BE49-F238E27FC236}">
                <a16:creationId xmlns:a16="http://schemas.microsoft.com/office/drawing/2014/main" id="{50EC59C2-5E92-2843-83CB-94EAEA474D7F}"/>
              </a:ext>
            </a:extLst>
          </p:cNvPr>
          <p:cNvSpPr/>
          <p:nvPr/>
        </p:nvSpPr>
        <p:spPr>
          <a:xfrm>
            <a:off x="6477803" y="659868"/>
            <a:ext cx="3801979" cy="844544"/>
          </a:xfrm>
          <a:prstGeom prst="wedgeRoundRectCallout">
            <a:avLst>
              <a:gd name="adj1" fmla="val -55956"/>
              <a:gd name="adj2" fmla="val 3053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a:latin typeface="Times New Roman" panose="02020603050405020304" pitchFamily="18" charset="0"/>
                <a:ea typeface="宋体" panose="02010600030101010101" pitchFamily="2" charset="-122"/>
                <a:sym typeface="Times New Roman" panose="02020603050405020304" pitchFamily="18" charset="0"/>
              </a:rPr>
              <a:t>将空间轨迹嵌入低维空间向量，</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gn="ctr"/>
            <a:r>
              <a:rPr lang="zh-CN" altLang="en-US" dirty="0">
                <a:latin typeface="Times New Roman" panose="02020603050405020304" pitchFamily="18" charset="0"/>
                <a:ea typeface="宋体" panose="02010600030101010101" pitchFamily="2" charset="-122"/>
                <a:sym typeface="Times New Roman" panose="02020603050405020304" pitchFamily="18" charset="0"/>
              </a:rPr>
              <a:t>捕捉受道路网络约束的空间信息。</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 name="图片 19">
            <a:extLst>
              <a:ext uri="{FF2B5EF4-FFF2-40B4-BE49-F238E27FC236}">
                <a16:creationId xmlns:a16="http://schemas.microsoft.com/office/drawing/2014/main" id="{DE72D758-0772-797A-02FA-54205CAFAB78}"/>
              </a:ext>
            </a:extLst>
          </p:cNvPr>
          <p:cNvPicPr>
            <a:picLocks noChangeAspect="1"/>
          </p:cNvPicPr>
          <p:nvPr/>
        </p:nvPicPr>
        <p:blipFill>
          <a:blip r:embed="rId4"/>
          <a:stretch>
            <a:fillRect/>
          </a:stretch>
        </p:blipFill>
        <p:spPr>
          <a:xfrm>
            <a:off x="8968706" y="1974857"/>
            <a:ext cx="1155893" cy="400834"/>
          </a:xfrm>
          <a:prstGeom prst="rect">
            <a:avLst/>
          </a:prstGeom>
          <a:ln>
            <a:noFill/>
          </a:ln>
          <a:effectLst>
            <a:outerShdw blurRad="190500" algn="tl" rotWithShape="0">
              <a:srgbClr val="000000">
                <a:alpha val="70000"/>
              </a:srgbClr>
            </a:outerShdw>
          </a:effectLst>
        </p:spPr>
      </p:pic>
      <p:pic>
        <p:nvPicPr>
          <p:cNvPr id="22" name="图片 21">
            <a:extLst>
              <a:ext uri="{FF2B5EF4-FFF2-40B4-BE49-F238E27FC236}">
                <a16:creationId xmlns:a16="http://schemas.microsoft.com/office/drawing/2014/main" id="{2DA430CB-2D7E-9142-8BAE-58684E41E4F2}"/>
              </a:ext>
            </a:extLst>
          </p:cNvPr>
          <p:cNvPicPr>
            <a:picLocks noChangeAspect="1"/>
          </p:cNvPicPr>
          <p:nvPr/>
        </p:nvPicPr>
        <p:blipFill rotWithShape="1">
          <a:blip r:embed="rId5"/>
          <a:srcRect t="6732" b="8397"/>
          <a:stretch/>
        </p:blipFill>
        <p:spPr>
          <a:xfrm>
            <a:off x="4819358" y="2470201"/>
            <a:ext cx="3577711" cy="654688"/>
          </a:xfrm>
          <a:prstGeom prst="rect">
            <a:avLst/>
          </a:prstGeom>
          <a:ln>
            <a:noFill/>
          </a:ln>
          <a:effectLst>
            <a:outerShdw blurRad="190500" algn="tl" rotWithShape="0">
              <a:srgbClr val="000000">
                <a:alpha val="70000"/>
              </a:srgbClr>
            </a:outerShdw>
          </a:effectLst>
        </p:spPr>
      </p:pic>
      <p:pic>
        <p:nvPicPr>
          <p:cNvPr id="24" name="图片 23">
            <a:extLst>
              <a:ext uri="{FF2B5EF4-FFF2-40B4-BE49-F238E27FC236}">
                <a16:creationId xmlns:a16="http://schemas.microsoft.com/office/drawing/2014/main" id="{9FDB897E-60F1-680A-A763-6362F3912073}"/>
              </a:ext>
            </a:extLst>
          </p:cNvPr>
          <p:cNvPicPr>
            <a:picLocks noChangeAspect="1"/>
          </p:cNvPicPr>
          <p:nvPr/>
        </p:nvPicPr>
        <p:blipFill>
          <a:blip r:embed="rId6"/>
          <a:stretch>
            <a:fillRect/>
          </a:stretch>
        </p:blipFill>
        <p:spPr>
          <a:xfrm>
            <a:off x="3193661" y="3436359"/>
            <a:ext cx="3694021" cy="47098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30976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40" y="285770"/>
            <a:ext cx="7699664"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补充学习：</a:t>
            </a:r>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Node2Vec</a:t>
            </a:r>
          </a:p>
        </p:txBody>
      </p:sp>
      <p:sp>
        <p:nvSpPr>
          <p:cNvPr id="4" name="文本框 3">
            <a:extLst>
              <a:ext uri="{FF2B5EF4-FFF2-40B4-BE49-F238E27FC236}">
                <a16:creationId xmlns:a16="http://schemas.microsoft.com/office/drawing/2014/main" id="{98726008-AD06-3FEB-E464-F1301BA2485E}"/>
              </a:ext>
            </a:extLst>
          </p:cNvPr>
          <p:cNvSpPr txBox="1"/>
          <p:nvPr/>
        </p:nvSpPr>
        <p:spPr>
          <a:xfrm>
            <a:off x="194711" y="1080141"/>
            <a:ext cx="11836867" cy="5324535"/>
          </a:xfrm>
          <a:prstGeom prst="rect">
            <a:avLst/>
          </a:prstGeom>
          <a:solidFill>
            <a:schemeClr val="bg1"/>
          </a:solidFill>
        </p:spPr>
        <p:txBody>
          <a:bodyPr wrap="square" rtlCol="0">
            <a:spAutoFit/>
          </a:bodyPr>
          <a:lstStyle/>
          <a:p>
            <a:pPr marL="285750" indent="-285750">
              <a:buFont typeface="Wingdings" panose="05000000000000000000" pitchFamily="2" charset="2"/>
              <a:buChar char="n"/>
            </a:pPr>
            <a:r>
              <a:rPr lang="en-US" altLang="zh-CN" b="1"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Skip-Gram</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模型</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：给出目标单词（中心词）的情况下预测上下文单词</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Step1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滑窗法对句子采样，中心词和相邻词组的单词对</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Step2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中心词转换为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one-hot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编码作为神经网络的输入，输出为相邻词</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Step3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训练后，得到预测的相邻词及出现概率</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buFont typeface="Wingdings" panose="05000000000000000000" pitchFamily="2" charset="2"/>
              <a:buChar char="n"/>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有偏的随机游走模型</a:t>
            </a:r>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随机游走获取的节点序列无法反映</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同质性和同构性</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（由</a:t>
            </a: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DFS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BFS</a:t>
            </a:r>
          </a:p>
          <a:p>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体现），有偏的随机游走采用</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搜索参数</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控制采样过程满足上述特性。</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：控制重复访问刚刚访问过的顶点的概率</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q</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：控制游走向外还是向内</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较小，采样在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附近，表现</a:t>
            </a: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BFS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特性</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q</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较小，采样远离</a:t>
            </a: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，表现</a:t>
            </a:r>
            <a:r>
              <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DFS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特性</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buFont typeface="Wingdings" panose="05000000000000000000" pitchFamily="2" charset="2"/>
              <a:buChar char="n"/>
            </a:pPr>
            <a:r>
              <a:rPr lang="en-US" altLang="zh-CN" b="1" dirty="0">
                <a:latin typeface="Times New Roman" panose="02020603050405020304" pitchFamily="18" charset="0"/>
                <a:ea typeface="宋体" panose="02010600030101010101" pitchFamily="2" charset="-122"/>
                <a:sym typeface="Times New Roman" panose="02020603050405020304" pitchFamily="18" charset="0"/>
              </a:rPr>
              <a:t>Node2Vec</a:t>
            </a:r>
            <a:r>
              <a:rPr lang="zh-CN" altLang="en-US" dirty="0">
                <a:latin typeface="Times New Roman" panose="02020603050405020304" pitchFamily="18" charset="0"/>
                <a:ea typeface="宋体" panose="02010600030101010101" pitchFamily="2" charset="-122"/>
                <a:sym typeface="Times New Roman" panose="02020603050405020304" pitchFamily="18" charset="0"/>
              </a:rPr>
              <a:t>：有偏的随机游走采样序列</a:t>
            </a:r>
            <a:r>
              <a:rPr lang="en-US" altLang="zh-CN" dirty="0">
                <a:latin typeface="Times New Roman" panose="02020603050405020304" pitchFamily="18" charset="0"/>
                <a:ea typeface="宋体" panose="02010600030101010101" pitchFamily="2" charset="-122"/>
                <a:sym typeface="Times New Roman" panose="02020603050405020304" pitchFamily="18" charset="0"/>
              </a:rPr>
              <a:t>+skip-Gram</a:t>
            </a:r>
            <a:r>
              <a:rPr lang="zh-CN" altLang="en-US" dirty="0">
                <a:latin typeface="Times New Roman" panose="02020603050405020304" pitchFamily="18" charset="0"/>
                <a:ea typeface="宋体" panose="02010600030101010101" pitchFamily="2" charset="-122"/>
                <a:sym typeface="Times New Roman" panose="02020603050405020304" pitchFamily="18" charset="0"/>
              </a:rPr>
              <a:t>获得相邻位置嵌入的信息</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 name="对话气泡: 圆角矩形 8">
            <a:extLst>
              <a:ext uri="{FF2B5EF4-FFF2-40B4-BE49-F238E27FC236}">
                <a16:creationId xmlns:a16="http://schemas.microsoft.com/office/drawing/2014/main" id="{D967BF93-D42D-E805-0217-CCE5AFEC5277}"/>
              </a:ext>
            </a:extLst>
          </p:cNvPr>
          <p:cNvSpPr/>
          <p:nvPr/>
        </p:nvSpPr>
        <p:spPr>
          <a:xfrm>
            <a:off x="5396412" y="156486"/>
            <a:ext cx="2849321" cy="584775"/>
          </a:xfrm>
          <a:prstGeom prst="wedgeRoundRectCallout">
            <a:avLst>
              <a:gd name="adj1" fmla="val -57816"/>
              <a:gd name="adj2" fmla="val -1108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Times New Roman" panose="02020603050405020304" pitchFamily="18" charset="0"/>
                <a:ea typeface="宋体" panose="02010600030101010101" pitchFamily="2" charset="-122"/>
                <a:sym typeface="Times New Roman" panose="02020603050405020304" pitchFamily="18" charset="0"/>
              </a:rPr>
              <a:t>综合考虑</a:t>
            </a:r>
            <a:r>
              <a:rPr lang="en-US" altLang="zh-CN" b="1" dirty="0">
                <a:latin typeface="Times New Roman" panose="02020603050405020304" pitchFamily="18" charset="0"/>
                <a:ea typeface="宋体" panose="02010600030101010101" pitchFamily="2" charset="-122"/>
                <a:sym typeface="Times New Roman" panose="02020603050405020304" pitchFamily="18" charset="0"/>
              </a:rPr>
              <a:t>DFS</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邻域和</a:t>
            </a:r>
            <a:r>
              <a:rPr lang="en-US" altLang="zh-CN" b="1" dirty="0">
                <a:latin typeface="Times New Roman" panose="02020603050405020304" pitchFamily="18" charset="0"/>
                <a:ea typeface="宋体" panose="02010600030101010101" pitchFamily="2" charset="-122"/>
                <a:sym typeface="Times New Roman" panose="02020603050405020304" pitchFamily="18" charset="0"/>
              </a:rPr>
              <a:t>BFS</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邻域的图嵌入方法</a:t>
            </a: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6" name="图片 15">
            <a:extLst>
              <a:ext uri="{FF2B5EF4-FFF2-40B4-BE49-F238E27FC236}">
                <a16:creationId xmlns:a16="http://schemas.microsoft.com/office/drawing/2014/main" id="{412B5654-4366-4039-A1D7-5786068E5694}"/>
              </a:ext>
            </a:extLst>
          </p:cNvPr>
          <p:cNvPicPr>
            <a:picLocks noChangeAspect="1"/>
          </p:cNvPicPr>
          <p:nvPr/>
        </p:nvPicPr>
        <p:blipFill>
          <a:blip r:embed="rId3"/>
          <a:stretch>
            <a:fillRect/>
          </a:stretch>
        </p:blipFill>
        <p:spPr>
          <a:xfrm>
            <a:off x="7341855" y="834247"/>
            <a:ext cx="4850145" cy="2963638"/>
          </a:xfrm>
          <a:prstGeom prst="rect">
            <a:avLst/>
          </a:prstGeom>
          <a:ln>
            <a:noFill/>
          </a:ln>
          <a:effectLst>
            <a:outerShdw blurRad="190500" algn="tl" rotWithShape="0">
              <a:srgbClr val="000000">
                <a:alpha val="70000"/>
              </a:srgbClr>
            </a:outerShdw>
          </a:effectLst>
        </p:spPr>
      </p:pic>
      <p:pic>
        <p:nvPicPr>
          <p:cNvPr id="17" name="图片 16">
            <a:extLst>
              <a:ext uri="{FF2B5EF4-FFF2-40B4-BE49-F238E27FC236}">
                <a16:creationId xmlns:a16="http://schemas.microsoft.com/office/drawing/2014/main" id="{69CBB7E4-7935-01FD-7E73-C0335F964D41}"/>
              </a:ext>
            </a:extLst>
          </p:cNvPr>
          <p:cNvPicPr>
            <a:picLocks noChangeAspect="1"/>
          </p:cNvPicPr>
          <p:nvPr/>
        </p:nvPicPr>
        <p:blipFill>
          <a:blip r:embed="rId4"/>
          <a:stretch>
            <a:fillRect/>
          </a:stretch>
        </p:blipFill>
        <p:spPr>
          <a:xfrm>
            <a:off x="7397400" y="4136765"/>
            <a:ext cx="4634178" cy="1641094"/>
          </a:xfrm>
          <a:prstGeom prst="rect">
            <a:avLst/>
          </a:prstGeom>
          <a:ln>
            <a:noFill/>
          </a:ln>
          <a:effectLst>
            <a:outerShdw blurRad="190500" algn="tl" rotWithShape="0">
              <a:srgbClr val="000000">
                <a:alpha val="70000"/>
              </a:srgbClr>
            </a:outerShdw>
          </a:effectLst>
        </p:spPr>
      </p:pic>
      <p:pic>
        <p:nvPicPr>
          <p:cNvPr id="19" name="图片 18">
            <a:extLst>
              <a:ext uri="{FF2B5EF4-FFF2-40B4-BE49-F238E27FC236}">
                <a16:creationId xmlns:a16="http://schemas.microsoft.com/office/drawing/2014/main" id="{8F0CAD4E-A07F-B3E2-EB8A-F54BCBB6C4A8}"/>
              </a:ext>
            </a:extLst>
          </p:cNvPr>
          <p:cNvPicPr>
            <a:picLocks noChangeAspect="1"/>
          </p:cNvPicPr>
          <p:nvPr/>
        </p:nvPicPr>
        <p:blipFill rotWithShape="1">
          <a:blip r:embed="rId5"/>
          <a:srcRect t="9793" b="8091"/>
          <a:stretch/>
        </p:blipFill>
        <p:spPr>
          <a:xfrm>
            <a:off x="208492" y="4471876"/>
            <a:ext cx="3599484" cy="1312668"/>
          </a:xfrm>
          <a:prstGeom prst="rect">
            <a:avLst/>
          </a:prstGeom>
          <a:ln>
            <a:noFill/>
          </a:ln>
          <a:effectLst>
            <a:outerShdw blurRad="190500" algn="tl" rotWithShape="0">
              <a:srgbClr val="000000">
                <a:alpha val="70000"/>
              </a:srgbClr>
            </a:outerShdw>
          </a:effectLst>
        </p:spPr>
      </p:pic>
      <p:pic>
        <p:nvPicPr>
          <p:cNvPr id="21" name="图片 20">
            <a:extLst>
              <a:ext uri="{FF2B5EF4-FFF2-40B4-BE49-F238E27FC236}">
                <a16:creationId xmlns:a16="http://schemas.microsoft.com/office/drawing/2014/main" id="{08B6C977-D90E-0EEB-7A30-E35F4E026799}"/>
              </a:ext>
            </a:extLst>
          </p:cNvPr>
          <p:cNvPicPr>
            <a:picLocks noChangeAspect="1"/>
          </p:cNvPicPr>
          <p:nvPr/>
        </p:nvPicPr>
        <p:blipFill>
          <a:blip r:embed="rId6"/>
          <a:stretch>
            <a:fillRect/>
          </a:stretch>
        </p:blipFill>
        <p:spPr>
          <a:xfrm>
            <a:off x="4112997" y="3797885"/>
            <a:ext cx="3068436" cy="1986659"/>
          </a:xfrm>
          <a:prstGeom prst="rect">
            <a:avLst/>
          </a:prstGeom>
          <a:ln>
            <a:noFill/>
          </a:ln>
          <a:effectLst>
            <a:outerShdw blurRad="190500" algn="tl" rotWithShape="0">
              <a:srgbClr val="000000">
                <a:alpha val="70000"/>
              </a:srgbClr>
            </a:outerShdw>
          </a:effectLst>
        </p:spPr>
      </p:pic>
      <p:cxnSp>
        <p:nvCxnSpPr>
          <p:cNvPr id="29" name="直接箭头连接符 28">
            <a:extLst>
              <a:ext uri="{FF2B5EF4-FFF2-40B4-BE49-F238E27FC236}">
                <a16:creationId xmlns:a16="http://schemas.microsoft.com/office/drawing/2014/main" id="{C7814D86-30E0-C56A-E779-EBA70CD4FB33}"/>
              </a:ext>
            </a:extLst>
          </p:cNvPr>
          <p:cNvCxnSpPr>
            <a:cxnSpLocks/>
          </p:cNvCxnSpPr>
          <p:nvPr/>
        </p:nvCxnSpPr>
        <p:spPr>
          <a:xfrm flipV="1">
            <a:off x="4723039" y="4994264"/>
            <a:ext cx="689658" cy="423512"/>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26446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40" y="285770"/>
            <a:ext cx="7699664"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 </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方法：</a:t>
            </a:r>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ST2Vec</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方法</a:t>
            </a:r>
            <a:endParaRPr lang="en-US" altLang="zh-CN" sz="28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文本框 10"/>
          <p:cNvSpPr txBox="1"/>
          <p:nvPr/>
        </p:nvSpPr>
        <p:spPr>
          <a:xfrm>
            <a:off x="185007" y="1039326"/>
            <a:ext cx="11617569" cy="5324535"/>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时空协同融合模块（</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Spatio</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-Temporal Co-attention Fusion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STCF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n"/>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n"/>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n"/>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n"/>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n"/>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n"/>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n"/>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n"/>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n"/>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两种融合策略</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分离融合</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统一融合 </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输入初始时间序列嵌入                                     和空间嵌入序列                                          到协同融合模块</a:t>
            </a: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9" name="图片 8">
            <a:extLst>
              <a:ext uri="{FF2B5EF4-FFF2-40B4-BE49-F238E27FC236}">
                <a16:creationId xmlns:a16="http://schemas.microsoft.com/office/drawing/2014/main" id="{36DAB63D-9A87-8A59-D848-8E87BFDEB3C7}"/>
              </a:ext>
            </a:extLst>
          </p:cNvPr>
          <p:cNvPicPr>
            <a:picLocks noChangeAspect="1"/>
          </p:cNvPicPr>
          <p:nvPr/>
        </p:nvPicPr>
        <p:blipFill>
          <a:blip r:embed="rId3"/>
          <a:stretch>
            <a:fillRect/>
          </a:stretch>
        </p:blipFill>
        <p:spPr>
          <a:xfrm>
            <a:off x="1855048" y="5090067"/>
            <a:ext cx="5428571" cy="523810"/>
          </a:xfrm>
          <a:prstGeom prst="rect">
            <a:avLst/>
          </a:prstGeom>
          <a:ln>
            <a:noFill/>
          </a:ln>
          <a:effectLst>
            <a:outerShdw blurRad="190500" algn="tl" rotWithShape="0">
              <a:srgbClr val="000000">
                <a:alpha val="70000"/>
              </a:srgbClr>
            </a:outerShdw>
          </a:effectLst>
        </p:spPr>
      </p:pic>
      <p:sp>
        <p:nvSpPr>
          <p:cNvPr id="10" name="文本框 9">
            <a:extLst>
              <a:ext uri="{FF2B5EF4-FFF2-40B4-BE49-F238E27FC236}">
                <a16:creationId xmlns:a16="http://schemas.microsoft.com/office/drawing/2014/main" id="{F960126A-1E30-9793-E09A-B6DA55BD7AD7}"/>
              </a:ext>
            </a:extLst>
          </p:cNvPr>
          <p:cNvSpPr txBox="1"/>
          <p:nvPr/>
        </p:nvSpPr>
        <p:spPr>
          <a:xfrm>
            <a:off x="7835958" y="5167306"/>
            <a:ext cx="1107996" cy="369332"/>
          </a:xfrm>
          <a:prstGeom prst="rect">
            <a:avLst/>
          </a:prstGeom>
          <a:noFill/>
        </p:spPr>
        <p:txBody>
          <a:bodyPr wrap="none" rtlCol="0">
            <a:spAutoFit/>
          </a:bodyPr>
          <a:lstStyle/>
          <a:p>
            <a:r>
              <a:rPr lang="zh-CN" altLang="en-US"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参数量大</a:t>
            </a:r>
          </a:p>
        </p:txBody>
      </p:sp>
      <p:pic>
        <p:nvPicPr>
          <p:cNvPr id="13" name="图片 12">
            <a:extLst>
              <a:ext uri="{FF2B5EF4-FFF2-40B4-BE49-F238E27FC236}">
                <a16:creationId xmlns:a16="http://schemas.microsoft.com/office/drawing/2014/main" id="{9E748B23-796E-7CE5-F231-87615354ADC3}"/>
              </a:ext>
            </a:extLst>
          </p:cNvPr>
          <p:cNvPicPr>
            <a:picLocks noChangeAspect="1"/>
          </p:cNvPicPr>
          <p:nvPr/>
        </p:nvPicPr>
        <p:blipFill>
          <a:blip r:embed="rId4"/>
          <a:stretch>
            <a:fillRect/>
          </a:stretch>
        </p:blipFill>
        <p:spPr>
          <a:xfrm>
            <a:off x="2525643" y="5822070"/>
            <a:ext cx="2114286" cy="457143"/>
          </a:xfrm>
          <a:prstGeom prst="rect">
            <a:avLst/>
          </a:prstGeom>
          <a:ln>
            <a:noFill/>
          </a:ln>
          <a:effectLst>
            <a:outerShdw blurRad="190500" algn="tl" rotWithShape="0">
              <a:srgbClr val="000000">
                <a:alpha val="70000"/>
              </a:srgbClr>
            </a:outerShdw>
          </a:effectLst>
        </p:spPr>
      </p:pic>
      <p:pic>
        <p:nvPicPr>
          <p:cNvPr id="15" name="图片 14">
            <a:extLst>
              <a:ext uri="{FF2B5EF4-FFF2-40B4-BE49-F238E27FC236}">
                <a16:creationId xmlns:a16="http://schemas.microsoft.com/office/drawing/2014/main" id="{3CBD9DB3-CFB0-6D19-E2A5-5D07A6E2A048}"/>
              </a:ext>
            </a:extLst>
          </p:cNvPr>
          <p:cNvPicPr>
            <a:picLocks noChangeAspect="1"/>
          </p:cNvPicPr>
          <p:nvPr/>
        </p:nvPicPr>
        <p:blipFill>
          <a:blip r:embed="rId5"/>
          <a:stretch>
            <a:fillRect/>
          </a:stretch>
        </p:blipFill>
        <p:spPr>
          <a:xfrm>
            <a:off x="6315755" y="5796666"/>
            <a:ext cx="2285050" cy="448663"/>
          </a:xfrm>
          <a:prstGeom prst="rect">
            <a:avLst/>
          </a:prstGeom>
          <a:ln>
            <a:noFill/>
          </a:ln>
          <a:effectLst>
            <a:outerShdw blurRad="190500" algn="tl" rotWithShape="0">
              <a:srgbClr val="000000">
                <a:alpha val="70000"/>
              </a:srgbClr>
            </a:outerShdw>
          </a:effectLst>
        </p:spPr>
      </p:pic>
      <p:pic>
        <p:nvPicPr>
          <p:cNvPr id="17" name="图片 16">
            <a:extLst>
              <a:ext uri="{FF2B5EF4-FFF2-40B4-BE49-F238E27FC236}">
                <a16:creationId xmlns:a16="http://schemas.microsoft.com/office/drawing/2014/main" id="{3FA6793C-5565-63B6-0F1D-658782A0A594}"/>
              </a:ext>
            </a:extLst>
          </p:cNvPr>
          <p:cNvPicPr>
            <a:picLocks noChangeAspect="1"/>
          </p:cNvPicPr>
          <p:nvPr/>
        </p:nvPicPr>
        <p:blipFill>
          <a:blip r:embed="rId6"/>
          <a:stretch>
            <a:fillRect/>
          </a:stretch>
        </p:blipFill>
        <p:spPr>
          <a:xfrm>
            <a:off x="389424" y="1407152"/>
            <a:ext cx="10810875" cy="2959840"/>
          </a:xfrm>
          <a:prstGeom prst="rect">
            <a:avLst/>
          </a:prstGeom>
        </p:spPr>
      </p:pic>
    </p:spTree>
    <p:extLst>
      <p:ext uri="{BB962C8B-B14F-4D97-AF65-F5344CB8AC3E}">
        <p14:creationId xmlns:p14="http://schemas.microsoft.com/office/powerpoint/2010/main" val="3683005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40" y="285770"/>
            <a:ext cx="7699664"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 </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方法：</a:t>
            </a:r>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ST2Vec</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方法</a:t>
            </a:r>
            <a:endParaRPr lang="en-US" altLang="zh-CN" sz="28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文本框 10"/>
          <p:cNvSpPr txBox="1"/>
          <p:nvPr/>
        </p:nvSpPr>
        <p:spPr>
          <a:xfrm>
            <a:off x="185007" y="1039326"/>
            <a:ext cx="11617569" cy="5524589"/>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时空协同融合模块（</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Spatio</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-Temporal Co-attention Fusion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STCF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统一融合</a:t>
            </a:r>
            <a:endPar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初始时间序列嵌入                                    </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空间嵌入序列</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Step1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对时间和空间特征转换</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sym typeface="Times New Roman" panose="02020603050405020304" pitchFamily="18" charset="0"/>
              </a:rPr>
              <a:t>Step2 </a:t>
            </a:r>
            <a:r>
              <a:rPr lang="zh-CN" altLang="en-US" dirty="0">
                <a:latin typeface="Times New Roman" panose="02020603050405020304" pitchFamily="18" charset="0"/>
                <a:ea typeface="宋体" panose="02010600030101010101" pitchFamily="2" charset="-122"/>
                <a:sym typeface="Times New Roman" panose="02020603050405020304" pitchFamily="18" charset="0"/>
              </a:rPr>
              <a:t>计算两个特征之间的相互作用并得到增强表示</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sym typeface="Times New Roman" panose="02020603050405020304" pitchFamily="18" charset="0"/>
              </a:rPr>
              <a:t>Step3 </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增强表示通过</a:t>
            </a:r>
            <a:r>
              <a:rPr lang="en-US" altLang="zh-CN" dirty="0">
                <a:latin typeface="Times New Roman" panose="02020603050405020304" pitchFamily="18" charset="0"/>
                <a:ea typeface="宋体" panose="02010600030101010101" pitchFamily="2" charset="-122"/>
                <a:sym typeface="Times New Roman" panose="02020603050405020304" pitchFamily="18" charset="0"/>
              </a:rPr>
              <a:t>LSTM</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实现统一的时空轨迹嵌入</a:t>
            </a:r>
          </a:p>
        </p:txBody>
      </p:sp>
      <p:pic>
        <p:nvPicPr>
          <p:cNvPr id="13" name="图片 12">
            <a:extLst>
              <a:ext uri="{FF2B5EF4-FFF2-40B4-BE49-F238E27FC236}">
                <a16:creationId xmlns:a16="http://schemas.microsoft.com/office/drawing/2014/main" id="{9E748B23-796E-7CE5-F231-87615354ADC3}"/>
              </a:ext>
            </a:extLst>
          </p:cNvPr>
          <p:cNvPicPr>
            <a:picLocks noChangeAspect="1"/>
          </p:cNvPicPr>
          <p:nvPr/>
        </p:nvPicPr>
        <p:blipFill>
          <a:blip r:embed="rId3"/>
          <a:stretch>
            <a:fillRect/>
          </a:stretch>
        </p:blipFill>
        <p:spPr>
          <a:xfrm>
            <a:off x="2197777" y="1609347"/>
            <a:ext cx="2114286" cy="457143"/>
          </a:xfrm>
          <a:prstGeom prst="rect">
            <a:avLst/>
          </a:prstGeom>
          <a:ln>
            <a:noFill/>
          </a:ln>
          <a:effectLst>
            <a:outerShdw blurRad="190500" algn="tl" rotWithShape="0">
              <a:srgbClr val="000000">
                <a:alpha val="70000"/>
              </a:srgbClr>
            </a:outerShdw>
          </a:effectLst>
        </p:spPr>
      </p:pic>
      <p:pic>
        <p:nvPicPr>
          <p:cNvPr id="15" name="图片 14">
            <a:extLst>
              <a:ext uri="{FF2B5EF4-FFF2-40B4-BE49-F238E27FC236}">
                <a16:creationId xmlns:a16="http://schemas.microsoft.com/office/drawing/2014/main" id="{3CBD9DB3-CFB0-6D19-E2A5-5D07A6E2A048}"/>
              </a:ext>
            </a:extLst>
          </p:cNvPr>
          <p:cNvPicPr>
            <a:picLocks noChangeAspect="1"/>
          </p:cNvPicPr>
          <p:nvPr/>
        </p:nvPicPr>
        <p:blipFill>
          <a:blip r:embed="rId4"/>
          <a:stretch>
            <a:fillRect/>
          </a:stretch>
        </p:blipFill>
        <p:spPr>
          <a:xfrm>
            <a:off x="1762082" y="2150881"/>
            <a:ext cx="2285050" cy="448663"/>
          </a:xfrm>
          <a:prstGeom prst="rect">
            <a:avLst/>
          </a:prstGeom>
          <a:ln>
            <a:noFill/>
          </a:ln>
          <a:effectLst>
            <a:outerShdw blurRad="190500" algn="tl" rotWithShape="0">
              <a:srgbClr val="000000">
                <a:alpha val="70000"/>
              </a:srgbClr>
            </a:outerShdw>
          </a:effectLst>
        </p:spPr>
      </p:pic>
      <p:pic>
        <p:nvPicPr>
          <p:cNvPr id="3" name="图片 2">
            <a:extLst>
              <a:ext uri="{FF2B5EF4-FFF2-40B4-BE49-F238E27FC236}">
                <a16:creationId xmlns:a16="http://schemas.microsoft.com/office/drawing/2014/main" id="{8DACC800-FFED-07D0-B937-8B55E56036A4}"/>
              </a:ext>
            </a:extLst>
          </p:cNvPr>
          <p:cNvPicPr>
            <a:picLocks noChangeAspect="1"/>
          </p:cNvPicPr>
          <p:nvPr/>
        </p:nvPicPr>
        <p:blipFill>
          <a:blip r:embed="rId5"/>
          <a:stretch>
            <a:fillRect/>
          </a:stretch>
        </p:blipFill>
        <p:spPr>
          <a:xfrm>
            <a:off x="3254920" y="2854229"/>
            <a:ext cx="3076190" cy="533333"/>
          </a:xfrm>
          <a:prstGeom prst="rect">
            <a:avLst/>
          </a:prstGeom>
          <a:ln>
            <a:noFill/>
          </a:ln>
          <a:effectLst>
            <a:outerShdw blurRad="190500" algn="tl" rotWithShape="0">
              <a:srgbClr val="000000">
                <a:alpha val="70000"/>
              </a:srgbClr>
            </a:outerShdw>
          </a:effectLst>
        </p:spPr>
      </p:pic>
      <p:pic>
        <p:nvPicPr>
          <p:cNvPr id="12" name="图片 11">
            <a:extLst>
              <a:ext uri="{FF2B5EF4-FFF2-40B4-BE49-F238E27FC236}">
                <a16:creationId xmlns:a16="http://schemas.microsoft.com/office/drawing/2014/main" id="{5FF6EFF6-DDD6-7704-6C00-EE6941E86F87}"/>
              </a:ext>
            </a:extLst>
          </p:cNvPr>
          <p:cNvPicPr>
            <a:picLocks noChangeAspect="1"/>
          </p:cNvPicPr>
          <p:nvPr/>
        </p:nvPicPr>
        <p:blipFill rotWithShape="1">
          <a:blip r:embed="rId6"/>
          <a:srcRect l="3048" t="5026" b="4737"/>
          <a:stretch/>
        </p:blipFill>
        <p:spPr>
          <a:xfrm>
            <a:off x="5486232" y="3502439"/>
            <a:ext cx="4838388" cy="2286000"/>
          </a:xfrm>
          <a:prstGeom prst="rect">
            <a:avLst/>
          </a:prstGeom>
          <a:ln>
            <a:noFill/>
          </a:ln>
          <a:effectLst>
            <a:outerShdw blurRad="190500" algn="tl" rotWithShape="0">
              <a:srgbClr val="000000">
                <a:alpha val="70000"/>
              </a:srgbClr>
            </a:outerShdw>
          </a:effectLst>
        </p:spPr>
      </p:pic>
      <p:pic>
        <p:nvPicPr>
          <p:cNvPr id="16" name="图片 15">
            <a:extLst>
              <a:ext uri="{FF2B5EF4-FFF2-40B4-BE49-F238E27FC236}">
                <a16:creationId xmlns:a16="http://schemas.microsoft.com/office/drawing/2014/main" id="{0B8D1862-63EA-5B9E-5699-3DE7B37A0CEB}"/>
              </a:ext>
            </a:extLst>
          </p:cNvPr>
          <p:cNvPicPr>
            <a:picLocks noChangeAspect="1"/>
          </p:cNvPicPr>
          <p:nvPr/>
        </p:nvPicPr>
        <p:blipFill>
          <a:blip r:embed="rId7"/>
          <a:stretch>
            <a:fillRect/>
          </a:stretch>
        </p:blipFill>
        <p:spPr>
          <a:xfrm>
            <a:off x="5486232" y="6019849"/>
            <a:ext cx="2466667" cy="55238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80809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40" y="285770"/>
            <a:ext cx="7699664"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 </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方法：训练和模型优化</a:t>
            </a:r>
            <a:endParaRPr lang="en-US" altLang="zh-CN" sz="28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文本框 10"/>
          <p:cNvSpPr txBox="1"/>
          <p:nvPr/>
        </p:nvSpPr>
        <p:spPr>
          <a:xfrm>
            <a:off x="185007" y="1039326"/>
            <a:ext cx="11617569" cy="4512069"/>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数据选择</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sym typeface="Times New Roman" panose="02020603050405020304" pitchFamily="18" charset="0"/>
              </a:rPr>
              <a:t>相似性三元组                          （锚点轨迹、正向轨迹、负向轨迹）</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训练过程</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n"/>
            </a:pP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sym typeface="Times New Roman" panose="02020603050405020304" pitchFamily="18" charset="0"/>
              </a:rPr>
              <a:t>时空相似度：基于                                                  的</a:t>
            </a:r>
            <a:r>
              <a:rPr lang="en-US" altLang="zh-CN" dirty="0">
                <a:latin typeface="Times New Roman" panose="02020603050405020304" pitchFamily="18" charset="0"/>
                <a:ea typeface="宋体" panose="02010600030101010101" pitchFamily="2" charset="-122"/>
                <a:sym typeface="Times New Roman" panose="02020603050405020304" pitchFamily="18" charset="0"/>
              </a:rPr>
              <a:t>L</a:t>
            </a:r>
            <a:r>
              <a:rPr lang="en-US" altLang="zh-CN" baseline="-25000" dirty="0">
                <a:latin typeface="Times New Roman" panose="02020603050405020304" pitchFamily="18" charset="0"/>
                <a:ea typeface="宋体" panose="02010600030101010101" pitchFamily="2" charset="-122"/>
                <a:sym typeface="Times New Roman" panose="02020603050405020304" pitchFamily="18" charset="0"/>
              </a:rPr>
              <a:t>2</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准则</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sym typeface="Times New Roman" panose="02020603050405020304" pitchFamily="18" charset="0"/>
              </a:rPr>
              <a:t>归一化：</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损失函数</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n"/>
            </a:pP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课程学习法</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zh-CN" altLang="en-US" dirty="0">
                <a:latin typeface="Times New Roman" panose="02020603050405020304" pitchFamily="18" charset="0"/>
                <a:ea typeface="宋体" panose="02010600030101010101" pitchFamily="2" charset="-122"/>
                <a:sym typeface="Times New Roman" panose="02020603050405020304" pitchFamily="18" charset="0"/>
              </a:rPr>
              <a:t>由易到难训练样本：最不相似轨迹→最相似轨迹</a:t>
            </a:r>
          </a:p>
        </p:txBody>
      </p:sp>
      <p:pic>
        <p:nvPicPr>
          <p:cNvPr id="4" name="图片 3">
            <a:extLst>
              <a:ext uri="{FF2B5EF4-FFF2-40B4-BE49-F238E27FC236}">
                <a16:creationId xmlns:a16="http://schemas.microsoft.com/office/drawing/2014/main" id="{BD9C8929-4999-C531-73EC-13A82AF8B0F2}"/>
              </a:ext>
            </a:extLst>
          </p:cNvPr>
          <p:cNvPicPr>
            <a:picLocks noChangeAspect="1"/>
          </p:cNvPicPr>
          <p:nvPr/>
        </p:nvPicPr>
        <p:blipFill>
          <a:blip r:embed="rId3"/>
          <a:stretch>
            <a:fillRect/>
          </a:stretch>
        </p:blipFill>
        <p:spPr>
          <a:xfrm>
            <a:off x="1733550" y="1579426"/>
            <a:ext cx="1200000" cy="409524"/>
          </a:xfrm>
          <a:prstGeom prst="rect">
            <a:avLst/>
          </a:prstGeom>
          <a:ln>
            <a:noFill/>
          </a:ln>
          <a:effectLst>
            <a:outerShdw blurRad="190500" algn="tl" rotWithShape="0">
              <a:srgbClr val="000000">
                <a:alpha val="70000"/>
              </a:srgbClr>
            </a:outerShdw>
          </a:effectLst>
        </p:spPr>
      </p:pic>
      <p:sp>
        <p:nvSpPr>
          <p:cNvPr id="9" name="对话气泡: 圆角矩形 8">
            <a:extLst>
              <a:ext uri="{FF2B5EF4-FFF2-40B4-BE49-F238E27FC236}">
                <a16:creationId xmlns:a16="http://schemas.microsoft.com/office/drawing/2014/main" id="{5756C5D8-E1F6-5EE6-6149-8BB7980730D9}"/>
              </a:ext>
            </a:extLst>
          </p:cNvPr>
          <p:cNvSpPr/>
          <p:nvPr/>
        </p:nvSpPr>
        <p:spPr>
          <a:xfrm>
            <a:off x="7542716" y="1153780"/>
            <a:ext cx="2314575" cy="612648"/>
          </a:xfrm>
          <a:prstGeom prst="wedgeRoundRectCallout">
            <a:avLst>
              <a:gd name="adj1" fmla="val -54681"/>
              <a:gd name="adj2" fmla="val 3451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Times New Roman" panose="02020603050405020304" pitchFamily="18" charset="0"/>
                <a:ea typeface="宋体" panose="02010600030101010101" pitchFamily="2" charset="-122"/>
                <a:sym typeface="Times New Roman" panose="02020603050405020304" pitchFamily="18" charset="0"/>
              </a:rPr>
              <a:t>正负：相似程度高低</a:t>
            </a:r>
          </a:p>
        </p:txBody>
      </p:sp>
      <p:pic>
        <p:nvPicPr>
          <p:cNvPr id="14" name="图片 13">
            <a:extLst>
              <a:ext uri="{FF2B5EF4-FFF2-40B4-BE49-F238E27FC236}">
                <a16:creationId xmlns:a16="http://schemas.microsoft.com/office/drawing/2014/main" id="{DBFA36D6-1AE1-7B1C-E193-AB62E9C4B611}"/>
              </a:ext>
            </a:extLst>
          </p:cNvPr>
          <p:cNvPicPr>
            <a:picLocks noChangeAspect="1"/>
          </p:cNvPicPr>
          <p:nvPr/>
        </p:nvPicPr>
        <p:blipFill>
          <a:blip r:embed="rId4"/>
          <a:stretch>
            <a:fillRect/>
          </a:stretch>
        </p:blipFill>
        <p:spPr>
          <a:xfrm>
            <a:off x="1886025" y="2201890"/>
            <a:ext cx="5772075" cy="511009"/>
          </a:xfrm>
          <a:prstGeom prst="rect">
            <a:avLst/>
          </a:prstGeom>
          <a:ln>
            <a:noFill/>
          </a:ln>
          <a:effectLst>
            <a:outerShdw blurRad="190500" algn="tl" rotWithShape="0">
              <a:srgbClr val="000000">
                <a:alpha val="70000"/>
              </a:srgbClr>
            </a:outerShdw>
          </a:effectLst>
        </p:spPr>
      </p:pic>
      <p:sp>
        <p:nvSpPr>
          <p:cNvPr id="17" name="箭头: 左右 16">
            <a:extLst>
              <a:ext uri="{FF2B5EF4-FFF2-40B4-BE49-F238E27FC236}">
                <a16:creationId xmlns:a16="http://schemas.microsoft.com/office/drawing/2014/main" id="{43BE0872-284E-E3D9-3A33-37E435CDF70F}"/>
              </a:ext>
            </a:extLst>
          </p:cNvPr>
          <p:cNvSpPr/>
          <p:nvPr/>
        </p:nvSpPr>
        <p:spPr>
          <a:xfrm rot="20344700">
            <a:off x="1497045" y="2521923"/>
            <a:ext cx="323850" cy="111305"/>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9" name="图片 18">
            <a:extLst>
              <a:ext uri="{FF2B5EF4-FFF2-40B4-BE49-F238E27FC236}">
                <a16:creationId xmlns:a16="http://schemas.microsoft.com/office/drawing/2014/main" id="{0AD12690-2E2E-BBE8-AC5A-907856E11A0B}"/>
              </a:ext>
            </a:extLst>
          </p:cNvPr>
          <p:cNvPicPr>
            <a:picLocks noChangeAspect="1"/>
          </p:cNvPicPr>
          <p:nvPr/>
        </p:nvPicPr>
        <p:blipFill rotWithShape="1">
          <a:blip r:embed="rId5"/>
          <a:srcRect l="3926" b="5593"/>
          <a:stretch/>
        </p:blipFill>
        <p:spPr>
          <a:xfrm>
            <a:off x="838200" y="2546232"/>
            <a:ext cx="649648" cy="314687"/>
          </a:xfrm>
          <a:prstGeom prst="rect">
            <a:avLst/>
          </a:prstGeom>
        </p:spPr>
      </p:pic>
      <p:pic>
        <p:nvPicPr>
          <p:cNvPr id="21" name="图片 20">
            <a:extLst>
              <a:ext uri="{FF2B5EF4-FFF2-40B4-BE49-F238E27FC236}">
                <a16:creationId xmlns:a16="http://schemas.microsoft.com/office/drawing/2014/main" id="{BC82A722-3E3A-36ED-DC4E-030260CFC6E2}"/>
              </a:ext>
            </a:extLst>
          </p:cNvPr>
          <p:cNvPicPr>
            <a:picLocks noChangeAspect="1"/>
          </p:cNvPicPr>
          <p:nvPr/>
        </p:nvPicPr>
        <p:blipFill>
          <a:blip r:embed="rId6"/>
          <a:stretch>
            <a:fillRect/>
          </a:stretch>
        </p:blipFill>
        <p:spPr>
          <a:xfrm>
            <a:off x="2097244" y="2894291"/>
            <a:ext cx="2829000" cy="392638"/>
          </a:xfrm>
          <a:prstGeom prst="rect">
            <a:avLst/>
          </a:prstGeom>
        </p:spPr>
      </p:pic>
      <p:pic>
        <p:nvPicPr>
          <p:cNvPr id="23" name="图片 22">
            <a:extLst>
              <a:ext uri="{FF2B5EF4-FFF2-40B4-BE49-F238E27FC236}">
                <a16:creationId xmlns:a16="http://schemas.microsoft.com/office/drawing/2014/main" id="{A0D79945-BA6C-4AB9-B96B-563548673545}"/>
              </a:ext>
            </a:extLst>
          </p:cNvPr>
          <p:cNvPicPr>
            <a:picLocks noChangeAspect="1"/>
          </p:cNvPicPr>
          <p:nvPr/>
        </p:nvPicPr>
        <p:blipFill>
          <a:blip r:embed="rId7"/>
          <a:stretch>
            <a:fillRect/>
          </a:stretch>
        </p:blipFill>
        <p:spPr>
          <a:xfrm>
            <a:off x="1163024" y="3286929"/>
            <a:ext cx="3418182" cy="482052"/>
          </a:xfrm>
          <a:prstGeom prst="rect">
            <a:avLst/>
          </a:prstGeom>
          <a:ln>
            <a:noFill/>
          </a:ln>
          <a:effectLst>
            <a:outerShdw blurRad="190500" algn="tl" rotWithShape="0">
              <a:srgbClr val="000000">
                <a:alpha val="70000"/>
              </a:srgbClr>
            </a:outerShdw>
          </a:effectLst>
        </p:spPr>
      </p:pic>
      <p:pic>
        <p:nvPicPr>
          <p:cNvPr id="25" name="图片 24">
            <a:extLst>
              <a:ext uri="{FF2B5EF4-FFF2-40B4-BE49-F238E27FC236}">
                <a16:creationId xmlns:a16="http://schemas.microsoft.com/office/drawing/2014/main" id="{6534EFD3-D096-1484-BC6B-2A8A79776696}"/>
              </a:ext>
            </a:extLst>
          </p:cNvPr>
          <p:cNvPicPr>
            <a:picLocks noChangeAspect="1"/>
          </p:cNvPicPr>
          <p:nvPr/>
        </p:nvPicPr>
        <p:blipFill>
          <a:blip r:embed="rId8"/>
          <a:stretch>
            <a:fillRect/>
          </a:stretch>
        </p:blipFill>
        <p:spPr>
          <a:xfrm>
            <a:off x="1895550" y="3984953"/>
            <a:ext cx="7390476" cy="62857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84752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40" y="285770"/>
            <a:ext cx="8825520" cy="584775"/>
          </a:xfrm>
          <a:prstGeom prst="rect">
            <a:avLst/>
          </a:prstGeom>
          <a:noFill/>
        </p:spPr>
        <p:txBody>
          <a:bodyPr wrap="square" rtlCol="0">
            <a:spAutoFit/>
          </a:bodyPr>
          <a:lstStyle/>
          <a:p>
            <a:r>
              <a:rPr lang="en-US" altLang="zh-CN" sz="32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4 </a:t>
            </a:r>
            <a:r>
              <a:rPr lang="zh-CN" altLang="en-US" sz="32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实验</a:t>
            </a:r>
            <a:endParaRPr lang="zh-CN" altLang="zh-CN" sz="2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2" name="文本框 1">
            <a:extLst>
              <a:ext uri="{FF2B5EF4-FFF2-40B4-BE49-F238E27FC236}">
                <a16:creationId xmlns:a16="http://schemas.microsoft.com/office/drawing/2014/main" id="{B2BB0DF4-3BFC-96C5-B951-F69266E7395D}"/>
              </a:ext>
            </a:extLst>
          </p:cNvPr>
          <p:cNvSpPr txBox="1"/>
          <p:nvPr/>
        </p:nvSpPr>
        <p:spPr>
          <a:xfrm>
            <a:off x="319195" y="1133475"/>
            <a:ext cx="10828926" cy="5115311"/>
          </a:xfrm>
          <a:prstGeom prst="rect">
            <a:avLst/>
          </a:prstGeom>
          <a:noFill/>
        </p:spPr>
        <p:txBody>
          <a:bodyPr wrap="none" rtlCol="0">
            <a:spAutoFit/>
          </a:bodyPr>
          <a:lstStyle/>
          <a:p>
            <a:pPr marL="285750" indent="-285750">
              <a:lnSpc>
                <a:spcPct val="150000"/>
              </a:lnSpc>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数据集：</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T-Drive</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Rome</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Xi’an</a:t>
            </a:r>
          </a:p>
          <a:p>
            <a:pPr marL="285750" indent="-285750">
              <a:lnSpc>
                <a:spcPct val="150000"/>
              </a:lnSpc>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预处理：</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GPS</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轨迹映射匹配到路网、删除少量数据</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验证方法：</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top-k</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相似性，使用传统的基于非倾斜的距离度量（</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TP</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DITA</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LCRS</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sym typeface="Times New Roman" panose="02020603050405020304" pitchFamily="18" charset="0"/>
              </a:rPr>
              <a:t>NetERP</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评估指标：</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HR@10</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HR@50</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R10@50</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（越接近</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模型越有效）</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n-US" altLang="zh-CN" sz="2000" dirty="0" err="1">
                <a:latin typeface="Times New Roman" panose="02020603050405020304" pitchFamily="18" charset="0"/>
                <a:ea typeface="宋体" panose="02010600030101010101" pitchFamily="2" charset="-122"/>
                <a:sym typeface="Times New Roman" panose="02020603050405020304" pitchFamily="18" charset="0"/>
              </a:rPr>
              <a:t>HR@k</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top-k</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命中率，捕捉</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top-k</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结果与相应地面实况结果之间的重叠程度。</a:t>
            </a:r>
          </a:p>
          <a:p>
            <a:pPr>
              <a:lnSpc>
                <a:spcPct val="150000"/>
              </a:lnSpc>
            </a:pP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R </a:t>
            </a:r>
            <a:r>
              <a:rPr lang="en-US" altLang="zh-CN" sz="2000" dirty="0" err="1">
                <a:latin typeface="Times New Roman" panose="02020603050405020304" pitchFamily="18" charset="0"/>
                <a:ea typeface="宋体" panose="02010600030101010101" pitchFamily="2" charset="-122"/>
                <a:sym typeface="Times New Roman" panose="02020603050405020304" pitchFamily="18" charset="0"/>
              </a:rPr>
              <a:t>k@t</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top-k</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地面实况的</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top-t</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召回率，捕捉</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top-k</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地面实况在相应</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top-t</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结果中的比例。</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基准：对</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NEUTRAJ</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Traj2SimVec</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T3S</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GTS</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四种基线在时间控制方面扩展</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窗口引导基线（</a:t>
            </a:r>
            <a:r>
              <a:rPr lang="zh-CN" altLang="en-US" sz="2000" i="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000" i="1" baseline="30000" dirty="0">
                <a:latin typeface="Times New Roman" panose="02020603050405020304" pitchFamily="18" charset="0"/>
                <a:ea typeface="宋体" panose="02010600030101010101" pitchFamily="2" charset="-122"/>
                <a:sym typeface="Times New Roman" panose="02020603050405020304" pitchFamily="18" charset="0"/>
              </a:rPr>
              <a:t>w</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）：将轨迹分布在离散的时隙中，执行</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top-k</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相似性查询</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LSTM</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引导基线（</a:t>
            </a:r>
            <a:r>
              <a:rPr lang="zh-CN" altLang="en-US" sz="2000" i="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000" i="1" baseline="30000" dirty="0">
                <a:latin typeface="Times New Roman" panose="02020603050405020304" pitchFamily="18" charset="0"/>
                <a:ea typeface="宋体" panose="02010600030101010101" pitchFamily="2" charset="-122"/>
                <a:sym typeface="Times New Roman" panose="02020603050405020304" pitchFamily="18" charset="0"/>
              </a:rPr>
              <a:t>l</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）：将时间轨迹直接输入</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LSTM</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模型</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TMM</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引导基线（</a:t>
            </a:r>
            <a:r>
              <a:rPr lang="zh-CN" altLang="en-US" sz="2000" i="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000" i="1" baseline="30000" dirty="0">
                <a:latin typeface="Times New Roman" panose="02020603050405020304" pitchFamily="18" charset="0"/>
                <a:ea typeface="宋体" panose="02010600030101010101" pitchFamily="2" charset="-122"/>
                <a:sym typeface="Times New Roman" panose="02020603050405020304" pitchFamily="18" charset="0"/>
              </a:rPr>
              <a:t>t</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）：将时间建模模块集成到</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baseline</a:t>
            </a:r>
          </a:p>
          <a:p>
            <a:pPr marL="342900" indent="-342900">
              <a:lnSpc>
                <a:spcPct val="150000"/>
              </a:lnSpc>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评估方向：</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有效性、高效性、可扩展性、敏感性、消融实验、案例研究等</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3592506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39" y="285770"/>
            <a:ext cx="12174463" cy="584775"/>
          </a:xfrm>
          <a:prstGeom prst="rect">
            <a:avLst/>
          </a:prstGeom>
          <a:noFill/>
        </p:spPr>
        <p:txBody>
          <a:bodyPr wrap="square" rtlCol="0">
            <a:spAutoFit/>
          </a:bodyPr>
          <a:lstStyle>
            <a:defPPr>
              <a:defRPr lang="zh-CN"/>
            </a:defPPr>
            <a:lvl1pPr>
              <a:defRPr sz="3200" b="1">
                <a:solidFill>
                  <a:srgbClr val="C00000"/>
                </a:solidFill>
                <a:latin typeface="黑体" panose="02010609060101010101" charset="-122"/>
                <a:ea typeface="黑体" panose="02010609060101010101" charset="-122"/>
              </a:defRPr>
            </a:lvl1pPr>
          </a:lstStyle>
          <a:p>
            <a:r>
              <a:rPr lang="en-US" altLang="zh-CN" dirty="0">
                <a:latin typeface="Times New Roman" panose="02020603050405020304" pitchFamily="18" charset="0"/>
                <a:ea typeface="宋体" panose="02010600030101010101" pitchFamily="2" charset="-122"/>
                <a:sym typeface="Times New Roman" panose="02020603050405020304" pitchFamily="18" charset="0"/>
              </a:rPr>
              <a:t>4 </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实验</a:t>
            </a:r>
          </a:p>
        </p:txBody>
      </p:sp>
      <p:sp>
        <p:nvSpPr>
          <p:cNvPr id="4" name="文本框 3">
            <a:extLst>
              <a:ext uri="{FF2B5EF4-FFF2-40B4-BE49-F238E27FC236}">
                <a16:creationId xmlns:a16="http://schemas.microsoft.com/office/drawing/2014/main" id="{55F2796E-E7B2-4A26-B23F-0E3D30EC815A}"/>
              </a:ext>
            </a:extLst>
          </p:cNvPr>
          <p:cNvSpPr txBox="1"/>
          <p:nvPr/>
        </p:nvSpPr>
        <p:spPr>
          <a:xfrm>
            <a:off x="194711" y="1219155"/>
            <a:ext cx="9225513" cy="707886"/>
          </a:xfrm>
          <a:prstGeom prst="rect">
            <a:avLst/>
          </a:prstGeom>
          <a:noFill/>
        </p:spPr>
        <p:txBody>
          <a:bodyPr wrap="square" rtlCol="0">
            <a:spAutoFit/>
          </a:bodyPr>
          <a:lstStyle/>
          <a:p>
            <a:pPr marL="342900" indent="-342900" algn="just">
              <a:buFont typeface="Wingdings"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有效性研究</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just">
              <a:buFont typeface="Wingdings"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高效性研究（离线模型训练、在线计算）</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 name="图片 1">
            <a:extLst>
              <a:ext uri="{FF2B5EF4-FFF2-40B4-BE49-F238E27FC236}">
                <a16:creationId xmlns:a16="http://schemas.microsoft.com/office/drawing/2014/main" id="{BE6598A3-7606-CD8F-9212-FF0CC01AD062}"/>
              </a:ext>
            </a:extLst>
          </p:cNvPr>
          <p:cNvPicPr>
            <a:picLocks noChangeAspect="1"/>
          </p:cNvPicPr>
          <p:nvPr/>
        </p:nvPicPr>
        <p:blipFill>
          <a:blip r:embed="rId3"/>
          <a:srcRect/>
          <a:stretch/>
        </p:blipFill>
        <p:spPr>
          <a:xfrm>
            <a:off x="2701928" y="2138209"/>
            <a:ext cx="9152283" cy="2581582"/>
          </a:xfrm>
          <a:prstGeom prst="rect">
            <a:avLst/>
          </a:prstGeom>
        </p:spPr>
      </p:pic>
      <p:pic>
        <p:nvPicPr>
          <p:cNvPr id="11" name="图片 10">
            <a:extLst>
              <a:ext uri="{FF2B5EF4-FFF2-40B4-BE49-F238E27FC236}">
                <a16:creationId xmlns:a16="http://schemas.microsoft.com/office/drawing/2014/main" id="{31F88C38-61D7-E7AA-ADE5-38E585D93C35}"/>
              </a:ext>
            </a:extLst>
          </p:cNvPr>
          <p:cNvPicPr>
            <a:picLocks noChangeAspect="1"/>
          </p:cNvPicPr>
          <p:nvPr/>
        </p:nvPicPr>
        <p:blipFill>
          <a:blip r:embed="rId4"/>
          <a:stretch>
            <a:fillRect/>
          </a:stretch>
        </p:blipFill>
        <p:spPr>
          <a:xfrm>
            <a:off x="2738494" y="4829482"/>
            <a:ext cx="9079152" cy="1742748"/>
          </a:xfrm>
          <a:prstGeom prst="rect">
            <a:avLst/>
          </a:prstGeom>
        </p:spPr>
      </p:pic>
      <p:sp>
        <p:nvSpPr>
          <p:cNvPr id="12" name="对话气泡: 圆角矩形 11">
            <a:extLst>
              <a:ext uri="{FF2B5EF4-FFF2-40B4-BE49-F238E27FC236}">
                <a16:creationId xmlns:a16="http://schemas.microsoft.com/office/drawing/2014/main" id="{878A5BF4-D9F9-6F1E-DFEB-A6860CB9F158}"/>
              </a:ext>
            </a:extLst>
          </p:cNvPr>
          <p:cNvSpPr/>
          <p:nvPr/>
        </p:nvSpPr>
        <p:spPr>
          <a:xfrm>
            <a:off x="374354" y="5678816"/>
            <a:ext cx="2152650" cy="584775"/>
          </a:xfrm>
          <a:prstGeom prst="wedgeRoundRectCallout">
            <a:avLst>
              <a:gd name="adj1" fmla="val 60390"/>
              <a:gd name="adj2" fmla="val -5151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zh-CN" altLang="en-US" sz="1800" b="1" dirty="0">
                <a:latin typeface="Times New Roman" panose="02020603050405020304" pitchFamily="18" charset="0"/>
                <a:ea typeface="宋体" panose="02010600030101010101" pitchFamily="2" charset="-122"/>
                <a:sym typeface="Times New Roman" panose="02020603050405020304" pitchFamily="18" charset="0"/>
              </a:rPr>
              <a:t>训练  </a:t>
            </a:r>
            <a:r>
              <a:rPr lang="en-US" altLang="zh-CN" sz="1800" b="1" dirty="0">
                <a:latin typeface="Times New Roman" panose="02020603050405020304" pitchFamily="18" charset="0"/>
                <a:ea typeface="宋体" panose="02010600030101010101" pitchFamily="2" charset="-122"/>
                <a:sym typeface="Times New Roman" panose="02020603050405020304" pitchFamily="18" charset="0"/>
              </a:rPr>
              <a:t>s/epoch</a:t>
            </a:r>
          </a:p>
          <a:p>
            <a:pPr algn="just"/>
            <a:r>
              <a:rPr lang="zh-CN" altLang="en-US" sz="1800" b="1" dirty="0">
                <a:latin typeface="Times New Roman" panose="02020603050405020304" pitchFamily="18" charset="0"/>
                <a:ea typeface="宋体" panose="02010600030101010101" pitchFamily="2" charset="-122"/>
                <a:sym typeface="Times New Roman" panose="02020603050405020304" pitchFamily="18" charset="0"/>
              </a:rPr>
              <a:t>计算  </a:t>
            </a:r>
            <a:r>
              <a:rPr lang="en-US" altLang="zh-CN" sz="1800" b="1" dirty="0">
                <a:latin typeface="Times New Roman" panose="02020603050405020304" pitchFamily="18" charset="0"/>
                <a:ea typeface="宋体" panose="02010600030101010101" pitchFamily="2" charset="-122"/>
                <a:sym typeface="Times New Roman" panose="02020603050405020304" pitchFamily="18" charset="0"/>
              </a:rPr>
              <a:t>s/4</a:t>
            </a:r>
            <a:r>
              <a:rPr lang="zh-CN" altLang="en-US" sz="1800" b="1" dirty="0">
                <a:latin typeface="Times New Roman" panose="02020603050405020304" pitchFamily="18" charset="0"/>
                <a:ea typeface="宋体" panose="02010600030101010101" pitchFamily="2" charset="-122"/>
                <a:sym typeface="Times New Roman" panose="02020603050405020304" pitchFamily="18" charset="0"/>
              </a:rPr>
              <a:t>千条轨迹</a:t>
            </a: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187058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39" y="285770"/>
            <a:ext cx="12174463" cy="584775"/>
          </a:xfrm>
          <a:prstGeom prst="rect">
            <a:avLst/>
          </a:prstGeom>
          <a:noFill/>
        </p:spPr>
        <p:txBody>
          <a:bodyPr wrap="square" rtlCol="0">
            <a:spAutoFit/>
          </a:bodyPr>
          <a:lstStyle>
            <a:defPPr>
              <a:defRPr lang="zh-CN"/>
            </a:defPPr>
            <a:lvl1pPr>
              <a:defRPr sz="3200" b="1">
                <a:solidFill>
                  <a:srgbClr val="C00000"/>
                </a:solidFill>
                <a:latin typeface="黑体" panose="02010609060101010101" charset="-122"/>
                <a:ea typeface="黑体" panose="02010609060101010101" charset="-122"/>
              </a:defRPr>
            </a:lvl1pPr>
          </a:lstStyle>
          <a:p>
            <a:r>
              <a:rPr lang="en-US" altLang="zh-CN" dirty="0">
                <a:latin typeface="Times New Roman" panose="02020603050405020304" pitchFamily="18" charset="0"/>
                <a:ea typeface="宋体" panose="02010600030101010101" pitchFamily="2" charset="-122"/>
                <a:sym typeface="Times New Roman" panose="02020603050405020304" pitchFamily="18" charset="0"/>
              </a:rPr>
              <a:t>4 </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实验</a:t>
            </a:r>
          </a:p>
        </p:txBody>
      </p:sp>
      <p:sp>
        <p:nvSpPr>
          <p:cNvPr id="4" name="文本框 3">
            <a:extLst>
              <a:ext uri="{FF2B5EF4-FFF2-40B4-BE49-F238E27FC236}">
                <a16:creationId xmlns:a16="http://schemas.microsoft.com/office/drawing/2014/main" id="{55F2796E-E7B2-4A26-B23F-0E3D30EC815A}"/>
              </a:ext>
            </a:extLst>
          </p:cNvPr>
          <p:cNvSpPr txBox="1"/>
          <p:nvPr/>
        </p:nvSpPr>
        <p:spPr>
          <a:xfrm>
            <a:off x="194711" y="1219155"/>
            <a:ext cx="10539964" cy="1015663"/>
          </a:xfrm>
          <a:prstGeom prst="rect">
            <a:avLst/>
          </a:prstGeom>
          <a:noFill/>
        </p:spPr>
        <p:txBody>
          <a:bodyPr wrap="square" rtlCol="0">
            <a:spAutoFit/>
          </a:bodyPr>
          <a:lstStyle/>
          <a:p>
            <a:pPr marL="342900" indent="-342900" algn="just">
              <a:buFont typeface="Wingdings"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可扩展性研究（轨迹数量</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10k</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200k</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just">
              <a:buFont typeface="Wingdings"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参数敏感性研究（训练数据大小、为每个轨迹构建的三元组数量</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N</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、时空权重</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λ</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algn="just"/>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	</a:t>
            </a:r>
          </a:p>
        </p:txBody>
      </p:sp>
      <p:pic>
        <p:nvPicPr>
          <p:cNvPr id="14" name="图片 13">
            <a:extLst>
              <a:ext uri="{FF2B5EF4-FFF2-40B4-BE49-F238E27FC236}">
                <a16:creationId xmlns:a16="http://schemas.microsoft.com/office/drawing/2014/main" id="{4548D6A1-CBB3-842B-D96C-D412185BF034}"/>
              </a:ext>
            </a:extLst>
          </p:cNvPr>
          <p:cNvPicPr>
            <a:picLocks noChangeAspect="1"/>
          </p:cNvPicPr>
          <p:nvPr/>
        </p:nvPicPr>
        <p:blipFill>
          <a:blip r:embed="rId3"/>
          <a:stretch>
            <a:fillRect/>
          </a:stretch>
        </p:blipFill>
        <p:spPr>
          <a:xfrm>
            <a:off x="499068" y="3936122"/>
            <a:ext cx="9849951" cy="1939329"/>
          </a:xfrm>
          <a:prstGeom prst="rect">
            <a:avLst/>
          </a:prstGeom>
        </p:spPr>
      </p:pic>
      <p:pic>
        <p:nvPicPr>
          <p:cNvPr id="16" name="图片 15">
            <a:extLst>
              <a:ext uri="{FF2B5EF4-FFF2-40B4-BE49-F238E27FC236}">
                <a16:creationId xmlns:a16="http://schemas.microsoft.com/office/drawing/2014/main" id="{60AB12AC-E46A-0DE6-4D0C-F72054B11944}"/>
              </a:ext>
            </a:extLst>
          </p:cNvPr>
          <p:cNvPicPr>
            <a:picLocks noChangeAspect="1"/>
          </p:cNvPicPr>
          <p:nvPr/>
        </p:nvPicPr>
        <p:blipFill>
          <a:blip r:embed="rId4"/>
          <a:stretch>
            <a:fillRect/>
          </a:stretch>
        </p:blipFill>
        <p:spPr>
          <a:xfrm>
            <a:off x="389424" y="2000296"/>
            <a:ext cx="11393604" cy="1638406"/>
          </a:xfrm>
          <a:prstGeom prst="rect">
            <a:avLst/>
          </a:prstGeom>
        </p:spPr>
      </p:pic>
    </p:spTree>
    <p:extLst>
      <p:ext uri="{BB962C8B-B14F-4D97-AF65-F5344CB8AC3E}">
        <p14:creationId xmlns:p14="http://schemas.microsoft.com/office/powerpoint/2010/main" val="3655070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39" y="285770"/>
            <a:ext cx="12174463" cy="584775"/>
          </a:xfrm>
          <a:prstGeom prst="rect">
            <a:avLst/>
          </a:prstGeom>
          <a:noFill/>
        </p:spPr>
        <p:txBody>
          <a:bodyPr wrap="square" rtlCol="0">
            <a:spAutoFit/>
          </a:bodyPr>
          <a:lstStyle>
            <a:defPPr>
              <a:defRPr lang="zh-CN"/>
            </a:defPPr>
            <a:lvl1pPr>
              <a:defRPr sz="3200" b="1">
                <a:solidFill>
                  <a:srgbClr val="C00000"/>
                </a:solidFill>
                <a:latin typeface="黑体" panose="02010609060101010101" charset="-122"/>
                <a:ea typeface="黑体" panose="02010609060101010101" charset="-122"/>
              </a:defRPr>
            </a:lvl1pPr>
          </a:lstStyle>
          <a:p>
            <a:r>
              <a:rPr lang="en-US" altLang="zh-CN" dirty="0">
                <a:latin typeface="Times New Roman" panose="02020603050405020304" pitchFamily="18" charset="0"/>
                <a:ea typeface="宋体" panose="02010600030101010101" pitchFamily="2" charset="-122"/>
                <a:sym typeface="Times New Roman" panose="02020603050405020304" pitchFamily="18" charset="0"/>
              </a:rPr>
              <a:t>4 </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实验</a:t>
            </a:r>
            <a:r>
              <a:rPr lang="en-US" altLang="zh-CN"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消融实验</a:t>
            </a:r>
          </a:p>
        </p:txBody>
      </p:sp>
      <p:sp>
        <p:nvSpPr>
          <p:cNvPr id="4" name="文本框 3">
            <a:extLst>
              <a:ext uri="{FF2B5EF4-FFF2-40B4-BE49-F238E27FC236}">
                <a16:creationId xmlns:a16="http://schemas.microsoft.com/office/drawing/2014/main" id="{55F2796E-E7B2-4A26-B23F-0E3D30EC815A}"/>
              </a:ext>
            </a:extLst>
          </p:cNvPr>
          <p:cNvSpPr txBox="1"/>
          <p:nvPr/>
        </p:nvSpPr>
        <p:spPr>
          <a:xfrm>
            <a:off x="194712" y="1430474"/>
            <a:ext cx="5459854" cy="1015663"/>
          </a:xfrm>
          <a:prstGeom prst="rect">
            <a:avLst/>
          </a:prstGeom>
          <a:noFill/>
        </p:spPr>
        <p:txBody>
          <a:bodyPr wrap="square" rtlCol="0">
            <a:spAutoFit/>
          </a:bodyPr>
          <a:lstStyle/>
          <a:p>
            <a:pPr marL="342900" indent="-342900" algn="just">
              <a:buFont typeface="Wingdings"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注意力的有无</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just">
              <a:buFont typeface="Wingdings"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时空融合策略的选择：分离融合和统一融合</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just">
              <a:buFont typeface="Wingdings"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优化方法：课程学习和随机学习</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4" name="图片 13">
            <a:extLst>
              <a:ext uri="{FF2B5EF4-FFF2-40B4-BE49-F238E27FC236}">
                <a16:creationId xmlns:a16="http://schemas.microsoft.com/office/drawing/2014/main" id="{4548D6A1-CBB3-842B-D96C-D412185BF034}"/>
              </a:ext>
            </a:extLst>
          </p:cNvPr>
          <p:cNvPicPr>
            <a:picLocks noChangeAspect="1"/>
          </p:cNvPicPr>
          <p:nvPr/>
        </p:nvPicPr>
        <p:blipFill>
          <a:blip r:embed="rId3"/>
          <a:srcRect/>
          <a:stretch/>
        </p:blipFill>
        <p:spPr>
          <a:xfrm>
            <a:off x="6096000" y="3852950"/>
            <a:ext cx="5366825" cy="2520000"/>
          </a:xfrm>
          <a:prstGeom prst="rect">
            <a:avLst/>
          </a:prstGeom>
        </p:spPr>
      </p:pic>
      <p:pic>
        <p:nvPicPr>
          <p:cNvPr id="16" name="图片 15">
            <a:extLst>
              <a:ext uri="{FF2B5EF4-FFF2-40B4-BE49-F238E27FC236}">
                <a16:creationId xmlns:a16="http://schemas.microsoft.com/office/drawing/2014/main" id="{60AB12AC-E46A-0DE6-4D0C-F72054B11944}"/>
              </a:ext>
            </a:extLst>
          </p:cNvPr>
          <p:cNvPicPr>
            <a:picLocks noChangeAspect="1"/>
          </p:cNvPicPr>
          <p:nvPr/>
        </p:nvPicPr>
        <p:blipFill>
          <a:blip r:embed="rId4"/>
          <a:srcRect/>
          <a:stretch/>
        </p:blipFill>
        <p:spPr>
          <a:xfrm>
            <a:off x="5940624" y="1039326"/>
            <a:ext cx="5383253" cy="2520000"/>
          </a:xfrm>
          <a:prstGeom prst="rect">
            <a:avLst/>
          </a:prstGeom>
        </p:spPr>
      </p:pic>
      <p:pic>
        <p:nvPicPr>
          <p:cNvPr id="3" name="图片 2">
            <a:extLst>
              <a:ext uri="{FF2B5EF4-FFF2-40B4-BE49-F238E27FC236}">
                <a16:creationId xmlns:a16="http://schemas.microsoft.com/office/drawing/2014/main" id="{A529EEAE-BF9D-F0F6-C961-83657B0EA18E}"/>
              </a:ext>
            </a:extLst>
          </p:cNvPr>
          <p:cNvPicPr>
            <a:picLocks noChangeAspect="1"/>
          </p:cNvPicPr>
          <p:nvPr/>
        </p:nvPicPr>
        <p:blipFill>
          <a:blip r:embed="rId5"/>
          <a:stretch>
            <a:fillRect/>
          </a:stretch>
        </p:blipFill>
        <p:spPr>
          <a:xfrm>
            <a:off x="154061" y="3852950"/>
            <a:ext cx="5710113" cy="2520000"/>
          </a:xfrm>
          <a:prstGeom prst="rect">
            <a:avLst/>
          </a:prstGeom>
        </p:spPr>
      </p:pic>
    </p:spTree>
    <p:extLst>
      <p:ext uri="{BB962C8B-B14F-4D97-AF65-F5344CB8AC3E}">
        <p14:creationId xmlns:p14="http://schemas.microsoft.com/office/powerpoint/2010/main" val="3110961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3" name="文本框 2">
            <a:extLst>
              <a:ext uri="{FF2B5EF4-FFF2-40B4-BE49-F238E27FC236}">
                <a16:creationId xmlns:a16="http://schemas.microsoft.com/office/drawing/2014/main" id="{A18723B4-E3B6-C57F-4383-7190DD0BA02B}"/>
              </a:ext>
            </a:extLst>
          </p:cNvPr>
          <p:cNvSpPr txBox="1"/>
          <p:nvPr/>
        </p:nvSpPr>
        <p:spPr>
          <a:xfrm>
            <a:off x="1077362" y="3901667"/>
            <a:ext cx="2394360" cy="646331"/>
          </a:xfrm>
          <a:prstGeom prst="rect">
            <a:avLst/>
          </a:prstGeom>
          <a:noFill/>
        </p:spPr>
        <p:txBody>
          <a:bodyPr wrap="square" rtlCol="0">
            <a:spAutoFit/>
          </a:bodyPr>
          <a:lstStyle/>
          <a:p>
            <a:r>
              <a:rPr lang="en-US" altLang="zh-CN" dirty="0" err="1">
                <a:latin typeface="Times New Roman" panose="02020603050405020304" pitchFamily="18" charset="0"/>
                <a:ea typeface="宋体" panose="02010600030101010101" pitchFamily="2" charset="-122"/>
                <a:sym typeface="Times New Roman" panose="02020603050405020304" pitchFamily="18" charset="0"/>
              </a:rPr>
              <a:t>Ziquan</a:t>
            </a:r>
            <a:r>
              <a:rPr lang="en-US" altLang="zh-CN" dirty="0">
                <a:latin typeface="Times New Roman" panose="02020603050405020304" pitchFamily="18" charset="0"/>
                <a:ea typeface="宋体" panose="02010600030101010101" pitchFamily="2" charset="-122"/>
                <a:sym typeface="Times New Roman" panose="02020603050405020304" pitchFamily="18" charset="0"/>
              </a:rPr>
              <a:t> Fang</a:t>
            </a:r>
          </a:p>
          <a:p>
            <a:r>
              <a:rPr lang="zh-CN" altLang="en-US" dirty="0">
                <a:latin typeface="Times New Roman" panose="02020603050405020304" pitchFamily="18" charset="0"/>
                <a:ea typeface="宋体" panose="02010600030101010101" pitchFamily="2" charset="-122"/>
                <a:sym typeface="Times New Roman" panose="02020603050405020304" pitchFamily="18" charset="0"/>
              </a:rPr>
              <a:t>浙江大学</a:t>
            </a:r>
          </a:p>
        </p:txBody>
      </p:sp>
      <p:pic>
        <p:nvPicPr>
          <p:cNvPr id="1026" name="Picture 2" descr="Ziquan Fang">
            <a:extLst>
              <a:ext uri="{FF2B5EF4-FFF2-40B4-BE49-F238E27FC236}">
                <a16:creationId xmlns:a16="http://schemas.microsoft.com/office/drawing/2014/main" id="{F7894EDF-BF12-C57C-A056-4FA4AA859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362" y="1249889"/>
            <a:ext cx="1757361" cy="2471892"/>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A0057584-FD58-4BB4-F757-78C7C0DB4886}"/>
              </a:ext>
            </a:extLst>
          </p:cNvPr>
          <p:cNvSpPr txBox="1"/>
          <p:nvPr/>
        </p:nvSpPr>
        <p:spPr>
          <a:xfrm>
            <a:off x="724956" y="4694617"/>
            <a:ext cx="3353974" cy="830997"/>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sym typeface="Times New Roman" panose="02020603050405020304" pitchFamily="18" charset="0"/>
              </a:rPr>
              <a:t>研究领域</a:t>
            </a:r>
            <a:endParaRPr lang="en-US" altLang="zh-CN" sz="1600"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buFont typeface="Arial" panose="020B0604020202020204" pitchFamily="34" charset="0"/>
              <a:buChar char="•"/>
            </a:pPr>
            <a:r>
              <a:rPr lang="en-US" altLang="zh-CN" sz="1600" dirty="0" err="1">
                <a:latin typeface="Times New Roman" panose="02020603050405020304" pitchFamily="18" charset="0"/>
                <a:ea typeface="宋体" panose="02010600030101010101" pitchFamily="2" charset="-122"/>
                <a:sym typeface="Times New Roman" panose="02020603050405020304" pitchFamily="18" charset="0"/>
              </a:rPr>
              <a:t>Spatio</a:t>
            </a:r>
            <a:r>
              <a:rPr lang="en-US" altLang="zh-CN" sz="1600" dirty="0">
                <a:latin typeface="Times New Roman" panose="02020603050405020304" pitchFamily="18" charset="0"/>
                <a:ea typeface="宋体" panose="02010600030101010101" pitchFamily="2" charset="-122"/>
                <a:sym typeface="Times New Roman" panose="02020603050405020304" pitchFamily="18" charset="0"/>
              </a:rPr>
              <a:t>-temporal Data Mining</a:t>
            </a:r>
          </a:p>
          <a:p>
            <a:pPr marL="285750" indent="-285750">
              <a:buFont typeface="Arial" panose="020B0604020202020204" pitchFamily="34" charset="0"/>
              <a:buChar char="•"/>
            </a:pPr>
            <a:r>
              <a:rPr lang="en-US" altLang="zh-CN" sz="1600" dirty="0">
                <a:latin typeface="Times New Roman" panose="02020603050405020304" pitchFamily="18" charset="0"/>
                <a:ea typeface="宋体" panose="02010600030101010101" pitchFamily="2" charset="-122"/>
                <a:sym typeface="Times New Roman" panose="02020603050405020304" pitchFamily="18" charset="0"/>
              </a:rPr>
              <a:t>Distributed Processing</a:t>
            </a:r>
          </a:p>
        </p:txBody>
      </p:sp>
      <p:pic>
        <p:nvPicPr>
          <p:cNvPr id="18" name="图片 17">
            <a:extLst>
              <a:ext uri="{FF2B5EF4-FFF2-40B4-BE49-F238E27FC236}">
                <a16:creationId xmlns:a16="http://schemas.microsoft.com/office/drawing/2014/main" id="{BEF82813-B47B-733E-F4E9-87BB5E1BE58D}"/>
              </a:ext>
            </a:extLst>
          </p:cNvPr>
          <p:cNvPicPr>
            <a:picLocks noChangeAspect="1"/>
          </p:cNvPicPr>
          <p:nvPr/>
        </p:nvPicPr>
        <p:blipFill>
          <a:blip r:embed="rId4"/>
          <a:stretch>
            <a:fillRect/>
          </a:stretch>
        </p:blipFill>
        <p:spPr>
          <a:xfrm>
            <a:off x="3866487" y="1098702"/>
            <a:ext cx="7920000" cy="2968150"/>
          </a:xfrm>
          <a:prstGeom prst="rect">
            <a:avLst/>
          </a:prstGeom>
        </p:spPr>
      </p:pic>
      <p:pic>
        <p:nvPicPr>
          <p:cNvPr id="20" name="图片 19">
            <a:extLst>
              <a:ext uri="{FF2B5EF4-FFF2-40B4-BE49-F238E27FC236}">
                <a16:creationId xmlns:a16="http://schemas.microsoft.com/office/drawing/2014/main" id="{ED856206-0EB6-208E-4EDB-7A84B9DD5F44}"/>
              </a:ext>
            </a:extLst>
          </p:cNvPr>
          <p:cNvPicPr>
            <a:picLocks noChangeAspect="1"/>
          </p:cNvPicPr>
          <p:nvPr/>
        </p:nvPicPr>
        <p:blipFill>
          <a:blip r:embed="rId5"/>
          <a:stretch>
            <a:fillRect/>
          </a:stretch>
        </p:blipFill>
        <p:spPr>
          <a:xfrm>
            <a:off x="3989775" y="4213471"/>
            <a:ext cx="7920000" cy="759659"/>
          </a:xfrm>
          <a:prstGeom prst="rect">
            <a:avLst/>
          </a:prstGeom>
        </p:spPr>
      </p:pic>
      <p:pic>
        <p:nvPicPr>
          <p:cNvPr id="24" name="图片 23">
            <a:extLst>
              <a:ext uri="{FF2B5EF4-FFF2-40B4-BE49-F238E27FC236}">
                <a16:creationId xmlns:a16="http://schemas.microsoft.com/office/drawing/2014/main" id="{92E3C413-51BD-D414-1241-AD7BA138631E}"/>
              </a:ext>
            </a:extLst>
          </p:cNvPr>
          <p:cNvPicPr>
            <a:picLocks noChangeAspect="1"/>
          </p:cNvPicPr>
          <p:nvPr/>
        </p:nvPicPr>
        <p:blipFill>
          <a:blip r:embed="rId6"/>
          <a:stretch>
            <a:fillRect/>
          </a:stretch>
        </p:blipFill>
        <p:spPr>
          <a:xfrm>
            <a:off x="4078930" y="5142625"/>
            <a:ext cx="7920000" cy="568351"/>
          </a:xfrm>
          <a:prstGeom prst="rect">
            <a:avLst/>
          </a:prstGeom>
        </p:spPr>
      </p:pic>
      <p:sp>
        <p:nvSpPr>
          <p:cNvPr id="25" name="矩形 24">
            <a:extLst>
              <a:ext uri="{FF2B5EF4-FFF2-40B4-BE49-F238E27FC236}">
                <a16:creationId xmlns:a16="http://schemas.microsoft.com/office/drawing/2014/main" id="{2A1DF12A-B4F4-8D5B-3EA8-39CBFE99E45A}"/>
              </a:ext>
            </a:extLst>
          </p:cNvPr>
          <p:cNvSpPr/>
          <p:nvPr/>
        </p:nvSpPr>
        <p:spPr>
          <a:xfrm>
            <a:off x="3955642" y="2763751"/>
            <a:ext cx="7878187" cy="6472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6" name="矩形 25">
            <a:extLst>
              <a:ext uri="{FF2B5EF4-FFF2-40B4-BE49-F238E27FC236}">
                <a16:creationId xmlns:a16="http://schemas.microsoft.com/office/drawing/2014/main" id="{3319945D-2559-02E7-9151-46DC2D440263}"/>
              </a:ext>
            </a:extLst>
          </p:cNvPr>
          <p:cNvSpPr/>
          <p:nvPr/>
        </p:nvSpPr>
        <p:spPr>
          <a:xfrm>
            <a:off x="3989775" y="4213471"/>
            <a:ext cx="7967342" cy="162225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7" name="文本框 26">
            <a:extLst>
              <a:ext uri="{FF2B5EF4-FFF2-40B4-BE49-F238E27FC236}">
                <a16:creationId xmlns:a16="http://schemas.microsoft.com/office/drawing/2014/main" id="{C5C1E9A5-1585-BE34-3568-FD519581F291}"/>
              </a:ext>
            </a:extLst>
          </p:cNvPr>
          <p:cNvSpPr txBox="1"/>
          <p:nvPr/>
        </p:nvSpPr>
        <p:spPr>
          <a:xfrm>
            <a:off x="3955642" y="559875"/>
            <a:ext cx="646331" cy="369332"/>
          </a:xfrm>
          <a:prstGeom prst="rect">
            <a:avLst/>
          </a:prstGeom>
          <a:noFill/>
        </p:spPr>
        <p:txBody>
          <a:bodyPr wrap="none" rtlCol="0">
            <a:spAutoFit/>
          </a:bodyPr>
          <a:lstStyle/>
          <a:p>
            <a:r>
              <a:rPr lang="zh-CN" altLang="en-US" dirty="0"/>
              <a:t>文章</a:t>
            </a:r>
          </a:p>
        </p:txBody>
      </p:sp>
    </p:spTree>
    <p:extLst>
      <p:ext uri="{BB962C8B-B14F-4D97-AF65-F5344CB8AC3E}">
        <p14:creationId xmlns:p14="http://schemas.microsoft.com/office/powerpoint/2010/main" val="454052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39" y="285770"/>
            <a:ext cx="12174463" cy="584775"/>
          </a:xfrm>
          <a:prstGeom prst="rect">
            <a:avLst/>
          </a:prstGeom>
          <a:noFill/>
        </p:spPr>
        <p:txBody>
          <a:bodyPr wrap="square" rtlCol="0">
            <a:spAutoFit/>
          </a:bodyPr>
          <a:lstStyle>
            <a:defPPr>
              <a:defRPr lang="zh-CN"/>
            </a:defPPr>
            <a:lvl1pPr>
              <a:defRPr sz="3200" b="1">
                <a:solidFill>
                  <a:srgbClr val="C00000"/>
                </a:solidFill>
                <a:latin typeface="黑体" panose="02010609060101010101" charset="-122"/>
                <a:ea typeface="黑体" panose="02010609060101010101" charset="-122"/>
              </a:defRPr>
            </a:lvl1pPr>
          </a:lstStyle>
          <a:p>
            <a:r>
              <a:rPr lang="en-US" altLang="zh-CN" dirty="0">
                <a:latin typeface="Times New Roman" panose="02020603050405020304" pitchFamily="18" charset="0"/>
                <a:ea typeface="宋体" panose="02010600030101010101" pitchFamily="2" charset="-122"/>
                <a:sym typeface="Times New Roman" panose="02020603050405020304" pitchFamily="18" charset="0"/>
              </a:rPr>
              <a:t>4 </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实验</a:t>
            </a:r>
          </a:p>
        </p:txBody>
      </p:sp>
      <p:sp>
        <p:nvSpPr>
          <p:cNvPr id="4" name="文本框 3">
            <a:extLst>
              <a:ext uri="{FF2B5EF4-FFF2-40B4-BE49-F238E27FC236}">
                <a16:creationId xmlns:a16="http://schemas.microsoft.com/office/drawing/2014/main" id="{55F2796E-E7B2-4A26-B23F-0E3D30EC815A}"/>
              </a:ext>
            </a:extLst>
          </p:cNvPr>
          <p:cNvSpPr txBox="1"/>
          <p:nvPr/>
        </p:nvSpPr>
        <p:spPr>
          <a:xfrm>
            <a:off x="595420" y="1222784"/>
            <a:ext cx="7551413" cy="707886"/>
          </a:xfrm>
          <a:prstGeom prst="rect">
            <a:avLst/>
          </a:prstGeom>
          <a:noFill/>
        </p:spPr>
        <p:txBody>
          <a:bodyPr wrap="square" rtlCol="0">
            <a:spAutoFit/>
          </a:bodyPr>
          <a:lstStyle/>
          <a:p>
            <a:pPr marL="342900" indent="-342900" algn="just">
              <a:buFont typeface="Wingdings"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效率加速研究</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just">
              <a:buFont typeface="Wingdings"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案例研究（轨迹</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top-k</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查询和聚类，直观检验</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ST2Vec</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能力）</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	</a:t>
            </a:r>
          </a:p>
        </p:txBody>
      </p:sp>
      <p:pic>
        <p:nvPicPr>
          <p:cNvPr id="14" name="图片 13">
            <a:extLst>
              <a:ext uri="{FF2B5EF4-FFF2-40B4-BE49-F238E27FC236}">
                <a16:creationId xmlns:a16="http://schemas.microsoft.com/office/drawing/2014/main" id="{4548D6A1-CBB3-842B-D96C-D412185BF034}"/>
              </a:ext>
            </a:extLst>
          </p:cNvPr>
          <p:cNvPicPr>
            <a:picLocks noChangeAspect="1"/>
          </p:cNvPicPr>
          <p:nvPr/>
        </p:nvPicPr>
        <p:blipFill>
          <a:blip r:embed="rId3"/>
          <a:srcRect/>
          <a:stretch/>
        </p:blipFill>
        <p:spPr>
          <a:xfrm>
            <a:off x="595419" y="4600361"/>
            <a:ext cx="11249603" cy="1895032"/>
          </a:xfrm>
          <a:prstGeom prst="rect">
            <a:avLst/>
          </a:prstGeom>
        </p:spPr>
      </p:pic>
      <p:pic>
        <p:nvPicPr>
          <p:cNvPr id="16" name="图片 15">
            <a:extLst>
              <a:ext uri="{FF2B5EF4-FFF2-40B4-BE49-F238E27FC236}">
                <a16:creationId xmlns:a16="http://schemas.microsoft.com/office/drawing/2014/main" id="{60AB12AC-E46A-0DE6-4D0C-F72054B11944}"/>
              </a:ext>
            </a:extLst>
          </p:cNvPr>
          <p:cNvPicPr>
            <a:picLocks noChangeAspect="1"/>
          </p:cNvPicPr>
          <p:nvPr/>
        </p:nvPicPr>
        <p:blipFill>
          <a:blip r:embed="rId4"/>
          <a:srcRect/>
          <a:stretch/>
        </p:blipFill>
        <p:spPr>
          <a:xfrm>
            <a:off x="595420" y="2015438"/>
            <a:ext cx="5553519" cy="2311037"/>
          </a:xfrm>
          <a:prstGeom prst="rect">
            <a:avLst/>
          </a:prstGeom>
        </p:spPr>
      </p:pic>
    </p:spTree>
    <p:extLst>
      <p:ext uri="{BB962C8B-B14F-4D97-AF65-F5344CB8AC3E}">
        <p14:creationId xmlns:p14="http://schemas.microsoft.com/office/powerpoint/2010/main" val="3698544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39" y="285770"/>
            <a:ext cx="9971147" cy="584775"/>
          </a:xfrm>
          <a:prstGeom prst="rect">
            <a:avLst/>
          </a:prstGeom>
          <a:noFill/>
        </p:spPr>
        <p:txBody>
          <a:bodyPr wrap="square" rtlCol="0">
            <a:spAutoFit/>
          </a:bodyPr>
          <a:lstStyle>
            <a:defPPr>
              <a:defRPr lang="zh-CN"/>
            </a:defPPr>
            <a:lvl1pPr>
              <a:defRPr sz="3200" b="1">
                <a:solidFill>
                  <a:srgbClr val="C00000"/>
                </a:solidFill>
                <a:latin typeface="黑体" panose="02010609060101010101" charset="-122"/>
                <a:ea typeface="黑体" panose="02010609060101010101" charset="-122"/>
              </a:defRPr>
            </a:lvl1pPr>
          </a:lstStyle>
          <a:p>
            <a:r>
              <a:rPr lang="en-US" altLang="zh-CN" dirty="0">
                <a:latin typeface="Times New Roman" panose="02020603050405020304" pitchFamily="18" charset="0"/>
                <a:ea typeface="宋体" panose="02010600030101010101" pitchFamily="2" charset="-122"/>
                <a:sym typeface="Times New Roman" panose="02020603050405020304" pitchFamily="18" charset="0"/>
              </a:rPr>
              <a:t>5 </a:t>
            </a:r>
            <a:r>
              <a:rPr lang="zh-CN" altLang="en-US" dirty="0">
                <a:latin typeface="Times New Roman" panose="02020603050405020304" pitchFamily="18" charset="0"/>
                <a:ea typeface="宋体" panose="02010600030101010101" pitchFamily="2" charset="-122"/>
                <a:sym typeface="Times New Roman" panose="02020603050405020304" pitchFamily="18" charset="0"/>
              </a:rPr>
              <a:t>总结</a:t>
            </a:r>
          </a:p>
        </p:txBody>
      </p:sp>
      <p:sp>
        <p:nvSpPr>
          <p:cNvPr id="4" name="文本框 3">
            <a:extLst>
              <a:ext uri="{FF2B5EF4-FFF2-40B4-BE49-F238E27FC236}">
                <a16:creationId xmlns:a16="http://schemas.microsoft.com/office/drawing/2014/main" id="{55F2796E-E7B2-4A26-B23F-0E3D30EC815A}"/>
              </a:ext>
            </a:extLst>
          </p:cNvPr>
          <p:cNvSpPr txBox="1"/>
          <p:nvPr/>
        </p:nvSpPr>
        <p:spPr>
          <a:xfrm>
            <a:off x="595420" y="1208881"/>
            <a:ext cx="9093127" cy="4801314"/>
          </a:xfrm>
          <a:prstGeom prst="rect">
            <a:avLst/>
          </a:prstGeom>
          <a:noFill/>
        </p:spPr>
        <p:txBody>
          <a:bodyPr wrap="square" rtlCol="0">
            <a:spAutoFit/>
          </a:bodyPr>
          <a:lstStyle/>
          <a:p>
            <a:pPr marL="342900" indent="-342900" algn="just">
              <a:lnSpc>
                <a:spcPct val="150000"/>
              </a:lnSpc>
              <a:buFont typeface="Wingdings"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优点</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algn="just"/>
            <a:r>
              <a:rPr lang="zh-CN" altLang="en-US" dirty="0">
                <a:latin typeface="Times New Roman" panose="02020603050405020304" pitchFamily="18" charset="0"/>
                <a:ea typeface="宋体" panose="02010600030101010101" pitchFamily="2" charset="-122"/>
                <a:sym typeface="Times New Roman" panose="02020603050405020304" pitchFamily="18" charset="0"/>
              </a:rPr>
              <a:t>时空融合：捕捉轨迹之间的复杂相似性；</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gn="just"/>
            <a:r>
              <a:rPr lang="zh-CN" altLang="en-US" dirty="0">
                <a:latin typeface="Times New Roman" panose="02020603050405020304" pitchFamily="18" charset="0"/>
                <a:ea typeface="宋体" panose="02010600030101010101" pitchFamily="2" charset="-122"/>
                <a:sym typeface="Times New Roman" panose="02020603050405020304" pitchFamily="18" charset="0"/>
              </a:rPr>
              <a:t>表示学习：嵌入表示将轨迹映射到低维空间，高效性；</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gn="just"/>
            <a:r>
              <a:rPr lang="zh-CN" altLang="en-US" dirty="0">
                <a:latin typeface="Times New Roman" panose="02020603050405020304" pitchFamily="18" charset="0"/>
                <a:ea typeface="宋体" panose="02010600030101010101" pitchFamily="2" charset="-122"/>
                <a:sym typeface="Times New Roman" panose="02020603050405020304" pitchFamily="18" charset="0"/>
              </a:rPr>
              <a:t>模型优化：课程学习策略，收敛速度和准确性提升；</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gn="just"/>
            <a:r>
              <a:rPr lang="zh-CN" altLang="en-US" dirty="0">
                <a:latin typeface="Times New Roman" panose="02020603050405020304" pitchFamily="18" charset="0"/>
                <a:ea typeface="宋体" panose="02010600030101010101" pitchFamily="2" charset="-122"/>
                <a:sym typeface="Times New Roman" panose="02020603050405020304" pitchFamily="18" charset="0"/>
              </a:rPr>
              <a:t>实验验证：有效性、高效性、可扩展性、参数敏感性；</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gn="just"/>
            <a:r>
              <a:rPr lang="zh-CN" altLang="en-US" dirty="0">
                <a:latin typeface="Times New Roman" panose="02020603050405020304" pitchFamily="18" charset="0"/>
                <a:ea typeface="宋体" panose="02010600030101010101" pitchFamily="2" charset="-122"/>
                <a:sym typeface="Times New Roman" panose="02020603050405020304" pitchFamily="18" charset="0"/>
              </a:rPr>
              <a:t>应用案例：通过</a:t>
            </a:r>
            <a:r>
              <a:rPr lang="en-US" altLang="zh-CN" dirty="0">
                <a:latin typeface="Times New Roman" panose="02020603050405020304" pitchFamily="18" charset="0"/>
                <a:ea typeface="宋体" panose="02010600030101010101" pitchFamily="2" charset="-122"/>
                <a:sym typeface="Times New Roman" panose="02020603050405020304" pitchFamily="18" charset="0"/>
              </a:rPr>
              <a:t>top-k</a:t>
            </a:r>
            <a:r>
              <a:rPr lang="zh-CN" altLang="en-US" dirty="0">
                <a:latin typeface="Times New Roman" panose="02020603050405020304" pitchFamily="18" charset="0"/>
                <a:ea typeface="宋体" panose="02010600030101010101" pitchFamily="2" charset="-122"/>
                <a:sym typeface="Times New Roman" panose="02020603050405020304" pitchFamily="18" charset="0"/>
              </a:rPr>
              <a:t>相似查询和聚类展示</a:t>
            </a:r>
            <a:r>
              <a:rPr lang="en-US" altLang="zh-CN" dirty="0">
                <a:latin typeface="Times New Roman" panose="02020603050405020304" pitchFamily="18" charset="0"/>
                <a:ea typeface="宋体" panose="02010600030101010101" pitchFamily="2" charset="-122"/>
                <a:sym typeface="Times New Roman" panose="02020603050405020304" pitchFamily="18" charset="0"/>
              </a:rPr>
              <a:t>ST2Vec</a:t>
            </a:r>
            <a:r>
              <a:rPr lang="zh-CN" altLang="en-US" dirty="0">
                <a:latin typeface="Times New Roman" panose="02020603050405020304" pitchFamily="18" charset="0"/>
                <a:ea typeface="宋体" panose="02010600030101010101" pitchFamily="2" charset="-122"/>
                <a:sym typeface="Times New Roman" panose="02020603050405020304" pitchFamily="18" charset="0"/>
              </a:rPr>
              <a:t>下游分析的潜力。</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just">
              <a:lnSpc>
                <a:spcPct val="150000"/>
              </a:lnSpc>
              <a:buFont typeface="Wingdings"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缺点</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algn="just"/>
            <a:r>
              <a:rPr lang="zh-CN" altLang="en-US" dirty="0">
                <a:latin typeface="Times New Roman" panose="02020603050405020304" pitchFamily="18" charset="0"/>
                <a:ea typeface="宋体" panose="02010600030101010101" pitchFamily="2" charset="-122"/>
                <a:sym typeface="Times New Roman" panose="02020603050405020304" pitchFamily="18" charset="0"/>
              </a:rPr>
              <a:t>模型复杂度：</a:t>
            </a:r>
            <a:r>
              <a:rPr lang="en-US" altLang="zh-CN" dirty="0">
                <a:latin typeface="Times New Roman" panose="02020603050405020304" pitchFamily="18" charset="0"/>
                <a:ea typeface="宋体" panose="02010600030101010101" pitchFamily="2" charset="-122"/>
                <a:sym typeface="Times New Roman" panose="02020603050405020304" pitchFamily="18" charset="0"/>
              </a:rPr>
              <a:t>ST2Vec</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包含多个模块，训练难度增加；</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gn="just"/>
            <a:r>
              <a:rPr lang="zh-CN" altLang="en-US" dirty="0">
                <a:latin typeface="Times New Roman" panose="02020603050405020304" pitchFamily="18" charset="0"/>
                <a:ea typeface="宋体" panose="02010600030101010101" pitchFamily="2" charset="-122"/>
                <a:sym typeface="Times New Roman" panose="02020603050405020304" pitchFamily="18" charset="0"/>
              </a:rPr>
              <a:t>参数敏感性：对其他超参数仍然敏感；</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gn="just"/>
            <a:r>
              <a:rPr lang="zh-CN" altLang="en-US" dirty="0">
                <a:latin typeface="Times New Roman" panose="02020603050405020304" pitchFamily="18" charset="0"/>
                <a:ea typeface="宋体" panose="02010600030101010101" pitchFamily="2" charset="-122"/>
                <a:sym typeface="Times New Roman" panose="02020603050405020304" pitchFamily="18" charset="0"/>
              </a:rPr>
              <a:t>泛化能力：仅限道路网络。</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just">
              <a:lnSpc>
                <a:spcPct val="150000"/>
              </a:lnSpc>
              <a:buFont typeface="Wingdings" pitchFamily="2" charset="2"/>
              <a:buChar char="p"/>
            </a:pP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idea	</a:t>
            </a:r>
          </a:p>
          <a:p>
            <a:pPr algn="just"/>
            <a:r>
              <a:rPr lang="zh-CN" altLang="en-US" dirty="0">
                <a:latin typeface="Times New Roman" panose="02020603050405020304" pitchFamily="18" charset="0"/>
                <a:ea typeface="宋体" panose="02010600030101010101" pitchFamily="2" charset="-122"/>
                <a:sym typeface="Times New Roman" panose="02020603050405020304" pitchFamily="18" charset="0"/>
              </a:rPr>
              <a:t>模型简化</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gn="just"/>
            <a:r>
              <a:rPr lang="zh-CN" altLang="en-US" dirty="0">
                <a:latin typeface="Times New Roman" panose="02020603050405020304" pitchFamily="18" charset="0"/>
                <a:ea typeface="宋体" panose="02010600030101010101" pitchFamily="2" charset="-122"/>
                <a:sym typeface="Times New Roman" panose="02020603050405020304" pitchFamily="18" charset="0"/>
              </a:rPr>
              <a:t>参数优化：自动化的超参数优化技术；</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gn="just"/>
            <a:r>
              <a:rPr lang="zh-CN" altLang="en-US" dirty="0">
                <a:latin typeface="Times New Roman" panose="02020603050405020304" pitchFamily="18" charset="0"/>
                <a:ea typeface="宋体" panose="02010600030101010101" pitchFamily="2" charset="-122"/>
                <a:sym typeface="Times New Roman" panose="02020603050405020304" pitchFamily="18" charset="0"/>
              </a:rPr>
              <a:t>泛化到其他领域：社交网络轨迹、移动应用数据等。</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gn="just"/>
            <a:r>
              <a:rPr lang="zh-CN" altLang="en-US" dirty="0">
                <a:latin typeface="Times New Roman" panose="02020603050405020304" pitchFamily="18" charset="0"/>
                <a:ea typeface="宋体" panose="02010600030101010101" pitchFamily="2" charset="-122"/>
                <a:sym typeface="Times New Roman" panose="02020603050405020304" pitchFamily="18" charset="0"/>
              </a:rPr>
              <a:t>动态权重调整：使模型能够根据具体应用场景自动调整对空间和时间信息的重视程度。</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257904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784145" y="1"/>
            <a:ext cx="409903" cy="2249212"/>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12" name="矩形 11"/>
          <p:cNvSpPr/>
          <p:nvPr/>
        </p:nvSpPr>
        <p:spPr>
          <a:xfrm>
            <a:off x="9603951" y="0"/>
            <a:ext cx="409903" cy="22492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15" name="矩形 14"/>
          <p:cNvSpPr/>
          <p:nvPr/>
        </p:nvSpPr>
        <p:spPr>
          <a:xfrm>
            <a:off x="6231615" y="3059678"/>
            <a:ext cx="3687227" cy="132343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1" i="0" u="none" strike="noStrike" kern="1200" cap="none" spc="300" normalizeH="0" baseline="0" noProof="0" dirty="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rPr>
              <a:t>谢 谢！</a:t>
            </a:r>
            <a:endParaRPr kumimoji="0" lang="en-US" sz="8000" b="1" i="0" u="none" strike="noStrike" kern="1200" cap="none" spc="300" normalizeH="0" baseline="0" noProof="0" dirty="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16" name="矩形 15"/>
          <p:cNvSpPr/>
          <p:nvPr/>
        </p:nvSpPr>
        <p:spPr>
          <a:xfrm>
            <a:off x="8784145" y="4611562"/>
            <a:ext cx="409903" cy="2249212"/>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17" name="矩形 16"/>
          <p:cNvSpPr/>
          <p:nvPr/>
        </p:nvSpPr>
        <p:spPr>
          <a:xfrm>
            <a:off x="9603951" y="4611561"/>
            <a:ext cx="409903" cy="22492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2" name="椭圆 1"/>
          <p:cNvSpPr/>
          <p:nvPr/>
        </p:nvSpPr>
        <p:spPr>
          <a:xfrm>
            <a:off x="6558237" y="5042352"/>
            <a:ext cx="312459" cy="3124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19" name="椭圆 18"/>
          <p:cNvSpPr/>
          <p:nvPr/>
        </p:nvSpPr>
        <p:spPr>
          <a:xfrm>
            <a:off x="6558237" y="5499619"/>
            <a:ext cx="312459" cy="3124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cs typeface="+mn-ea"/>
              <a:sym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3" name="文本框 2">
            <a:extLst>
              <a:ext uri="{FF2B5EF4-FFF2-40B4-BE49-F238E27FC236}">
                <a16:creationId xmlns:a16="http://schemas.microsoft.com/office/drawing/2014/main" id="{A18723B4-E3B6-C57F-4383-7190DD0BA02B}"/>
              </a:ext>
            </a:extLst>
          </p:cNvPr>
          <p:cNvSpPr txBox="1"/>
          <p:nvPr/>
        </p:nvSpPr>
        <p:spPr>
          <a:xfrm>
            <a:off x="1269280" y="3814323"/>
            <a:ext cx="1757361" cy="646331"/>
          </a:xfrm>
          <a:prstGeom prst="rect">
            <a:avLst/>
          </a:prstGeom>
          <a:noFill/>
        </p:spPr>
        <p:txBody>
          <a:bodyPr wrap="square" rtlCol="0">
            <a:spAutoFit/>
          </a:bodyPr>
          <a:lstStyle/>
          <a:p>
            <a:r>
              <a:rPr lang="en-US" altLang="zh-CN" dirty="0" err="1">
                <a:latin typeface="Times New Roman" panose="02020603050405020304" pitchFamily="18" charset="0"/>
                <a:ea typeface="宋体" panose="02010600030101010101" pitchFamily="2" charset="-122"/>
                <a:sym typeface="Times New Roman" panose="02020603050405020304" pitchFamily="18" charset="0"/>
              </a:rPr>
              <a:t>Yuntao</a:t>
            </a:r>
            <a:r>
              <a:rPr lang="en-US" altLang="zh-CN" dirty="0">
                <a:latin typeface="Times New Roman" panose="02020603050405020304" pitchFamily="18" charset="0"/>
                <a:ea typeface="宋体" panose="02010600030101010101" pitchFamily="2" charset="-122"/>
                <a:sym typeface="Times New Roman" panose="02020603050405020304" pitchFamily="18" charset="0"/>
              </a:rPr>
              <a:t> Du</a:t>
            </a:r>
          </a:p>
          <a:p>
            <a:r>
              <a:rPr lang="en-US" altLang="zh-CN" dirty="0">
                <a:latin typeface="Times New Roman" panose="02020603050405020304" pitchFamily="18" charset="0"/>
                <a:ea typeface="宋体" panose="02010600030101010101" pitchFamily="2" charset="-122"/>
                <a:sym typeface="Times New Roman" panose="02020603050405020304" pitchFamily="18" charset="0"/>
              </a:rPr>
              <a:t>    BIGAI</a:t>
            </a: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026" name="Picture 2">
            <a:extLst>
              <a:ext uri="{FF2B5EF4-FFF2-40B4-BE49-F238E27FC236}">
                <a16:creationId xmlns:a16="http://schemas.microsoft.com/office/drawing/2014/main" id="{F7894EDF-BF12-C57C-A056-4FA4AA859495}"/>
              </a:ext>
            </a:extLst>
          </p:cNvPr>
          <p:cNvPicPr>
            <a:picLocks noChangeAspect="1" noChangeArrowheads="1"/>
          </p:cNvPicPr>
          <p:nvPr/>
        </p:nvPicPr>
        <p:blipFill>
          <a:blip r:embed="rId3"/>
          <a:srcRect/>
          <a:stretch/>
        </p:blipFill>
        <p:spPr bwMode="auto">
          <a:xfrm>
            <a:off x="984843" y="1346720"/>
            <a:ext cx="1757361" cy="2183904"/>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A0057584-FD58-4BB4-F757-78C7C0DB4886}"/>
              </a:ext>
            </a:extLst>
          </p:cNvPr>
          <p:cNvSpPr txBox="1"/>
          <p:nvPr/>
        </p:nvSpPr>
        <p:spPr>
          <a:xfrm>
            <a:off x="790131" y="4744354"/>
            <a:ext cx="2236510" cy="923330"/>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sym typeface="Times New Roman" panose="02020603050405020304" pitchFamily="18" charset="0"/>
              </a:rPr>
              <a:t>研究领域</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sym typeface="Times New Roman" panose="02020603050405020304" pitchFamily="18" charset="0"/>
              </a:rPr>
              <a:t>Transfer learning</a:t>
            </a:r>
          </a:p>
          <a:p>
            <a:pPr marL="285750"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sym typeface="Times New Roman" panose="02020603050405020304" pitchFamily="18" charset="0"/>
              </a:rPr>
              <a:t>Domain adaptation</a:t>
            </a:r>
          </a:p>
        </p:txBody>
      </p:sp>
      <p:pic>
        <p:nvPicPr>
          <p:cNvPr id="11" name="图片 10">
            <a:extLst>
              <a:ext uri="{FF2B5EF4-FFF2-40B4-BE49-F238E27FC236}">
                <a16:creationId xmlns:a16="http://schemas.microsoft.com/office/drawing/2014/main" id="{4F412A27-961D-B698-4A72-DE92139AB4B8}"/>
              </a:ext>
            </a:extLst>
          </p:cNvPr>
          <p:cNvPicPr>
            <a:picLocks noChangeAspect="1"/>
          </p:cNvPicPr>
          <p:nvPr/>
        </p:nvPicPr>
        <p:blipFill>
          <a:blip r:embed="rId4"/>
          <a:stretch>
            <a:fillRect/>
          </a:stretch>
        </p:blipFill>
        <p:spPr>
          <a:xfrm>
            <a:off x="3676580" y="976698"/>
            <a:ext cx="7920000" cy="3184484"/>
          </a:xfrm>
          <a:prstGeom prst="rect">
            <a:avLst/>
          </a:prstGeom>
        </p:spPr>
      </p:pic>
      <p:sp>
        <p:nvSpPr>
          <p:cNvPr id="12" name="文本框 11">
            <a:extLst>
              <a:ext uri="{FF2B5EF4-FFF2-40B4-BE49-F238E27FC236}">
                <a16:creationId xmlns:a16="http://schemas.microsoft.com/office/drawing/2014/main" id="{8D4A63FE-4A8E-4110-EBDB-978B81E557EE}"/>
              </a:ext>
            </a:extLst>
          </p:cNvPr>
          <p:cNvSpPr txBox="1"/>
          <p:nvPr/>
        </p:nvSpPr>
        <p:spPr>
          <a:xfrm>
            <a:off x="3676580" y="401989"/>
            <a:ext cx="646331" cy="369332"/>
          </a:xfrm>
          <a:prstGeom prst="rect">
            <a:avLst/>
          </a:prstGeom>
          <a:noFill/>
        </p:spPr>
        <p:txBody>
          <a:bodyPr wrap="none" rtlCol="0">
            <a:spAutoFit/>
          </a:bodyPr>
          <a:lstStyle/>
          <a:p>
            <a:r>
              <a:rPr lang="zh-CN" altLang="en-US" dirty="0"/>
              <a:t>文章</a:t>
            </a:r>
          </a:p>
        </p:txBody>
      </p:sp>
      <p:pic>
        <p:nvPicPr>
          <p:cNvPr id="17" name="图片 16">
            <a:extLst>
              <a:ext uri="{FF2B5EF4-FFF2-40B4-BE49-F238E27FC236}">
                <a16:creationId xmlns:a16="http://schemas.microsoft.com/office/drawing/2014/main" id="{E7E08599-523F-5A99-4F74-6209E6B18EE4}"/>
              </a:ext>
            </a:extLst>
          </p:cNvPr>
          <p:cNvPicPr>
            <a:picLocks noChangeAspect="1"/>
          </p:cNvPicPr>
          <p:nvPr/>
        </p:nvPicPr>
        <p:blipFill>
          <a:blip r:embed="rId5"/>
          <a:stretch>
            <a:fillRect/>
          </a:stretch>
        </p:blipFill>
        <p:spPr>
          <a:xfrm>
            <a:off x="3676580" y="4366559"/>
            <a:ext cx="7920000" cy="545684"/>
          </a:xfrm>
          <a:prstGeom prst="rect">
            <a:avLst/>
          </a:prstGeom>
        </p:spPr>
      </p:pic>
      <p:sp>
        <p:nvSpPr>
          <p:cNvPr id="18" name="矩形 17">
            <a:extLst>
              <a:ext uri="{FF2B5EF4-FFF2-40B4-BE49-F238E27FC236}">
                <a16:creationId xmlns:a16="http://schemas.microsoft.com/office/drawing/2014/main" id="{3BBBC637-3EB9-A6CF-2CAD-AEAF927C30DA}"/>
              </a:ext>
            </a:extLst>
          </p:cNvPr>
          <p:cNvSpPr/>
          <p:nvPr/>
        </p:nvSpPr>
        <p:spPr>
          <a:xfrm>
            <a:off x="3676580" y="4366559"/>
            <a:ext cx="8015411" cy="64633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421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4079875" y="0"/>
            <a:ext cx="719981" cy="278092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8" name="矩形 117"/>
          <p:cNvSpPr/>
          <p:nvPr/>
        </p:nvSpPr>
        <p:spPr>
          <a:xfrm>
            <a:off x="5369714" y="1704093"/>
            <a:ext cx="719981" cy="51539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9" name="文本框 118"/>
          <p:cNvSpPr txBox="1"/>
          <p:nvPr/>
        </p:nvSpPr>
        <p:spPr>
          <a:xfrm>
            <a:off x="2229905" y="2783487"/>
            <a:ext cx="2833718" cy="830997"/>
          </a:xfrm>
          <a:prstGeom prst="rect">
            <a:avLst/>
          </a:prstGeom>
          <a:noFill/>
        </p:spPr>
        <p:txBody>
          <a:bodyPr wrap="square" rtlCol="0">
            <a:spAutoFit/>
          </a:bodyPr>
          <a:lstStyle/>
          <a:p>
            <a:pPr algn="ctr"/>
            <a:r>
              <a:rPr lang="zh-CN" altLang="en-US" sz="4800" b="1" dirty="0">
                <a:latin typeface="Times New Roman" panose="02020603050405020304" pitchFamily="18" charset="0"/>
                <a:ea typeface="宋体" panose="02010600030101010101" pitchFamily="2" charset="-122"/>
                <a:sym typeface="Times New Roman" panose="02020603050405020304" pitchFamily="18" charset="0"/>
              </a:rPr>
              <a:t>主要内容</a:t>
            </a:r>
          </a:p>
        </p:txBody>
      </p:sp>
      <p:sp>
        <p:nvSpPr>
          <p:cNvPr id="120" name="文本框 119"/>
          <p:cNvSpPr txBox="1"/>
          <p:nvPr/>
        </p:nvSpPr>
        <p:spPr>
          <a:xfrm>
            <a:off x="1690506" y="3547340"/>
            <a:ext cx="3110094" cy="523220"/>
          </a:xfrm>
          <a:prstGeom prst="rect">
            <a:avLst/>
          </a:prstGeom>
          <a:noFill/>
        </p:spPr>
        <p:txBody>
          <a:bodyPr wrap="square" rtlCol="0">
            <a:spAutoFit/>
          </a:bodyPr>
          <a:lstStyle/>
          <a:p>
            <a:pPr algn="r"/>
            <a:r>
              <a:rPr lang="en-US" altLang="zh-CN" sz="2800" dirty="0">
                <a:solidFill>
                  <a:srgbClr val="C00000"/>
                </a:solidFill>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rPr>
              <a:t>Main Contents</a:t>
            </a:r>
            <a:endParaRPr lang="zh-CN" altLang="en-US" sz="2800" dirty="0">
              <a:solidFill>
                <a:srgbClr val="C00000"/>
              </a:solidFill>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endParaRPr>
          </a:p>
        </p:txBody>
      </p:sp>
      <p:sp>
        <p:nvSpPr>
          <p:cNvPr id="121" name="矩形 120"/>
          <p:cNvSpPr/>
          <p:nvPr/>
        </p:nvSpPr>
        <p:spPr>
          <a:xfrm>
            <a:off x="5351704" y="2505310"/>
            <a:ext cx="756000" cy="416219"/>
          </a:xfrm>
          <a:prstGeom prst="rect">
            <a:avLst/>
          </a:prstGeom>
          <a:solidFill>
            <a:srgbClr val="2D84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rPr>
              <a:t>1</a:t>
            </a:r>
            <a:endParaRPr lang="zh-CN" altLang="en-US" sz="2000" dirty="0">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endParaRPr>
          </a:p>
        </p:txBody>
      </p:sp>
      <p:sp>
        <p:nvSpPr>
          <p:cNvPr id="122" name="矩形 121"/>
          <p:cNvSpPr/>
          <p:nvPr/>
        </p:nvSpPr>
        <p:spPr>
          <a:xfrm>
            <a:off x="5351704" y="3268227"/>
            <a:ext cx="756000" cy="416219"/>
          </a:xfrm>
          <a:prstGeom prst="rect">
            <a:avLst/>
          </a:prstGeom>
          <a:solidFill>
            <a:srgbClr val="2D84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rPr>
              <a:t>2</a:t>
            </a:r>
            <a:endParaRPr lang="zh-CN" altLang="en-US" sz="2000" dirty="0">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endParaRPr>
          </a:p>
        </p:txBody>
      </p:sp>
      <p:sp>
        <p:nvSpPr>
          <p:cNvPr id="123" name="矩形 122"/>
          <p:cNvSpPr/>
          <p:nvPr/>
        </p:nvSpPr>
        <p:spPr>
          <a:xfrm>
            <a:off x="5351704" y="4031144"/>
            <a:ext cx="756000" cy="416219"/>
          </a:xfrm>
          <a:prstGeom prst="rect">
            <a:avLst/>
          </a:prstGeom>
          <a:solidFill>
            <a:srgbClr val="2D84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rPr>
              <a:t>3</a:t>
            </a:r>
            <a:endParaRPr lang="zh-CN" altLang="en-US" sz="2000" dirty="0">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endParaRPr>
          </a:p>
        </p:txBody>
      </p:sp>
      <p:sp>
        <p:nvSpPr>
          <p:cNvPr id="125" name="文本框 124"/>
          <p:cNvSpPr txBox="1"/>
          <p:nvPr/>
        </p:nvSpPr>
        <p:spPr>
          <a:xfrm>
            <a:off x="6312023" y="2390662"/>
            <a:ext cx="2990238" cy="523220"/>
          </a:xfrm>
          <a:prstGeom prst="rect">
            <a:avLst/>
          </a:prstGeom>
          <a:noFill/>
        </p:spPr>
        <p:txBody>
          <a:bodyPr wrap="square" rtlCol="0">
            <a:spAutoFit/>
          </a:bodyPr>
          <a:lstStyle/>
          <a:p>
            <a:r>
              <a:rPr lang="zh-CN" altLang="en-US" sz="2800" b="1" dirty="0">
                <a:latin typeface="Times New Roman" panose="02020603050405020304" pitchFamily="18" charset="0"/>
                <a:ea typeface="宋体" panose="02010600030101010101" pitchFamily="2" charset="-122"/>
                <a:sym typeface="Times New Roman" panose="02020603050405020304" pitchFamily="18" charset="0"/>
              </a:rPr>
              <a:t>背景</a:t>
            </a:r>
          </a:p>
        </p:txBody>
      </p:sp>
      <p:sp>
        <p:nvSpPr>
          <p:cNvPr id="126" name="文本框 125"/>
          <p:cNvSpPr txBox="1"/>
          <p:nvPr/>
        </p:nvSpPr>
        <p:spPr>
          <a:xfrm>
            <a:off x="6312024" y="3245503"/>
            <a:ext cx="2990238" cy="523220"/>
          </a:xfrm>
          <a:prstGeom prst="rect">
            <a:avLst/>
          </a:prstGeom>
          <a:noFill/>
        </p:spPr>
        <p:txBody>
          <a:bodyPr wrap="square" rtlCol="0">
            <a:spAutoFit/>
          </a:bodyPr>
          <a:lstStyle/>
          <a:p>
            <a:r>
              <a:rPr lang="zh-CN" altLang="en-US" sz="2800" b="1" dirty="0">
                <a:latin typeface="Times New Roman" panose="02020603050405020304" pitchFamily="18" charset="0"/>
                <a:ea typeface="宋体" panose="02010600030101010101" pitchFamily="2" charset="-122"/>
                <a:sym typeface="Times New Roman" panose="02020603050405020304" pitchFamily="18" charset="0"/>
              </a:rPr>
              <a:t>内容</a:t>
            </a:r>
          </a:p>
        </p:txBody>
      </p:sp>
      <p:sp>
        <p:nvSpPr>
          <p:cNvPr id="124" name="矩形 123"/>
          <p:cNvSpPr/>
          <p:nvPr/>
        </p:nvSpPr>
        <p:spPr>
          <a:xfrm>
            <a:off x="5351704" y="4794061"/>
            <a:ext cx="756000" cy="416219"/>
          </a:xfrm>
          <a:prstGeom prst="rect">
            <a:avLst/>
          </a:prstGeom>
          <a:solidFill>
            <a:srgbClr val="2D84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rPr>
              <a:t>4</a:t>
            </a:r>
            <a:endParaRPr lang="zh-CN" altLang="en-US" sz="2000" dirty="0">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endParaRPr>
          </a:p>
        </p:txBody>
      </p:sp>
      <p:sp>
        <p:nvSpPr>
          <p:cNvPr id="127" name="文本框 126"/>
          <p:cNvSpPr txBox="1"/>
          <p:nvPr/>
        </p:nvSpPr>
        <p:spPr>
          <a:xfrm>
            <a:off x="6312024" y="4771337"/>
            <a:ext cx="2990238" cy="523220"/>
          </a:xfrm>
          <a:prstGeom prst="rect">
            <a:avLst/>
          </a:prstGeom>
          <a:noFill/>
        </p:spPr>
        <p:txBody>
          <a:bodyPr wrap="square" rtlCol="0">
            <a:spAutoFit/>
          </a:bodyPr>
          <a:lstStyle/>
          <a:p>
            <a:r>
              <a:rPr lang="zh-CN" altLang="en-US" sz="2800" b="1" dirty="0">
                <a:latin typeface="Times New Roman" panose="02020603050405020304" pitchFamily="18" charset="0"/>
                <a:ea typeface="宋体" panose="02010600030101010101" pitchFamily="2" charset="-122"/>
                <a:sym typeface="Times New Roman" panose="02020603050405020304" pitchFamily="18" charset="0"/>
              </a:rPr>
              <a:t>实验</a:t>
            </a:r>
          </a:p>
        </p:txBody>
      </p:sp>
      <p:sp>
        <p:nvSpPr>
          <p:cNvPr id="128" name="文本框 127"/>
          <p:cNvSpPr txBox="1"/>
          <p:nvPr/>
        </p:nvSpPr>
        <p:spPr>
          <a:xfrm>
            <a:off x="6312023" y="4008420"/>
            <a:ext cx="2990239" cy="523220"/>
          </a:xfrm>
          <a:prstGeom prst="rect">
            <a:avLst/>
          </a:prstGeom>
          <a:noFill/>
        </p:spPr>
        <p:txBody>
          <a:bodyPr wrap="square" rtlCol="0">
            <a:spAutoFit/>
          </a:bodyPr>
          <a:lstStyle/>
          <a:p>
            <a:r>
              <a:rPr lang="zh-CN" altLang="en-US" sz="2800" b="1" dirty="0">
                <a:latin typeface="Times New Roman" panose="02020603050405020304" pitchFamily="18" charset="0"/>
                <a:ea typeface="宋体" panose="02010600030101010101" pitchFamily="2" charset="-122"/>
                <a:sym typeface="Times New Roman" panose="02020603050405020304" pitchFamily="18" charset="0"/>
              </a:rPr>
              <a:t>方法</a:t>
            </a:r>
          </a:p>
        </p:txBody>
      </p:sp>
      <p:sp>
        <p:nvSpPr>
          <p:cNvPr id="130" name="矩形 129"/>
          <p:cNvSpPr/>
          <p:nvPr/>
        </p:nvSpPr>
        <p:spPr>
          <a:xfrm>
            <a:off x="5351704" y="5545146"/>
            <a:ext cx="756000" cy="416219"/>
          </a:xfrm>
          <a:prstGeom prst="rect">
            <a:avLst/>
          </a:prstGeom>
          <a:solidFill>
            <a:srgbClr val="2D84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rPr>
              <a:t>5</a:t>
            </a:r>
            <a:endParaRPr lang="zh-CN" altLang="en-US" sz="2000" dirty="0">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endParaRPr>
          </a:p>
        </p:txBody>
      </p:sp>
      <p:sp>
        <p:nvSpPr>
          <p:cNvPr id="131" name="文本框 130"/>
          <p:cNvSpPr txBox="1"/>
          <p:nvPr/>
        </p:nvSpPr>
        <p:spPr>
          <a:xfrm>
            <a:off x="6312024" y="5522422"/>
            <a:ext cx="2990238" cy="523220"/>
          </a:xfrm>
          <a:prstGeom prst="rect">
            <a:avLst/>
          </a:prstGeom>
          <a:noFill/>
        </p:spPr>
        <p:txBody>
          <a:bodyPr wrap="square" rtlCol="0">
            <a:spAutoFit/>
          </a:bodyPr>
          <a:lstStyle/>
          <a:p>
            <a:r>
              <a:rPr lang="zh-CN" altLang="en-US" sz="2800" b="1" dirty="0">
                <a:latin typeface="Times New Roman" panose="02020603050405020304" pitchFamily="18" charset="0"/>
                <a:ea typeface="宋体" panose="02010600030101010101" pitchFamily="2" charset="-122"/>
                <a:sym typeface="Times New Roman" panose="02020603050405020304" pitchFamily="18" charset="0"/>
              </a:rPr>
              <a:t>总结</a:t>
            </a:r>
          </a:p>
        </p:txBody>
      </p:sp>
      <p:sp>
        <p:nvSpPr>
          <p:cNvPr id="2" name="灯片编号占位符 1">
            <a:extLst>
              <a:ext uri="{FF2B5EF4-FFF2-40B4-BE49-F238E27FC236}">
                <a16:creationId xmlns:a16="http://schemas.microsoft.com/office/drawing/2014/main" id="{EAC7DB4F-F831-4096-8940-EF7DB2380917}"/>
              </a:ext>
            </a:extLst>
          </p:cNvPr>
          <p:cNvSpPr>
            <a:spLocks noGrp="1"/>
          </p:cNvSpPr>
          <p:nvPr>
            <p:ph type="sldNum" sz="quarter" idx="4"/>
          </p:nvPr>
        </p:nvSpPr>
        <p:spPr/>
        <p:txBody>
          <a:bodyPr/>
          <a:lstStyle/>
          <a:p>
            <a:fld id="{1FAB038C-BA85-4F49-9F3F-901880460BAF}" type="slidenum">
              <a:rPr lang="zh-CN" altLang="en-US" smtClean="0">
                <a:latin typeface="Times New Roman" panose="02020603050405020304" pitchFamily="18" charset="0"/>
                <a:ea typeface="宋体" panose="02010600030101010101" pitchFamily="2" charset="-122"/>
                <a:sym typeface="Times New Roman" panose="02020603050405020304" pitchFamily="18" charset="0"/>
              </a:rPr>
              <a:pPr/>
              <a:t>4</a:t>
            </a:fld>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299105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133985"/>
            <a:ext cx="852520"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40" y="285770"/>
            <a:ext cx="10538706"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1 </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背景</a:t>
            </a:r>
            <a:endParaRPr lang="en-US" altLang="zh-CN" sz="26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 name="矩形 3"/>
          <p:cNvSpPr/>
          <p:nvPr/>
        </p:nvSpPr>
        <p:spPr>
          <a:xfrm>
            <a:off x="611745" y="1183627"/>
            <a:ext cx="5366214" cy="1574021"/>
          </a:xfrm>
          <a:prstGeom prst="rect">
            <a:avLst/>
          </a:prstGeom>
        </p:spPr>
        <p:txBody>
          <a:bodyPr wrap="square">
            <a:spAutoFit/>
          </a:bodyPr>
          <a:lstStyle/>
          <a:p>
            <a:pPr marL="342900" indent="-342900">
              <a:lnSpc>
                <a:spcPct val="13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轨迹相似性计算</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lnSpc>
                <a:spcPct val="13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现有方法及缺点</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手工距离测量</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计算成本高且复杂度高</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神经网络方法          </a:t>
            </a:r>
            <a:r>
              <a:rPr lang="zh-CN" altLang="en-US"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忽略时间维度</a:t>
            </a:r>
            <a:endParaRPr lang="en-US" altLang="zh-CN"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4" name="文本框 13"/>
          <p:cNvSpPr txBox="1"/>
          <p:nvPr/>
        </p:nvSpPr>
        <p:spPr>
          <a:xfrm>
            <a:off x="7115334" y="3627832"/>
            <a:ext cx="2730403" cy="292388"/>
          </a:xfrm>
          <a:prstGeom prst="rect">
            <a:avLst/>
          </a:prstGeom>
          <a:noFill/>
        </p:spPr>
        <p:txBody>
          <a:bodyPr wrap="square" rtlCol="0">
            <a:spAutoFit/>
          </a:bodyPr>
          <a:lstStyle>
            <a:defPPr>
              <a:defRPr lang="zh-CN"/>
            </a:defPPr>
            <a:lvl1pPr>
              <a:defRPr sz="1300" b="1">
                <a:latin typeface="Times New Roman" panose="02020603050405020304" pitchFamily="18" charset="0"/>
                <a:ea typeface="楷体" panose="02010609060101010101" pitchFamily="49" charset="-122"/>
                <a:cs typeface="Times New Roman" panose="02020603050405020304" pitchFamily="18" charset="0"/>
              </a:defRPr>
            </a:lvl1pPr>
          </a:lstStyle>
          <a:p>
            <a:pPr algn="ctr"/>
            <a:r>
              <a:rPr lang="zh-CN" altLang="en-US" dirty="0">
                <a:ea typeface="宋体" panose="02010600030101010101" pitchFamily="2" charset="-122"/>
                <a:sym typeface="Times New Roman" panose="02020603050405020304" pitchFamily="18" charset="0"/>
              </a:rPr>
              <a:t>时空轨迹相似性的一个例子</a:t>
            </a:r>
            <a:endParaRPr lang="en-US" altLang="zh-CN" dirty="0">
              <a:ea typeface="宋体" panose="02010600030101010101" pitchFamily="2" charset="-122"/>
              <a:sym typeface="Times New Roman" panose="02020603050405020304" pitchFamily="18" charset="0"/>
            </a:endParaRPr>
          </a:p>
        </p:txBody>
      </p:sp>
      <p:pic>
        <p:nvPicPr>
          <p:cNvPr id="2" name="图片 1">
            <a:extLst>
              <a:ext uri="{FF2B5EF4-FFF2-40B4-BE49-F238E27FC236}">
                <a16:creationId xmlns:a16="http://schemas.microsoft.com/office/drawing/2014/main" id="{06F680C0-08A1-5349-CB0A-9C276AB0DF08}"/>
              </a:ext>
            </a:extLst>
          </p:cNvPr>
          <p:cNvPicPr>
            <a:picLocks noChangeAspect="1"/>
          </p:cNvPicPr>
          <p:nvPr/>
        </p:nvPicPr>
        <p:blipFill>
          <a:blip r:embed="rId3"/>
          <a:srcRect/>
          <a:stretch/>
        </p:blipFill>
        <p:spPr>
          <a:xfrm>
            <a:off x="5593932" y="985360"/>
            <a:ext cx="5773208" cy="2538066"/>
          </a:xfrm>
          <a:prstGeom prst="rect">
            <a:avLst/>
          </a:prstGeom>
        </p:spPr>
      </p:pic>
      <p:sp>
        <p:nvSpPr>
          <p:cNvPr id="3" name="文本框 2">
            <a:extLst>
              <a:ext uri="{FF2B5EF4-FFF2-40B4-BE49-F238E27FC236}">
                <a16:creationId xmlns:a16="http://schemas.microsoft.com/office/drawing/2014/main" id="{A18723B4-E3B6-C57F-4383-7190DD0BA02B}"/>
              </a:ext>
            </a:extLst>
          </p:cNvPr>
          <p:cNvSpPr txBox="1"/>
          <p:nvPr/>
        </p:nvSpPr>
        <p:spPr>
          <a:xfrm>
            <a:off x="611745" y="3638241"/>
            <a:ext cx="10876062" cy="2609945"/>
          </a:xfrm>
          <a:prstGeom prst="rect">
            <a:avLst/>
          </a:prstGeom>
          <a:noFill/>
        </p:spPr>
        <p:txBody>
          <a:bodyPr wrap="square" rtlCol="0">
            <a:spAutoFit/>
          </a:bodyPr>
          <a:lstStyle/>
          <a:p>
            <a:pPr marL="342900"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为什么考虑时空相似性？</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情境：</a:t>
            </a:r>
            <a:r>
              <a:rPr kumimoji="0"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a:t>
            </a:r>
            <a:r>
              <a:rPr kumimoji="0" lang="en-US" altLang="zh-CN"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a:t>
            </a:r>
            <a:r>
              <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表示一名司机假话的行程，</a:t>
            </a:r>
            <a:r>
              <a:rPr kumimoji="0"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a:t>
            </a:r>
            <a:r>
              <a:rPr kumimoji="0" lang="en-US" altLang="zh-CN"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a:t>
            </a:r>
            <a:r>
              <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和</a:t>
            </a:r>
            <a:r>
              <a:rPr kumimoji="0"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a:t>
            </a:r>
            <a:r>
              <a:rPr kumimoji="0" lang="en-US" altLang="zh-CN"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3</a:t>
            </a:r>
            <a:r>
              <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是两个寻找打车机会的人。空间角度推荐</a:t>
            </a:r>
            <a:r>
              <a:rPr kumimoji="0"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a:t>
            </a:r>
            <a:r>
              <a:rPr kumimoji="0" lang="en-US" altLang="zh-CN"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a:t>
            </a:r>
            <a:r>
              <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，时间角度推荐</a:t>
            </a:r>
            <a:r>
              <a:rPr kumimoji="0"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a:t>
            </a:r>
            <a:r>
              <a:rPr kumimoji="0" lang="en-US" altLang="zh-CN"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3</a:t>
            </a:r>
            <a:r>
              <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kumimoji="0"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应用</a:t>
            </a:r>
            <a:endParaRPr kumimoji="0" lang="en-US" altLang="zh-CN" sz="200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为司机分配潜在的共享乘车伙伴；</a:t>
            </a:r>
            <a:endParaRPr kumimoji="0"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交通管理部门通过汇总相似轨迹和计算道路的出行频率来预测交通拥堵情况；</a:t>
            </a:r>
            <a:endParaRPr kumimoji="0"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社交应用程序识别具有相似生活轨迹的用户来进行好友推荐。</a:t>
            </a:r>
          </a:p>
          <a:p>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238553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4" name="矩形 3"/>
          <p:cNvSpPr/>
          <p:nvPr/>
        </p:nvSpPr>
        <p:spPr>
          <a:xfrm>
            <a:off x="101241" y="1080524"/>
            <a:ext cx="7344667" cy="5250733"/>
          </a:xfrm>
          <a:prstGeom prst="rect">
            <a:avLst/>
          </a:prstGeom>
        </p:spPr>
        <p:txBody>
          <a:bodyPr wrap="square">
            <a:spAutoFit/>
          </a:bodyPr>
          <a:lstStyle/>
          <a:p>
            <a:pPr marL="342900" indent="-342900">
              <a:lnSpc>
                <a:spcPct val="130000"/>
              </a:lnSpc>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手工距离测量</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①基于自由空间的测量方法</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②基于路网的测量方法：</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TP</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DITA</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LCRS</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NetERP</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原始轨迹映射到路网路径</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上再基于经典的距离度量定义相似度</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lnSpc>
                <a:spcPct val="130000"/>
              </a:lnSpc>
              <a:buFont typeface="Wingdings" panose="05000000000000000000" pitchFamily="2" charset="2"/>
              <a:buChar char="n"/>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神经网络方法（</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轨迹嵌入相似性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反映</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GPS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轨迹相似性）</a:t>
            </a:r>
            <a:endParaRPr lang="en-US" altLang="zh-CN" sz="2000" b="1"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 name="文本框 8">
            <a:extLst>
              <a:ext uri="{FF2B5EF4-FFF2-40B4-BE49-F238E27FC236}">
                <a16:creationId xmlns:a16="http://schemas.microsoft.com/office/drawing/2014/main" id="{063B99C3-5124-D2FE-5C54-8EAAD071893E}"/>
              </a:ext>
            </a:extLst>
          </p:cNvPr>
          <p:cNvSpPr txBox="1"/>
          <p:nvPr/>
        </p:nvSpPr>
        <p:spPr>
          <a:xfrm>
            <a:off x="1190840" y="285770"/>
            <a:ext cx="8861596"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补充学习：相似度计算</a:t>
            </a:r>
            <a:endParaRPr lang="en-US" altLang="zh-CN" sz="2600"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27" name="组合 26">
            <a:extLst>
              <a:ext uri="{FF2B5EF4-FFF2-40B4-BE49-F238E27FC236}">
                <a16:creationId xmlns:a16="http://schemas.microsoft.com/office/drawing/2014/main" id="{36C55FFE-2267-2676-C7E7-E4B6B8BB5442}"/>
              </a:ext>
            </a:extLst>
          </p:cNvPr>
          <p:cNvGrpSpPr/>
          <p:nvPr/>
        </p:nvGrpSpPr>
        <p:grpSpPr>
          <a:xfrm>
            <a:off x="194712" y="1955855"/>
            <a:ext cx="4093575" cy="1119023"/>
            <a:chOff x="5291327" y="91316"/>
            <a:chExt cx="4093575" cy="1119023"/>
          </a:xfrm>
        </p:grpSpPr>
        <p:pic>
          <p:nvPicPr>
            <p:cNvPr id="11" name="图片 10">
              <a:extLst>
                <a:ext uri="{FF2B5EF4-FFF2-40B4-BE49-F238E27FC236}">
                  <a16:creationId xmlns:a16="http://schemas.microsoft.com/office/drawing/2014/main" id="{65D50AEE-E5CB-22A2-9EB4-2920B024B220}"/>
                </a:ext>
              </a:extLst>
            </p:cNvPr>
            <p:cNvPicPr>
              <a:picLocks noChangeAspect="1"/>
            </p:cNvPicPr>
            <p:nvPr/>
          </p:nvPicPr>
          <p:blipFill rotWithShape="1">
            <a:blip r:embed="rId3"/>
            <a:srcRect t="26374"/>
            <a:stretch/>
          </p:blipFill>
          <p:spPr>
            <a:xfrm>
              <a:off x="5291327" y="102174"/>
              <a:ext cx="4093575" cy="1108165"/>
            </a:xfrm>
            <a:prstGeom prst="rect">
              <a:avLst/>
            </a:prstGeom>
            <a:ln>
              <a:noFill/>
            </a:ln>
            <a:effectLst>
              <a:outerShdw blurRad="190500" algn="tl" rotWithShape="0">
                <a:srgbClr val="000000">
                  <a:alpha val="70000"/>
                </a:srgbClr>
              </a:outerShdw>
            </a:effectLst>
          </p:spPr>
        </p:pic>
        <p:sp>
          <p:nvSpPr>
            <p:cNvPr id="13" name="文本框 12">
              <a:extLst>
                <a:ext uri="{FF2B5EF4-FFF2-40B4-BE49-F238E27FC236}">
                  <a16:creationId xmlns:a16="http://schemas.microsoft.com/office/drawing/2014/main" id="{F1F90366-BA03-68BC-6993-7B7EDB45EB72}"/>
                </a:ext>
              </a:extLst>
            </p:cNvPr>
            <p:cNvSpPr txBox="1"/>
            <p:nvPr/>
          </p:nvSpPr>
          <p:spPr>
            <a:xfrm>
              <a:off x="8195810" y="91316"/>
              <a:ext cx="1107996"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sym typeface="Times New Roman" panose="02020603050405020304" pitchFamily="18" charset="0"/>
                </a:rPr>
                <a:t>欧氏距离</a:t>
              </a:r>
            </a:p>
          </p:txBody>
        </p:sp>
      </p:grpSp>
      <p:grpSp>
        <p:nvGrpSpPr>
          <p:cNvPr id="28" name="组合 27">
            <a:extLst>
              <a:ext uri="{FF2B5EF4-FFF2-40B4-BE49-F238E27FC236}">
                <a16:creationId xmlns:a16="http://schemas.microsoft.com/office/drawing/2014/main" id="{37651D11-99E1-25AB-A150-E9F74DBA5D04}"/>
              </a:ext>
            </a:extLst>
          </p:cNvPr>
          <p:cNvGrpSpPr/>
          <p:nvPr/>
        </p:nvGrpSpPr>
        <p:grpSpPr>
          <a:xfrm>
            <a:off x="194713" y="3173985"/>
            <a:ext cx="4093574" cy="1256606"/>
            <a:chOff x="5290423" y="1307628"/>
            <a:chExt cx="4093574" cy="1256606"/>
          </a:xfrm>
        </p:grpSpPr>
        <p:pic>
          <p:nvPicPr>
            <p:cNvPr id="16" name="图片 15">
              <a:extLst>
                <a:ext uri="{FF2B5EF4-FFF2-40B4-BE49-F238E27FC236}">
                  <a16:creationId xmlns:a16="http://schemas.microsoft.com/office/drawing/2014/main" id="{66ABF672-A28D-007F-21AC-C59A2834BD1F}"/>
                </a:ext>
              </a:extLst>
            </p:cNvPr>
            <p:cNvPicPr>
              <a:picLocks noChangeAspect="1"/>
            </p:cNvPicPr>
            <p:nvPr/>
          </p:nvPicPr>
          <p:blipFill>
            <a:blip r:embed="rId4"/>
            <a:stretch>
              <a:fillRect/>
            </a:stretch>
          </p:blipFill>
          <p:spPr>
            <a:xfrm>
              <a:off x="5290423" y="1307628"/>
              <a:ext cx="4093574" cy="1246455"/>
            </a:xfrm>
            <a:prstGeom prst="rect">
              <a:avLst/>
            </a:prstGeom>
            <a:ln>
              <a:noFill/>
            </a:ln>
            <a:effectLst>
              <a:outerShdw blurRad="190500" algn="tl" rotWithShape="0">
                <a:srgbClr val="000000">
                  <a:alpha val="70000"/>
                </a:srgbClr>
              </a:outerShdw>
            </a:effectLst>
          </p:spPr>
        </p:pic>
        <p:sp>
          <p:nvSpPr>
            <p:cNvPr id="17" name="文本框 16">
              <a:extLst>
                <a:ext uri="{FF2B5EF4-FFF2-40B4-BE49-F238E27FC236}">
                  <a16:creationId xmlns:a16="http://schemas.microsoft.com/office/drawing/2014/main" id="{3F719A39-7EFC-6A5E-C8D2-DED57F8C0FD7}"/>
                </a:ext>
              </a:extLst>
            </p:cNvPr>
            <p:cNvSpPr txBox="1"/>
            <p:nvPr/>
          </p:nvSpPr>
          <p:spPr>
            <a:xfrm>
              <a:off x="5291327" y="1917903"/>
              <a:ext cx="1569660" cy="646331"/>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sym typeface="Times New Roman" panose="02020603050405020304" pitchFamily="18" charset="0"/>
                </a:rPr>
                <a:t>DTW</a:t>
              </a:r>
            </a:p>
            <a:p>
              <a:r>
                <a:rPr lang="zh-CN" altLang="en-US" dirty="0">
                  <a:latin typeface="Times New Roman" panose="02020603050405020304" pitchFamily="18" charset="0"/>
                  <a:ea typeface="宋体" panose="02010600030101010101" pitchFamily="2" charset="-122"/>
                  <a:sym typeface="Times New Roman" panose="02020603050405020304" pitchFamily="18" charset="0"/>
                </a:rPr>
                <a:t>动态时间规整</a:t>
              </a:r>
            </a:p>
          </p:txBody>
        </p:sp>
      </p:grpSp>
      <p:sp>
        <p:nvSpPr>
          <p:cNvPr id="19" name="椭圆 18">
            <a:extLst>
              <a:ext uri="{FF2B5EF4-FFF2-40B4-BE49-F238E27FC236}">
                <a16:creationId xmlns:a16="http://schemas.microsoft.com/office/drawing/2014/main" id="{54774085-FA23-C31C-FB66-C2C0772B8D12}"/>
              </a:ext>
            </a:extLst>
          </p:cNvPr>
          <p:cNvSpPr/>
          <p:nvPr/>
        </p:nvSpPr>
        <p:spPr>
          <a:xfrm>
            <a:off x="2714548" y="3791722"/>
            <a:ext cx="1259078" cy="698643"/>
          </a:xfrm>
          <a:prstGeom prst="ellipse">
            <a:avLst/>
          </a:prstGeom>
          <a:noFill/>
          <a:ln w="28575">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29" name="组合 28">
            <a:extLst>
              <a:ext uri="{FF2B5EF4-FFF2-40B4-BE49-F238E27FC236}">
                <a16:creationId xmlns:a16="http://schemas.microsoft.com/office/drawing/2014/main" id="{D1B2FBDE-C192-EB5F-558B-9B98BFE0C9CD}"/>
              </a:ext>
            </a:extLst>
          </p:cNvPr>
          <p:cNvGrpSpPr/>
          <p:nvPr/>
        </p:nvGrpSpPr>
        <p:grpSpPr>
          <a:xfrm>
            <a:off x="4534693" y="1966713"/>
            <a:ext cx="2751548" cy="2349902"/>
            <a:chOff x="9559893" y="48570"/>
            <a:chExt cx="2495470" cy="2230926"/>
          </a:xfrm>
        </p:grpSpPr>
        <p:pic>
          <p:nvPicPr>
            <p:cNvPr id="21" name="图片 20">
              <a:extLst>
                <a:ext uri="{FF2B5EF4-FFF2-40B4-BE49-F238E27FC236}">
                  <a16:creationId xmlns:a16="http://schemas.microsoft.com/office/drawing/2014/main" id="{6C28E698-E13C-962D-DBF9-A8C9EB88D5CC}"/>
                </a:ext>
              </a:extLst>
            </p:cNvPr>
            <p:cNvPicPr>
              <a:picLocks noChangeAspect="1"/>
            </p:cNvPicPr>
            <p:nvPr/>
          </p:nvPicPr>
          <p:blipFill>
            <a:blip r:embed="rId5"/>
            <a:stretch>
              <a:fillRect/>
            </a:stretch>
          </p:blipFill>
          <p:spPr>
            <a:xfrm>
              <a:off x="9559893" y="80784"/>
              <a:ext cx="2495470" cy="2198712"/>
            </a:xfrm>
            <a:prstGeom prst="rect">
              <a:avLst/>
            </a:prstGeom>
            <a:ln>
              <a:noFill/>
            </a:ln>
            <a:effectLst>
              <a:outerShdw blurRad="190500" algn="tl" rotWithShape="0">
                <a:srgbClr val="000000">
                  <a:alpha val="70000"/>
                </a:srgbClr>
              </a:outerShdw>
            </a:effectLst>
          </p:spPr>
        </p:pic>
        <p:sp>
          <p:nvSpPr>
            <p:cNvPr id="22" name="文本框 21">
              <a:extLst>
                <a:ext uri="{FF2B5EF4-FFF2-40B4-BE49-F238E27FC236}">
                  <a16:creationId xmlns:a16="http://schemas.microsoft.com/office/drawing/2014/main" id="{8966354F-A75C-B640-20ED-96BAE1D1116F}"/>
                </a:ext>
              </a:extLst>
            </p:cNvPr>
            <p:cNvSpPr txBox="1"/>
            <p:nvPr/>
          </p:nvSpPr>
          <p:spPr>
            <a:xfrm>
              <a:off x="9729604" y="48570"/>
              <a:ext cx="1632927" cy="613607"/>
            </a:xfrm>
            <a:prstGeom prst="rect">
              <a:avLst/>
            </a:prstGeom>
            <a:noFill/>
          </p:spPr>
          <p:txBody>
            <a:bodyPr wrap="none" rtlCol="0">
              <a:spAutoFit/>
            </a:bodyPr>
            <a:lstStyle/>
            <a:p>
              <a:r>
                <a:rPr lang="en-US" altLang="zh-CN" dirty="0">
                  <a:latin typeface="Times New Roman" panose="02020603050405020304" pitchFamily="18" charset="0"/>
                  <a:ea typeface="宋体" panose="02010600030101010101" pitchFamily="2" charset="-122"/>
                  <a:sym typeface="Times New Roman" panose="02020603050405020304" pitchFamily="18" charset="0"/>
                </a:rPr>
                <a:t>LCSS</a:t>
              </a:r>
            </a:p>
            <a:p>
              <a:r>
                <a:rPr lang="zh-CN" altLang="en-US" dirty="0">
                  <a:latin typeface="Times New Roman" panose="02020603050405020304" pitchFamily="18" charset="0"/>
                  <a:ea typeface="宋体" panose="02010600030101010101" pitchFamily="2" charset="-122"/>
                  <a:sym typeface="Times New Roman" panose="02020603050405020304" pitchFamily="18" charset="0"/>
                </a:rPr>
                <a:t>最长公共子序列</a:t>
              </a:r>
            </a:p>
          </p:txBody>
        </p:sp>
      </p:grpSp>
      <p:grpSp>
        <p:nvGrpSpPr>
          <p:cNvPr id="30" name="组合 29">
            <a:extLst>
              <a:ext uri="{FF2B5EF4-FFF2-40B4-BE49-F238E27FC236}">
                <a16:creationId xmlns:a16="http://schemas.microsoft.com/office/drawing/2014/main" id="{FC095932-76BD-D6C7-221C-6A5F3739127D}"/>
              </a:ext>
            </a:extLst>
          </p:cNvPr>
          <p:cNvGrpSpPr/>
          <p:nvPr/>
        </p:nvGrpSpPr>
        <p:grpSpPr>
          <a:xfrm>
            <a:off x="7597869" y="2483162"/>
            <a:ext cx="4240121" cy="1891675"/>
            <a:chOff x="7815242" y="2624613"/>
            <a:chExt cx="4240121" cy="1891675"/>
          </a:xfrm>
        </p:grpSpPr>
        <p:pic>
          <p:nvPicPr>
            <p:cNvPr id="24" name="图片 23">
              <a:extLst>
                <a:ext uri="{FF2B5EF4-FFF2-40B4-BE49-F238E27FC236}">
                  <a16:creationId xmlns:a16="http://schemas.microsoft.com/office/drawing/2014/main" id="{A5645DA6-2086-855A-40F1-5242A1D98BDA}"/>
                </a:ext>
              </a:extLst>
            </p:cNvPr>
            <p:cNvPicPr>
              <a:picLocks noChangeAspect="1"/>
            </p:cNvPicPr>
            <p:nvPr/>
          </p:nvPicPr>
          <p:blipFill>
            <a:blip r:embed="rId6"/>
            <a:stretch>
              <a:fillRect/>
            </a:stretch>
          </p:blipFill>
          <p:spPr>
            <a:xfrm>
              <a:off x="7815242" y="2624613"/>
              <a:ext cx="4240121" cy="1805978"/>
            </a:xfrm>
            <a:prstGeom prst="rect">
              <a:avLst/>
            </a:prstGeom>
            <a:ln>
              <a:noFill/>
            </a:ln>
            <a:effectLst>
              <a:outerShdw blurRad="190500" algn="tl" rotWithShape="0">
                <a:srgbClr val="000000">
                  <a:alpha val="70000"/>
                </a:srgbClr>
              </a:outerShdw>
            </a:effectLst>
          </p:spPr>
        </p:pic>
        <p:sp>
          <p:nvSpPr>
            <p:cNvPr id="25" name="文本框 24">
              <a:extLst>
                <a:ext uri="{FF2B5EF4-FFF2-40B4-BE49-F238E27FC236}">
                  <a16:creationId xmlns:a16="http://schemas.microsoft.com/office/drawing/2014/main" id="{CA3847A0-632F-EBCF-CD4B-E0A636ECDA6D}"/>
                </a:ext>
              </a:extLst>
            </p:cNvPr>
            <p:cNvSpPr txBox="1"/>
            <p:nvPr/>
          </p:nvSpPr>
          <p:spPr>
            <a:xfrm>
              <a:off x="7815242" y="3869957"/>
              <a:ext cx="1569660" cy="646331"/>
            </a:xfrm>
            <a:prstGeom prst="rect">
              <a:avLst/>
            </a:prstGeom>
            <a:noFill/>
          </p:spPr>
          <p:txBody>
            <a:bodyPr wrap="none" rtlCol="0">
              <a:spAutoFit/>
            </a:bodyPr>
            <a:lstStyle/>
            <a:p>
              <a:r>
                <a:rPr lang="en-US" altLang="zh-CN" dirty="0" err="1">
                  <a:latin typeface="Times New Roman" panose="02020603050405020304" pitchFamily="18" charset="0"/>
                  <a:ea typeface="宋体" panose="02010600030101010101" pitchFamily="2" charset="-122"/>
                  <a:sym typeface="Times New Roman" panose="02020603050405020304" pitchFamily="18" charset="0"/>
                </a:rPr>
                <a:t>Hausdorff</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sym typeface="Times New Roman" panose="02020603050405020304" pitchFamily="18" charset="0"/>
                </a:rPr>
                <a:t>豪斯多夫距离</a:t>
              </a:r>
            </a:p>
          </p:txBody>
        </p:sp>
      </p:grpSp>
    </p:spTree>
    <p:extLst>
      <p:ext uri="{BB962C8B-B14F-4D97-AF65-F5344CB8AC3E}">
        <p14:creationId xmlns:p14="http://schemas.microsoft.com/office/powerpoint/2010/main" val="71090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39" y="285770"/>
            <a:ext cx="12174463"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 </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内容</a:t>
            </a:r>
            <a:endPar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 name="文本框 2">
            <a:extLst>
              <a:ext uri="{FF2B5EF4-FFF2-40B4-BE49-F238E27FC236}">
                <a16:creationId xmlns:a16="http://schemas.microsoft.com/office/drawing/2014/main" id="{692367AD-CCA8-0639-40D0-235DE17DD281}"/>
              </a:ext>
            </a:extLst>
          </p:cNvPr>
          <p:cNvSpPr txBox="1"/>
          <p:nvPr/>
        </p:nvSpPr>
        <p:spPr>
          <a:xfrm>
            <a:off x="194711" y="1140542"/>
            <a:ext cx="11094177" cy="4093428"/>
          </a:xfrm>
          <a:prstGeom prst="rect">
            <a:avLst/>
          </a:prstGeom>
          <a:noFill/>
        </p:spPr>
        <p:txBody>
          <a:bodyPr wrap="square" rtlCol="0">
            <a:spAutoFit/>
          </a:bodyPr>
          <a:lstStyle/>
          <a:p>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如何捕捉轨迹之间的时间相关性                                                           </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时间建模模块</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TMM</a:t>
            </a:r>
            <a:r>
              <a:rPr lang="en-US" altLang="zh-CN" sz="20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           </a:t>
            </a:r>
          </a:p>
          <a:p>
            <a:r>
              <a:rPr lang="en-US" altLang="zh-CN" sz="2000"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                                                                                          </a:t>
            </a:r>
            <a:endParaRPr lang="en-US" altLang="zh-CN" sz="2000"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sz="2000"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sz="2000"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endParaRPr>
          </a:p>
          <a:p>
            <a:pPr marL="285750" indent="-285750">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如何融合时空轨迹嵌入，实现统一的时空相似性学习                       </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时空协同融合模块</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STCF</a:t>
            </a:r>
          </a:p>
          <a:p>
            <a:pPr marL="285750" indent="-285750">
              <a:buFont typeface="Wingdings" panose="05000000000000000000" pitchFamily="2" charset="2"/>
              <a:buChar char="n"/>
            </a:pP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如何优化模型以提高有效性和效率                                                      </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新的三元组采样策略</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课程学习</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两种融合方法</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                                                   </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9" name="对话气泡: 圆角矩形 8">
            <a:extLst>
              <a:ext uri="{FF2B5EF4-FFF2-40B4-BE49-F238E27FC236}">
                <a16:creationId xmlns:a16="http://schemas.microsoft.com/office/drawing/2014/main" id="{DC6962D1-F65F-629F-1E07-F4E6D99BCD5E}"/>
              </a:ext>
            </a:extLst>
          </p:cNvPr>
          <p:cNvSpPr/>
          <p:nvPr/>
        </p:nvSpPr>
        <p:spPr>
          <a:xfrm>
            <a:off x="595420" y="1952549"/>
            <a:ext cx="3280380" cy="612648"/>
          </a:xfrm>
          <a:prstGeom prst="wedgeRoundRectCallout">
            <a:avLst>
              <a:gd name="adj1" fmla="val 41846"/>
              <a:gd name="adj2" fmla="val -7791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Times New Roman" panose="02020603050405020304" pitchFamily="18" charset="0"/>
                <a:ea typeface="宋体" panose="02010600030101010101" pitchFamily="2" charset="-122"/>
                <a:sym typeface="Times New Roman" panose="02020603050405020304" pitchFamily="18" charset="0"/>
              </a:rPr>
              <a:t>时间有很强的连续性和周期性</a:t>
            </a:r>
          </a:p>
        </p:txBody>
      </p:sp>
      <p:sp>
        <p:nvSpPr>
          <p:cNvPr id="13" name="对话气泡: 圆角矩形 12">
            <a:extLst>
              <a:ext uri="{FF2B5EF4-FFF2-40B4-BE49-F238E27FC236}">
                <a16:creationId xmlns:a16="http://schemas.microsoft.com/office/drawing/2014/main" id="{23A8BFDC-2750-79D7-FEB2-30E1C3E8D4BF}"/>
              </a:ext>
            </a:extLst>
          </p:cNvPr>
          <p:cNvSpPr/>
          <p:nvPr/>
        </p:nvSpPr>
        <p:spPr>
          <a:xfrm>
            <a:off x="595420" y="3187256"/>
            <a:ext cx="3822833" cy="612648"/>
          </a:xfrm>
          <a:prstGeom prst="wedgeRoundRectCallout">
            <a:avLst>
              <a:gd name="adj1" fmla="val 39286"/>
              <a:gd name="adj2" fmla="val -7260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Times New Roman" panose="02020603050405020304" pitchFamily="18" charset="0"/>
                <a:ea typeface="宋体" panose="02010600030101010101" pitchFamily="2" charset="-122"/>
                <a:sym typeface="Times New Roman" panose="02020603050405020304" pitchFamily="18" charset="0"/>
              </a:rPr>
              <a:t>不同用户赋予空间和时间相似性不同权重以适应不同应用</a:t>
            </a:r>
          </a:p>
        </p:txBody>
      </p:sp>
      <p:sp>
        <p:nvSpPr>
          <p:cNvPr id="14" name="对话气泡: 圆角矩形 13">
            <a:extLst>
              <a:ext uri="{FF2B5EF4-FFF2-40B4-BE49-F238E27FC236}">
                <a16:creationId xmlns:a16="http://schemas.microsoft.com/office/drawing/2014/main" id="{2DD11512-DF87-B45D-70A3-44755E46BFD5}"/>
              </a:ext>
            </a:extLst>
          </p:cNvPr>
          <p:cNvSpPr/>
          <p:nvPr/>
        </p:nvSpPr>
        <p:spPr>
          <a:xfrm>
            <a:off x="595420" y="4429581"/>
            <a:ext cx="3697731" cy="641327"/>
          </a:xfrm>
          <a:prstGeom prst="wedgeRoundRectCallout">
            <a:avLst>
              <a:gd name="adj1" fmla="val 40099"/>
              <a:gd name="adj2" fmla="val -6819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Times New Roman" panose="02020603050405020304" pitchFamily="18" charset="0"/>
                <a:ea typeface="宋体" panose="02010600030101010101" pitchFamily="2" charset="-122"/>
                <a:sym typeface="Times New Roman" panose="02020603050405020304" pitchFamily="18" charset="0"/>
              </a:rPr>
              <a:t>目标的有效性</a:t>
            </a:r>
            <a:r>
              <a:rPr lang="en-US" altLang="zh-CN"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相似性查询的质量</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gn="ctr"/>
            <a:r>
              <a:rPr lang="zh-CN" altLang="en-US" dirty="0">
                <a:latin typeface="Times New Roman" panose="02020603050405020304" pitchFamily="18" charset="0"/>
                <a:ea typeface="宋体" panose="02010600030101010101" pitchFamily="2" charset="-122"/>
                <a:sym typeface="Times New Roman" panose="02020603050405020304" pitchFamily="18" charset="0"/>
              </a:rPr>
              <a:t>效率</a:t>
            </a:r>
            <a:r>
              <a:rPr lang="en-US" altLang="zh-CN"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模型收敛速度</a:t>
            </a:r>
          </a:p>
        </p:txBody>
      </p:sp>
      <p:sp>
        <p:nvSpPr>
          <p:cNvPr id="4" name="文本框 3">
            <a:extLst>
              <a:ext uri="{FF2B5EF4-FFF2-40B4-BE49-F238E27FC236}">
                <a16:creationId xmlns:a16="http://schemas.microsoft.com/office/drawing/2014/main" id="{82BFE00D-A5E0-1DB6-109C-20E634227DCF}"/>
              </a:ext>
            </a:extLst>
          </p:cNvPr>
          <p:cNvSpPr txBox="1"/>
          <p:nvPr/>
        </p:nvSpPr>
        <p:spPr>
          <a:xfrm>
            <a:off x="389423" y="5584312"/>
            <a:ext cx="10478273" cy="646331"/>
          </a:xfrm>
          <a:prstGeom prst="rect">
            <a:avLst/>
          </a:prstGeom>
          <a:solidFill>
            <a:schemeClr val="bg2"/>
          </a:solidFill>
        </p:spPr>
        <p:txBody>
          <a:bodyPr wrap="square">
            <a:spAutoFit/>
          </a:bodyPr>
          <a:lstStyle/>
          <a:p>
            <a:r>
              <a:rPr lang="zh-CN" altLang="en-US" b="1" i="0" dirty="0">
                <a:solidFill>
                  <a:srgbClr val="333333"/>
                </a:solidFill>
                <a:effectLst/>
                <a:latin typeface="Helvetica Neue"/>
              </a:rPr>
              <a:t>课程学习（</a:t>
            </a:r>
            <a:r>
              <a:rPr lang="en-US" altLang="zh-CN" b="1" i="0" dirty="0">
                <a:solidFill>
                  <a:srgbClr val="333333"/>
                </a:solidFill>
                <a:effectLst/>
                <a:latin typeface="Helvetica Neue"/>
              </a:rPr>
              <a:t>Curriculum Learning</a:t>
            </a:r>
            <a:r>
              <a:rPr lang="zh-CN" altLang="en-US" b="1" i="0" dirty="0">
                <a:solidFill>
                  <a:srgbClr val="333333"/>
                </a:solidFill>
                <a:effectLst/>
                <a:latin typeface="Helvetica Neue"/>
              </a:rPr>
              <a:t>，</a:t>
            </a:r>
            <a:r>
              <a:rPr lang="en-US" altLang="zh-CN" b="1" i="0" dirty="0">
                <a:solidFill>
                  <a:srgbClr val="333333"/>
                </a:solidFill>
                <a:effectLst/>
                <a:latin typeface="Helvetica Neue"/>
              </a:rPr>
              <a:t>CL</a:t>
            </a:r>
            <a:r>
              <a:rPr lang="zh-CN" altLang="en-US" b="1" i="0" dirty="0">
                <a:solidFill>
                  <a:srgbClr val="333333"/>
                </a:solidFill>
                <a:effectLst/>
                <a:latin typeface="Helvetica Neue"/>
              </a:rPr>
              <a:t>）</a:t>
            </a:r>
            <a:r>
              <a:rPr lang="zh-CN" altLang="en-US" b="0" i="0" dirty="0">
                <a:solidFill>
                  <a:srgbClr val="333333"/>
                </a:solidFill>
                <a:effectLst/>
                <a:latin typeface="Helvetica Neue"/>
              </a:rPr>
              <a:t>是一种训练策略，模仿人类的学习过程，主张让模型从容易的样本开始学习，并逐渐进阶到复杂的样本和知识。</a:t>
            </a:r>
            <a:endParaRPr lang="zh-CN" altLang="en-US" dirty="0"/>
          </a:p>
        </p:txBody>
      </p:sp>
    </p:spTree>
    <p:extLst>
      <p:ext uri="{BB962C8B-B14F-4D97-AF65-F5344CB8AC3E}">
        <p14:creationId xmlns:p14="http://schemas.microsoft.com/office/powerpoint/2010/main" val="3442521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11" name="文本框 10"/>
          <p:cNvSpPr txBox="1"/>
          <p:nvPr/>
        </p:nvSpPr>
        <p:spPr>
          <a:xfrm>
            <a:off x="1190839" y="285770"/>
            <a:ext cx="9109299"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 </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内容</a:t>
            </a:r>
            <a:endParaRPr lang="en-US" altLang="zh-CN" sz="2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4" name="文本框 3"/>
          <p:cNvSpPr txBox="1"/>
          <p:nvPr/>
        </p:nvSpPr>
        <p:spPr>
          <a:xfrm>
            <a:off x="389424" y="1424035"/>
            <a:ext cx="11298485" cy="4945456"/>
          </a:xfrm>
          <a:prstGeom prst="rect">
            <a:avLst/>
          </a:prstGeom>
          <a:solidFill>
            <a:schemeClr val="bg1">
              <a:lumMod val="95000"/>
            </a:schemeClr>
          </a:solidFill>
        </p:spPr>
        <p:txBody>
          <a:bodyPr wrap="square" rtlCol="0">
            <a:spAutoFit/>
          </a:bodyPr>
          <a:lstStyle/>
          <a:p>
            <a:pPr marL="285750" indent="-285750">
              <a:lnSpc>
                <a:spcPct val="11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道路网络：                     ，顶点                         表示道路交叉口或道路重点</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10000"/>
              </a:lnSpc>
              <a:buFont typeface="Wingdings" panose="05000000000000000000" pitchFamily="2" charset="2"/>
              <a:buChar char="p"/>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10000"/>
              </a:lnSpc>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GPS</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轨迹：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表示由经纬度组成的观测地理位置</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10000"/>
              </a:lnSpc>
              <a:buFont typeface="Wingdings" panose="05000000000000000000" pitchFamily="2" charset="2"/>
              <a:buChar char="p"/>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1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路网中的轨迹：地图匹配程序将轨迹与</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OpenStreetMap</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中路网匹配映射。</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1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空间轨迹                                             和时间轨迹</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1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1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相似性函数：空间和时间相似性的加权线性组合</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1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1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1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1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学习目标：神经网络驱动函数             最大程度地接近</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1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1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1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10000"/>
              </a:lnSpc>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8" name="图片 7">
            <a:extLst>
              <a:ext uri="{FF2B5EF4-FFF2-40B4-BE49-F238E27FC236}">
                <a16:creationId xmlns:a16="http://schemas.microsoft.com/office/drawing/2014/main" id="{37736F6D-644A-1E57-0A73-82B793212DBD}"/>
              </a:ext>
            </a:extLst>
          </p:cNvPr>
          <p:cNvPicPr>
            <a:picLocks noChangeAspect="1"/>
          </p:cNvPicPr>
          <p:nvPr/>
        </p:nvPicPr>
        <p:blipFill>
          <a:blip r:embed="rId3"/>
          <a:stretch>
            <a:fillRect/>
          </a:stretch>
        </p:blipFill>
        <p:spPr>
          <a:xfrm>
            <a:off x="1787345" y="1505078"/>
            <a:ext cx="1304762" cy="304762"/>
          </a:xfrm>
          <a:prstGeom prst="rect">
            <a:avLst/>
          </a:prstGeom>
        </p:spPr>
      </p:pic>
      <p:pic>
        <p:nvPicPr>
          <p:cNvPr id="12" name="图片 11">
            <a:extLst>
              <a:ext uri="{FF2B5EF4-FFF2-40B4-BE49-F238E27FC236}">
                <a16:creationId xmlns:a16="http://schemas.microsoft.com/office/drawing/2014/main" id="{E75CFCC6-45BD-3C41-2B31-D1E54DBAA450}"/>
              </a:ext>
            </a:extLst>
          </p:cNvPr>
          <p:cNvPicPr>
            <a:picLocks noChangeAspect="1"/>
          </p:cNvPicPr>
          <p:nvPr/>
        </p:nvPicPr>
        <p:blipFill>
          <a:blip r:embed="rId4"/>
          <a:stretch>
            <a:fillRect/>
          </a:stretch>
        </p:blipFill>
        <p:spPr>
          <a:xfrm>
            <a:off x="3813837" y="1487668"/>
            <a:ext cx="1352381" cy="304762"/>
          </a:xfrm>
          <a:prstGeom prst="rect">
            <a:avLst/>
          </a:prstGeom>
        </p:spPr>
      </p:pic>
      <p:pic>
        <p:nvPicPr>
          <p:cNvPr id="14" name="图片 13">
            <a:extLst>
              <a:ext uri="{FF2B5EF4-FFF2-40B4-BE49-F238E27FC236}">
                <a16:creationId xmlns:a16="http://schemas.microsoft.com/office/drawing/2014/main" id="{EF29D8AA-CF57-7C71-384C-6741BE4BDE9C}"/>
              </a:ext>
            </a:extLst>
          </p:cNvPr>
          <p:cNvPicPr>
            <a:picLocks noChangeAspect="1"/>
          </p:cNvPicPr>
          <p:nvPr/>
        </p:nvPicPr>
        <p:blipFill>
          <a:blip r:embed="rId5"/>
          <a:stretch>
            <a:fillRect/>
          </a:stretch>
        </p:blipFill>
        <p:spPr>
          <a:xfrm>
            <a:off x="1787345" y="2070905"/>
            <a:ext cx="3980952" cy="342857"/>
          </a:xfrm>
          <a:prstGeom prst="rect">
            <a:avLst/>
          </a:prstGeom>
        </p:spPr>
      </p:pic>
      <p:pic>
        <p:nvPicPr>
          <p:cNvPr id="16" name="图片 15">
            <a:extLst>
              <a:ext uri="{FF2B5EF4-FFF2-40B4-BE49-F238E27FC236}">
                <a16:creationId xmlns:a16="http://schemas.microsoft.com/office/drawing/2014/main" id="{2AFD7566-6A70-82E0-1ECF-86A9F680E19D}"/>
              </a:ext>
            </a:extLst>
          </p:cNvPr>
          <p:cNvPicPr>
            <a:picLocks noChangeAspect="1"/>
          </p:cNvPicPr>
          <p:nvPr/>
        </p:nvPicPr>
        <p:blipFill>
          <a:blip r:embed="rId6"/>
          <a:stretch>
            <a:fillRect/>
          </a:stretch>
        </p:blipFill>
        <p:spPr>
          <a:xfrm>
            <a:off x="3341545" y="2973481"/>
            <a:ext cx="2466667" cy="323810"/>
          </a:xfrm>
          <a:prstGeom prst="rect">
            <a:avLst/>
          </a:prstGeom>
        </p:spPr>
      </p:pic>
      <p:pic>
        <p:nvPicPr>
          <p:cNvPr id="18" name="图片 17">
            <a:extLst>
              <a:ext uri="{FF2B5EF4-FFF2-40B4-BE49-F238E27FC236}">
                <a16:creationId xmlns:a16="http://schemas.microsoft.com/office/drawing/2014/main" id="{A64AD72F-8571-3A8D-C7A6-028BA9A5D8D4}"/>
              </a:ext>
            </a:extLst>
          </p:cNvPr>
          <p:cNvPicPr>
            <a:picLocks noChangeAspect="1"/>
          </p:cNvPicPr>
          <p:nvPr/>
        </p:nvPicPr>
        <p:blipFill>
          <a:blip r:embed="rId7"/>
          <a:stretch>
            <a:fillRect/>
          </a:stretch>
        </p:blipFill>
        <p:spPr>
          <a:xfrm>
            <a:off x="7032284" y="2940801"/>
            <a:ext cx="2514286" cy="342857"/>
          </a:xfrm>
          <a:prstGeom prst="rect">
            <a:avLst/>
          </a:prstGeom>
        </p:spPr>
      </p:pic>
      <p:pic>
        <p:nvPicPr>
          <p:cNvPr id="22" name="图片 21">
            <a:extLst>
              <a:ext uri="{FF2B5EF4-FFF2-40B4-BE49-F238E27FC236}">
                <a16:creationId xmlns:a16="http://schemas.microsoft.com/office/drawing/2014/main" id="{C3B0BFE2-842F-3A54-14FA-5EE30288FECD}"/>
              </a:ext>
            </a:extLst>
          </p:cNvPr>
          <p:cNvPicPr>
            <a:picLocks noChangeAspect="1"/>
          </p:cNvPicPr>
          <p:nvPr/>
        </p:nvPicPr>
        <p:blipFill>
          <a:blip r:embed="rId8"/>
          <a:stretch>
            <a:fillRect/>
          </a:stretch>
        </p:blipFill>
        <p:spPr>
          <a:xfrm>
            <a:off x="1458725" y="4001162"/>
            <a:ext cx="6232308" cy="526674"/>
          </a:xfrm>
          <a:prstGeom prst="rect">
            <a:avLst/>
          </a:prstGeom>
        </p:spPr>
      </p:pic>
      <p:pic>
        <p:nvPicPr>
          <p:cNvPr id="24" name="图片 23">
            <a:extLst>
              <a:ext uri="{FF2B5EF4-FFF2-40B4-BE49-F238E27FC236}">
                <a16:creationId xmlns:a16="http://schemas.microsoft.com/office/drawing/2014/main" id="{0D8DEE83-3E2B-391F-9834-098864B85503}"/>
              </a:ext>
            </a:extLst>
          </p:cNvPr>
          <p:cNvPicPr>
            <a:picLocks noChangeAspect="1"/>
          </p:cNvPicPr>
          <p:nvPr/>
        </p:nvPicPr>
        <p:blipFill>
          <a:blip r:embed="rId9"/>
          <a:stretch>
            <a:fillRect/>
          </a:stretch>
        </p:blipFill>
        <p:spPr>
          <a:xfrm>
            <a:off x="8046614" y="4213550"/>
            <a:ext cx="1095238" cy="314286"/>
          </a:xfrm>
          <a:prstGeom prst="rect">
            <a:avLst/>
          </a:prstGeom>
        </p:spPr>
      </p:pic>
      <p:pic>
        <p:nvPicPr>
          <p:cNvPr id="26" name="图片 25">
            <a:extLst>
              <a:ext uri="{FF2B5EF4-FFF2-40B4-BE49-F238E27FC236}">
                <a16:creationId xmlns:a16="http://schemas.microsoft.com/office/drawing/2014/main" id="{8C2F63EA-CB31-2B8A-87E8-1F656259A60C}"/>
              </a:ext>
            </a:extLst>
          </p:cNvPr>
          <p:cNvPicPr>
            <a:picLocks noChangeAspect="1"/>
          </p:cNvPicPr>
          <p:nvPr/>
        </p:nvPicPr>
        <p:blipFill>
          <a:blip r:embed="rId10"/>
          <a:stretch>
            <a:fillRect/>
          </a:stretch>
        </p:blipFill>
        <p:spPr>
          <a:xfrm>
            <a:off x="3777821" y="4741954"/>
            <a:ext cx="676190" cy="333333"/>
          </a:xfrm>
          <a:prstGeom prst="rect">
            <a:avLst/>
          </a:prstGeom>
        </p:spPr>
      </p:pic>
      <p:pic>
        <p:nvPicPr>
          <p:cNvPr id="28" name="图片 27">
            <a:extLst>
              <a:ext uri="{FF2B5EF4-FFF2-40B4-BE49-F238E27FC236}">
                <a16:creationId xmlns:a16="http://schemas.microsoft.com/office/drawing/2014/main" id="{DC12C074-9B79-AA10-8E95-65B69BAF3524}"/>
              </a:ext>
            </a:extLst>
          </p:cNvPr>
          <p:cNvPicPr>
            <a:picLocks noChangeAspect="1"/>
          </p:cNvPicPr>
          <p:nvPr/>
        </p:nvPicPr>
        <p:blipFill>
          <a:blip r:embed="rId11"/>
          <a:stretch>
            <a:fillRect/>
          </a:stretch>
        </p:blipFill>
        <p:spPr>
          <a:xfrm>
            <a:off x="6106546" y="4760330"/>
            <a:ext cx="1104762" cy="333333"/>
          </a:xfrm>
          <a:prstGeom prst="rect">
            <a:avLst/>
          </a:prstGeom>
        </p:spPr>
      </p:pic>
      <p:pic>
        <p:nvPicPr>
          <p:cNvPr id="30" name="图片 29">
            <a:extLst>
              <a:ext uri="{FF2B5EF4-FFF2-40B4-BE49-F238E27FC236}">
                <a16:creationId xmlns:a16="http://schemas.microsoft.com/office/drawing/2014/main" id="{AF277ECD-6C47-2C85-7CAF-06F8274FE136}"/>
              </a:ext>
            </a:extLst>
          </p:cNvPr>
          <p:cNvPicPr>
            <a:picLocks noChangeAspect="1"/>
          </p:cNvPicPr>
          <p:nvPr/>
        </p:nvPicPr>
        <p:blipFill>
          <a:blip r:embed="rId12"/>
          <a:stretch>
            <a:fillRect/>
          </a:stretch>
        </p:blipFill>
        <p:spPr>
          <a:xfrm>
            <a:off x="2544487" y="5176822"/>
            <a:ext cx="3819048" cy="514286"/>
          </a:xfrm>
          <a:prstGeom prst="rect">
            <a:avLst/>
          </a:prstGeom>
        </p:spPr>
      </p:pic>
      <p:pic>
        <p:nvPicPr>
          <p:cNvPr id="32" name="图片 31">
            <a:extLst>
              <a:ext uri="{FF2B5EF4-FFF2-40B4-BE49-F238E27FC236}">
                <a16:creationId xmlns:a16="http://schemas.microsoft.com/office/drawing/2014/main" id="{E1DB9F4B-6BF7-E9CC-1BBB-FC3BD3308213}"/>
              </a:ext>
            </a:extLst>
          </p:cNvPr>
          <p:cNvPicPr>
            <a:picLocks noChangeAspect="1"/>
          </p:cNvPicPr>
          <p:nvPr/>
        </p:nvPicPr>
        <p:blipFill>
          <a:blip r:embed="rId13"/>
          <a:stretch>
            <a:fillRect/>
          </a:stretch>
        </p:blipFill>
        <p:spPr>
          <a:xfrm>
            <a:off x="790131" y="5728196"/>
            <a:ext cx="8695238" cy="361905"/>
          </a:xfrm>
          <a:prstGeom prst="rect">
            <a:avLst/>
          </a:prstGeom>
        </p:spPr>
      </p:pic>
    </p:spTree>
    <p:extLst>
      <p:ext uri="{BB962C8B-B14F-4D97-AF65-F5344CB8AC3E}">
        <p14:creationId xmlns:p14="http://schemas.microsoft.com/office/powerpoint/2010/main" val="210207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40" y="285770"/>
            <a:ext cx="7699664"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 </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内容</a:t>
            </a:r>
            <a:endParaRPr lang="en-US" altLang="zh-CN" sz="28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 name="文本框 1">
            <a:extLst>
              <a:ext uri="{FF2B5EF4-FFF2-40B4-BE49-F238E27FC236}">
                <a16:creationId xmlns:a16="http://schemas.microsoft.com/office/drawing/2014/main" id="{9FC858D5-5973-70A7-6907-9049EE5FD740}"/>
              </a:ext>
            </a:extLst>
          </p:cNvPr>
          <p:cNvSpPr txBox="1"/>
          <p:nvPr/>
        </p:nvSpPr>
        <p:spPr>
          <a:xfrm>
            <a:off x="388564" y="4110849"/>
            <a:ext cx="11414872" cy="1730730"/>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利用相似和不相似轨迹对构建相似性三元组；</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spcAft>
                <a:spcPts val="1200"/>
              </a:spcAft>
              <a:buFont typeface="Wingdings" panose="05000000000000000000" pitchFamily="2" charset="2"/>
              <a:buChar char="p"/>
            </a:pP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同时考虑空间和时间纬度学习嵌入轨迹；</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spcAft>
                <a:spcPts val="1200"/>
              </a:spcAft>
              <a:buFont typeface="Wingdings" panose="05000000000000000000" pitchFamily="2" charset="2"/>
              <a:buChar char="p"/>
            </a:pP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学习轨迹嵌入直至嵌入向量的轨迹相似性接近地面实况相似性。</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9" name="图片 8">
            <a:extLst>
              <a:ext uri="{FF2B5EF4-FFF2-40B4-BE49-F238E27FC236}">
                <a16:creationId xmlns:a16="http://schemas.microsoft.com/office/drawing/2014/main" id="{20A5850F-C119-5D67-139E-3214AC4FC6AA}"/>
              </a:ext>
            </a:extLst>
          </p:cNvPr>
          <p:cNvPicPr>
            <a:picLocks noChangeAspect="1"/>
          </p:cNvPicPr>
          <p:nvPr/>
        </p:nvPicPr>
        <p:blipFill>
          <a:blip r:embed="rId3"/>
          <a:srcRect/>
          <a:stretch/>
        </p:blipFill>
        <p:spPr>
          <a:xfrm>
            <a:off x="1091759" y="1039326"/>
            <a:ext cx="9096337" cy="2902742"/>
          </a:xfrm>
          <a:prstGeom prst="rect">
            <a:avLst/>
          </a:prstGeom>
        </p:spPr>
      </p:pic>
      <p:sp>
        <p:nvSpPr>
          <p:cNvPr id="3" name="对话气泡: 圆角矩形 2">
            <a:extLst>
              <a:ext uri="{FF2B5EF4-FFF2-40B4-BE49-F238E27FC236}">
                <a16:creationId xmlns:a16="http://schemas.microsoft.com/office/drawing/2014/main" id="{48AAEBA3-1342-FAE3-A20D-04E4FB5E41AC}"/>
              </a:ext>
            </a:extLst>
          </p:cNvPr>
          <p:cNvSpPr/>
          <p:nvPr/>
        </p:nvSpPr>
        <p:spPr>
          <a:xfrm>
            <a:off x="5751871" y="4594398"/>
            <a:ext cx="2123768" cy="612648"/>
          </a:xfrm>
          <a:prstGeom prst="wedgeRoundRectCallout">
            <a:avLst>
              <a:gd name="adj1" fmla="val -61111"/>
              <a:gd name="adj2" fmla="val -9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Times New Roman" panose="02020603050405020304" pitchFamily="18" charset="0"/>
                <a:ea typeface="宋体" panose="02010600030101010101" pitchFamily="2" charset="-122"/>
                <a:sym typeface="Times New Roman" panose="02020603050405020304" pitchFamily="18" charset="0"/>
              </a:rPr>
              <a:t>嵌入的本质是压缩</a:t>
            </a:r>
          </a:p>
        </p:txBody>
      </p:sp>
    </p:spTree>
    <p:extLst>
      <p:ext uri="{BB962C8B-B14F-4D97-AF65-F5344CB8AC3E}">
        <p14:creationId xmlns:p14="http://schemas.microsoft.com/office/powerpoint/2010/main" val="16016179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
  <p:tag name="ISPRING_FIRST_PUBLISH" val="1"/>
  <p:tag name="KSO_WPP_MARK_KEY" val="a771e3f4-7510-4713-9ee7-2dd86eb9067a"/>
  <p:tag name="COMMONDATA" val="eyJoZGlkIjoiOWUyZjA3ZmM1M2RjMjEyZTI1MzhlMTNiOGNjNWFhN2UifQ=="/>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6E4E4"/>
      </a:lt2>
      <a:accent1>
        <a:srgbClr val="2D84A9"/>
      </a:accent1>
      <a:accent2>
        <a:srgbClr val="BF0000"/>
      </a:accent2>
      <a:accent3>
        <a:srgbClr val="2D84A9"/>
      </a:accent3>
      <a:accent4>
        <a:srgbClr val="BF0000"/>
      </a:accent4>
      <a:accent5>
        <a:srgbClr val="2D84A9"/>
      </a:accent5>
      <a:accent6>
        <a:srgbClr val="BF0000"/>
      </a:accent6>
      <a:hlink>
        <a:srgbClr val="0563C1"/>
      </a:hlink>
      <a:folHlink>
        <a:srgbClr val="954D72"/>
      </a:folHlink>
    </a:clrScheme>
    <a:fontScheme name="2jf5otcl">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6E4E4"/>
    </a:lt2>
    <a:accent1>
      <a:srgbClr val="2D84A9"/>
    </a:accent1>
    <a:accent2>
      <a:srgbClr val="BF0000"/>
    </a:accent2>
    <a:accent3>
      <a:srgbClr val="2D84A9"/>
    </a:accent3>
    <a:accent4>
      <a:srgbClr val="BF0000"/>
    </a:accent4>
    <a:accent5>
      <a:srgbClr val="2D84A9"/>
    </a:accent5>
    <a:accent6>
      <a:srgbClr val="BF0000"/>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otalTime>6606</TotalTime>
  <Words>2649</Words>
  <Application>Microsoft Office PowerPoint</Application>
  <PresentationFormat>宽屏</PresentationFormat>
  <Paragraphs>306</Paragraphs>
  <Slides>22</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Helvetica Neue</vt:lpstr>
      <vt:lpstr>等线</vt:lpstr>
      <vt:lpstr>Microsoft YaHei</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Administrator</dc:creator>
  <cp:lastModifiedBy>媛媛 庞</cp:lastModifiedBy>
  <cp:revision>511</cp:revision>
  <dcterms:created xsi:type="dcterms:W3CDTF">2019-03-04T05:49:00Z</dcterms:created>
  <dcterms:modified xsi:type="dcterms:W3CDTF">2024-01-05T12:40:05Z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045E34B933CC4174832FB86F94881594</vt:lpwstr>
  </property>
  <property fmtid="{D5CDD505-2E9C-101B-9397-08002B2CF9AE}" pid="3" name="KSOProductBuildVer">
    <vt:lpwstr>2052-11.1.0.12598</vt:lpwstr>
  </property>
</Properties>
</file>