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9" r:id="rId2"/>
    <p:sldId id="257" r:id="rId3"/>
    <p:sldId id="421" r:id="rId4"/>
    <p:sldId id="425" r:id="rId5"/>
    <p:sldId id="401" r:id="rId6"/>
    <p:sldId id="426" r:id="rId7"/>
    <p:sldId id="408" r:id="rId8"/>
    <p:sldId id="427" r:id="rId9"/>
    <p:sldId id="410" r:id="rId10"/>
    <p:sldId id="416" r:id="rId11"/>
    <p:sldId id="411" r:id="rId12"/>
    <p:sldId id="428" r:id="rId13"/>
    <p:sldId id="419" r:id="rId14"/>
    <p:sldId id="429" r:id="rId15"/>
    <p:sldId id="431" r:id="rId16"/>
    <p:sldId id="424" r:id="rId17"/>
    <p:sldId id="280" r:id="rId18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84A9"/>
    <a:srgbClr val="C00000"/>
    <a:srgbClr val="E5E5E5"/>
    <a:srgbClr val="30A665"/>
    <a:srgbClr val="D0E8F3"/>
    <a:srgbClr val="F7F7F7"/>
    <a:srgbClr val="F0F0F0"/>
    <a:srgbClr val="632B8D"/>
    <a:srgbClr val="00FE00"/>
    <a:srgbClr val="31A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868" autoAdjust="0"/>
    <p:restoredTop sz="85562" autoAdjust="0"/>
  </p:normalViewPr>
  <p:slideViewPr>
    <p:cSldViewPr snapToGrid="0" showGuides="1">
      <p:cViewPr varScale="1">
        <p:scale>
          <a:sx n="70" d="100"/>
          <a:sy n="70" d="100"/>
        </p:scale>
        <p:origin x="103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8EAAD-B2CC-431F-8762-3FC732074C7F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A81A5-8BA8-46CA-A0EB-12669391404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6995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1569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8338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258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1514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37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="0" i="0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3975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22096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6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083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以下是路线预测问题中相关概念的定义，路线预测问题最终要解决的是</a:t>
            </a:r>
            <a:r>
              <a:rPr lang="zh-CN" altLang="en-US" b="0" i="0" dirty="0">
                <a:solidFill>
                  <a:srgbClr val="010101"/>
                </a:solidFill>
                <a:effectLst/>
                <a:latin typeface="system-ui"/>
              </a:rPr>
              <a:t>给定一个工作人员</a:t>
            </a:r>
            <a:r>
              <a:rPr lang="en-US" altLang="zh-CN" b="0" i="0" dirty="0">
                <a:solidFill>
                  <a:srgbClr val="010101"/>
                </a:solidFill>
                <a:effectLst/>
                <a:latin typeface="system-ui"/>
              </a:rPr>
              <a:t>W</a:t>
            </a:r>
            <a:r>
              <a:rPr lang="zh-CN" altLang="en-US" b="0" i="0" dirty="0">
                <a:solidFill>
                  <a:srgbClr val="010101"/>
                </a:solidFill>
                <a:effectLst/>
                <a:latin typeface="system-ui"/>
              </a:rPr>
              <a:t>在时刻</a:t>
            </a:r>
            <a:r>
              <a:rPr lang="en-US" altLang="zh-CN" b="0" i="0" dirty="0">
                <a:solidFill>
                  <a:srgbClr val="010101"/>
                </a:solidFill>
                <a:effectLst/>
                <a:latin typeface="system-ui"/>
              </a:rPr>
              <a:t>t</a:t>
            </a:r>
            <a:r>
              <a:rPr lang="zh-CN" altLang="en-US" b="0" i="0" dirty="0">
                <a:solidFill>
                  <a:srgbClr val="010101"/>
                </a:solidFill>
                <a:effectLst/>
                <a:latin typeface="system-ui"/>
              </a:rPr>
              <a:t>的已完成和未完成的任务，学习一个函数来预测工作人员满足给定路线约束的未来服务路线。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211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5342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908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796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i="0">
                    <a:latin typeface="Cambria Math" panose="02040503050406030204" pitchFamily="18" charset="0"/>
                    <a:sym typeface="Times New Roman" panose="02020603050405020304" pitchFamily="18" charset="0"/>
                  </a:rPr>
                  <a:t>𝜎是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非线性激活函数，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c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ij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是邻接权重，</a:t>
                </a:r>
                <a:r>
                  <a:rPr lang="en-US" altLang="zh-CN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W</a:t>
                </a:r>
                <a:r>
                  <a:rPr lang="en-US" altLang="zh-CN" baseline="-25000" dirty="0" err="1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s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是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G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中所有顶点共享的可学习矩阵，</a:t>
                </a: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||</a:t>
                </a:r>
                <a:r>
                  <a:rPr lang="zh-CN" altLang="en-US" dirty="0">
                    <a:latin typeface="Times New Roman" panose="02020603050405020304" pitchFamily="18" charset="0"/>
                    <a:ea typeface="宋体" panose="02010600030101010101" pitchFamily="2" charset="-122"/>
                    <a:sym typeface="Times New Roman" panose="02020603050405020304" pitchFamily="18" charset="0"/>
                  </a:rPr>
                  <a:t>表示连接操作。</a:t>
                </a:r>
              </a:p>
              <a:p>
                <a:endParaRPr lang="zh-CN" altLang="en-US" dirty="0"/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A81A5-8BA8-46CA-A0EB-12669391404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58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9BB2C-214F-4ECA-B668-C69368B461C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5">
            <a:extLst>
              <a:ext uri="{FF2B5EF4-FFF2-40B4-BE49-F238E27FC236}">
                <a16:creationId xmlns:a16="http://schemas.microsoft.com/office/drawing/2014/main" id="{9C9745CE-B000-4E82-8145-B2417A3DC0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72264" y="64540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FAB038C-BA85-4F49-9F3F-901880460BA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9862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9BB2C-214F-4ECA-B668-C69368B461C3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EFC0E-2FD6-46EF-A188-B70EEC57A27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4145" y="3929308"/>
            <a:ext cx="409903" cy="2931465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03951" y="3929308"/>
            <a:ext cx="409903" cy="293146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-100508" y="2612206"/>
            <a:ext cx="12340730" cy="954107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Graph2Route: A Dynamic Spatial-Temporal Graph Neural Network for Pick-up and Delivery Route Prediction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83F572-1BA5-440A-ACAA-DEDDFAB17305}"/>
              </a:ext>
            </a:extLst>
          </p:cNvPr>
          <p:cNvSpPr txBox="1"/>
          <p:nvPr/>
        </p:nvSpPr>
        <p:spPr>
          <a:xfrm>
            <a:off x="420558" y="489937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汇报人：白云迪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A784002-B04A-2F38-016B-A89271BF3B0B}"/>
              </a:ext>
            </a:extLst>
          </p:cNvPr>
          <p:cNvSpPr txBox="1"/>
          <p:nvPr/>
        </p:nvSpPr>
        <p:spPr>
          <a:xfrm>
            <a:off x="420558" y="4235518"/>
            <a:ext cx="6801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ACM SIGKDD Conference on Knowledge Discovery and Data Mining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9A53-C8A5-6D61-81A1-80C21ECC6327}"/>
              </a:ext>
            </a:extLst>
          </p:cNvPr>
          <p:cNvSpPr txBox="1"/>
          <p:nvPr/>
        </p:nvSpPr>
        <p:spPr>
          <a:xfrm>
            <a:off x="447521" y="5840282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2023/1/28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769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方法：模型训练和预测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5007" y="1039326"/>
            <a:ext cx="11617569" cy="37272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样本构建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选择新加入节点的时刻进行图建模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损失函数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在解码过程中会选择概率最大的节点作为输出，将其看作多分类问题，使用交叉熵损失函数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预测过程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每次输入为某一时刻的时空图，不包含新加入节点的过程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883EEA0-2A7B-5AC2-5509-A1D0004CC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504" y="2982340"/>
            <a:ext cx="4237839" cy="719215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DA02442C-D905-FA4E-A860-C4100C12BAC8}"/>
              </a:ext>
            </a:extLst>
          </p:cNvPr>
          <p:cNvSpPr txBox="1"/>
          <p:nvPr/>
        </p:nvSpPr>
        <p:spPr>
          <a:xfrm>
            <a:off x="3048000" y="3701555"/>
            <a:ext cx="6096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所有工人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|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所有新加入节点的时刻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 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|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Times New Roman" panose="02020603050405020304" pitchFamily="18" charset="0"/>
              </a:rPr>
              <a:t>所有节点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752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88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  <a:endParaRPr lang="zh-CN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B0DF4-3BFC-96C5-B951-F69266E7395D}"/>
              </a:ext>
            </a:extLst>
          </p:cNvPr>
          <p:cNvSpPr txBox="1"/>
          <p:nvPr/>
        </p:nvSpPr>
        <p:spPr>
          <a:xfrm>
            <a:off x="319195" y="1133475"/>
            <a:ext cx="11099385" cy="31790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数据集：分别从饿了么与菜鸟获取的两种数据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Baseline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DeepRoute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包含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Transformer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的编码器和注意力机制的解码器，采用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Pointer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架构对整个路线进行循环解码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DeepRoute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：额外添加一个编码模块模拟工人的决策偏好，同时考虑到最近访问的路线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B0B4ED8-97DC-35F3-F3D8-9377A7AC5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424" y="1704921"/>
            <a:ext cx="5549193" cy="981428"/>
          </a:xfrm>
          <a:prstGeom prst="rect">
            <a:avLst/>
          </a:prstGeom>
        </p:spPr>
      </p:pic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D44235FE-BB7C-8ABD-4466-C7B2BE981D75}"/>
              </a:ext>
            </a:extLst>
          </p:cNvPr>
          <p:cNvSpPr/>
          <p:nvPr/>
        </p:nvSpPr>
        <p:spPr>
          <a:xfrm>
            <a:off x="6253386" y="1133475"/>
            <a:ext cx="2618472" cy="683965"/>
          </a:xfrm>
          <a:prstGeom prst="wedgeRoundRectCallout">
            <a:avLst>
              <a:gd name="adj1" fmla="val -132871"/>
              <a:gd name="adj2" fmla="val 5615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表示未完成任务的平均数量</a:t>
            </a:r>
          </a:p>
        </p:txBody>
      </p:sp>
    </p:spTree>
    <p:extLst>
      <p:ext uri="{BB962C8B-B14F-4D97-AF65-F5344CB8AC3E}">
        <p14:creationId xmlns:p14="http://schemas.microsoft.com/office/powerpoint/2010/main" val="359250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88255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zh-CN" altLang="en-US" sz="32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  <a:endParaRPr lang="zh-CN" altLang="zh-CN" sz="26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BB0DF4-3BFC-96C5-B951-F69266E7395D}"/>
              </a:ext>
            </a:extLst>
          </p:cNvPr>
          <p:cNvSpPr txBox="1"/>
          <p:nvPr/>
        </p:nvSpPr>
        <p:spPr>
          <a:xfrm>
            <a:off x="319195" y="1133475"/>
            <a:ext cx="12359474" cy="6038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验证方法：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KRC(Kendall Rank Correlation):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衡量两个序列之间有序关联的统计标准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任意任务对（</a:t>
            </a:r>
            <a:r>
              <a:rPr lang="en-US" altLang="zh-CN" sz="1600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, j)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，如果                             并且                                或者                                 并且                                表示任务对一致   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                 Nc/Nd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表示一致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不一致的数量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ED(Edit Distance)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：将一个序列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预测路线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转换为另一个序列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实际路线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所需的最小操作次数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LSD(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位置平方偏差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和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LMD(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位置平均偏差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)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：衡量预测路线偏离实际路线的程度：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HR@k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：前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项命中率，量化两个序列前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项之间的相似性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ACC@k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：计算预测到达时间与真实时间的时间差小于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k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分钟的比率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F04AF750-4038-27DF-692D-4776DEEFB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00" y="2155372"/>
            <a:ext cx="1419965" cy="33630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356D4DAE-8574-991D-109E-7CE16FDCC3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0263" y="2188009"/>
            <a:ext cx="1455547" cy="271033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1A1BDAA-AA47-6FE0-FFAE-1D6C805FBD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3319" y="2165148"/>
            <a:ext cx="1513920" cy="32653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F659BB-9F76-28D6-8989-997856F417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8604" y="2236381"/>
            <a:ext cx="1309992" cy="2710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3169C15-B18C-5B1B-4CA3-0925A0F588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8336" y="2708521"/>
            <a:ext cx="2138561" cy="720479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D2F6A6F-0014-F089-A64F-F0D45A18B2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7615" y="4366322"/>
            <a:ext cx="2715617" cy="65963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A08E6BB3-5C75-A3C4-675B-160ECDE459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5411" y="4377227"/>
            <a:ext cx="2897633" cy="64872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395E756-D441-35E5-408D-2DD9E9DF75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30004" y="5267267"/>
            <a:ext cx="2066395" cy="520868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1256FF33-780D-5057-883F-7218274418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69032" y="6008500"/>
            <a:ext cx="1854733" cy="69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218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121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2796E-E7B2-4A26-B23F-0E3D30EC815A}"/>
              </a:ext>
            </a:extLst>
          </p:cNvPr>
          <p:cNvSpPr txBox="1"/>
          <p:nvPr/>
        </p:nvSpPr>
        <p:spPr>
          <a:xfrm>
            <a:off x="389424" y="1350990"/>
            <a:ext cx="1055071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模型在不同的任务数量下评估模型（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0-11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）与（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0-25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各方法在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Food-PD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中的性能优于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LogisticsP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，在送餐中，未完成任务的平均长度更短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32BA486-F412-1A28-00C5-177BBA597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0" y="1807029"/>
            <a:ext cx="10821369" cy="260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121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2796E-E7B2-4A26-B23F-0E3D30EC815A}"/>
              </a:ext>
            </a:extLst>
          </p:cNvPr>
          <p:cNvSpPr txBox="1"/>
          <p:nvPr/>
        </p:nvSpPr>
        <p:spPr>
          <a:xfrm>
            <a:off x="5758544" y="1175345"/>
            <a:ext cx="64334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消融实验：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w/o GCN: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空间编码中不使用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GCN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w/o GRU: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时间编码中不使用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GRU</a:t>
            </a: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w/o Worker Info: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解码器中不加入工人个性化信息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实验表明时空编码、融合工人个性化信息带来的改进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D01F231-9429-9429-8A78-DAE2554F8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75" y="1687287"/>
            <a:ext cx="5536877" cy="387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430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121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4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2796E-E7B2-4A26-B23F-0E3D30EC815A}"/>
              </a:ext>
            </a:extLst>
          </p:cNvPr>
          <p:cNvSpPr txBox="1"/>
          <p:nvPr/>
        </p:nvSpPr>
        <p:spPr>
          <a:xfrm>
            <a:off x="293915" y="1355858"/>
            <a:ext cx="643345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超参数：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</a:p>
          <a:p>
            <a:pPr algn="just"/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两个数据集中的最佳参数是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实验表明时空编码、融合工人个性化信息带来的改进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buFont typeface="Wingdings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060092-6BF8-FF48-680F-416D3FBF7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949" y="1589313"/>
            <a:ext cx="5149509" cy="217668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EB23512-CC81-93A9-BA3B-7BDDD2201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542" y="2498562"/>
            <a:ext cx="1906478" cy="35818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D6A2545-044B-D62D-901C-F6EE606795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5902" y="2471057"/>
            <a:ext cx="3639639" cy="35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8657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99711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solidFill>
                  <a:srgbClr val="C00000"/>
                </a:solidFill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5F2796E-E7B2-4A26-B23F-0E3D30EC815A}"/>
              </a:ext>
            </a:extLst>
          </p:cNvPr>
          <p:cNvSpPr txBox="1"/>
          <p:nvPr/>
        </p:nvSpPr>
        <p:spPr>
          <a:xfrm>
            <a:off x="595420" y="1208881"/>
            <a:ext cx="11465951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创新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）将原本基于序列的预测模型转换为包含时空信息的图模型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）在解码过程中充分利用图的结构和工人的个性化信息，输出更精确的服务路线；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局限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循环解码机制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循环体系结构可能会遇到效率问题。特别是在现实世界的情况下，例如物流场景，一个工作人员在同一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时间可能承担着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50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个甚至更多的任务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缺乏对道路网络的建模：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只考虑到空间距离，忽视了作为空间信息的路网信息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p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未来研究方向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更高效的解码机制：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从模型结构的角度，研究一种能够同时生成多个输出的非自回归解码器。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从模型压缩的角度，探索一种更轻量级的模型，以加快推理速度泛化到其他领域：社交网络轨迹、移动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	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应用数据等。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道路网络的建模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：在模型设计中对路网进行深度建模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algn="just"/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参考综述：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《A Survey on Service Route and Time Prediction in Instant Delivery: Taxonomy, Progress, and Prospects》</a:t>
            </a:r>
          </a:p>
        </p:txBody>
      </p:sp>
    </p:spTree>
    <p:extLst>
      <p:ext uri="{BB962C8B-B14F-4D97-AF65-F5344CB8AC3E}">
        <p14:creationId xmlns:p14="http://schemas.microsoft.com/office/powerpoint/2010/main" val="25790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8784145" y="1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603951" y="0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6231615" y="3059678"/>
            <a:ext cx="368722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0" b="1" i="0" u="none" strike="noStrike" kern="1200" cap="none" spc="30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rPr>
              <a:t>谢 谢！</a:t>
            </a:r>
            <a:endParaRPr kumimoji="0" lang="en-US" sz="8000" b="1" i="0" u="none" strike="noStrike" kern="1200" cap="none" spc="30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8784145" y="4611562"/>
            <a:ext cx="409903" cy="2249212"/>
          </a:xfrm>
          <a:prstGeom prst="rect">
            <a:avLst/>
          </a:prstGeom>
          <a:solidFill>
            <a:srgbClr val="2D84A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603951" y="4611561"/>
            <a:ext cx="409903" cy="224921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6558237" y="5042352"/>
            <a:ext cx="312459" cy="3124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6558237" y="5499619"/>
            <a:ext cx="312459" cy="312459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+mn-ea"/>
              <a:sym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矩形 116"/>
          <p:cNvSpPr/>
          <p:nvPr/>
        </p:nvSpPr>
        <p:spPr>
          <a:xfrm>
            <a:off x="4079875" y="0"/>
            <a:ext cx="719981" cy="27809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5369714" y="1704093"/>
            <a:ext cx="719981" cy="51539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229905" y="2783487"/>
            <a:ext cx="2833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主要内容</a:t>
            </a:r>
          </a:p>
        </p:txBody>
      </p:sp>
      <p:sp>
        <p:nvSpPr>
          <p:cNvPr id="120" name="文本框 119"/>
          <p:cNvSpPr txBox="1"/>
          <p:nvPr/>
        </p:nvSpPr>
        <p:spPr>
          <a:xfrm>
            <a:off x="1690506" y="3547340"/>
            <a:ext cx="31100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CN" sz="2800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Main Contents</a:t>
            </a:r>
            <a:endParaRPr lang="zh-CN" altLang="en-US" sz="2800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1" name="矩形 120"/>
          <p:cNvSpPr/>
          <p:nvPr/>
        </p:nvSpPr>
        <p:spPr>
          <a:xfrm>
            <a:off x="5351704" y="2505310"/>
            <a:ext cx="756000" cy="416219"/>
          </a:xfrm>
          <a:prstGeom prst="rect">
            <a:avLst/>
          </a:prstGeom>
          <a:solidFill>
            <a:srgbClr val="2D84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1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5351704" y="3268227"/>
            <a:ext cx="756000" cy="416219"/>
          </a:xfrm>
          <a:prstGeom prst="rect">
            <a:avLst/>
          </a:prstGeom>
          <a:solidFill>
            <a:srgbClr val="2D84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2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5351704" y="4031144"/>
            <a:ext cx="756000" cy="416219"/>
          </a:xfrm>
          <a:prstGeom prst="rect">
            <a:avLst/>
          </a:prstGeom>
          <a:solidFill>
            <a:srgbClr val="2D84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3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6312023" y="2390662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背景</a:t>
            </a:r>
          </a:p>
        </p:txBody>
      </p:sp>
      <p:sp>
        <p:nvSpPr>
          <p:cNvPr id="126" name="文本框 125"/>
          <p:cNvSpPr txBox="1"/>
          <p:nvPr/>
        </p:nvSpPr>
        <p:spPr>
          <a:xfrm>
            <a:off x="6312024" y="3245503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内容</a:t>
            </a:r>
          </a:p>
        </p:txBody>
      </p:sp>
      <p:sp>
        <p:nvSpPr>
          <p:cNvPr id="124" name="矩形 123"/>
          <p:cNvSpPr/>
          <p:nvPr/>
        </p:nvSpPr>
        <p:spPr>
          <a:xfrm>
            <a:off x="5351704" y="4794061"/>
            <a:ext cx="756000" cy="416219"/>
          </a:xfrm>
          <a:prstGeom prst="rect">
            <a:avLst/>
          </a:prstGeom>
          <a:solidFill>
            <a:srgbClr val="2D84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4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27" name="文本框 126"/>
          <p:cNvSpPr txBox="1"/>
          <p:nvPr/>
        </p:nvSpPr>
        <p:spPr>
          <a:xfrm>
            <a:off x="6312024" y="4771337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实验</a:t>
            </a:r>
          </a:p>
        </p:txBody>
      </p:sp>
      <p:sp>
        <p:nvSpPr>
          <p:cNvPr id="128" name="文本框 127"/>
          <p:cNvSpPr txBox="1"/>
          <p:nvPr/>
        </p:nvSpPr>
        <p:spPr>
          <a:xfrm>
            <a:off x="6312023" y="4008420"/>
            <a:ext cx="29902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</a:p>
        </p:txBody>
      </p:sp>
      <p:sp>
        <p:nvSpPr>
          <p:cNvPr id="130" name="矩形 129"/>
          <p:cNvSpPr/>
          <p:nvPr/>
        </p:nvSpPr>
        <p:spPr>
          <a:xfrm>
            <a:off x="5351704" y="5545146"/>
            <a:ext cx="756000" cy="416219"/>
          </a:xfrm>
          <a:prstGeom prst="rect">
            <a:avLst/>
          </a:prstGeom>
          <a:solidFill>
            <a:srgbClr val="2D84A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  <a:sym typeface="Times New Roman" panose="02020603050405020304" pitchFamily="18" charset="0"/>
              </a:rPr>
              <a:t>5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  <a:sym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6312024" y="5522422"/>
            <a:ext cx="2990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总结</a:t>
            </a:r>
          </a:p>
        </p:txBody>
      </p:sp>
    </p:spTree>
    <p:extLst>
      <p:ext uri="{BB962C8B-B14F-4D97-AF65-F5344CB8AC3E}">
        <p14:creationId xmlns:p14="http://schemas.microsoft.com/office/powerpoint/2010/main" val="299105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1" y="133985"/>
            <a:ext cx="852520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105387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背景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46265" y="1857850"/>
            <a:ext cx="11427855" cy="4494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PDRP(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Pick-up and Delivery Route Prediction task):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快递员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/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外卖员的揽件派送问题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18723B4-E3B6-C57F-4383-7190DD0BA02B}"/>
              </a:ext>
            </a:extLst>
          </p:cNvPr>
          <p:cNvSpPr txBox="1"/>
          <p:nvPr/>
        </p:nvSpPr>
        <p:spPr>
          <a:xfrm>
            <a:off x="746265" y="4966350"/>
            <a:ext cx="10876062" cy="11739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概括</a:t>
            </a:r>
            <a:endParaRPr kumimoji="0" lang="en-US" altLang="zh-CN" sz="200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提出一种基于动态时空图神经网络的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P&amp;D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路径预测模型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Graph2Route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，首次将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P&amp;D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路线预测问题建模成为图上的预测问题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985C7F7-7FBA-E53A-6B15-ACF695F17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8661" y="2274719"/>
            <a:ext cx="2738937" cy="2689319"/>
          </a:xfrm>
          <a:prstGeom prst="rect">
            <a:avLst/>
          </a:prstGeom>
        </p:spPr>
      </p:pic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EA3D0F0A-0307-D042-73A3-D238B54D24CA}"/>
              </a:ext>
            </a:extLst>
          </p:cNvPr>
          <p:cNvSpPr/>
          <p:nvPr/>
        </p:nvSpPr>
        <p:spPr>
          <a:xfrm>
            <a:off x="2786743" y="3294573"/>
            <a:ext cx="3309257" cy="987174"/>
          </a:xfrm>
          <a:prstGeom prst="wedgeRoundRectCallout">
            <a:avLst>
              <a:gd name="adj1" fmla="val 116699"/>
              <a:gd name="adj2" fmla="val -9317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现实中，工人的实际路线与给出的预测路线不一致，准确率较差</a:t>
            </a:r>
          </a:p>
        </p:txBody>
      </p:sp>
    </p:spTree>
    <p:extLst>
      <p:ext uri="{BB962C8B-B14F-4D97-AF65-F5344CB8AC3E}">
        <p14:creationId xmlns:p14="http://schemas.microsoft.com/office/powerpoint/2010/main" val="2385537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121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内容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7CAD730-0379-81CD-1C90-D80F8F74DE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646" y="13776"/>
            <a:ext cx="5291107" cy="3661184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DAACF48-3B39-82C8-93B7-71F5EE3953C5}"/>
              </a:ext>
            </a:extLst>
          </p:cNvPr>
          <p:cNvCxnSpPr>
            <a:cxnSpLocks/>
          </p:cNvCxnSpPr>
          <p:nvPr/>
        </p:nvCxnSpPr>
        <p:spPr>
          <a:xfrm>
            <a:off x="6237514" y="3673267"/>
            <a:ext cx="0" cy="318304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A1E35CD1-42C1-209B-C94A-B3B6DC0E534B}"/>
              </a:ext>
            </a:extLst>
          </p:cNvPr>
          <p:cNvSpPr txBox="1"/>
          <p:nvPr/>
        </p:nvSpPr>
        <p:spPr>
          <a:xfrm>
            <a:off x="194712" y="2350380"/>
            <a:ext cx="6683828" cy="37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现有模型：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DeepRoute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CFD0D8-ACD7-7DFF-B32F-A057AFBCF10F}"/>
              </a:ext>
            </a:extLst>
          </p:cNvPr>
          <p:cNvSpPr txBox="1"/>
          <p:nvPr/>
        </p:nvSpPr>
        <p:spPr>
          <a:xfrm>
            <a:off x="9427029" y="2350380"/>
            <a:ext cx="30371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改进：</a:t>
            </a:r>
            <a:r>
              <a:rPr lang="en-US" altLang="zh-CN" sz="1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Graph2Route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CBE321-F9D0-85B8-B943-57EB4D590891}"/>
              </a:ext>
            </a:extLst>
          </p:cNvPr>
          <p:cNvSpPr txBox="1"/>
          <p:nvPr/>
        </p:nvSpPr>
        <p:spPr>
          <a:xfrm>
            <a:off x="194712" y="3393849"/>
            <a:ext cx="6204856" cy="10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基于序列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(Sequence-based)</a:t>
            </a: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将未完成的任务视为一个序列，使用的是基于序列的编码器（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LSTM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r>
              <a:rPr lang="zh-CN" alt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缺乏编码任务之间的时空相关性</a:t>
            </a:r>
            <a:endParaRPr lang="en-US" altLang="zh-CN" sz="16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87F5597-F790-B193-9B82-06D18A3DACCA}"/>
              </a:ext>
            </a:extLst>
          </p:cNvPr>
          <p:cNvSpPr txBox="1"/>
          <p:nvPr/>
        </p:nvSpPr>
        <p:spPr>
          <a:xfrm>
            <a:off x="194712" y="4605474"/>
            <a:ext cx="6204856" cy="7405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2/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输出不合理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b="1" dirty="0">
                <a:solidFill>
                  <a:schemeClr val="accent6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基于序列的编码无法避免解码极其不合理的路线</a:t>
            </a:r>
            <a:endParaRPr lang="en-US" altLang="zh-CN" sz="16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F93D95C-6118-0A81-B5CF-C295C4500C4A}"/>
              </a:ext>
            </a:extLst>
          </p:cNvPr>
          <p:cNvSpPr txBox="1"/>
          <p:nvPr/>
        </p:nvSpPr>
        <p:spPr>
          <a:xfrm>
            <a:off x="194712" y="5623961"/>
            <a:ext cx="5378774" cy="1058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3/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缺乏与其他实例之间的联系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随时间的推移，无法对新节点或任务需求变化的节点进行建模</a:t>
            </a:r>
            <a:endParaRPr lang="en-US" altLang="zh-CN" sz="1600" b="1" dirty="0">
              <a:solidFill>
                <a:schemeClr val="accent6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2B8B7BBC-1282-27CD-FA2B-EBF58FA4BB0D}"/>
              </a:ext>
            </a:extLst>
          </p:cNvPr>
          <p:cNvSpPr/>
          <p:nvPr/>
        </p:nvSpPr>
        <p:spPr>
          <a:xfrm>
            <a:off x="5698220" y="3834883"/>
            <a:ext cx="1273627" cy="279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2498B040-5FEB-564E-3235-476311010499}"/>
              </a:ext>
            </a:extLst>
          </p:cNvPr>
          <p:cNvSpPr/>
          <p:nvPr/>
        </p:nvSpPr>
        <p:spPr>
          <a:xfrm>
            <a:off x="5698219" y="4993373"/>
            <a:ext cx="1273627" cy="279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3A61ECDB-D519-CD8E-D114-BA7E8AFAC48A}"/>
              </a:ext>
            </a:extLst>
          </p:cNvPr>
          <p:cNvSpPr/>
          <p:nvPr/>
        </p:nvSpPr>
        <p:spPr>
          <a:xfrm>
            <a:off x="5698219" y="6151863"/>
            <a:ext cx="1273627" cy="2794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E75181E4-AFD6-759B-0962-747BEA11D2C2}"/>
              </a:ext>
            </a:extLst>
          </p:cNvPr>
          <p:cNvSpPr txBox="1"/>
          <p:nvPr/>
        </p:nvSpPr>
        <p:spPr>
          <a:xfrm>
            <a:off x="7223967" y="3762288"/>
            <a:ext cx="668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基于图的动态时空模型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60C836C-A79F-931F-C8B0-E1468844319F}"/>
              </a:ext>
            </a:extLst>
          </p:cNvPr>
          <p:cNvSpPr txBox="1"/>
          <p:nvPr/>
        </p:nvSpPr>
        <p:spPr>
          <a:xfrm>
            <a:off x="7223967" y="4948423"/>
            <a:ext cx="668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对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图结构进行编码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8000D56-4ED0-6D8D-2940-7000F9A0432D}"/>
              </a:ext>
            </a:extLst>
          </p:cNvPr>
          <p:cNvSpPr txBox="1"/>
          <p:nvPr/>
        </p:nvSpPr>
        <p:spPr>
          <a:xfrm>
            <a:off x="7223967" y="6061963"/>
            <a:ext cx="66838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捕获决策上下文进行预测</a:t>
            </a:r>
            <a:endParaRPr lang="en-US" altLang="zh-CN" sz="18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77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90839" y="285770"/>
            <a:ext cx="9109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内容</a:t>
            </a:r>
            <a:endParaRPr lang="en-US" altLang="zh-CN" sz="2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7124F70-C044-8C48-DCE9-BE83766019BB}"/>
              </a:ext>
            </a:extLst>
          </p:cNvPr>
          <p:cNvSpPr txBox="1"/>
          <p:nvPr/>
        </p:nvSpPr>
        <p:spPr>
          <a:xfrm>
            <a:off x="500743" y="1251835"/>
            <a:ext cx="6096000" cy="413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30000"/>
              </a:lnSpc>
              <a:buFont typeface="Wingdings" panose="05000000000000000000" pitchFamily="2" charset="2"/>
              <a:buChar char="n"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问题定义</a:t>
            </a:r>
            <a:endParaRPr lang="en-US" altLang="zh-CN" sz="1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DC0F9B1-AD97-BCF1-7CDB-C668245EF2C1}"/>
              </a:ext>
            </a:extLst>
          </p:cNvPr>
          <p:cNvSpPr txBox="1"/>
          <p:nvPr/>
        </p:nvSpPr>
        <p:spPr>
          <a:xfrm>
            <a:off x="500743" y="1812473"/>
            <a:ext cx="6683828" cy="372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Input-Graph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49529E52-EACE-2D83-7FA5-C83DB6CBD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07466"/>
            <a:ext cx="6219356" cy="246662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EA583522-4BBC-D35F-15A6-8CA8C8FE5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6227" y="1665562"/>
            <a:ext cx="5354257" cy="48985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590D870A-E251-A616-85B6-8FF9BF932DE2}"/>
              </a:ext>
            </a:extLst>
          </p:cNvPr>
          <p:cNvSpPr txBox="1"/>
          <p:nvPr/>
        </p:nvSpPr>
        <p:spPr>
          <a:xfrm>
            <a:off x="500743" y="5496933"/>
            <a:ext cx="6683828" cy="67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10000"/>
              </a:lnSpc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规则集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：考虑到服务中存在的路线约束：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1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）先取后送约束、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）容量约束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0FBEF9B0-F4C6-930B-964E-44182CC283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1" y="2388685"/>
            <a:ext cx="5573484" cy="31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07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39" y="285770"/>
            <a:ext cx="121744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内容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92367AD-CCA8-0639-40D0-235DE17DD281}"/>
              </a:ext>
            </a:extLst>
          </p:cNvPr>
          <p:cNvSpPr txBox="1"/>
          <p:nvPr/>
        </p:nvSpPr>
        <p:spPr>
          <a:xfrm>
            <a:off x="194711" y="1140542"/>
            <a:ext cx="11094177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Input ST-Graph</a:t>
            </a:r>
          </a:p>
          <a:p>
            <a:pPr marL="285750" indent="-285750">
              <a:buFont typeface="Wingdings" panose="05000000000000000000" pitchFamily="2" charset="2"/>
              <a:buChar char="n"/>
            </a:pP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在给定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时刻的已完成任务集和未完成任务集，              构造一个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ST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图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在传统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GCN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只考虑节点特征的基础上，本文同时对边特征和节点特征进行建模，并同时更新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节点特征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n"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节点</a:t>
            </a:r>
            <a:r>
              <a:rPr lang="en-US" altLang="zh-CN" sz="20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i</a:t>
            </a: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的特征向量                                                                     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包含了时空信息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                                                       </a:t>
            </a:r>
          </a:p>
          <a:p>
            <a:pPr lvl="1">
              <a:defRPr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lvl="1">
              <a:defRPr/>
            </a:pP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地理坐标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|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接收时间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|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承诺到达时间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|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完成时间 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| 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距工人</a:t>
            </a:r>
            <a:r>
              <a:rPr lang="en-US" altLang="zh-CN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w</a:t>
            </a:r>
            <a:r>
              <a:rPr lang="zh-CN" altLang="en-US" sz="16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的距离</a:t>
            </a:r>
            <a:endParaRPr lang="en-US" altLang="zh-CN" sz="16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CN" altLang="en-US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边特征</a:t>
            </a:r>
            <a:endParaRPr lang="en-US" altLang="zh-CN" sz="20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Times New Roman" panose="02020603050405020304" pitchFamily="18" charset="0"/>
            </a:endParaRPr>
          </a:p>
          <a:p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                                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                                   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0AEA7F5-2FBA-CC65-44ED-025E60FD5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5491" y="2151081"/>
            <a:ext cx="1112616" cy="25148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0C7E978-9FCC-ECEB-27D9-0DF167A459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0194" y="2096652"/>
            <a:ext cx="1585097" cy="28196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A6C7CC8-CECC-7F61-58F4-13F0F70C1F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424" y="3661993"/>
            <a:ext cx="7121546" cy="43042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70146FE0-0C2D-1A7F-6BEB-7D2F493B25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112" y="5303509"/>
            <a:ext cx="1805688" cy="332626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B19271EA-69BA-3C50-0BE8-137ABE9FA5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59526" y="4649845"/>
            <a:ext cx="5729362" cy="11400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5F56A918-0C2D-E2B6-4428-A51DD3B0AC21}"/>
              </a:ext>
            </a:extLst>
          </p:cNvPr>
          <p:cNvSpPr txBox="1"/>
          <p:nvPr/>
        </p:nvSpPr>
        <p:spPr>
          <a:xfrm>
            <a:off x="790131" y="5680337"/>
            <a:ext cx="2948912" cy="414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ts val="120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两节点的距离</a:t>
            </a:r>
            <a:r>
              <a:rPr lang="en-US" altLang="zh-CN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| </a:t>
            </a: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相似度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773604DC-B5FB-991C-F6E5-C4AAAFCFF8E6}"/>
              </a:ext>
            </a:extLst>
          </p:cNvPr>
          <p:cNvSpPr txBox="1"/>
          <p:nvPr/>
        </p:nvSpPr>
        <p:spPr>
          <a:xfrm>
            <a:off x="6096000" y="5924919"/>
            <a:ext cx="57887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空间：根据两节点空间距离</a:t>
            </a:r>
            <a:endParaRPr lang="en-US" altLang="zh-CN" sz="1600" b="1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n"/>
            </a:pPr>
            <a:r>
              <a:rPr lang="zh-CN" altLang="en-US" sz="1600" b="1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时间：根据两节点承诺到达时间相近程度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34005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769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65656D-D909-5878-886A-17CF747A03B7}"/>
              </a:ext>
            </a:extLst>
          </p:cNvPr>
          <p:cNvSpPr txBox="1"/>
          <p:nvPr/>
        </p:nvSpPr>
        <p:spPr>
          <a:xfrm>
            <a:off x="246065" y="1074509"/>
            <a:ext cx="10095364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动态时空图编码器（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Dynamic ST-Graph Encoder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空间编码（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Spatial-Correlation Encoding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使用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GCN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捕获不同节点之间的时空相关性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与标准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GCN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不同，引入了边特征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时间编码（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Temporal-Correlation Encoding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                           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使用标准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GPU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门控单元对输入图和当前嵌入更新节点嵌入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B622A72-4D7D-EA18-05F6-72D262181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881" y="1020784"/>
            <a:ext cx="5392998" cy="110749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9BDC5AA-A446-2369-225D-485F039F7B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463" y="2727232"/>
            <a:ext cx="4632773" cy="98194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EA5FCFA4-A324-CDE3-CA80-5768FF086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872" y="2894913"/>
            <a:ext cx="3410092" cy="720689"/>
          </a:xfrm>
          <a:prstGeom prst="rect">
            <a:avLst/>
          </a:prstGeom>
        </p:spPr>
      </p:pic>
      <p:sp>
        <p:nvSpPr>
          <p:cNvPr id="19" name="箭头: 右 18">
            <a:extLst>
              <a:ext uri="{FF2B5EF4-FFF2-40B4-BE49-F238E27FC236}">
                <a16:creationId xmlns:a16="http://schemas.microsoft.com/office/drawing/2014/main" id="{47754269-076E-754A-FF02-208B668E39D1}"/>
              </a:ext>
            </a:extLst>
          </p:cNvPr>
          <p:cNvSpPr/>
          <p:nvPr/>
        </p:nvSpPr>
        <p:spPr>
          <a:xfrm>
            <a:off x="4043495" y="3081516"/>
            <a:ext cx="1795555" cy="347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AD51B5BD-C456-391F-7D7F-5C0DBAFFD01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2134" y="4575424"/>
            <a:ext cx="2470046" cy="45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723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>
            <a:extLst>
              <a:ext uri="{FF2B5EF4-FFF2-40B4-BE49-F238E27FC236}">
                <a16:creationId xmlns:a16="http://schemas.microsoft.com/office/drawing/2014/main" id="{4D4A1A60-42C6-9D5D-842F-71B3ED345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0797" y="2593633"/>
            <a:ext cx="3021270" cy="2089779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769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265656D-D909-5878-886A-17CF747A03B7}"/>
              </a:ext>
            </a:extLst>
          </p:cNvPr>
          <p:cNvSpPr txBox="1"/>
          <p:nvPr/>
        </p:nvSpPr>
        <p:spPr>
          <a:xfrm>
            <a:off x="246065" y="1074509"/>
            <a:ext cx="1009536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基于图的个性化路线解码器（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Graph-based Personalized Route Decoder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掩码机制（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Mask Mechanism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在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时刻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）屏蔽已经完成的节点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2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）屏蔽通过解码器已经输出的节点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3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）屏蔽未访问取货节点的交付节点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4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）屏蔽不是输出节点邻居的节点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个性化解码（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Personalized Node Decoding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）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在每个时间步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t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，解码器选择候选节点中概率最大的节点作为路由节点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  <a:tabLst/>
              <a:defRPr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解码过程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20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在每个解码步骤中，将选中的节点反馈到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RNN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Times New Roman" panose="02020603050405020304" pitchFamily="18" charset="0"/>
              </a:rPr>
              <a:t>中记录当前解码状态，帮助进行下一步选择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p"/>
            </a:pP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B7A23E-C342-90C2-36E0-BE42E1813A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477" y="1532441"/>
            <a:ext cx="3855637" cy="102601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84A32C3-BD2E-170C-2371-32DAF7EEED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6723" y="1875591"/>
            <a:ext cx="465854" cy="366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200FC16-4E86-57AE-AE4F-645A2C23D9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568" y="2058605"/>
            <a:ext cx="465854" cy="509527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56B857B6-63D8-1A52-9AC3-83DB839E94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76422" y="2517354"/>
            <a:ext cx="2625121" cy="26411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53C8396-23B1-BFEB-E3E6-9BF6F94B7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43495" y="2809490"/>
            <a:ext cx="1116334" cy="31291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99807D7-33A1-78DF-5A58-103CD9177A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1318" y="3168542"/>
            <a:ext cx="1726052" cy="324182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id="{DD97BED3-ED74-D081-41D9-1540612C2BC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133046" y="3157583"/>
            <a:ext cx="1726052" cy="316860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E8FECFF8-1E07-FFEC-57A2-B26025F412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9591" y="5270513"/>
            <a:ext cx="5087610" cy="595926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F135F630-C0A9-88A0-5AE9-A31F77290BA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591" y="6070403"/>
            <a:ext cx="3679792" cy="375488"/>
          </a:xfrm>
          <a:prstGeom prst="rect">
            <a:avLst/>
          </a:prstGeom>
        </p:spPr>
      </p:pic>
      <p:sp>
        <p:nvSpPr>
          <p:cNvPr id="30" name="箭头: 左弧形 29">
            <a:extLst>
              <a:ext uri="{FF2B5EF4-FFF2-40B4-BE49-F238E27FC236}">
                <a16:creationId xmlns:a16="http://schemas.microsoft.com/office/drawing/2014/main" id="{7B3E7983-A6C8-98A4-F1B6-2F6FC4C4B16C}"/>
              </a:ext>
            </a:extLst>
          </p:cNvPr>
          <p:cNvSpPr/>
          <p:nvPr/>
        </p:nvSpPr>
        <p:spPr>
          <a:xfrm>
            <a:off x="246065" y="5516957"/>
            <a:ext cx="389424" cy="905341"/>
          </a:xfrm>
          <a:prstGeom prst="curv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3" name="对话气泡: 圆角矩形 32">
            <a:extLst>
              <a:ext uri="{FF2B5EF4-FFF2-40B4-BE49-F238E27FC236}">
                <a16:creationId xmlns:a16="http://schemas.microsoft.com/office/drawing/2014/main" id="{103B8A28-29E1-D9B2-D712-3F4A21B64471}"/>
              </a:ext>
            </a:extLst>
          </p:cNvPr>
          <p:cNvSpPr/>
          <p:nvPr/>
        </p:nvSpPr>
        <p:spPr>
          <a:xfrm>
            <a:off x="6225693" y="4849416"/>
            <a:ext cx="5087610" cy="476143"/>
          </a:xfrm>
          <a:prstGeom prst="wedgeRoundRectCallout">
            <a:avLst>
              <a:gd name="adj1" fmla="val -100181"/>
              <a:gd name="adj2" fmla="val 4929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             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工人的个性化属性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: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平均速度、最大装载量</a:t>
            </a:r>
          </a:p>
        </p:txBody>
      </p:sp>
      <p:pic>
        <p:nvPicPr>
          <p:cNvPr id="35" name="图片 34">
            <a:extLst>
              <a:ext uri="{FF2B5EF4-FFF2-40B4-BE49-F238E27FC236}">
                <a16:creationId xmlns:a16="http://schemas.microsoft.com/office/drawing/2014/main" id="{C3A78858-DD1A-09B3-71B6-C4B76F7967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327813" y="4904559"/>
            <a:ext cx="824101" cy="33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05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C0C40E4-6C22-F591-09E6-45B6230D8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9653" y="0"/>
            <a:ext cx="7208758" cy="3571530"/>
          </a:xfrm>
          <a:prstGeom prst="rect">
            <a:avLst/>
          </a:prstGeom>
        </p:spPr>
      </p:pic>
      <p:grpSp>
        <p:nvGrpSpPr>
          <p:cNvPr id="7" name="组合 6"/>
          <p:cNvGrpSpPr/>
          <p:nvPr/>
        </p:nvGrpSpPr>
        <p:grpSpPr>
          <a:xfrm>
            <a:off x="0" y="133985"/>
            <a:ext cx="984843" cy="905342"/>
            <a:chOff x="0" y="0"/>
            <a:chExt cx="1036639" cy="1676401"/>
          </a:xfrm>
        </p:grpSpPr>
        <p:sp>
          <p:nvSpPr>
            <p:cNvPr id="5" name="矩形 4"/>
            <p:cNvSpPr/>
            <p:nvPr/>
          </p:nvSpPr>
          <p:spPr>
            <a:xfrm flipH="1" flipV="1">
              <a:off x="626735" y="1"/>
              <a:ext cx="409904" cy="1676400"/>
            </a:xfrm>
            <a:prstGeom prst="rect">
              <a:avLst/>
            </a:prstGeom>
            <a:solidFill>
              <a:srgbClr val="2D84A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 flipH="1" flipV="1">
              <a:off x="0" y="0"/>
              <a:ext cx="409905" cy="1676399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ea"/>
                <a:sym typeface="Times New Roman" panose="02020603050405020304" pitchFamily="18" charset="0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190840" y="285770"/>
            <a:ext cx="76996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3200" b="1">
                <a:latin typeface="黑体" panose="02010609060101010101" charset="-122"/>
                <a:ea typeface="黑体" panose="02010609060101010101" charset="-122"/>
              </a:defRPr>
            </a:lvl1pPr>
          </a:lstStyle>
          <a:p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 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方法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3ABB2A9-B8AD-F038-6C9A-8CEA1E93EA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712" y="2558143"/>
            <a:ext cx="4299317" cy="4014087"/>
          </a:xfrm>
          <a:prstGeom prst="rect">
            <a:avLst/>
          </a:prstGeom>
        </p:spPr>
      </p:pic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FF1962F-ADD8-5BA6-6A0F-0990F61A0C67}"/>
              </a:ext>
            </a:extLst>
          </p:cNvPr>
          <p:cNvSpPr/>
          <p:nvPr/>
        </p:nvSpPr>
        <p:spPr>
          <a:xfrm>
            <a:off x="4124481" y="4748363"/>
            <a:ext cx="2864147" cy="683965"/>
          </a:xfrm>
          <a:prstGeom prst="wedgeRoundRectCallout">
            <a:avLst>
              <a:gd name="adj1" fmla="val -120059"/>
              <a:gd name="adj2" fmla="val -1143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循环解码机制，将前一步的输出作为下一步的输入</a:t>
            </a:r>
          </a:p>
        </p:txBody>
      </p:sp>
    </p:spTree>
    <p:extLst>
      <p:ext uri="{BB962C8B-B14F-4D97-AF65-F5344CB8AC3E}">
        <p14:creationId xmlns:p14="http://schemas.microsoft.com/office/powerpoint/2010/main" val="423097660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"/>
  <p:tag name="ISPRING_FIRST_PUBLISH" val="1"/>
  <p:tag name="KSO_WPP_MARK_KEY" val="a771e3f4-7510-4713-9ee7-2dd86eb9067a"/>
  <p:tag name="COMMONDATA" val="eyJoZGlkIjoiOWUyZjA3ZmM1M2RjMjEyZTI1MzhlMTNiOGNjNWFhN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6E4E4"/>
      </a:lt2>
      <a:accent1>
        <a:srgbClr val="2D84A9"/>
      </a:accent1>
      <a:accent2>
        <a:srgbClr val="BF0000"/>
      </a:accent2>
      <a:accent3>
        <a:srgbClr val="2D84A9"/>
      </a:accent3>
      <a:accent4>
        <a:srgbClr val="BF0000"/>
      </a:accent4>
      <a:accent5>
        <a:srgbClr val="2D84A9"/>
      </a:accent5>
      <a:accent6>
        <a:srgbClr val="BF0000"/>
      </a:accent6>
      <a:hlink>
        <a:srgbClr val="0563C1"/>
      </a:hlink>
      <a:folHlink>
        <a:srgbClr val="954D72"/>
      </a:folHlink>
    </a:clrScheme>
    <a:fontScheme name="2jf5otcl">
      <a:majorFont>
        <a:latin typeface="Microsoft YaHei"/>
        <a:ea typeface="Microsoft YaHei"/>
        <a:cs typeface=""/>
      </a:majorFont>
      <a:minorFont>
        <a:latin typeface="Microsoft YaHe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44546A"/>
    </a:dk2>
    <a:lt2>
      <a:srgbClr val="E6E4E4"/>
    </a:lt2>
    <a:accent1>
      <a:srgbClr val="2D84A9"/>
    </a:accent1>
    <a:accent2>
      <a:srgbClr val="BF0000"/>
    </a:accent2>
    <a:accent3>
      <a:srgbClr val="2D84A9"/>
    </a:accent3>
    <a:accent4>
      <a:srgbClr val="BF0000"/>
    </a:accent4>
    <a:accent5>
      <a:srgbClr val="2D84A9"/>
    </a:accent5>
    <a:accent6>
      <a:srgbClr val="BF0000"/>
    </a:accent6>
    <a:hlink>
      <a:srgbClr val="0563C1"/>
    </a:hlink>
    <a:folHlink>
      <a:srgbClr val="954D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11315</TotalTime>
  <Words>1240</Words>
  <Application>Microsoft Office PowerPoint</Application>
  <PresentationFormat>宽屏</PresentationFormat>
  <Paragraphs>208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Helvetica Neue</vt:lpstr>
      <vt:lpstr>system-ui</vt:lpstr>
      <vt:lpstr>等线</vt:lpstr>
      <vt:lpstr>Microsoft YaHei</vt:lpstr>
      <vt:lpstr>Arial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</dc:title>
  <dc:creator>Administrator</dc:creator>
  <cp:lastModifiedBy>挥霍 王</cp:lastModifiedBy>
  <cp:revision>515</cp:revision>
  <dcterms:created xsi:type="dcterms:W3CDTF">2019-03-04T05:49:00Z</dcterms:created>
  <dcterms:modified xsi:type="dcterms:W3CDTF">2024-01-28T09:59:19Z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045E34B933CC4174832FB86F94881594</vt:lpwstr>
  </property>
  <property fmtid="{D5CDD505-2E9C-101B-9397-08002B2CF9AE}" pid="3" name="KSOProductBuildVer">
    <vt:lpwstr>2052-11.1.0.12598</vt:lpwstr>
  </property>
</Properties>
</file>