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324" r:id="rId5"/>
    <p:sldId id="323" r:id="rId6"/>
    <p:sldId id="325" r:id="rId7"/>
    <p:sldId id="327" r:id="rId8"/>
    <p:sldId id="326" r:id="rId9"/>
    <p:sldId id="347" r:id="rId10"/>
    <p:sldId id="260" r:id="rId11"/>
    <p:sldId id="346" r:id="rId12"/>
    <p:sldId id="269" r:id="rId13"/>
    <p:sldId id="328" r:id="rId14"/>
    <p:sldId id="329" r:id="rId15"/>
    <p:sldId id="274" r:id="rId16"/>
    <p:sldId id="331" r:id="rId17"/>
    <p:sldId id="321" r:id="rId18"/>
    <p:sldId id="340" r:id="rId19"/>
    <p:sldId id="341" r:id="rId20"/>
    <p:sldId id="342" r:id="rId21"/>
    <p:sldId id="261" r:id="rId22"/>
    <p:sldId id="271" r:id="rId23"/>
    <p:sldId id="333" r:id="rId24"/>
    <p:sldId id="332" r:id="rId25"/>
    <p:sldId id="320" r:id="rId26"/>
    <p:sldId id="337" r:id="rId27"/>
    <p:sldId id="348" r:id="rId28"/>
    <p:sldId id="343" r:id="rId29"/>
    <p:sldId id="345" r:id="rId30"/>
    <p:sldId id="344" r:id="rId31"/>
    <p:sldId id="316" r:id="rId32"/>
    <p:sldId id="338" r:id="rId33"/>
    <p:sldId id="262" r:id="rId34"/>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 😉" initials="m" lastIdx="1" clrIdx="0">
    <p:extLst>
      <p:ext uri="{19B8F6BF-5375-455C-9EA6-DF929625EA0E}">
        <p15:presenceInfo xmlns:p15="http://schemas.microsoft.com/office/powerpoint/2012/main" userId="13a624e3c77832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4" autoAdjust="0"/>
    <p:restoredTop sz="82920" autoAdjust="0"/>
  </p:normalViewPr>
  <p:slideViewPr>
    <p:cSldViewPr snapToGrid="0" showGuides="1">
      <p:cViewPr varScale="1">
        <p:scale>
          <a:sx n="55" d="100"/>
          <a:sy n="55" d="100"/>
        </p:scale>
        <p:origin x="1048" y="32"/>
      </p:cViewPr>
      <p:guideLst/>
    </p:cSldViewPr>
  </p:slideViewPr>
  <p:notesTextViewPr>
    <p:cViewPr>
      <p:scale>
        <a:sx n="1" d="1"/>
        <a:sy n="1" d="1"/>
      </p:scale>
      <p:origin x="0" y="0"/>
    </p:cViewPr>
  </p:notesTextViewPr>
  <p:sorterViewPr>
    <p:cViewPr>
      <p:scale>
        <a:sx n="100" d="100"/>
        <a:sy n="100" d="100"/>
      </p:scale>
      <p:origin x="0" y="-485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7:15:35.881"/>
    </inkml:context>
    <inkml:brush xml:id="br0">
      <inkml:brushProperty name="width" value="0.05" units="cm"/>
      <inkml:brushProperty name="height" value="0.05" units="cm"/>
      <inkml:brushProperty name="color" value="#AE198D"/>
      <inkml:brushProperty name="inkEffects" value="galaxy"/>
      <inkml:brushProperty name="anchorX" value="-3407.68213"/>
      <inkml:brushProperty name="anchorY" value="-1720.6853"/>
      <inkml:brushProperty name="scaleFactor" value="0.5"/>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3T05:30:10.8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2,'2556'0,"-2546"-1,-1 1,1 0,-1 1,1 0,-1 1,0 0,1 0,-1 1,0 0,-1 0,10 6,-1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3T05:30:10.892"/>
    </inkml:context>
    <inkml:brush xml:id="br0">
      <inkml:brushProperty name="width" value="0.035" units="cm"/>
      <inkml:brushProperty name="height" value="0.035" units="cm"/>
      <inkml:brushProperty name="color" value="#E71224"/>
    </inkml:brush>
  </inkml:definitions>
  <inkml:trace contextRef="#ctx0" brushRef="#br0">0 35 24575,'6080'0'0,"-6052"-1"0,-1-2 0,41-9 0,-36 6 0,43-4 0,333 8 0,-210 4 0,342-2-1365,-519 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66FCD-7233-4771-B92E-F04C0D3D792F}" type="datetimeFigureOut">
              <a:rPr lang="zh-CN" altLang="en-US" smtClean="0"/>
              <a:t>2024/3/3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9A6BF8-B68D-454B-B9A1-334165C664EA}" type="slidenum">
              <a:rPr lang="zh-CN" altLang="en-US" smtClean="0"/>
              <a:t>‹#›</a:t>
            </a:fld>
            <a:endParaRPr lang="zh-CN" altLang="en-US"/>
          </a:p>
        </p:txBody>
      </p:sp>
    </p:spTree>
    <p:extLst>
      <p:ext uri="{BB962C8B-B14F-4D97-AF65-F5344CB8AC3E}">
        <p14:creationId xmlns:p14="http://schemas.microsoft.com/office/powerpoint/2010/main" val="190883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9A6BF8-B68D-454B-B9A1-334165C664EA}" type="slidenum">
              <a:rPr lang="zh-CN" altLang="en-US" smtClean="0"/>
              <a:t>2</a:t>
            </a:fld>
            <a:endParaRPr lang="zh-CN" altLang="en-US"/>
          </a:p>
        </p:txBody>
      </p:sp>
    </p:spTree>
    <p:extLst>
      <p:ext uri="{BB962C8B-B14F-4D97-AF65-F5344CB8AC3E}">
        <p14:creationId xmlns:p14="http://schemas.microsoft.com/office/powerpoint/2010/main" val="380471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32BC4-7E85-D94B-C6F2-A11261BD63F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5A7A78-6162-A981-EEFF-43FB28BB44F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F0B9434-4D1A-BDAC-BD5F-0E81B4B88D8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7C81BF2-031E-A75B-DF45-240559D8F067}"/>
              </a:ext>
            </a:extLst>
          </p:cNvPr>
          <p:cNvSpPr>
            <a:spLocks noGrp="1"/>
          </p:cNvSpPr>
          <p:nvPr>
            <p:ph type="sldNum" sz="quarter" idx="5"/>
          </p:nvPr>
        </p:nvSpPr>
        <p:spPr/>
        <p:txBody>
          <a:bodyPr/>
          <a:lstStyle/>
          <a:p>
            <a:fld id="{6C9A6BF8-B68D-454B-B9A1-334165C664EA}" type="slidenum">
              <a:rPr lang="zh-CN" altLang="en-US" smtClean="0"/>
              <a:t>20</a:t>
            </a:fld>
            <a:endParaRPr lang="zh-CN" altLang="en-US"/>
          </a:p>
        </p:txBody>
      </p:sp>
    </p:spTree>
    <p:extLst>
      <p:ext uri="{BB962C8B-B14F-4D97-AF65-F5344CB8AC3E}">
        <p14:creationId xmlns:p14="http://schemas.microsoft.com/office/powerpoint/2010/main" val="3821579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fld id="{6C9A6BF8-B68D-454B-B9A1-334165C664EA}" type="slidenum">
              <a:rPr lang="zh-CN" altLang="en-US" smtClean="0"/>
              <a:t>22</a:t>
            </a:fld>
            <a:endParaRPr lang="zh-CN" altLang="en-US"/>
          </a:p>
        </p:txBody>
      </p:sp>
    </p:spTree>
    <p:extLst>
      <p:ext uri="{BB962C8B-B14F-4D97-AF65-F5344CB8AC3E}">
        <p14:creationId xmlns:p14="http://schemas.microsoft.com/office/powerpoint/2010/main" val="2542392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9A6BF8-B68D-454B-B9A1-334165C664EA}" type="slidenum">
              <a:rPr lang="zh-CN" altLang="en-US" smtClean="0"/>
              <a:t>24</a:t>
            </a:fld>
            <a:endParaRPr lang="zh-CN" altLang="en-US"/>
          </a:p>
        </p:txBody>
      </p:sp>
    </p:spTree>
    <p:extLst>
      <p:ext uri="{BB962C8B-B14F-4D97-AF65-F5344CB8AC3E}">
        <p14:creationId xmlns:p14="http://schemas.microsoft.com/office/powerpoint/2010/main" val="1813737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MAE</a:t>
            </a:r>
            <a:r>
              <a:rPr lang="zh-CN" altLang="en-US" dirty="0"/>
              <a:t>：平均绝对误差，</a:t>
            </a:r>
            <a:r>
              <a:rPr lang="zh-CN" altLang="en-US" b="0" i="0" dirty="0">
                <a:solidFill>
                  <a:srgbClr val="0D0D0D"/>
                </a:solidFill>
                <a:effectLst/>
                <a:latin typeface="Söhne"/>
              </a:rPr>
              <a:t>将每个观测值与相应的预测值之间的绝对值误差相加，然后取平均值</a:t>
            </a:r>
            <a:endParaRPr lang="pt-BR" altLang="zh-CN" b="0" i="0" dirty="0">
              <a:solidFill>
                <a:srgbClr val="0D0D0D"/>
              </a:solidFill>
              <a:effectLst/>
              <a:latin typeface="KaTeX_Main"/>
            </a:endParaRPr>
          </a:p>
          <a:p>
            <a:r>
              <a:rPr lang="en-US" altLang="zh-CN" dirty="0"/>
              <a:t>RMSE</a:t>
            </a:r>
            <a:r>
              <a:rPr lang="zh-CN" altLang="en-US" dirty="0"/>
              <a:t>：均方根误差，</a:t>
            </a:r>
            <a:r>
              <a:rPr lang="zh-CN" altLang="en-US" b="0" i="0" dirty="0">
                <a:solidFill>
                  <a:srgbClr val="0D0D0D"/>
                </a:solidFill>
                <a:effectLst/>
                <a:latin typeface="Söhne"/>
              </a:rPr>
              <a:t>观测值与预测值之间平方误差的平均值的平方根</a:t>
            </a:r>
            <a:endParaRPr lang="en-US" altLang="zh-CN" b="0" i="0" dirty="0">
              <a:solidFill>
                <a:srgbClr val="0D0D0D"/>
              </a:solidFill>
              <a:effectLst/>
              <a:latin typeface="Söhne"/>
            </a:endParaRPr>
          </a:p>
          <a:p>
            <a:r>
              <a:rPr lang="en-US" altLang="zh-CN" dirty="0"/>
              <a:t>MAPE</a:t>
            </a:r>
            <a:r>
              <a:rPr lang="zh-CN" altLang="en-US" dirty="0"/>
              <a:t>：平均绝对百分比误差，</a:t>
            </a:r>
            <a:r>
              <a:rPr lang="zh-CN" altLang="en-US" b="0" i="0" dirty="0">
                <a:solidFill>
                  <a:srgbClr val="0D0D0D"/>
                </a:solidFill>
                <a:effectLst/>
                <a:latin typeface="Söhne"/>
              </a:rPr>
              <a:t>观测值与预测值之间百分比误差的平均值</a:t>
            </a:r>
            <a:endParaRPr lang="zh-CN" altLang="en-US" dirty="0"/>
          </a:p>
        </p:txBody>
      </p:sp>
      <p:sp>
        <p:nvSpPr>
          <p:cNvPr id="4" name="灯片编号占位符 3"/>
          <p:cNvSpPr>
            <a:spLocks noGrp="1"/>
          </p:cNvSpPr>
          <p:nvPr>
            <p:ph type="sldNum" sz="quarter" idx="5"/>
          </p:nvPr>
        </p:nvSpPr>
        <p:spPr/>
        <p:txBody>
          <a:bodyPr/>
          <a:lstStyle/>
          <a:p>
            <a:fld id="{6C9A6BF8-B68D-454B-B9A1-334165C664EA}" type="slidenum">
              <a:rPr lang="zh-CN" altLang="en-US" smtClean="0"/>
              <a:t>25</a:t>
            </a:fld>
            <a:endParaRPr lang="zh-CN" altLang="en-US"/>
          </a:p>
        </p:txBody>
      </p:sp>
    </p:spTree>
    <p:extLst>
      <p:ext uri="{BB962C8B-B14F-4D97-AF65-F5344CB8AC3E}">
        <p14:creationId xmlns:p14="http://schemas.microsoft.com/office/powerpoint/2010/main" val="3827877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9A6BF8-B68D-454B-B9A1-334165C664EA}" type="slidenum">
              <a:rPr lang="zh-CN" altLang="en-US" smtClean="0"/>
              <a:t>26</a:t>
            </a:fld>
            <a:endParaRPr lang="zh-CN" altLang="en-US"/>
          </a:p>
        </p:txBody>
      </p:sp>
    </p:spTree>
    <p:extLst>
      <p:ext uri="{BB962C8B-B14F-4D97-AF65-F5344CB8AC3E}">
        <p14:creationId xmlns:p14="http://schemas.microsoft.com/office/powerpoint/2010/main" val="3237530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5CA8F-F75D-E2BF-25BF-02C2F33FE16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D674B21-1C6D-B690-70BC-36ADC3EA46B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D51D02B-3647-83E0-07AE-ED7222A1580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3104467-7ABC-2396-3CE6-A495D65D9327}"/>
              </a:ext>
            </a:extLst>
          </p:cNvPr>
          <p:cNvSpPr>
            <a:spLocks noGrp="1"/>
          </p:cNvSpPr>
          <p:nvPr>
            <p:ph type="sldNum" sz="quarter" idx="5"/>
          </p:nvPr>
        </p:nvSpPr>
        <p:spPr/>
        <p:txBody>
          <a:bodyPr/>
          <a:lstStyle/>
          <a:p>
            <a:fld id="{6C9A6BF8-B68D-454B-B9A1-334165C664EA}" type="slidenum">
              <a:rPr lang="zh-CN" altLang="en-US" smtClean="0"/>
              <a:t>27</a:t>
            </a:fld>
            <a:endParaRPr lang="zh-CN" altLang="en-US"/>
          </a:p>
        </p:txBody>
      </p:sp>
    </p:spTree>
    <p:extLst>
      <p:ext uri="{BB962C8B-B14F-4D97-AF65-F5344CB8AC3E}">
        <p14:creationId xmlns:p14="http://schemas.microsoft.com/office/powerpoint/2010/main" val="3982899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ECA5A-6E04-B71F-F8E9-E9B271D9B92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49AF206-2A36-16A1-71FC-5A09F37AB83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4176F17-E828-E3AD-5340-FF16F9384C8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44B92AE-7D5B-0469-BF14-DC49A0A55145}"/>
              </a:ext>
            </a:extLst>
          </p:cNvPr>
          <p:cNvSpPr>
            <a:spLocks noGrp="1"/>
          </p:cNvSpPr>
          <p:nvPr>
            <p:ph type="sldNum" sz="quarter" idx="5"/>
          </p:nvPr>
        </p:nvSpPr>
        <p:spPr/>
        <p:txBody>
          <a:bodyPr/>
          <a:lstStyle/>
          <a:p>
            <a:fld id="{6C9A6BF8-B68D-454B-B9A1-334165C664EA}" type="slidenum">
              <a:rPr lang="zh-CN" altLang="en-US" smtClean="0"/>
              <a:t>28</a:t>
            </a:fld>
            <a:endParaRPr lang="zh-CN" altLang="en-US"/>
          </a:p>
        </p:txBody>
      </p:sp>
    </p:spTree>
    <p:extLst>
      <p:ext uri="{BB962C8B-B14F-4D97-AF65-F5344CB8AC3E}">
        <p14:creationId xmlns:p14="http://schemas.microsoft.com/office/powerpoint/2010/main" val="2022780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8EB31-6DFD-7B56-6F5F-FBAF7A1E81B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AB3DE25-C126-BD51-258B-DC51C5C7FED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CF620B4-76A4-6E9E-0090-FE7B004AB978}"/>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AE78CD0-4614-103B-B25D-C6FF9B25CEDB}"/>
              </a:ext>
            </a:extLst>
          </p:cNvPr>
          <p:cNvSpPr>
            <a:spLocks noGrp="1"/>
          </p:cNvSpPr>
          <p:nvPr>
            <p:ph type="sldNum" sz="quarter" idx="5"/>
          </p:nvPr>
        </p:nvSpPr>
        <p:spPr/>
        <p:txBody>
          <a:bodyPr/>
          <a:lstStyle/>
          <a:p>
            <a:fld id="{6C9A6BF8-B68D-454B-B9A1-334165C664EA}" type="slidenum">
              <a:rPr lang="zh-CN" altLang="en-US" smtClean="0"/>
              <a:t>29</a:t>
            </a:fld>
            <a:endParaRPr lang="zh-CN" altLang="en-US"/>
          </a:p>
        </p:txBody>
      </p:sp>
    </p:spTree>
    <p:extLst>
      <p:ext uri="{BB962C8B-B14F-4D97-AF65-F5344CB8AC3E}">
        <p14:creationId xmlns:p14="http://schemas.microsoft.com/office/powerpoint/2010/main" val="3563841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6ECA9-8574-8B8A-DABB-7A63E6BD694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54F8400-004E-85EA-C280-011FC474A67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5D40811-D7E0-7E31-3D8D-45F02234A9B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F3D7144-D41A-A9FC-811A-11742BF5CD3D}"/>
              </a:ext>
            </a:extLst>
          </p:cNvPr>
          <p:cNvSpPr>
            <a:spLocks noGrp="1"/>
          </p:cNvSpPr>
          <p:nvPr>
            <p:ph type="sldNum" sz="quarter" idx="5"/>
          </p:nvPr>
        </p:nvSpPr>
        <p:spPr/>
        <p:txBody>
          <a:bodyPr/>
          <a:lstStyle/>
          <a:p>
            <a:fld id="{6C9A6BF8-B68D-454B-B9A1-334165C664EA}" type="slidenum">
              <a:rPr lang="zh-CN" altLang="en-US" smtClean="0"/>
              <a:t>30</a:t>
            </a:fld>
            <a:endParaRPr lang="zh-CN" altLang="en-US"/>
          </a:p>
        </p:txBody>
      </p:sp>
    </p:spTree>
    <p:extLst>
      <p:ext uri="{BB962C8B-B14F-4D97-AF65-F5344CB8AC3E}">
        <p14:creationId xmlns:p14="http://schemas.microsoft.com/office/powerpoint/2010/main" val="68923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9A6BF8-B68D-454B-B9A1-334165C664EA}" type="slidenum">
              <a:rPr lang="zh-CN" altLang="en-US" smtClean="0"/>
              <a:t>32</a:t>
            </a:fld>
            <a:endParaRPr lang="zh-CN" altLang="en-US"/>
          </a:p>
        </p:txBody>
      </p:sp>
    </p:spTree>
    <p:extLst>
      <p:ext uri="{BB962C8B-B14F-4D97-AF65-F5344CB8AC3E}">
        <p14:creationId xmlns:p14="http://schemas.microsoft.com/office/powerpoint/2010/main" val="3129735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9A6BF8-B68D-454B-B9A1-334165C664EA}" type="slidenum">
              <a:rPr lang="zh-CN" altLang="en-US" smtClean="0"/>
              <a:t>5</a:t>
            </a:fld>
            <a:endParaRPr lang="zh-CN" altLang="en-US"/>
          </a:p>
        </p:txBody>
      </p:sp>
    </p:spTree>
    <p:extLst>
      <p:ext uri="{BB962C8B-B14F-4D97-AF65-F5344CB8AC3E}">
        <p14:creationId xmlns:p14="http://schemas.microsoft.com/office/powerpoint/2010/main" val="3812746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9A6BF8-B68D-454B-B9A1-334165C664EA}" type="slidenum">
              <a:rPr lang="zh-CN" altLang="en-US" smtClean="0"/>
              <a:t>6</a:t>
            </a:fld>
            <a:endParaRPr lang="zh-CN" altLang="en-US"/>
          </a:p>
        </p:txBody>
      </p:sp>
    </p:spTree>
    <p:extLst>
      <p:ext uri="{BB962C8B-B14F-4D97-AF65-F5344CB8AC3E}">
        <p14:creationId xmlns:p14="http://schemas.microsoft.com/office/powerpoint/2010/main" val="1508074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9A6BF8-B68D-454B-B9A1-334165C664EA}" type="slidenum">
              <a:rPr lang="zh-CN" altLang="en-US" smtClean="0"/>
              <a:t>7</a:t>
            </a:fld>
            <a:endParaRPr lang="zh-CN" altLang="en-US"/>
          </a:p>
        </p:txBody>
      </p:sp>
    </p:spTree>
    <p:extLst>
      <p:ext uri="{BB962C8B-B14F-4D97-AF65-F5344CB8AC3E}">
        <p14:creationId xmlns:p14="http://schemas.microsoft.com/office/powerpoint/2010/main" val="3923787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229"/>
                </a:solidFill>
                <a:effectLst/>
                <a:latin typeface="Montserrat" panose="020F0502020204030204" pitchFamily="2" charset="0"/>
              </a:rPr>
              <a:t>注意头：用来计算每个输入位置对输出的贡献，提高模型对输入信息的建模能力</a:t>
            </a:r>
            <a:endParaRPr lang="zh-CN" altLang="en-US" dirty="0"/>
          </a:p>
        </p:txBody>
      </p:sp>
      <p:sp>
        <p:nvSpPr>
          <p:cNvPr id="4" name="灯片编号占位符 3"/>
          <p:cNvSpPr>
            <a:spLocks noGrp="1"/>
          </p:cNvSpPr>
          <p:nvPr>
            <p:ph type="sldNum" sz="quarter" idx="5"/>
          </p:nvPr>
        </p:nvSpPr>
        <p:spPr/>
        <p:txBody>
          <a:bodyPr/>
          <a:lstStyle/>
          <a:p>
            <a:fld id="{6C9A6BF8-B68D-454B-B9A1-334165C664EA}" type="slidenum">
              <a:rPr lang="zh-CN" altLang="en-US" smtClean="0"/>
              <a:t>8</a:t>
            </a:fld>
            <a:endParaRPr lang="zh-CN" altLang="en-US"/>
          </a:p>
        </p:txBody>
      </p:sp>
    </p:spTree>
    <p:extLst>
      <p:ext uri="{BB962C8B-B14F-4D97-AF65-F5344CB8AC3E}">
        <p14:creationId xmlns:p14="http://schemas.microsoft.com/office/powerpoint/2010/main" val="4159598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1B2C4-44CC-BAB9-E658-BFB5F3069F0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1C6C39E-F446-0612-985D-B50CD84E6A7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0B2602D-2E46-4874-5A90-CBC0D88C310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B6061C2-FDFF-6D44-D662-19E8069D69EC}"/>
              </a:ext>
            </a:extLst>
          </p:cNvPr>
          <p:cNvSpPr>
            <a:spLocks noGrp="1"/>
          </p:cNvSpPr>
          <p:nvPr>
            <p:ph type="sldNum" sz="quarter" idx="5"/>
          </p:nvPr>
        </p:nvSpPr>
        <p:spPr/>
        <p:txBody>
          <a:bodyPr/>
          <a:lstStyle/>
          <a:p>
            <a:fld id="{6C9A6BF8-B68D-454B-B9A1-334165C664EA}" type="slidenum">
              <a:rPr lang="zh-CN" altLang="en-US" smtClean="0"/>
              <a:t>9</a:t>
            </a:fld>
            <a:endParaRPr lang="zh-CN" altLang="en-US"/>
          </a:p>
        </p:txBody>
      </p:sp>
    </p:spTree>
    <p:extLst>
      <p:ext uri="{BB962C8B-B14F-4D97-AF65-F5344CB8AC3E}">
        <p14:creationId xmlns:p14="http://schemas.microsoft.com/office/powerpoint/2010/main" val="143594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9A6BF8-B68D-454B-B9A1-334165C664EA}" type="slidenum">
              <a:rPr lang="zh-CN" altLang="en-US" smtClean="0"/>
              <a:t>17</a:t>
            </a:fld>
            <a:endParaRPr lang="zh-CN" altLang="en-US"/>
          </a:p>
        </p:txBody>
      </p:sp>
    </p:spTree>
    <p:extLst>
      <p:ext uri="{BB962C8B-B14F-4D97-AF65-F5344CB8AC3E}">
        <p14:creationId xmlns:p14="http://schemas.microsoft.com/office/powerpoint/2010/main" val="2816774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C2CEC-1C7E-1520-D08D-E245C014F5C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C2F9A97-637E-C160-B168-71A2ACDA032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A93A7C6-7076-E207-EEF6-38D964804A62}"/>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A8EF40F-7830-B9F0-B937-A1BA0A74289B}"/>
              </a:ext>
            </a:extLst>
          </p:cNvPr>
          <p:cNvSpPr>
            <a:spLocks noGrp="1"/>
          </p:cNvSpPr>
          <p:nvPr>
            <p:ph type="sldNum" sz="quarter" idx="5"/>
          </p:nvPr>
        </p:nvSpPr>
        <p:spPr/>
        <p:txBody>
          <a:bodyPr/>
          <a:lstStyle/>
          <a:p>
            <a:fld id="{6C9A6BF8-B68D-454B-B9A1-334165C664EA}" type="slidenum">
              <a:rPr lang="zh-CN" altLang="en-US" smtClean="0"/>
              <a:t>18</a:t>
            </a:fld>
            <a:endParaRPr lang="zh-CN" altLang="en-US"/>
          </a:p>
        </p:txBody>
      </p:sp>
    </p:spTree>
    <p:extLst>
      <p:ext uri="{BB962C8B-B14F-4D97-AF65-F5344CB8AC3E}">
        <p14:creationId xmlns:p14="http://schemas.microsoft.com/office/powerpoint/2010/main" val="1451075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ECBBC-D903-562A-2CCD-2EB0A057BAB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E8905C8-1C9D-BCA8-844C-12916DB047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9798EDC-6F09-E861-91D5-588BB3343D24}"/>
              </a:ext>
            </a:extLst>
          </p:cNvPr>
          <p:cNvSpPr>
            <a:spLocks noGrp="1"/>
          </p:cNvSpPr>
          <p:nvPr>
            <p:ph type="body" idx="1"/>
          </p:nvPr>
        </p:nvSpPr>
        <p:spPr/>
        <p:txBody>
          <a:bodyPr/>
          <a:lstStyle/>
          <a:p>
            <a:r>
              <a:rPr lang="zh-CN" altLang="en-US" dirty="0"/>
              <a:t>矩阵乘积</a:t>
            </a:r>
          </a:p>
        </p:txBody>
      </p:sp>
      <p:sp>
        <p:nvSpPr>
          <p:cNvPr id="4" name="灯片编号占位符 3">
            <a:extLst>
              <a:ext uri="{FF2B5EF4-FFF2-40B4-BE49-F238E27FC236}">
                <a16:creationId xmlns:a16="http://schemas.microsoft.com/office/drawing/2014/main" id="{D50E094F-EB8B-899E-3337-7A639B112AD9}"/>
              </a:ext>
            </a:extLst>
          </p:cNvPr>
          <p:cNvSpPr>
            <a:spLocks noGrp="1"/>
          </p:cNvSpPr>
          <p:nvPr>
            <p:ph type="sldNum" sz="quarter" idx="5"/>
          </p:nvPr>
        </p:nvSpPr>
        <p:spPr/>
        <p:txBody>
          <a:bodyPr/>
          <a:lstStyle/>
          <a:p>
            <a:fld id="{6C9A6BF8-B68D-454B-B9A1-334165C664EA}" type="slidenum">
              <a:rPr lang="zh-CN" altLang="en-US" smtClean="0"/>
              <a:t>19</a:t>
            </a:fld>
            <a:endParaRPr lang="zh-CN" altLang="en-US"/>
          </a:p>
        </p:txBody>
      </p:sp>
    </p:spTree>
    <p:extLst>
      <p:ext uri="{BB962C8B-B14F-4D97-AF65-F5344CB8AC3E}">
        <p14:creationId xmlns:p14="http://schemas.microsoft.com/office/powerpoint/2010/main" val="3154778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91DF81D-FF47-450A-8278-E98146055B13}"/>
              </a:ext>
            </a:extLst>
          </p:cNvPr>
          <p:cNvSpPr/>
          <p:nvPr userDrawn="1"/>
        </p:nvSpPr>
        <p:spPr>
          <a:xfrm flipV="1">
            <a:off x="11582400" y="676402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15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74A1EEB-5D10-40D5-B298-48A81D1185EC}"/>
              </a:ext>
            </a:extLst>
          </p:cNvPr>
          <p:cNvSpPr txBox="1"/>
          <p:nvPr userDrawn="1"/>
        </p:nvSpPr>
        <p:spPr>
          <a:xfrm>
            <a:off x="11276365" y="1774276"/>
            <a:ext cx="915635" cy="923330"/>
          </a:xfrm>
          <a:prstGeom prst="rect">
            <a:avLst/>
          </a:prstGeom>
          <a:solidFill>
            <a:schemeClr val="accent5">
              <a:lumMod val="40000"/>
              <a:lumOff val="60000"/>
            </a:schemeClr>
          </a:solidFill>
        </p:spPr>
        <p:txBody>
          <a:bodyPr wrap="square" rtlCol="0">
            <a:spAutoFit/>
          </a:bodyPr>
          <a:lstStyle/>
          <a:p>
            <a:endParaRPr lang="zh-CN" altLang="en-US" sz="5400" dirty="0">
              <a:solidFill>
                <a:schemeClr val="bg1"/>
              </a:solidFill>
              <a:latin typeface="+mj-ea"/>
              <a:ea typeface="+mj-ea"/>
            </a:endParaRPr>
          </a:p>
        </p:txBody>
      </p:sp>
    </p:spTree>
    <p:extLst>
      <p:ext uri="{BB962C8B-B14F-4D97-AF65-F5344CB8AC3E}">
        <p14:creationId xmlns:p14="http://schemas.microsoft.com/office/powerpoint/2010/main" val="51898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C2CC16F-7842-432E-9487-04C98B180115}"/>
              </a:ext>
            </a:extLst>
          </p:cNvPr>
          <p:cNvSpPr/>
          <p:nvPr userDrawn="1"/>
        </p:nvSpPr>
        <p:spPr>
          <a:xfrm flipV="1">
            <a:off x="0" y="1052513"/>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15DE0AD-1CEE-4CC2-B547-9CB9F4ACB242}"/>
              </a:ext>
            </a:extLst>
          </p:cNvPr>
          <p:cNvSpPr/>
          <p:nvPr userDrawn="1"/>
        </p:nvSpPr>
        <p:spPr>
          <a:xfrm flipV="1">
            <a:off x="11582400" y="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CAA45CF-F299-4458-8441-FC3CA2AFB146}"/>
              </a:ext>
            </a:extLst>
          </p:cNvPr>
          <p:cNvSpPr/>
          <p:nvPr userDrawn="1"/>
        </p:nvSpPr>
        <p:spPr>
          <a:xfrm rot="16200000" flipV="1">
            <a:off x="-252730" y="650113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95640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142FD1-F389-4CB0-AE41-F101B507C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sp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9E9C72-D44A-4F74-84DB-F53F3F2B12F4}"/>
              </a:ext>
            </a:extLst>
          </p:cNvPr>
          <p:cNvSpPr>
            <a:spLocks noGrp="1"/>
          </p:cNvSpPr>
          <p:nvPr>
            <p:ph type="body" idx="1"/>
          </p:nvPr>
        </p:nvSpPr>
        <p:spPr>
          <a:xfrm>
            <a:off x="838200" y="1825625"/>
            <a:ext cx="10515600" cy="4351338"/>
          </a:xfrm>
          <a:prstGeom prst="rect">
            <a:avLst/>
          </a:prstGeom>
        </p:spPr>
        <p:txBody>
          <a:bodyPr vert="horz" lIns="91440" tIns="45720" rIns="91440" bIns="45720" rtlCol="0">
            <a:sp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01D3D8-F019-4514-988E-4EF8C15DFE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4088CBC9-6096-4A2F-9590-AEA863A925BA}" type="datetimeFigureOut">
              <a:rPr lang="zh-CN" altLang="en-US" smtClean="0"/>
              <a:t>2024/3/3</a:t>
            </a:fld>
            <a:endParaRPr lang="zh-CN" altLang="en-US"/>
          </a:p>
        </p:txBody>
      </p:sp>
      <p:sp>
        <p:nvSpPr>
          <p:cNvPr id="5" name="页脚占位符 4">
            <a:extLst>
              <a:ext uri="{FF2B5EF4-FFF2-40B4-BE49-F238E27FC236}">
                <a16:creationId xmlns:a16="http://schemas.microsoft.com/office/drawing/2014/main" id="{D9E723EF-D242-45A7-B105-6EC97FF675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12BCB8-7248-4716-B19D-54DF2530CE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68C87A08-A758-4FE9-B63C-49AED835B7D6}" type="slidenum">
              <a:rPr lang="zh-CN" altLang="en-US" smtClean="0"/>
              <a:t>‹#›</a:t>
            </a:fld>
            <a:endParaRPr lang="zh-CN" altLang="en-US"/>
          </a:p>
        </p:txBody>
      </p:sp>
    </p:spTree>
    <p:extLst>
      <p:ext uri="{BB962C8B-B14F-4D97-AF65-F5344CB8AC3E}">
        <p14:creationId xmlns:p14="http://schemas.microsoft.com/office/powerpoint/2010/main" val="3216171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3.png"/><Relationship Id="rId3" Type="http://schemas.openxmlformats.org/officeDocument/2006/relationships/customXml" Target="../ink/ink1.xml"/><Relationship Id="rId7" Type="http://schemas.openxmlformats.org/officeDocument/2006/relationships/image" Target="../media/image9.png"/><Relationship Id="rId12"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80.png"/><Relationship Id="rId11" Type="http://schemas.openxmlformats.org/officeDocument/2006/relationships/image" Target="../media/image12.png"/><Relationship Id="rId10" Type="http://schemas.openxmlformats.org/officeDocument/2006/relationships/customXml" Target="../ink/ink2.xml"/><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473307" y="2961211"/>
            <a:ext cx="11245386" cy="1200329"/>
          </a:xfrm>
          <a:prstGeom prst="rect">
            <a:avLst/>
          </a:prstGeom>
          <a:noFill/>
        </p:spPr>
        <p:txBody>
          <a:bodyPr wrap="none" rtlCol="0">
            <a:spAutoFit/>
          </a:bodyPr>
          <a:lstStyle/>
          <a:p>
            <a:pPr algn="ctr"/>
            <a:r>
              <a:rPr lang="en-US" altLang="zh-CN" sz="3600" b="1" dirty="0">
                <a:latin typeface="+mn-ea"/>
              </a:rPr>
              <a:t>Deep </a:t>
            </a:r>
            <a:r>
              <a:rPr lang="en-US" altLang="zh-CN" sz="3600" b="1" dirty="0" err="1">
                <a:latin typeface="+mn-ea"/>
              </a:rPr>
              <a:t>Spatio</a:t>
            </a:r>
            <a:r>
              <a:rPr lang="en-US" altLang="zh-CN" sz="3600" b="1" dirty="0">
                <a:latin typeface="+mn-ea"/>
              </a:rPr>
              <a:t>-temporal Adaptive 3D Convolutional Neural</a:t>
            </a:r>
          </a:p>
          <a:p>
            <a:pPr algn="ctr"/>
            <a:r>
              <a:rPr lang="en-US" altLang="zh-CN" sz="3600" b="1" dirty="0">
                <a:latin typeface="+mn-ea"/>
              </a:rPr>
              <a:t>Networks for Traffic Flow Prediction</a:t>
            </a:r>
            <a:endParaRPr lang="zh-CN" altLang="en-US" sz="3600" b="1" dirty="0">
              <a:latin typeface="+mn-ea"/>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9635053" y="6193762"/>
            <a:ext cx="906017" cy="276999"/>
          </a:xfrm>
          <a:prstGeom prst="rect">
            <a:avLst/>
          </a:prstGeom>
          <a:noFill/>
        </p:spPr>
        <p:txBody>
          <a:bodyPr wrap="none" rtlCol="0">
            <a:spAutoFit/>
          </a:bodyPr>
          <a:lstStyle/>
          <a:p>
            <a:r>
              <a:rPr lang="en-US" altLang="zh-CN" sz="1200" dirty="0">
                <a:solidFill>
                  <a:schemeClr val="accent3"/>
                </a:solidFill>
              </a:rPr>
              <a:t>2024.03.03</a:t>
            </a:r>
          </a:p>
        </p:txBody>
      </p:sp>
      <p:sp>
        <p:nvSpPr>
          <p:cNvPr id="15" name="箭头: V 形 14">
            <a:extLst>
              <a:ext uri="{FF2B5EF4-FFF2-40B4-BE49-F238E27FC236}">
                <a16:creationId xmlns:a16="http://schemas.microsoft.com/office/drawing/2014/main" id="{56A7A41E-0C11-4150-ABF6-86B73103C5A2}"/>
              </a:ext>
            </a:extLst>
          </p:cNvPr>
          <p:cNvSpPr/>
          <p:nvPr/>
        </p:nvSpPr>
        <p:spPr>
          <a:xfrm>
            <a:off x="9504255"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21" name="文本框 20">
            <a:extLst>
              <a:ext uri="{FF2B5EF4-FFF2-40B4-BE49-F238E27FC236}">
                <a16:creationId xmlns:a16="http://schemas.microsoft.com/office/drawing/2014/main" id="{3A1495EA-0A38-4572-AF64-1AA481704A27}"/>
              </a:ext>
            </a:extLst>
          </p:cNvPr>
          <p:cNvSpPr txBox="1"/>
          <p:nvPr/>
        </p:nvSpPr>
        <p:spPr>
          <a:xfrm>
            <a:off x="4900489" y="5446557"/>
            <a:ext cx="3112662" cy="369332"/>
          </a:xfrm>
          <a:prstGeom prst="rect">
            <a:avLst/>
          </a:prstGeom>
          <a:noFill/>
        </p:spPr>
        <p:txBody>
          <a:bodyPr wrap="square">
            <a:spAutoFit/>
          </a:bodyPr>
          <a:lstStyle/>
          <a:p>
            <a:pPr algn="ctr"/>
            <a:r>
              <a:rPr lang="zh-CN" altLang="en-US" dirty="0">
                <a:solidFill>
                  <a:schemeClr val="bg1">
                    <a:lumMod val="50000"/>
                  </a:schemeClr>
                </a:solidFill>
              </a:rPr>
              <a:t>汇报人：闫林枝</a:t>
            </a:r>
          </a:p>
        </p:txBody>
      </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523823" y="-675249"/>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215796" y="-952207"/>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pic>
        <p:nvPicPr>
          <p:cNvPr id="2" name="图片 1">
            <a:extLst>
              <a:ext uri="{FF2B5EF4-FFF2-40B4-BE49-F238E27FC236}">
                <a16:creationId xmlns:a16="http://schemas.microsoft.com/office/drawing/2014/main" id="{73228AA3-2DBF-FCBD-F864-0B9534F674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8961" y="503211"/>
            <a:ext cx="7599825" cy="2070656"/>
          </a:xfrm>
          <a:prstGeom prst="rect">
            <a:avLst/>
          </a:prstGeom>
        </p:spPr>
      </p:pic>
    </p:spTree>
    <p:extLst>
      <p:ext uri="{BB962C8B-B14F-4D97-AF65-F5344CB8AC3E}">
        <p14:creationId xmlns:p14="http://schemas.microsoft.com/office/powerpoint/2010/main" val="216536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498963" y="293195"/>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89021" y="2986240"/>
            <a:ext cx="1662635"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a:t>
            </a:r>
            <a:r>
              <a:rPr lang="en-US" altLang="zh-CN" sz="2400" dirty="0">
                <a:solidFill>
                  <a:schemeClr val="bg1">
                    <a:lumMod val="65000"/>
                  </a:schemeClr>
                </a:solidFill>
                <a:latin typeface="+mj-ea"/>
                <a:ea typeface="+mj-ea"/>
              </a:rPr>
              <a:t>THREE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5736012" y="3517173"/>
            <a:ext cx="4678006" cy="1200329"/>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8000" b="1" dirty="0">
                <a:solidFill>
                  <a:schemeClr val="bg1">
                    <a:lumMod val="65000"/>
                  </a:schemeClr>
                </a:solidFill>
                <a:latin typeface="+mj-ea"/>
                <a:ea typeface="+mj-ea"/>
              </a:rPr>
              <a:t>方法</a:t>
            </a:r>
            <a:endParaRPr lang="en-GB" sz="8000" b="1" dirty="0">
              <a:solidFill>
                <a:schemeClr val="bg1">
                  <a:lumMod val="65000"/>
                </a:schemeClr>
              </a:solidFill>
              <a:latin typeface="+mj-ea"/>
              <a:ea typeface="+mj-ea"/>
            </a:endParaRPr>
          </a:p>
        </p:txBody>
      </p:sp>
      <p:cxnSp>
        <p:nvCxnSpPr>
          <p:cNvPr id="8" name="直接连接符 7">
            <a:extLst>
              <a:ext uri="{FF2B5EF4-FFF2-40B4-BE49-F238E27FC236}">
                <a16:creationId xmlns:a16="http://schemas.microsoft.com/office/drawing/2014/main" id="{7BE615C5-3315-4DD9-B87F-92693E266A42}"/>
              </a:ext>
            </a:extLst>
          </p:cNvPr>
          <p:cNvCxnSpPr>
            <a:cxnSpLocks/>
          </p:cNvCxnSpPr>
          <p:nvPr/>
        </p:nvCxnSpPr>
        <p:spPr>
          <a:xfrm>
            <a:off x="5369624" y="3217073"/>
            <a:ext cx="4465320" cy="0"/>
          </a:xfrm>
          <a:prstGeom prst="line">
            <a:avLst/>
          </a:prstGeom>
          <a:ln w="25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02</a:t>
            </a:r>
            <a:endParaRPr lang="zh-CN" altLang="en-US" sz="4000" dirty="0">
              <a:solidFill>
                <a:schemeClr val="bg1"/>
              </a:solidFill>
            </a:endParaRPr>
          </a:p>
        </p:txBody>
      </p:sp>
    </p:spTree>
    <p:extLst>
      <p:ext uri="{BB962C8B-B14F-4D97-AF65-F5344CB8AC3E}">
        <p14:creationId xmlns:p14="http://schemas.microsoft.com/office/powerpoint/2010/main" val="2038625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F5080-02B5-A2AD-1837-0848A29000EE}"/>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3DD32758-82F9-E8AB-6441-A9607FFBCA30}"/>
              </a:ext>
            </a:extLst>
          </p:cNvPr>
          <p:cNvSpPr txBox="1">
            <a:spLocks/>
          </p:cNvSpPr>
          <p:nvPr/>
        </p:nvSpPr>
        <p:spPr>
          <a:xfrm>
            <a:off x="660400" y="770979"/>
            <a:ext cx="3881377"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ST-A3DNet</a:t>
            </a:r>
            <a:endParaRPr lang="en-GB" sz="4000" b="1" dirty="0">
              <a:solidFill>
                <a:schemeClr val="bg1">
                  <a:lumMod val="65000"/>
                </a:schemeClr>
              </a:solidFill>
              <a:latin typeface="+mj-ea"/>
              <a:ea typeface="+mj-ea"/>
            </a:endParaRPr>
          </a:p>
        </p:txBody>
      </p:sp>
      <p:pic>
        <p:nvPicPr>
          <p:cNvPr id="8" name="图片 7">
            <a:extLst>
              <a:ext uri="{FF2B5EF4-FFF2-40B4-BE49-F238E27FC236}">
                <a16:creationId xmlns:a16="http://schemas.microsoft.com/office/drawing/2014/main" id="{A012D012-D788-0C8D-7CE0-F844E6EA6BF3}"/>
              </a:ext>
            </a:extLst>
          </p:cNvPr>
          <p:cNvPicPr>
            <a:picLocks noChangeAspect="1"/>
          </p:cNvPicPr>
          <p:nvPr/>
        </p:nvPicPr>
        <p:blipFill>
          <a:blip r:embed="rId2"/>
          <a:stretch>
            <a:fillRect/>
          </a:stretch>
        </p:blipFill>
        <p:spPr>
          <a:xfrm>
            <a:off x="-28392" y="2421984"/>
            <a:ext cx="12220392" cy="2597487"/>
          </a:xfrm>
          <a:prstGeom prst="rect">
            <a:avLst/>
          </a:prstGeom>
        </p:spPr>
      </p:pic>
    </p:spTree>
    <p:extLst>
      <p:ext uri="{BB962C8B-B14F-4D97-AF65-F5344CB8AC3E}">
        <p14:creationId xmlns:p14="http://schemas.microsoft.com/office/powerpoint/2010/main" val="1715624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CFCC050-13A1-4EE4-B905-DB28DDDCAB55}"/>
              </a:ext>
            </a:extLst>
          </p:cNvPr>
          <p:cNvSpPr txBox="1">
            <a:spLocks/>
          </p:cNvSpPr>
          <p:nvPr/>
        </p:nvSpPr>
        <p:spPr>
          <a:xfrm>
            <a:off x="660400" y="770979"/>
            <a:ext cx="3881377"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ST-A3DNet</a:t>
            </a:r>
            <a:endParaRPr lang="en-GB" sz="4000" b="1" dirty="0">
              <a:solidFill>
                <a:schemeClr val="bg1">
                  <a:lumMod val="65000"/>
                </a:schemeClr>
              </a:solidFill>
              <a:latin typeface="+mj-ea"/>
              <a:ea typeface="+mj-ea"/>
            </a:endParaRPr>
          </a:p>
        </p:txBody>
      </p:sp>
      <p:pic>
        <p:nvPicPr>
          <p:cNvPr id="6" name="图片 5">
            <a:extLst>
              <a:ext uri="{FF2B5EF4-FFF2-40B4-BE49-F238E27FC236}">
                <a16:creationId xmlns:a16="http://schemas.microsoft.com/office/drawing/2014/main" id="{F4B53B72-B460-9F24-DAB2-9E3D645E0E60}"/>
              </a:ext>
            </a:extLst>
          </p:cNvPr>
          <p:cNvPicPr>
            <a:picLocks noChangeAspect="1"/>
          </p:cNvPicPr>
          <p:nvPr/>
        </p:nvPicPr>
        <p:blipFill>
          <a:blip r:embed="rId2"/>
          <a:stretch>
            <a:fillRect/>
          </a:stretch>
        </p:blipFill>
        <p:spPr>
          <a:xfrm>
            <a:off x="996008" y="1561185"/>
            <a:ext cx="9681158" cy="4398293"/>
          </a:xfrm>
          <a:prstGeom prst="rect">
            <a:avLst/>
          </a:prstGeom>
        </p:spPr>
      </p:pic>
    </p:spTree>
    <p:extLst>
      <p:ext uri="{BB962C8B-B14F-4D97-AF65-F5344CB8AC3E}">
        <p14:creationId xmlns:p14="http://schemas.microsoft.com/office/powerpoint/2010/main" val="2488290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1AD479D1-C6B8-44B5-9EF8-770AA32E6DB4}"/>
              </a:ext>
            </a:extLst>
          </p:cNvPr>
          <p:cNvSpPr txBox="1">
            <a:spLocks/>
          </p:cNvSpPr>
          <p:nvPr/>
        </p:nvSpPr>
        <p:spPr>
          <a:xfrm>
            <a:off x="660400" y="770979"/>
            <a:ext cx="660101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b="1" dirty="0">
                <a:solidFill>
                  <a:schemeClr val="bg1">
                    <a:lumMod val="65000"/>
                  </a:schemeClr>
                </a:solidFill>
                <a:latin typeface="+mj-ea"/>
                <a:ea typeface="+mj-ea"/>
              </a:rPr>
              <a:t>3</a:t>
            </a:r>
            <a:r>
              <a:rPr lang="en-US" altLang="zh-CN" sz="4000" b="1" dirty="0">
                <a:solidFill>
                  <a:schemeClr val="bg1">
                    <a:lumMod val="65000"/>
                  </a:schemeClr>
                </a:solidFill>
                <a:latin typeface="+mj-ea"/>
                <a:ea typeface="+mj-ea"/>
              </a:rPr>
              <a:t>DConvSE Component</a:t>
            </a:r>
            <a:endParaRPr lang="en-GB" sz="4000" b="1" dirty="0">
              <a:solidFill>
                <a:schemeClr val="bg1">
                  <a:lumMod val="65000"/>
                </a:schemeClr>
              </a:solidFill>
              <a:latin typeface="+mj-ea"/>
              <a:ea typeface="+mj-ea"/>
            </a:endParaRPr>
          </a:p>
        </p:txBody>
      </p:sp>
      <p:pic>
        <p:nvPicPr>
          <p:cNvPr id="6" name="图片 5">
            <a:extLst>
              <a:ext uri="{FF2B5EF4-FFF2-40B4-BE49-F238E27FC236}">
                <a16:creationId xmlns:a16="http://schemas.microsoft.com/office/drawing/2014/main" id="{33D94CF1-5171-4C85-6737-197B5327D2F8}"/>
              </a:ext>
            </a:extLst>
          </p:cNvPr>
          <p:cNvPicPr>
            <a:picLocks noChangeAspect="1"/>
          </p:cNvPicPr>
          <p:nvPr/>
        </p:nvPicPr>
        <p:blipFill>
          <a:blip r:embed="rId2"/>
          <a:stretch>
            <a:fillRect/>
          </a:stretch>
        </p:blipFill>
        <p:spPr>
          <a:xfrm>
            <a:off x="708834" y="1673259"/>
            <a:ext cx="4152533" cy="1199621"/>
          </a:xfrm>
          <a:prstGeom prst="rect">
            <a:avLst/>
          </a:prstGeom>
        </p:spPr>
        <p:style>
          <a:lnRef idx="2">
            <a:schemeClr val="accent1"/>
          </a:lnRef>
          <a:fillRef idx="1">
            <a:schemeClr val="lt1"/>
          </a:fillRef>
          <a:effectRef idx="0">
            <a:schemeClr val="accent1"/>
          </a:effectRef>
          <a:fontRef idx="minor">
            <a:schemeClr val="dk1"/>
          </a:fontRef>
        </p:style>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3" name="墨迹 12">
                <a:extLst>
                  <a:ext uri="{FF2B5EF4-FFF2-40B4-BE49-F238E27FC236}">
                    <a16:creationId xmlns:a16="http://schemas.microsoft.com/office/drawing/2014/main" id="{AF8B7E73-0B7D-6B81-C62F-904FFC14B0AE}"/>
                  </a:ext>
                </a:extLst>
              </p14:cNvPr>
              <p14:cNvContentPartPr/>
              <p14:nvPr/>
            </p14:nvContentPartPr>
            <p14:xfrm>
              <a:off x="4479193" y="3668683"/>
              <a:ext cx="360" cy="360"/>
            </p14:xfrm>
          </p:contentPart>
        </mc:Choice>
        <mc:Fallback xmlns="">
          <p:pic>
            <p:nvPicPr>
              <p:cNvPr id="13" name="墨迹 12">
                <a:extLst>
                  <a:ext uri="{FF2B5EF4-FFF2-40B4-BE49-F238E27FC236}">
                    <a16:creationId xmlns:a16="http://schemas.microsoft.com/office/drawing/2014/main" id="{AF8B7E73-0B7D-6B81-C62F-904FFC14B0AE}"/>
                  </a:ext>
                </a:extLst>
              </p:cNvPr>
              <p:cNvPicPr/>
              <p:nvPr/>
            </p:nvPicPr>
            <p:blipFill>
              <a:blip r:embed="rId6"/>
              <a:stretch>
                <a:fillRect/>
              </a:stretch>
            </p:blipFill>
            <p:spPr>
              <a:xfrm>
                <a:off x="4470553" y="3660043"/>
                <a:ext cx="18000" cy="18000"/>
              </a:xfrm>
              <a:prstGeom prst="rect">
                <a:avLst/>
              </a:prstGeom>
            </p:spPr>
          </p:pic>
        </mc:Fallback>
      </mc:AlternateContent>
      <p:pic>
        <p:nvPicPr>
          <p:cNvPr id="23" name="图片 22">
            <a:extLst>
              <a:ext uri="{FF2B5EF4-FFF2-40B4-BE49-F238E27FC236}">
                <a16:creationId xmlns:a16="http://schemas.microsoft.com/office/drawing/2014/main" id="{534C0AF4-1CCF-56D9-EC93-1734CE90D2C8}"/>
              </a:ext>
            </a:extLst>
          </p:cNvPr>
          <p:cNvPicPr>
            <a:picLocks noChangeAspect="1"/>
          </p:cNvPicPr>
          <p:nvPr/>
        </p:nvPicPr>
        <p:blipFill>
          <a:blip r:embed="rId7"/>
          <a:stretch>
            <a:fillRect/>
          </a:stretch>
        </p:blipFill>
        <p:spPr>
          <a:xfrm>
            <a:off x="660400" y="4591187"/>
            <a:ext cx="2683917" cy="459092"/>
          </a:xfrm>
          <a:prstGeom prst="rect">
            <a:avLst/>
          </a:prstGeom>
        </p:spPr>
        <p:style>
          <a:lnRef idx="2">
            <a:schemeClr val="accent1"/>
          </a:lnRef>
          <a:fillRef idx="1">
            <a:schemeClr val="lt1"/>
          </a:fillRef>
          <a:effectRef idx="0">
            <a:schemeClr val="accent1"/>
          </a:effectRef>
          <a:fontRef idx="minor">
            <a:schemeClr val="dk1"/>
          </a:fontRef>
        </p:style>
      </p:pic>
      <p:sp>
        <p:nvSpPr>
          <p:cNvPr id="24" name="文本框 23">
            <a:extLst>
              <a:ext uri="{FF2B5EF4-FFF2-40B4-BE49-F238E27FC236}">
                <a16:creationId xmlns:a16="http://schemas.microsoft.com/office/drawing/2014/main" id="{DC1C8ED3-077E-1277-FEF5-72A160EC6499}"/>
              </a:ext>
            </a:extLst>
          </p:cNvPr>
          <p:cNvSpPr txBox="1"/>
          <p:nvPr/>
        </p:nvSpPr>
        <p:spPr>
          <a:xfrm>
            <a:off x="623176" y="5005949"/>
            <a:ext cx="3057247" cy="307777"/>
          </a:xfrm>
          <a:prstGeom prst="rect">
            <a:avLst/>
          </a:prstGeom>
          <a:noFill/>
        </p:spPr>
        <p:txBody>
          <a:bodyPr wrap="none" rtlCol="0">
            <a:spAutoFit/>
          </a:bodyPr>
          <a:lstStyle/>
          <a:p>
            <a:r>
              <a:rPr lang="zh-CN" altLang="en-US" sz="1400" dirty="0">
                <a:solidFill>
                  <a:srgbClr val="FF0000"/>
                </a:solidFill>
                <a:latin typeface="宋体" panose="02010600030101010101" pitchFamily="2" charset="-122"/>
                <a:ea typeface="宋体" panose="02010600030101010101" pitchFamily="2" charset="-122"/>
              </a:rPr>
              <a:t>对历史交通流地图信息进行缩放修正</a:t>
            </a:r>
          </a:p>
        </p:txBody>
      </p:sp>
      <p:pic>
        <p:nvPicPr>
          <p:cNvPr id="4" name="图片 3">
            <a:extLst>
              <a:ext uri="{FF2B5EF4-FFF2-40B4-BE49-F238E27FC236}">
                <a16:creationId xmlns:a16="http://schemas.microsoft.com/office/drawing/2014/main" id="{502CD32F-AB01-76CB-26D7-C27ECE46B8B9}"/>
              </a:ext>
            </a:extLst>
          </p:cNvPr>
          <p:cNvPicPr>
            <a:picLocks noChangeAspect="1"/>
          </p:cNvPicPr>
          <p:nvPr/>
        </p:nvPicPr>
        <p:blipFill>
          <a:blip r:embed="rId8"/>
          <a:stretch>
            <a:fillRect/>
          </a:stretch>
        </p:blipFill>
        <p:spPr>
          <a:xfrm>
            <a:off x="6007285" y="1617090"/>
            <a:ext cx="6207020" cy="3865868"/>
          </a:xfrm>
          <a:prstGeom prst="rect">
            <a:avLst/>
          </a:prstGeom>
        </p:spPr>
      </p:pic>
      <p:pic>
        <p:nvPicPr>
          <p:cNvPr id="5" name="图片 4">
            <a:extLst>
              <a:ext uri="{FF2B5EF4-FFF2-40B4-BE49-F238E27FC236}">
                <a16:creationId xmlns:a16="http://schemas.microsoft.com/office/drawing/2014/main" id="{B99C2D56-2F53-FEF1-7C9C-4167D8A55580}"/>
              </a:ext>
            </a:extLst>
          </p:cNvPr>
          <p:cNvPicPr>
            <a:picLocks noChangeAspect="1"/>
          </p:cNvPicPr>
          <p:nvPr/>
        </p:nvPicPr>
        <p:blipFill>
          <a:blip r:embed="rId9"/>
          <a:stretch>
            <a:fillRect/>
          </a:stretch>
        </p:blipFill>
        <p:spPr>
          <a:xfrm>
            <a:off x="660400" y="3365163"/>
            <a:ext cx="5523736" cy="511898"/>
          </a:xfrm>
          <a:prstGeom prst="rect">
            <a:avLst/>
          </a:prstGeom>
          <a:ln/>
        </p:spPr>
        <p:style>
          <a:lnRef idx="2">
            <a:schemeClr val="accent1"/>
          </a:lnRef>
          <a:fillRef idx="1">
            <a:schemeClr val="lt1"/>
          </a:fillRef>
          <a:effectRef idx="0">
            <a:schemeClr val="accent1"/>
          </a:effectRef>
          <a:fontRef idx="minor">
            <a:schemeClr val="dk1"/>
          </a:fontRef>
        </p:style>
      </p:pic>
      <mc:AlternateContent xmlns:mc="http://schemas.openxmlformats.org/markup-compatibility/2006" xmlns:p14="http://schemas.microsoft.com/office/powerpoint/2010/main">
        <mc:Choice Requires="p14">
          <p:contentPart p14:bwMode="auto" r:id="rId10">
            <p14:nvContentPartPr>
              <p14:cNvPr id="8" name="墨迹 7">
                <a:extLst>
                  <a:ext uri="{FF2B5EF4-FFF2-40B4-BE49-F238E27FC236}">
                    <a16:creationId xmlns:a16="http://schemas.microsoft.com/office/drawing/2014/main" id="{B71197E8-A806-4CF4-C72A-BBC2B8FCACF9}"/>
                  </a:ext>
                </a:extLst>
              </p14:cNvPr>
              <p14:cNvContentPartPr/>
              <p14:nvPr/>
            </p14:nvContentPartPr>
            <p14:xfrm>
              <a:off x="4322162" y="3623709"/>
              <a:ext cx="969840" cy="14400"/>
            </p14:xfrm>
          </p:contentPart>
        </mc:Choice>
        <mc:Fallback xmlns="">
          <p:pic>
            <p:nvPicPr>
              <p:cNvPr id="8" name="墨迹 7">
                <a:extLst>
                  <a:ext uri="{FF2B5EF4-FFF2-40B4-BE49-F238E27FC236}">
                    <a16:creationId xmlns:a16="http://schemas.microsoft.com/office/drawing/2014/main" id="{B71197E8-A806-4CF4-C72A-BBC2B8FCACF9}"/>
                  </a:ext>
                </a:extLst>
              </p:cNvPr>
              <p:cNvPicPr/>
              <p:nvPr/>
            </p:nvPicPr>
            <p:blipFill>
              <a:blip r:embed="rId11"/>
              <a:stretch>
                <a:fillRect/>
              </a:stretch>
            </p:blipFill>
            <p:spPr>
              <a:xfrm>
                <a:off x="4268162" y="3515709"/>
                <a:ext cx="1077480" cy="230040"/>
              </a:xfrm>
              <a:prstGeom prst="rect">
                <a:avLst/>
              </a:prstGeom>
            </p:spPr>
          </p:pic>
        </mc:Fallback>
      </mc:AlternateContent>
      <p:sp>
        <p:nvSpPr>
          <p:cNvPr id="10" name="文本框 9">
            <a:extLst>
              <a:ext uri="{FF2B5EF4-FFF2-40B4-BE49-F238E27FC236}">
                <a16:creationId xmlns:a16="http://schemas.microsoft.com/office/drawing/2014/main" id="{B2909D9B-5FC6-65B5-1262-17F3121FFE01}"/>
              </a:ext>
            </a:extLst>
          </p:cNvPr>
          <p:cNvSpPr txBox="1"/>
          <p:nvPr/>
        </p:nvSpPr>
        <p:spPr>
          <a:xfrm flipH="1">
            <a:off x="4386805" y="3242247"/>
            <a:ext cx="715537" cy="307777"/>
          </a:xfrm>
          <a:prstGeom prst="rect">
            <a:avLst/>
          </a:prstGeom>
          <a:noFill/>
        </p:spPr>
        <p:txBody>
          <a:bodyPr wrap="square" rtlCol="0">
            <a:spAutoFit/>
          </a:bodyPr>
          <a:lstStyle/>
          <a:p>
            <a:r>
              <a:rPr lang="zh-CN" altLang="en-US" sz="1400" dirty="0">
                <a:solidFill>
                  <a:srgbClr val="FF0000"/>
                </a:solidFill>
                <a:latin typeface="宋体" panose="02010600030101010101" pitchFamily="2" charset="-122"/>
                <a:ea typeface="宋体" panose="02010600030101010101" pitchFamily="2" charset="-122"/>
              </a:rPr>
              <a:t>降维</a:t>
            </a:r>
          </a:p>
        </p:txBody>
      </p:sp>
      <mc:AlternateContent xmlns:mc="http://schemas.openxmlformats.org/markup-compatibility/2006" xmlns:p14="http://schemas.microsoft.com/office/powerpoint/2010/main">
        <mc:Choice Requires="p14">
          <p:contentPart p14:bwMode="auto" r:id="rId12">
            <p14:nvContentPartPr>
              <p14:cNvPr id="11" name="墨迹 10">
                <a:extLst>
                  <a:ext uri="{FF2B5EF4-FFF2-40B4-BE49-F238E27FC236}">
                    <a16:creationId xmlns:a16="http://schemas.microsoft.com/office/drawing/2014/main" id="{16781F98-5F80-BEA6-903E-7CFC81D81D16}"/>
                  </a:ext>
                </a:extLst>
              </p14:cNvPr>
              <p14:cNvContentPartPr/>
              <p14:nvPr/>
            </p14:nvContentPartPr>
            <p14:xfrm>
              <a:off x="3219768" y="3843781"/>
              <a:ext cx="2692080" cy="12960"/>
            </p14:xfrm>
          </p:contentPart>
        </mc:Choice>
        <mc:Fallback xmlns="">
          <p:pic>
            <p:nvPicPr>
              <p:cNvPr id="11" name="墨迹 10">
                <a:extLst>
                  <a:ext uri="{FF2B5EF4-FFF2-40B4-BE49-F238E27FC236}">
                    <a16:creationId xmlns:a16="http://schemas.microsoft.com/office/drawing/2014/main" id="{16781F98-5F80-BEA6-903E-7CFC81D81D16}"/>
                  </a:ext>
                </a:extLst>
              </p:cNvPr>
              <p:cNvPicPr/>
              <p:nvPr/>
            </p:nvPicPr>
            <p:blipFill>
              <a:blip r:embed="rId13"/>
              <a:stretch>
                <a:fillRect/>
              </a:stretch>
            </p:blipFill>
            <p:spPr>
              <a:xfrm>
                <a:off x="3213648" y="3837486"/>
                <a:ext cx="2704320" cy="25550"/>
              </a:xfrm>
              <a:prstGeom prst="rect">
                <a:avLst/>
              </a:prstGeom>
            </p:spPr>
          </p:pic>
        </mc:Fallback>
      </mc:AlternateContent>
      <p:sp>
        <p:nvSpPr>
          <p:cNvPr id="12" name="文本框 11">
            <a:extLst>
              <a:ext uri="{FF2B5EF4-FFF2-40B4-BE49-F238E27FC236}">
                <a16:creationId xmlns:a16="http://schemas.microsoft.com/office/drawing/2014/main" id="{4DAC2D4A-DF6A-C668-F835-DF030170AB74}"/>
              </a:ext>
            </a:extLst>
          </p:cNvPr>
          <p:cNvSpPr txBox="1"/>
          <p:nvPr/>
        </p:nvSpPr>
        <p:spPr>
          <a:xfrm>
            <a:off x="3782461" y="3884559"/>
            <a:ext cx="1261884" cy="307777"/>
          </a:xfrm>
          <a:prstGeom prst="rect">
            <a:avLst/>
          </a:prstGeom>
          <a:noFill/>
        </p:spPr>
        <p:txBody>
          <a:bodyPr wrap="none" rtlCol="0">
            <a:spAutoFit/>
          </a:bodyPr>
          <a:lstStyle/>
          <a:p>
            <a:r>
              <a:rPr lang="zh-CN" altLang="en-US" sz="1400" dirty="0">
                <a:solidFill>
                  <a:srgbClr val="FF0000"/>
                </a:solidFill>
                <a:latin typeface="宋体" panose="02010600030101010101" pitchFamily="2" charset="-122"/>
                <a:ea typeface="宋体" panose="02010600030101010101" pitchFamily="2" charset="-122"/>
              </a:rPr>
              <a:t>恢复原始尺寸</a:t>
            </a:r>
          </a:p>
        </p:txBody>
      </p:sp>
    </p:spTree>
    <p:extLst>
      <p:ext uri="{BB962C8B-B14F-4D97-AF65-F5344CB8AC3E}">
        <p14:creationId xmlns:p14="http://schemas.microsoft.com/office/powerpoint/2010/main" val="3498923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1AD479D1-C6B8-44B5-9EF8-770AA32E6DB4}"/>
              </a:ext>
            </a:extLst>
          </p:cNvPr>
          <p:cNvSpPr txBox="1">
            <a:spLocks/>
          </p:cNvSpPr>
          <p:nvPr/>
        </p:nvSpPr>
        <p:spPr>
          <a:xfrm>
            <a:off x="660400" y="770979"/>
            <a:ext cx="76835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Adaptive Transformation</a:t>
            </a:r>
            <a:endParaRPr lang="en-GB" sz="4000" b="1" dirty="0">
              <a:solidFill>
                <a:schemeClr val="bg1">
                  <a:lumMod val="65000"/>
                </a:schemeClr>
              </a:solidFill>
              <a:latin typeface="+mj-ea"/>
              <a:ea typeface="+mj-ea"/>
            </a:endParaRPr>
          </a:p>
        </p:txBody>
      </p:sp>
      <p:sp>
        <p:nvSpPr>
          <p:cNvPr id="2" name="文本框 1">
            <a:extLst>
              <a:ext uri="{FF2B5EF4-FFF2-40B4-BE49-F238E27FC236}">
                <a16:creationId xmlns:a16="http://schemas.microsoft.com/office/drawing/2014/main" id="{BC3921E2-6CDA-B8A2-39FF-2B0758EDE5D4}"/>
              </a:ext>
            </a:extLst>
          </p:cNvPr>
          <p:cNvSpPr txBox="1"/>
          <p:nvPr/>
        </p:nvSpPr>
        <p:spPr>
          <a:xfrm>
            <a:off x="660400" y="1600199"/>
            <a:ext cx="9846129" cy="1113766"/>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考虑</a:t>
            </a:r>
            <a:r>
              <a:rPr lang="zh-CN" altLang="en-US" sz="2400" dirty="0">
                <a:highlight>
                  <a:srgbClr val="FFFF00"/>
                </a:highlight>
                <a:latin typeface="宋体" panose="02010600030101010101" pitchFamily="2" charset="-122"/>
                <a:ea typeface="宋体" panose="02010600030101010101" pitchFamily="2" charset="-122"/>
              </a:rPr>
              <a:t>不同时间和不同区域对预测时段交通流影响</a:t>
            </a:r>
            <a:r>
              <a:rPr lang="zh-CN" altLang="en-US" sz="2400" dirty="0">
                <a:latin typeface="宋体" panose="02010600030101010101" pitchFamily="2" charset="-122"/>
                <a:ea typeface="宋体" panose="02010600030101010101" pitchFamily="2" charset="-122"/>
              </a:rPr>
              <a:t>，提出自适应变换权重，即自动生成并匹配相应的权重到输入变量</a:t>
            </a:r>
          </a:p>
        </p:txBody>
      </p:sp>
      <p:pic>
        <p:nvPicPr>
          <p:cNvPr id="4" name="图片 3">
            <a:extLst>
              <a:ext uri="{FF2B5EF4-FFF2-40B4-BE49-F238E27FC236}">
                <a16:creationId xmlns:a16="http://schemas.microsoft.com/office/drawing/2014/main" id="{83360D64-963E-6F9D-CEBC-C817153C84B1}"/>
              </a:ext>
            </a:extLst>
          </p:cNvPr>
          <p:cNvPicPr>
            <a:picLocks noChangeAspect="1"/>
          </p:cNvPicPr>
          <p:nvPr/>
        </p:nvPicPr>
        <p:blipFill>
          <a:blip r:embed="rId2"/>
          <a:stretch>
            <a:fillRect/>
          </a:stretch>
        </p:blipFill>
        <p:spPr>
          <a:xfrm>
            <a:off x="259732" y="2896854"/>
            <a:ext cx="11672535" cy="1645040"/>
          </a:xfrm>
          <a:prstGeom prst="rect">
            <a:avLst/>
          </a:prstGeom>
        </p:spPr>
      </p:pic>
    </p:spTree>
    <p:extLst>
      <p:ext uri="{BB962C8B-B14F-4D97-AF65-F5344CB8AC3E}">
        <p14:creationId xmlns:p14="http://schemas.microsoft.com/office/powerpoint/2010/main" val="72104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1AD479D1-C6B8-44B5-9EF8-770AA32E6DB4}"/>
              </a:ext>
            </a:extLst>
          </p:cNvPr>
          <p:cNvSpPr txBox="1">
            <a:spLocks/>
          </p:cNvSpPr>
          <p:nvPr/>
        </p:nvSpPr>
        <p:spPr>
          <a:xfrm>
            <a:off x="660400" y="770979"/>
            <a:ext cx="3881377"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bg1">
                    <a:lumMod val="65000"/>
                  </a:schemeClr>
                </a:solidFill>
                <a:latin typeface="+mj-ea"/>
                <a:ea typeface="+mj-ea"/>
              </a:rPr>
              <a:t>过程</a:t>
            </a:r>
            <a:endParaRPr lang="en-GB" sz="4000" b="1" dirty="0">
              <a:solidFill>
                <a:schemeClr val="bg1">
                  <a:lumMod val="65000"/>
                </a:schemeClr>
              </a:solidFill>
              <a:latin typeface="+mj-ea"/>
              <a:ea typeface="+mj-ea"/>
            </a:endParaRPr>
          </a:p>
        </p:txBody>
      </p:sp>
      <p:pic>
        <p:nvPicPr>
          <p:cNvPr id="4" name="图片 3">
            <a:extLst>
              <a:ext uri="{FF2B5EF4-FFF2-40B4-BE49-F238E27FC236}">
                <a16:creationId xmlns:a16="http://schemas.microsoft.com/office/drawing/2014/main" id="{129473D3-0F1F-7392-EF8E-22DE457B3864}"/>
              </a:ext>
            </a:extLst>
          </p:cNvPr>
          <p:cNvPicPr>
            <a:picLocks noChangeAspect="1"/>
          </p:cNvPicPr>
          <p:nvPr/>
        </p:nvPicPr>
        <p:blipFill>
          <a:blip r:embed="rId2"/>
          <a:stretch>
            <a:fillRect/>
          </a:stretch>
        </p:blipFill>
        <p:spPr>
          <a:xfrm>
            <a:off x="719608" y="4484134"/>
            <a:ext cx="6694770" cy="796996"/>
          </a:xfrm>
          <a:prstGeom prst="rect">
            <a:avLst/>
          </a:prstGeom>
        </p:spPr>
      </p:pic>
      <p:pic>
        <p:nvPicPr>
          <p:cNvPr id="5" name="图片 4">
            <a:extLst>
              <a:ext uri="{FF2B5EF4-FFF2-40B4-BE49-F238E27FC236}">
                <a16:creationId xmlns:a16="http://schemas.microsoft.com/office/drawing/2014/main" id="{A0C353EF-3A3D-24F3-D27E-E458ABC87D43}"/>
              </a:ext>
            </a:extLst>
          </p:cNvPr>
          <p:cNvPicPr>
            <a:picLocks noChangeAspect="1"/>
          </p:cNvPicPr>
          <p:nvPr/>
        </p:nvPicPr>
        <p:blipFill>
          <a:blip r:embed="rId3"/>
          <a:stretch>
            <a:fillRect/>
          </a:stretch>
        </p:blipFill>
        <p:spPr>
          <a:xfrm>
            <a:off x="719608" y="2412004"/>
            <a:ext cx="5589752" cy="917722"/>
          </a:xfrm>
          <a:prstGeom prst="rect">
            <a:avLst/>
          </a:prstGeom>
        </p:spPr>
      </p:pic>
      <p:sp>
        <p:nvSpPr>
          <p:cNvPr id="6" name="文本框 5">
            <a:extLst>
              <a:ext uri="{FF2B5EF4-FFF2-40B4-BE49-F238E27FC236}">
                <a16:creationId xmlns:a16="http://schemas.microsoft.com/office/drawing/2014/main" id="{38A141A3-B780-4056-1E98-3DE03EE3E1E1}"/>
              </a:ext>
            </a:extLst>
          </p:cNvPr>
          <p:cNvSpPr txBox="1"/>
          <p:nvPr/>
        </p:nvSpPr>
        <p:spPr>
          <a:xfrm>
            <a:off x="719608" y="1593107"/>
            <a:ext cx="5132552"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Adaptive Transformation</a:t>
            </a:r>
            <a:r>
              <a:rPr lang="zh-CN" altLang="en-US" sz="2400" dirty="0">
                <a:latin typeface="宋体" panose="02010600030101010101" pitchFamily="2" charset="-122"/>
                <a:ea typeface="宋体" panose="02010600030101010101" pitchFamily="2" charset="-122"/>
              </a:rPr>
              <a:t>组件公式</a:t>
            </a:r>
          </a:p>
        </p:txBody>
      </p:sp>
      <p:sp>
        <p:nvSpPr>
          <p:cNvPr id="8" name="文本框 7">
            <a:extLst>
              <a:ext uri="{FF2B5EF4-FFF2-40B4-BE49-F238E27FC236}">
                <a16:creationId xmlns:a16="http://schemas.microsoft.com/office/drawing/2014/main" id="{B170155D-5DDF-AF70-E811-E29D0462161B}"/>
              </a:ext>
            </a:extLst>
          </p:cNvPr>
          <p:cNvSpPr txBox="1"/>
          <p:nvPr/>
        </p:nvSpPr>
        <p:spPr>
          <a:xfrm>
            <a:off x="719608" y="3712360"/>
            <a:ext cx="5886704"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自动生成匹配每个输入变量的权重</a:t>
            </a:r>
            <a:endParaRPr lang="zh-CN" altLang="en-US" sz="2400"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08165125-0D45-B794-1347-007E5A8D7C36}"/>
              </a:ext>
            </a:extLst>
          </p:cNvPr>
          <p:cNvSpPr txBox="1"/>
          <p:nvPr/>
        </p:nvSpPr>
        <p:spPr>
          <a:xfrm>
            <a:off x="660400" y="5877223"/>
            <a:ext cx="3185487" cy="369332"/>
          </a:xfrm>
          <a:prstGeom prst="rect">
            <a:avLst/>
          </a:prstGeom>
          <a:noFill/>
        </p:spPr>
        <p:txBody>
          <a:bodyPr wrap="none" rtlCol="0">
            <a:spAutoFit/>
          </a:bodyPr>
          <a:lstStyle/>
          <a:p>
            <a:r>
              <a:rPr lang="zh-CN" altLang="en-US" dirty="0">
                <a:solidFill>
                  <a:srgbClr val="FF0000"/>
                </a:solidFill>
                <a:latin typeface="宋体" panose="02010600030101010101" pitchFamily="2" charset="-122"/>
                <a:ea typeface="宋体" panose="02010600030101010101" pitchFamily="2" charset="-122"/>
              </a:rPr>
              <a:t>时间</a:t>
            </a:r>
            <a:r>
              <a:rPr lang="en-US" altLang="zh-CN" dirty="0">
                <a:solidFill>
                  <a:srgbClr val="FF0000"/>
                </a:solidFill>
                <a:latin typeface="宋体" panose="02010600030101010101" pitchFamily="2" charset="-122"/>
                <a:ea typeface="宋体" panose="02010600030101010101" pitchFamily="2" charset="-122"/>
              </a:rPr>
              <a:t>t</a:t>
            </a:r>
            <a:r>
              <a:rPr lang="zh-CN" altLang="en-US" dirty="0">
                <a:solidFill>
                  <a:srgbClr val="FF0000"/>
                </a:solidFill>
                <a:latin typeface="宋体" panose="02010600030101010101" pitchFamily="2" charset="-122"/>
                <a:ea typeface="宋体" panose="02010600030101010101" pitchFamily="2" charset="-122"/>
              </a:rPr>
              <a:t>第</a:t>
            </a:r>
            <a:r>
              <a:rPr lang="en-US" altLang="zh-CN" dirty="0" err="1">
                <a:solidFill>
                  <a:srgbClr val="FF0000"/>
                </a:solidFill>
                <a:latin typeface="宋体" panose="02010600030101010101" pitchFamily="2" charset="-122"/>
                <a:ea typeface="宋体" panose="02010600030101010101" pitchFamily="2" charset="-122"/>
              </a:rPr>
              <a:t>i</a:t>
            </a:r>
            <a:r>
              <a:rPr lang="zh-CN" altLang="en-US" dirty="0">
                <a:solidFill>
                  <a:srgbClr val="FF0000"/>
                </a:solidFill>
                <a:latin typeface="宋体" panose="02010600030101010101" pitchFamily="2" charset="-122"/>
                <a:ea typeface="宋体" panose="02010600030101010101" pitchFamily="2" charset="-122"/>
              </a:rPr>
              <a:t>个</a:t>
            </a:r>
            <a:r>
              <a:rPr lang="en-US" altLang="zh-CN" dirty="0">
                <a:solidFill>
                  <a:srgbClr val="FF0000"/>
                </a:solidFill>
                <a:latin typeface="宋体" panose="02010600030101010101" pitchFamily="2" charset="-122"/>
                <a:ea typeface="宋体" panose="02010600030101010101" pitchFamily="2" charset="-122"/>
              </a:rPr>
              <a:t>3D</a:t>
            </a:r>
            <a:r>
              <a:rPr lang="zh-CN" altLang="en-US" dirty="0">
                <a:solidFill>
                  <a:srgbClr val="FF0000"/>
                </a:solidFill>
                <a:latin typeface="宋体" panose="02010600030101010101" pitchFamily="2" charset="-122"/>
                <a:ea typeface="宋体" panose="02010600030101010101" pitchFamily="2" charset="-122"/>
              </a:rPr>
              <a:t>卷积通道的权重</a:t>
            </a:r>
          </a:p>
        </p:txBody>
      </p:sp>
      <p:cxnSp>
        <p:nvCxnSpPr>
          <p:cNvPr id="11" name="直接箭头连接符 10">
            <a:extLst>
              <a:ext uri="{FF2B5EF4-FFF2-40B4-BE49-F238E27FC236}">
                <a16:creationId xmlns:a16="http://schemas.microsoft.com/office/drawing/2014/main" id="{97333F2F-2609-CECE-D4A1-E3972F382097}"/>
              </a:ext>
            </a:extLst>
          </p:cNvPr>
          <p:cNvCxnSpPr>
            <a:cxnSpLocks/>
          </p:cNvCxnSpPr>
          <p:nvPr/>
        </p:nvCxnSpPr>
        <p:spPr>
          <a:xfrm>
            <a:off x="1170432" y="5264893"/>
            <a:ext cx="0" cy="6123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12844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1AD479D1-C6B8-44B5-9EF8-770AA32E6DB4}"/>
              </a:ext>
            </a:extLst>
          </p:cNvPr>
          <p:cNvSpPr txBox="1">
            <a:spLocks/>
          </p:cNvSpPr>
          <p:nvPr/>
        </p:nvSpPr>
        <p:spPr>
          <a:xfrm>
            <a:off x="660400" y="770979"/>
            <a:ext cx="3881377"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Ex-mask</a:t>
            </a:r>
            <a:endParaRPr lang="en-GB" sz="4000" b="1" dirty="0">
              <a:solidFill>
                <a:schemeClr val="bg1">
                  <a:lumMod val="65000"/>
                </a:schemeClr>
              </a:solidFill>
              <a:latin typeface="+mj-ea"/>
              <a:ea typeface="+mj-ea"/>
            </a:endParaRPr>
          </a:p>
        </p:txBody>
      </p:sp>
      <p:sp>
        <p:nvSpPr>
          <p:cNvPr id="5" name="文本框 4">
            <a:extLst>
              <a:ext uri="{FF2B5EF4-FFF2-40B4-BE49-F238E27FC236}">
                <a16:creationId xmlns:a16="http://schemas.microsoft.com/office/drawing/2014/main" id="{D6DBA5E5-A593-C23B-51A5-CF7CA738D041}"/>
              </a:ext>
            </a:extLst>
          </p:cNvPr>
          <p:cNvSpPr txBox="1"/>
          <p:nvPr/>
        </p:nvSpPr>
        <p:spPr>
          <a:xfrm>
            <a:off x="874766" y="1800387"/>
            <a:ext cx="9432758" cy="49558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选取天气、节假日表示外部特征</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2ECD7B49-8028-DC2C-5691-74A5AC1BD900}"/>
              </a:ext>
            </a:extLst>
          </p:cNvPr>
          <p:cNvPicPr>
            <a:picLocks noChangeAspect="1"/>
          </p:cNvPicPr>
          <p:nvPr/>
        </p:nvPicPr>
        <p:blipFill>
          <a:blip r:embed="rId2"/>
          <a:stretch>
            <a:fillRect/>
          </a:stretch>
        </p:blipFill>
        <p:spPr>
          <a:xfrm>
            <a:off x="5272499" y="1706677"/>
            <a:ext cx="5962679" cy="4385898"/>
          </a:xfrm>
          <a:prstGeom prst="rect">
            <a:avLst/>
          </a:prstGeom>
        </p:spPr>
      </p:pic>
    </p:spTree>
    <p:extLst>
      <p:ext uri="{BB962C8B-B14F-4D97-AF65-F5344CB8AC3E}">
        <p14:creationId xmlns:p14="http://schemas.microsoft.com/office/powerpoint/2010/main" val="1388784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1AD479D1-C6B8-44B5-9EF8-770AA32E6DB4}"/>
              </a:ext>
            </a:extLst>
          </p:cNvPr>
          <p:cNvSpPr txBox="1">
            <a:spLocks/>
          </p:cNvSpPr>
          <p:nvPr/>
        </p:nvSpPr>
        <p:spPr>
          <a:xfrm>
            <a:off x="660400" y="770979"/>
            <a:ext cx="5658757"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Feature Embedding</a:t>
            </a:r>
            <a:endParaRPr lang="en-GB" sz="4000" b="1" dirty="0">
              <a:solidFill>
                <a:schemeClr val="bg1">
                  <a:lumMod val="65000"/>
                </a:schemeClr>
              </a:solidFill>
              <a:latin typeface="+mj-ea"/>
              <a:ea typeface="+mj-ea"/>
            </a:endParaRPr>
          </a:p>
        </p:txBody>
      </p:sp>
      <p:pic>
        <p:nvPicPr>
          <p:cNvPr id="6" name="图片 5">
            <a:extLst>
              <a:ext uri="{FF2B5EF4-FFF2-40B4-BE49-F238E27FC236}">
                <a16:creationId xmlns:a16="http://schemas.microsoft.com/office/drawing/2014/main" id="{67DB77D6-112E-4D5A-AB63-7386249CC4F3}"/>
              </a:ext>
            </a:extLst>
          </p:cNvPr>
          <p:cNvPicPr>
            <a:picLocks noChangeAspect="1"/>
          </p:cNvPicPr>
          <p:nvPr/>
        </p:nvPicPr>
        <p:blipFill>
          <a:blip r:embed="rId3"/>
          <a:stretch>
            <a:fillRect/>
          </a:stretch>
        </p:blipFill>
        <p:spPr>
          <a:xfrm>
            <a:off x="905068" y="4795500"/>
            <a:ext cx="8760648" cy="816333"/>
          </a:xfrm>
          <a:prstGeom prst="rect">
            <a:avLst/>
          </a:prstGeom>
        </p:spPr>
      </p:pic>
      <p:sp>
        <p:nvSpPr>
          <p:cNvPr id="8" name="文本框 7">
            <a:extLst>
              <a:ext uri="{FF2B5EF4-FFF2-40B4-BE49-F238E27FC236}">
                <a16:creationId xmlns:a16="http://schemas.microsoft.com/office/drawing/2014/main" id="{84D1F995-8E8B-81B4-EABE-C1CFD41FAACE}"/>
              </a:ext>
            </a:extLst>
          </p:cNvPr>
          <p:cNvSpPr txBox="1"/>
          <p:nvPr/>
        </p:nvSpPr>
        <p:spPr>
          <a:xfrm>
            <a:off x="660400" y="1654333"/>
            <a:ext cx="3863824"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气象因子矩阵</a:t>
            </a:r>
          </a:p>
        </p:txBody>
      </p:sp>
      <p:sp>
        <p:nvSpPr>
          <p:cNvPr id="9" name="文本框 8">
            <a:extLst>
              <a:ext uri="{FF2B5EF4-FFF2-40B4-BE49-F238E27FC236}">
                <a16:creationId xmlns:a16="http://schemas.microsoft.com/office/drawing/2014/main" id="{C451217A-3518-603B-0D4D-60BF8DA507AD}"/>
              </a:ext>
            </a:extLst>
          </p:cNvPr>
          <p:cNvSpPr txBox="1"/>
          <p:nvPr/>
        </p:nvSpPr>
        <p:spPr>
          <a:xfrm>
            <a:off x="660400" y="2567890"/>
            <a:ext cx="2031325"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假期因子矩阵</a:t>
            </a:r>
          </a:p>
        </p:txBody>
      </p:sp>
      <p:sp>
        <p:nvSpPr>
          <p:cNvPr id="10" name="文本框 9">
            <a:extLst>
              <a:ext uri="{FF2B5EF4-FFF2-40B4-BE49-F238E27FC236}">
                <a16:creationId xmlns:a16="http://schemas.microsoft.com/office/drawing/2014/main" id="{80E06D3C-0321-1F28-7106-C86C85951882}"/>
              </a:ext>
            </a:extLst>
          </p:cNvPr>
          <p:cNvSpPr txBox="1"/>
          <p:nvPr/>
        </p:nvSpPr>
        <p:spPr>
          <a:xfrm>
            <a:off x="660400" y="3653731"/>
            <a:ext cx="2031325"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外部因子矩阵</a:t>
            </a:r>
          </a:p>
        </p:txBody>
      </p:sp>
      <p:pic>
        <p:nvPicPr>
          <p:cNvPr id="14" name="图片 13">
            <a:extLst>
              <a:ext uri="{FF2B5EF4-FFF2-40B4-BE49-F238E27FC236}">
                <a16:creationId xmlns:a16="http://schemas.microsoft.com/office/drawing/2014/main" id="{154F5478-F1C3-C2E6-BEC0-DE983C5CB798}"/>
              </a:ext>
            </a:extLst>
          </p:cNvPr>
          <p:cNvPicPr>
            <a:picLocks noChangeAspect="1"/>
          </p:cNvPicPr>
          <p:nvPr/>
        </p:nvPicPr>
        <p:blipFill>
          <a:blip r:embed="rId4"/>
          <a:stretch>
            <a:fillRect/>
          </a:stretch>
        </p:blipFill>
        <p:spPr>
          <a:xfrm>
            <a:off x="3066889" y="1588757"/>
            <a:ext cx="2592265" cy="527241"/>
          </a:xfrm>
          <a:prstGeom prst="rect">
            <a:avLst/>
          </a:prstGeom>
        </p:spPr>
      </p:pic>
      <p:pic>
        <p:nvPicPr>
          <p:cNvPr id="16" name="图片 15">
            <a:extLst>
              <a:ext uri="{FF2B5EF4-FFF2-40B4-BE49-F238E27FC236}">
                <a16:creationId xmlns:a16="http://schemas.microsoft.com/office/drawing/2014/main" id="{3937FE5C-C62F-B976-0927-F100D819AE9B}"/>
              </a:ext>
            </a:extLst>
          </p:cNvPr>
          <p:cNvPicPr>
            <a:picLocks noChangeAspect="1"/>
          </p:cNvPicPr>
          <p:nvPr/>
        </p:nvPicPr>
        <p:blipFill>
          <a:blip r:embed="rId5"/>
          <a:stretch>
            <a:fillRect/>
          </a:stretch>
        </p:blipFill>
        <p:spPr>
          <a:xfrm>
            <a:off x="3066889" y="2491117"/>
            <a:ext cx="2576473" cy="592815"/>
          </a:xfrm>
          <a:prstGeom prst="rect">
            <a:avLst/>
          </a:prstGeom>
        </p:spPr>
      </p:pic>
      <p:pic>
        <p:nvPicPr>
          <p:cNvPr id="18" name="图片 17">
            <a:extLst>
              <a:ext uri="{FF2B5EF4-FFF2-40B4-BE49-F238E27FC236}">
                <a16:creationId xmlns:a16="http://schemas.microsoft.com/office/drawing/2014/main" id="{97EF69FD-D66A-5CDF-A90A-2D9364D1AE3A}"/>
              </a:ext>
            </a:extLst>
          </p:cNvPr>
          <p:cNvPicPr>
            <a:picLocks noChangeAspect="1"/>
          </p:cNvPicPr>
          <p:nvPr/>
        </p:nvPicPr>
        <p:blipFill>
          <a:blip r:embed="rId6"/>
          <a:stretch>
            <a:fillRect/>
          </a:stretch>
        </p:blipFill>
        <p:spPr>
          <a:xfrm>
            <a:off x="2969937" y="3550985"/>
            <a:ext cx="2673425" cy="534684"/>
          </a:xfrm>
          <a:prstGeom prst="rect">
            <a:avLst/>
          </a:prstGeom>
        </p:spPr>
      </p:pic>
    </p:spTree>
    <p:extLst>
      <p:ext uri="{BB962C8B-B14F-4D97-AF65-F5344CB8AC3E}">
        <p14:creationId xmlns:p14="http://schemas.microsoft.com/office/powerpoint/2010/main" val="2212498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E812EEE-E8AF-82F0-5574-6A601E1F6B0E}"/>
            </a:ext>
          </a:extLst>
        </p:cNvPr>
        <p:cNvGrpSpPr/>
        <p:nvPr/>
      </p:nvGrpSpPr>
      <p:grpSpPr>
        <a:xfrm>
          <a:off x="0" y="0"/>
          <a:ext cx="0" cy="0"/>
          <a:chOff x="0" y="0"/>
          <a:chExt cx="0" cy="0"/>
        </a:xfrm>
      </p:grpSpPr>
      <p:sp>
        <p:nvSpPr>
          <p:cNvPr id="7" name="文本框 6">
            <a:extLst>
              <a:ext uri="{FF2B5EF4-FFF2-40B4-BE49-F238E27FC236}">
                <a16:creationId xmlns:a16="http://schemas.microsoft.com/office/drawing/2014/main" id="{314E1506-8317-9DC2-84C7-2521032757C4}"/>
              </a:ext>
            </a:extLst>
          </p:cNvPr>
          <p:cNvSpPr txBox="1">
            <a:spLocks/>
          </p:cNvSpPr>
          <p:nvPr/>
        </p:nvSpPr>
        <p:spPr>
          <a:xfrm>
            <a:off x="660400" y="770979"/>
            <a:ext cx="5658757"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Mask</a:t>
            </a:r>
            <a:endParaRPr lang="en-GB" sz="4000" b="1" dirty="0">
              <a:solidFill>
                <a:schemeClr val="bg1">
                  <a:lumMod val="65000"/>
                </a:schemeClr>
              </a:solidFill>
              <a:latin typeface="+mj-ea"/>
              <a:ea typeface="+mj-ea"/>
            </a:endParaRPr>
          </a:p>
        </p:txBody>
      </p:sp>
      <p:sp>
        <p:nvSpPr>
          <p:cNvPr id="8" name="文本框 7">
            <a:extLst>
              <a:ext uri="{FF2B5EF4-FFF2-40B4-BE49-F238E27FC236}">
                <a16:creationId xmlns:a16="http://schemas.microsoft.com/office/drawing/2014/main" id="{712D4422-541F-7FB3-DA0D-996DEF49F22F}"/>
              </a:ext>
            </a:extLst>
          </p:cNvPr>
          <p:cNvSpPr txBox="1"/>
          <p:nvPr/>
        </p:nvSpPr>
        <p:spPr>
          <a:xfrm>
            <a:off x="660400" y="1600835"/>
            <a:ext cx="9005316" cy="166776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节假日和气象因素只会影响部分区域的交通流量，在此基础上，建立基于掩模原理的特征向量变换矩阵</a:t>
            </a:r>
            <a:endParaRPr lang="en-US" altLang="zh-CN" sz="2400" dirty="0">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特定区域的特征向量：</a:t>
            </a:r>
          </a:p>
        </p:txBody>
      </p:sp>
      <p:pic>
        <p:nvPicPr>
          <p:cNvPr id="3" name="图片 2">
            <a:extLst>
              <a:ext uri="{FF2B5EF4-FFF2-40B4-BE49-F238E27FC236}">
                <a16:creationId xmlns:a16="http://schemas.microsoft.com/office/drawing/2014/main" id="{BB6B3833-822C-8444-9726-56DD2408080E}"/>
              </a:ext>
            </a:extLst>
          </p:cNvPr>
          <p:cNvPicPr>
            <a:picLocks noChangeAspect="1"/>
          </p:cNvPicPr>
          <p:nvPr/>
        </p:nvPicPr>
        <p:blipFill>
          <a:blip r:embed="rId3"/>
          <a:stretch>
            <a:fillRect/>
          </a:stretch>
        </p:blipFill>
        <p:spPr>
          <a:xfrm>
            <a:off x="1042440" y="3980150"/>
            <a:ext cx="9214491" cy="732471"/>
          </a:xfrm>
          <a:prstGeom prst="rect">
            <a:avLst/>
          </a:prstGeom>
        </p:spPr>
      </p:pic>
      <p:pic>
        <p:nvPicPr>
          <p:cNvPr id="5" name="图片 4">
            <a:extLst>
              <a:ext uri="{FF2B5EF4-FFF2-40B4-BE49-F238E27FC236}">
                <a16:creationId xmlns:a16="http://schemas.microsoft.com/office/drawing/2014/main" id="{D3BB8619-1127-E7AA-A24B-1AFBB5C4E02A}"/>
              </a:ext>
            </a:extLst>
          </p:cNvPr>
          <p:cNvPicPr>
            <a:picLocks noChangeAspect="1"/>
          </p:cNvPicPr>
          <p:nvPr/>
        </p:nvPicPr>
        <p:blipFill>
          <a:blip r:embed="rId4"/>
          <a:stretch>
            <a:fillRect/>
          </a:stretch>
        </p:blipFill>
        <p:spPr>
          <a:xfrm>
            <a:off x="3897818" y="2890894"/>
            <a:ext cx="1588582" cy="377705"/>
          </a:xfrm>
          <a:prstGeom prst="rect">
            <a:avLst/>
          </a:prstGeom>
        </p:spPr>
      </p:pic>
    </p:spTree>
    <p:extLst>
      <p:ext uri="{BB962C8B-B14F-4D97-AF65-F5344CB8AC3E}">
        <p14:creationId xmlns:p14="http://schemas.microsoft.com/office/powerpoint/2010/main" val="3658571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8737F-70EB-06CA-D1FD-7C61102457FA}"/>
            </a:ext>
          </a:extLst>
        </p:cNvPr>
        <p:cNvGrpSpPr/>
        <p:nvPr/>
      </p:nvGrpSpPr>
      <p:grpSpPr>
        <a:xfrm>
          <a:off x="0" y="0"/>
          <a:ext cx="0" cy="0"/>
          <a:chOff x="0" y="0"/>
          <a:chExt cx="0" cy="0"/>
        </a:xfrm>
      </p:grpSpPr>
      <p:sp>
        <p:nvSpPr>
          <p:cNvPr id="7" name="文本框 6">
            <a:extLst>
              <a:ext uri="{FF2B5EF4-FFF2-40B4-BE49-F238E27FC236}">
                <a16:creationId xmlns:a16="http://schemas.microsoft.com/office/drawing/2014/main" id="{464A2E8C-F7F7-EC54-1E27-789DF8173EBA}"/>
              </a:ext>
            </a:extLst>
          </p:cNvPr>
          <p:cNvSpPr txBox="1">
            <a:spLocks/>
          </p:cNvSpPr>
          <p:nvPr/>
        </p:nvSpPr>
        <p:spPr>
          <a:xfrm>
            <a:off x="660400" y="770979"/>
            <a:ext cx="5658757"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Weight Fusion</a:t>
            </a:r>
            <a:endParaRPr lang="en-GB" sz="4000" b="1" dirty="0">
              <a:solidFill>
                <a:schemeClr val="bg1">
                  <a:lumMod val="65000"/>
                </a:schemeClr>
              </a:solidFill>
              <a:latin typeface="+mj-ea"/>
              <a:ea typeface="+mj-ea"/>
            </a:endParaRPr>
          </a:p>
        </p:txBody>
      </p:sp>
      <p:sp>
        <p:nvSpPr>
          <p:cNvPr id="8" name="文本框 7">
            <a:extLst>
              <a:ext uri="{FF2B5EF4-FFF2-40B4-BE49-F238E27FC236}">
                <a16:creationId xmlns:a16="http://schemas.microsoft.com/office/drawing/2014/main" id="{6F5B2518-6151-E6E6-BDB1-F94E7FC320F4}"/>
              </a:ext>
            </a:extLst>
          </p:cNvPr>
          <p:cNvSpPr txBox="1"/>
          <p:nvPr/>
        </p:nvSpPr>
        <p:spPr>
          <a:xfrm>
            <a:off x="660399" y="1600834"/>
            <a:ext cx="9990667" cy="1113766"/>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为了更灵活地整合特征，提出新的加权融合模块</a:t>
            </a:r>
            <a:endParaRPr lang="en-US" altLang="zh-CN" sz="2400" dirty="0">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首先融合三个通道输出的交通数据的时空特征</a:t>
            </a:r>
          </a:p>
        </p:txBody>
      </p:sp>
      <p:pic>
        <p:nvPicPr>
          <p:cNvPr id="2" name="图片 1">
            <a:extLst>
              <a:ext uri="{FF2B5EF4-FFF2-40B4-BE49-F238E27FC236}">
                <a16:creationId xmlns:a16="http://schemas.microsoft.com/office/drawing/2014/main" id="{0C4E67E6-C210-A38C-999C-629D9A9BE96F}"/>
              </a:ext>
            </a:extLst>
          </p:cNvPr>
          <p:cNvPicPr>
            <a:picLocks noChangeAspect="1"/>
          </p:cNvPicPr>
          <p:nvPr/>
        </p:nvPicPr>
        <p:blipFill>
          <a:blip r:embed="rId3"/>
          <a:stretch>
            <a:fillRect/>
          </a:stretch>
        </p:blipFill>
        <p:spPr>
          <a:xfrm>
            <a:off x="660399" y="2868031"/>
            <a:ext cx="7595844" cy="890138"/>
          </a:xfrm>
          <a:prstGeom prst="rect">
            <a:avLst/>
          </a:prstGeom>
        </p:spPr>
      </p:pic>
      <p:sp>
        <p:nvSpPr>
          <p:cNvPr id="4" name="文本框 3">
            <a:extLst>
              <a:ext uri="{FF2B5EF4-FFF2-40B4-BE49-F238E27FC236}">
                <a16:creationId xmlns:a16="http://schemas.microsoft.com/office/drawing/2014/main" id="{81E7A05E-030A-A495-97C5-B15227AB82E4}"/>
              </a:ext>
            </a:extLst>
          </p:cNvPr>
          <p:cNvSpPr txBox="1"/>
          <p:nvPr/>
        </p:nvSpPr>
        <p:spPr>
          <a:xfrm>
            <a:off x="778933" y="3911600"/>
            <a:ext cx="2377574"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融合外部因素</a:t>
            </a:r>
            <a:endParaRPr lang="en-US" altLang="zh-CN" sz="2400" dirty="0">
              <a:latin typeface="宋体" panose="02010600030101010101" pitchFamily="2" charset="-122"/>
              <a:ea typeface="宋体" panose="02010600030101010101" pitchFamily="2" charset="-122"/>
            </a:endParaRPr>
          </a:p>
        </p:txBody>
      </p:sp>
      <p:pic>
        <p:nvPicPr>
          <p:cNvPr id="10" name="图片 9">
            <a:extLst>
              <a:ext uri="{FF2B5EF4-FFF2-40B4-BE49-F238E27FC236}">
                <a16:creationId xmlns:a16="http://schemas.microsoft.com/office/drawing/2014/main" id="{A3CE18DE-3AE6-8970-733E-A16F2504FE10}"/>
              </a:ext>
            </a:extLst>
          </p:cNvPr>
          <p:cNvPicPr>
            <a:picLocks noChangeAspect="1"/>
          </p:cNvPicPr>
          <p:nvPr/>
        </p:nvPicPr>
        <p:blipFill>
          <a:blip r:embed="rId4"/>
          <a:stretch>
            <a:fillRect/>
          </a:stretch>
        </p:blipFill>
        <p:spPr>
          <a:xfrm>
            <a:off x="778933" y="4681245"/>
            <a:ext cx="3471334" cy="740918"/>
          </a:xfrm>
          <a:prstGeom prst="rect">
            <a:avLst/>
          </a:prstGeom>
        </p:spPr>
      </p:pic>
    </p:spTree>
    <p:extLst>
      <p:ext uri="{BB962C8B-B14F-4D97-AF65-F5344CB8AC3E}">
        <p14:creationId xmlns:p14="http://schemas.microsoft.com/office/powerpoint/2010/main" val="2256017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14FC52-912E-49AE-B330-AAFBC9D44D30}"/>
              </a:ext>
            </a:extLst>
          </p:cNvPr>
          <p:cNvSpPr txBox="1"/>
          <p:nvPr/>
        </p:nvSpPr>
        <p:spPr>
          <a:xfrm>
            <a:off x="535328" y="583050"/>
            <a:ext cx="6094070" cy="923330"/>
          </a:xfrm>
          <a:prstGeom prst="rect">
            <a:avLst/>
          </a:prstGeom>
          <a:noFill/>
        </p:spPr>
        <p:txBody>
          <a:bodyPr wrap="square">
            <a:spAutoFit/>
          </a:bodyPr>
          <a:lstStyle/>
          <a:p>
            <a:r>
              <a:rPr lang="en-US" altLang="zh-CN" sz="5400" dirty="0">
                <a:solidFill>
                  <a:schemeClr val="tx1">
                    <a:lumMod val="50000"/>
                    <a:lumOff val="50000"/>
                  </a:schemeClr>
                </a:solidFill>
                <a:latin typeface="+mj-ea"/>
                <a:ea typeface="+mj-ea"/>
              </a:rPr>
              <a:t>CONTENT</a:t>
            </a:r>
            <a:endParaRPr lang="zh-CN" altLang="en-US" sz="5400" dirty="0">
              <a:solidFill>
                <a:schemeClr val="tx1">
                  <a:lumMod val="50000"/>
                  <a:lumOff val="50000"/>
                </a:schemeClr>
              </a:solidFill>
              <a:latin typeface="+mj-ea"/>
              <a:ea typeface="+mj-ea"/>
            </a:endParaRPr>
          </a:p>
        </p:txBody>
      </p:sp>
      <p:sp>
        <p:nvSpPr>
          <p:cNvPr id="5" name="矩形 4">
            <a:extLst>
              <a:ext uri="{FF2B5EF4-FFF2-40B4-BE49-F238E27FC236}">
                <a16:creationId xmlns:a16="http://schemas.microsoft.com/office/drawing/2014/main" id="{A784D68B-4607-485E-9C48-59788E907FBD}"/>
              </a:ext>
            </a:extLst>
          </p:cNvPr>
          <p:cNvSpPr/>
          <p:nvPr/>
        </p:nvSpPr>
        <p:spPr>
          <a:xfrm flipV="1">
            <a:off x="3596640" y="119126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95A9FB0A-26C7-473D-AD24-926EF1052F10}"/>
              </a:ext>
            </a:extLst>
          </p:cNvPr>
          <p:cNvSpPr/>
          <p:nvPr/>
        </p:nvSpPr>
        <p:spPr>
          <a:xfrm>
            <a:off x="1745365" y="2021084"/>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01</a:t>
            </a:r>
            <a:endParaRPr lang="zh-CN" altLang="en-US" sz="2400" dirty="0"/>
          </a:p>
        </p:txBody>
      </p:sp>
      <p:sp>
        <p:nvSpPr>
          <p:cNvPr id="11" name="文本框 10">
            <a:extLst>
              <a:ext uri="{FF2B5EF4-FFF2-40B4-BE49-F238E27FC236}">
                <a16:creationId xmlns:a16="http://schemas.microsoft.com/office/drawing/2014/main" id="{848C3DC2-6F54-4A58-972D-766BCAFE665B}"/>
              </a:ext>
            </a:extLst>
          </p:cNvPr>
          <p:cNvSpPr txBox="1">
            <a:spLocks/>
          </p:cNvSpPr>
          <p:nvPr/>
        </p:nvSpPr>
        <p:spPr>
          <a:xfrm>
            <a:off x="2324099" y="2106954"/>
            <a:ext cx="2615238" cy="423416"/>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chemeClr val="tx1">
                    <a:lumMod val="50000"/>
                    <a:lumOff val="50000"/>
                  </a:schemeClr>
                </a:solidFill>
                <a:latin typeface="+mj-ea"/>
                <a:ea typeface="+mj-ea"/>
              </a:rPr>
              <a:t>背景</a:t>
            </a:r>
            <a:endParaRPr lang="en-GB" sz="2400" dirty="0">
              <a:solidFill>
                <a:schemeClr val="tx1">
                  <a:lumMod val="50000"/>
                  <a:lumOff val="50000"/>
                </a:schemeClr>
              </a:solidFill>
              <a:latin typeface="+mj-ea"/>
              <a:ea typeface="+mj-ea"/>
            </a:endParaRPr>
          </a:p>
        </p:txBody>
      </p:sp>
      <p:sp>
        <p:nvSpPr>
          <p:cNvPr id="19" name="矩形 18">
            <a:extLst>
              <a:ext uri="{FF2B5EF4-FFF2-40B4-BE49-F238E27FC236}">
                <a16:creationId xmlns:a16="http://schemas.microsoft.com/office/drawing/2014/main" id="{B1AE78A0-08F7-41CA-B292-0DFD2E3A51D3}"/>
              </a:ext>
            </a:extLst>
          </p:cNvPr>
          <p:cNvSpPr/>
          <p:nvPr/>
        </p:nvSpPr>
        <p:spPr>
          <a:xfrm>
            <a:off x="1745365" y="29270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02</a:t>
            </a:r>
            <a:endParaRPr lang="zh-CN" altLang="en-US" sz="2400" dirty="0"/>
          </a:p>
        </p:txBody>
      </p:sp>
      <p:sp>
        <p:nvSpPr>
          <p:cNvPr id="20" name="文本框 19">
            <a:extLst>
              <a:ext uri="{FF2B5EF4-FFF2-40B4-BE49-F238E27FC236}">
                <a16:creationId xmlns:a16="http://schemas.microsoft.com/office/drawing/2014/main" id="{1DEABC46-2629-4562-B4FD-74C1F75D2F7D}"/>
              </a:ext>
            </a:extLst>
          </p:cNvPr>
          <p:cNvSpPr txBox="1">
            <a:spLocks/>
          </p:cNvSpPr>
          <p:nvPr/>
        </p:nvSpPr>
        <p:spPr>
          <a:xfrm>
            <a:off x="2324099" y="3030713"/>
            <a:ext cx="2615238"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chemeClr val="tx1">
                    <a:lumMod val="50000"/>
                    <a:lumOff val="50000"/>
                  </a:schemeClr>
                </a:solidFill>
                <a:latin typeface="+mj-ea"/>
                <a:ea typeface="+mj-ea"/>
              </a:rPr>
              <a:t>方法</a:t>
            </a:r>
            <a:endParaRPr lang="en-GB" sz="2400" dirty="0">
              <a:solidFill>
                <a:schemeClr val="tx1">
                  <a:lumMod val="50000"/>
                  <a:lumOff val="50000"/>
                </a:schemeClr>
              </a:solidFill>
              <a:latin typeface="+mj-ea"/>
              <a:ea typeface="+mj-ea"/>
            </a:endParaRPr>
          </a:p>
        </p:txBody>
      </p:sp>
      <p:sp>
        <p:nvSpPr>
          <p:cNvPr id="24" name="矩形 23">
            <a:extLst>
              <a:ext uri="{FF2B5EF4-FFF2-40B4-BE49-F238E27FC236}">
                <a16:creationId xmlns:a16="http://schemas.microsoft.com/office/drawing/2014/main" id="{DB0D1C21-D51A-42BC-B239-50427BBCA5F0}"/>
              </a:ext>
            </a:extLst>
          </p:cNvPr>
          <p:cNvSpPr/>
          <p:nvPr/>
        </p:nvSpPr>
        <p:spPr>
          <a:xfrm>
            <a:off x="1745365" y="3831652"/>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03</a:t>
            </a:r>
            <a:endParaRPr lang="zh-CN" altLang="en-US" sz="2400" dirty="0"/>
          </a:p>
        </p:txBody>
      </p:sp>
      <p:sp>
        <p:nvSpPr>
          <p:cNvPr id="25" name="文本框 24">
            <a:extLst>
              <a:ext uri="{FF2B5EF4-FFF2-40B4-BE49-F238E27FC236}">
                <a16:creationId xmlns:a16="http://schemas.microsoft.com/office/drawing/2014/main" id="{E05F77F8-2C57-4D4E-955D-73CE37D8ED6C}"/>
              </a:ext>
            </a:extLst>
          </p:cNvPr>
          <p:cNvSpPr txBox="1">
            <a:spLocks/>
          </p:cNvSpPr>
          <p:nvPr/>
        </p:nvSpPr>
        <p:spPr>
          <a:xfrm>
            <a:off x="2288278" y="4818056"/>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chemeClr val="tx1">
                    <a:lumMod val="50000"/>
                    <a:lumOff val="50000"/>
                  </a:schemeClr>
                </a:solidFill>
                <a:latin typeface="+mj-ea"/>
                <a:ea typeface="+mj-ea"/>
              </a:rPr>
              <a:t>结论</a:t>
            </a:r>
            <a:endParaRPr lang="en-GB" sz="2400" dirty="0">
              <a:solidFill>
                <a:schemeClr val="tx1">
                  <a:lumMod val="50000"/>
                  <a:lumOff val="50000"/>
                </a:schemeClr>
              </a:solidFill>
              <a:latin typeface="+mj-ea"/>
              <a:ea typeface="+mj-ea"/>
            </a:endParaRPr>
          </a:p>
        </p:txBody>
      </p:sp>
      <p:sp>
        <p:nvSpPr>
          <p:cNvPr id="29" name="矩形 28">
            <a:extLst>
              <a:ext uri="{FF2B5EF4-FFF2-40B4-BE49-F238E27FC236}">
                <a16:creationId xmlns:a16="http://schemas.microsoft.com/office/drawing/2014/main" id="{AA1B55A0-8D78-4DC2-9EA5-8A50A876C690}"/>
              </a:ext>
            </a:extLst>
          </p:cNvPr>
          <p:cNvSpPr/>
          <p:nvPr/>
        </p:nvSpPr>
        <p:spPr>
          <a:xfrm>
            <a:off x="1745365" y="4736278"/>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04</a:t>
            </a:r>
            <a:endParaRPr lang="zh-CN" altLang="en-US" sz="2400" dirty="0"/>
          </a:p>
        </p:txBody>
      </p:sp>
      <p:sp>
        <p:nvSpPr>
          <p:cNvPr id="2" name="文本框 1">
            <a:extLst>
              <a:ext uri="{FF2B5EF4-FFF2-40B4-BE49-F238E27FC236}">
                <a16:creationId xmlns:a16="http://schemas.microsoft.com/office/drawing/2014/main" id="{B80E9884-21DD-90F6-C0F2-E52E1EFB7C01}"/>
              </a:ext>
            </a:extLst>
          </p:cNvPr>
          <p:cNvSpPr txBox="1">
            <a:spLocks/>
          </p:cNvSpPr>
          <p:nvPr/>
        </p:nvSpPr>
        <p:spPr>
          <a:xfrm>
            <a:off x="2308665" y="3937731"/>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chemeClr val="tx1">
                    <a:lumMod val="50000"/>
                    <a:lumOff val="50000"/>
                  </a:schemeClr>
                </a:solidFill>
                <a:latin typeface="+mj-ea"/>
                <a:ea typeface="+mj-ea"/>
              </a:rPr>
              <a:t>实验</a:t>
            </a:r>
            <a:endParaRPr lang="en-GB" sz="2400" dirty="0">
              <a:solidFill>
                <a:schemeClr val="tx1">
                  <a:lumMod val="50000"/>
                  <a:lumOff val="50000"/>
                </a:schemeClr>
              </a:solidFill>
              <a:latin typeface="+mj-ea"/>
              <a:ea typeface="+mj-ea"/>
            </a:endParaRPr>
          </a:p>
        </p:txBody>
      </p:sp>
      <p:sp>
        <p:nvSpPr>
          <p:cNvPr id="9" name="矩形 8">
            <a:extLst>
              <a:ext uri="{FF2B5EF4-FFF2-40B4-BE49-F238E27FC236}">
                <a16:creationId xmlns:a16="http://schemas.microsoft.com/office/drawing/2014/main" id="{D0015870-1943-94E0-8093-2D1446F2F69A}"/>
              </a:ext>
            </a:extLst>
          </p:cNvPr>
          <p:cNvSpPr/>
          <p:nvPr/>
        </p:nvSpPr>
        <p:spPr>
          <a:xfrm flipV="1">
            <a:off x="3015670" y="3272072"/>
            <a:ext cx="342405" cy="6633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10" name="矩形 9">
            <a:extLst>
              <a:ext uri="{FF2B5EF4-FFF2-40B4-BE49-F238E27FC236}">
                <a16:creationId xmlns:a16="http://schemas.microsoft.com/office/drawing/2014/main" id="{B40679C4-6C91-4E79-A734-97A78FA51A1D}"/>
              </a:ext>
            </a:extLst>
          </p:cNvPr>
          <p:cNvSpPr/>
          <p:nvPr/>
        </p:nvSpPr>
        <p:spPr>
          <a:xfrm flipV="1">
            <a:off x="3015670" y="4255628"/>
            <a:ext cx="342405" cy="6633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14" name="矩形 13">
            <a:extLst>
              <a:ext uri="{FF2B5EF4-FFF2-40B4-BE49-F238E27FC236}">
                <a16:creationId xmlns:a16="http://schemas.microsoft.com/office/drawing/2014/main" id="{A26F71C9-C2D5-17BA-3989-EF84E86460B8}"/>
              </a:ext>
            </a:extLst>
          </p:cNvPr>
          <p:cNvSpPr/>
          <p:nvPr/>
        </p:nvSpPr>
        <p:spPr>
          <a:xfrm flipV="1">
            <a:off x="3015670" y="2441505"/>
            <a:ext cx="342405" cy="6633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8" name="矩形 7">
            <a:extLst>
              <a:ext uri="{FF2B5EF4-FFF2-40B4-BE49-F238E27FC236}">
                <a16:creationId xmlns:a16="http://schemas.microsoft.com/office/drawing/2014/main" id="{E34866D5-1326-758F-46A8-80BC76BC0DFD}"/>
              </a:ext>
            </a:extLst>
          </p:cNvPr>
          <p:cNvSpPr/>
          <p:nvPr/>
        </p:nvSpPr>
        <p:spPr>
          <a:xfrm flipV="1">
            <a:off x="3015670" y="5039259"/>
            <a:ext cx="342405" cy="6633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Tree>
    <p:extLst>
      <p:ext uri="{BB962C8B-B14F-4D97-AF65-F5344CB8AC3E}">
        <p14:creationId xmlns:p14="http://schemas.microsoft.com/office/powerpoint/2010/main" val="677977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7B632-FB80-242C-027D-A27B3C7DB7E6}"/>
            </a:ext>
          </a:extLst>
        </p:cNvPr>
        <p:cNvGrpSpPr/>
        <p:nvPr/>
      </p:nvGrpSpPr>
      <p:grpSpPr>
        <a:xfrm>
          <a:off x="0" y="0"/>
          <a:ext cx="0" cy="0"/>
          <a:chOff x="0" y="0"/>
          <a:chExt cx="0" cy="0"/>
        </a:xfrm>
      </p:grpSpPr>
      <p:sp>
        <p:nvSpPr>
          <p:cNvPr id="7" name="文本框 6">
            <a:extLst>
              <a:ext uri="{FF2B5EF4-FFF2-40B4-BE49-F238E27FC236}">
                <a16:creationId xmlns:a16="http://schemas.microsoft.com/office/drawing/2014/main" id="{05437E25-11C1-A020-A659-4B24987436EA}"/>
              </a:ext>
            </a:extLst>
          </p:cNvPr>
          <p:cNvSpPr txBox="1">
            <a:spLocks/>
          </p:cNvSpPr>
          <p:nvPr/>
        </p:nvSpPr>
        <p:spPr>
          <a:xfrm>
            <a:off x="660400" y="655288"/>
            <a:ext cx="5658757"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Algorithmic</a:t>
            </a:r>
            <a:endParaRPr lang="en-GB" sz="4000" b="1" dirty="0">
              <a:solidFill>
                <a:schemeClr val="bg1">
                  <a:lumMod val="65000"/>
                </a:schemeClr>
              </a:solidFill>
              <a:latin typeface="+mj-ea"/>
              <a:ea typeface="+mj-ea"/>
            </a:endParaRPr>
          </a:p>
        </p:txBody>
      </p:sp>
      <p:pic>
        <p:nvPicPr>
          <p:cNvPr id="6" name="图片 5">
            <a:extLst>
              <a:ext uri="{FF2B5EF4-FFF2-40B4-BE49-F238E27FC236}">
                <a16:creationId xmlns:a16="http://schemas.microsoft.com/office/drawing/2014/main" id="{30B16A6A-22A4-F399-6C58-FAE28CC6AEC1}"/>
              </a:ext>
            </a:extLst>
          </p:cNvPr>
          <p:cNvPicPr>
            <a:picLocks noChangeAspect="1"/>
          </p:cNvPicPr>
          <p:nvPr/>
        </p:nvPicPr>
        <p:blipFill>
          <a:blip r:embed="rId3"/>
          <a:stretch>
            <a:fillRect/>
          </a:stretch>
        </p:blipFill>
        <p:spPr>
          <a:xfrm>
            <a:off x="660400" y="1301619"/>
            <a:ext cx="8230907" cy="5556381"/>
          </a:xfrm>
          <a:prstGeom prst="rect">
            <a:avLst/>
          </a:prstGeom>
        </p:spPr>
      </p:pic>
    </p:spTree>
    <p:extLst>
      <p:ext uri="{BB962C8B-B14F-4D97-AF65-F5344CB8AC3E}">
        <p14:creationId xmlns:p14="http://schemas.microsoft.com/office/powerpoint/2010/main" val="1844703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672329" y="340927"/>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813830" y="3020964"/>
            <a:ext cx="1564852"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a:t>
            </a:r>
            <a:r>
              <a:rPr lang="en-US" altLang="zh-CN" sz="2400" dirty="0">
                <a:solidFill>
                  <a:schemeClr val="bg1">
                    <a:lumMod val="65000"/>
                  </a:schemeClr>
                </a:solidFill>
                <a:latin typeface="+mj-ea"/>
                <a:ea typeface="+mj-ea"/>
              </a:rPr>
              <a:t>FOUR</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5320813" y="3606204"/>
            <a:ext cx="8643042" cy="1421928"/>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9600" b="1" dirty="0">
                <a:solidFill>
                  <a:schemeClr val="bg1">
                    <a:lumMod val="65000"/>
                  </a:schemeClr>
                </a:solidFill>
                <a:latin typeface="+mj-ea"/>
                <a:ea typeface="+mj-ea"/>
              </a:rPr>
              <a:t>实验</a:t>
            </a:r>
            <a:endParaRPr lang="en-GB" sz="9600" b="1" dirty="0">
              <a:solidFill>
                <a:schemeClr val="bg1">
                  <a:lumMod val="65000"/>
                </a:schemeClr>
              </a:solidFill>
              <a:latin typeface="+mj-ea"/>
              <a:ea typeface="+mj-ea"/>
            </a:endParaRPr>
          </a:p>
        </p:txBody>
      </p:sp>
      <p:cxnSp>
        <p:nvCxnSpPr>
          <p:cNvPr id="8" name="直接连接符 7">
            <a:extLst>
              <a:ext uri="{FF2B5EF4-FFF2-40B4-BE49-F238E27FC236}">
                <a16:creationId xmlns:a16="http://schemas.microsoft.com/office/drawing/2014/main" id="{7BE615C5-3315-4DD9-B87F-92693E266A42}"/>
              </a:ext>
            </a:extLst>
          </p:cNvPr>
          <p:cNvCxnSpPr>
            <a:cxnSpLocks/>
          </p:cNvCxnSpPr>
          <p:nvPr/>
        </p:nvCxnSpPr>
        <p:spPr>
          <a:xfrm>
            <a:off x="5320813" y="3251796"/>
            <a:ext cx="4465320" cy="0"/>
          </a:xfrm>
          <a:prstGeom prst="line">
            <a:avLst/>
          </a:prstGeom>
          <a:ln w="25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3016064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097F3BE-8598-4F20-AD10-5040498861F8}"/>
              </a:ext>
            </a:extLst>
          </p:cNvPr>
          <p:cNvSpPr txBox="1">
            <a:spLocks/>
          </p:cNvSpPr>
          <p:nvPr/>
        </p:nvSpPr>
        <p:spPr>
          <a:xfrm>
            <a:off x="660400" y="770979"/>
            <a:ext cx="3881377"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Datasets</a:t>
            </a:r>
            <a:endParaRPr lang="en-GB" sz="4000" b="1" dirty="0">
              <a:solidFill>
                <a:schemeClr val="bg1">
                  <a:lumMod val="65000"/>
                </a:schemeClr>
              </a:solidFill>
              <a:latin typeface="+mj-ea"/>
              <a:ea typeface="+mj-ea"/>
            </a:endParaRPr>
          </a:p>
        </p:txBody>
      </p:sp>
      <p:sp>
        <p:nvSpPr>
          <p:cNvPr id="7" name="文本框 6">
            <a:extLst>
              <a:ext uri="{FF2B5EF4-FFF2-40B4-BE49-F238E27FC236}">
                <a16:creationId xmlns:a16="http://schemas.microsoft.com/office/drawing/2014/main" id="{794DB8CC-7693-E026-871D-C3CB1B472E4A}"/>
              </a:ext>
            </a:extLst>
          </p:cNvPr>
          <p:cNvSpPr txBox="1"/>
          <p:nvPr/>
        </p:nvSpPr>
        <p:spPr>
          <a:xfrm>
            <a:off x="1457632" y="4316269"/>
            <a:ext cx="9351882" cy="1667764"/>
          </a:xfrm>
          <a:prstGeom prst="rect">
            <a:avLst/>
          </a:prstGeom>
          <a:noFill/>
        </p:spPr>
        <p:txBody>
          <a:bodyPr wrap="square" rtlCol="0">
            <a:spAutoFit/>
          </a:bodyPr>
          <a:lstStyle/>
          <a:p>
            <a:pPr>
              <a:lnSpc>
                <a:spcPct val="150000"/>
              </a:lnSpc>
            </a:pPr>
            <a:r>
              <a:rPr lang="zh-CN" altLang="en-US" sz="2400" dirty="0">
                <a:highlight>
                  <a:srgbClr val="FFFF00"/>
                </a:highlight>
                <a:latin typeface="宋体" panose="02010600030101010101" pitchFamily="2" charset="-122"/>
                <a:ea typeface="宋体" panose="02010600030101010101" pitchFamily="2" charset="-122"/>
              </a:rPr>
              <a:t>数据处理</a:t>
            </a:r>
            <a:r>
              <a:rPr lang="zh-CN" altLang="en-US" sz="2400" dirty="0">
                <a:latin typeface="宋体" panose="02010600030101010101" pitchFamily="2" charset="-122"/>
                <a:ea typeface="宋体" panose="02010600030101010101" pitchFamily="2" charset="-122"/>
              </a:rPr>
              <a:t>：将</a:t>
            </a:r>
            <a:r>
              <a:rPr lang="en-US" altLang="zh-CN" sz="2400" dirty="0">
                <a:latin typeface="宋体" panose="02010600030101010101" pitchFamily="2" charset="-122"/>
                <a:ea typeface="宋体" panose="02010600030101010101" pitchFamily="2" charset="-122"/>
              </a:rPr>
              <a:t>14 X 14</a:t>
            </a:r>
            <a:r>
              <a:rPr lang="zh-CN" altLang="en-US" sz="2400" dirty="0">
                <a:latin typeface="宋体" panose="02010600030101010101" pitchFamily="2" charset="-122"/>
                <a:ea typeface="宋体" panose="02010600030101010101" pitchFamily="2" charset="-122"/>
              </a:rPr>
              <a:t>区域划分为约</a:t>
            </a:r>
            <a:r>
              <a:rPr lang="en-US" altLang="zh-CN" sz="2400" dirty="0">
                <a:latin typeface="宋体" panose="02010600030101010101" pitchFamily="2" charset="-122"/>
                <a:ea typeface="宋体" panose="02010600030101010101" pitchFamily="2" charset="-122"/>
              </a:rPr>
              <a:t>1 km × 1 km</a:t>
            </a:r>
            <a:r>
              <a:rPr lang="zh-CN" altLang="en-US" sz="2400" dirty="0">
                <a:latin typeface="宋体" panose="02010600030101010101" pitchFamily="2" charset="-122"/>
                <a:ea typeface="宋体" panose="02010600030101010101" pitchFamily="2" charset="-122"/>
              </a:rPr>
              <a:t>的网格，然后根据经纬度坐标和时间戳得到每个区域在每个时间的流入和流出。每隔</a:t>
            </a:r>
            <a:r>
              <a:rPr lang="en-US" altLang="zh-CN" sz="2400" dirty="0">
                <a:latin typeface="宋体" panose="02010600030101010101" pitchFamily="2" charset="-122"/>
                <a:ea typeface="宋体" panose="02010600030101010101" pitchFamily="2" charset="-122"/>
              </a:rPr>
              <a:t>30</a:t>
            </a:r>
            <a:r>
              <a:rPr lang="zh-CN" altLang="en-US" sz="2400" dirty="0">
                <a:latin typeface="宋体" panose="02010600030101010101" pitchFamily="2" charset="-122"/>
                <a:ea typeface="宋体" panose="02010600030101010101" pitchFamily="2" charset="-122"/>
              </a:rPr>
              <a:t>分钟将预处理数据叠加在一起，得到了总共的交通流量快照。</a:t>
            </a:r>
          </a:p>
        </p:txBody>
      </p:sp>
      <p:pic>
        <p:nvPicPr>
          <p:cNvPr id="4" name="图片 3">
            <a:extLst>
              <a:ext uri="{FF2B5EF4-FFF2-40B4-BE49-F238E27FC236}">
                <a16:creationId xmlns:a16="http://schemas.microsoft.com/office/drawing/2014/main" id="{1B47A26C-23CB-56AB-A4FD-B1E117D6B8A9}"/>
              </a:ext>
            </a:extLst>
          </p:cNvPr>
          <p:cNvPicPr>
            <a:picLocks noChangeAspect="1"/>
          </p:cNvPicPr>
          <p:nvPr/>
        </p:nvPicPr>
        <p:blipFill>
          <a:blip r:embed="rId3"/>
          <a:stretch>
            <a:fillRect/>
          </a:stretch>
        </p:blipFill>
        <p:spPr>
          <a:xfrm>
            <a:off x="1457632" y="1647726"/>
            <a:ext cx="9892926" cy="2438127"/>
          </a:xfrm>
          <a:prstGeom prst="rect">
            <a:avLst/>
          </a:prstGeom>
        </p:spPr>
      </p:pic>
      <p:sp>
        <p:nvSpPr>
          <p:cNvPr id="9" name="文本框 8">
            <a:extLst>
              <a:ext uri="{FF2B5EF4-FFF2-40B4-BE49-F238E27FC236}">
                <a16:creationId xmlns:a16="http://schemas.microsoft.com/office/drawing/2014/main" id="{14E29641-74AE-D0CF-F28A-4D370236DC0D}"/>
              </a:ext>
            </a:extLst>
          </p:cNvPr>
          <p:cNvSpPr txBox="1"/>
          <p:nvPr/>
        </p:nvSpPr>
        <p:spPr>
          <a:xfrm>
            <a:off x="7874000" y="1870332"/>
            <a:ext cx="800219" cy="276999"/>
          </a:xfrm>
          <a:prstGeom prst="rect">
            <a:avLst/>
          </a:prstGeom>
          <a:noFill/>
        </p:spPr>
        <p:txBody>
          <a:bodyPr wrap="none" rtlCol="0">
            <a:spAutoFit/>
          </a:bodyPr>
          <a:lstStyle/>
          <a:p>
            <a:r>
              <a:rPr lang="zh-CN" altLang="en-US" sz="1200" dirty="0">
                <a:solidFill>
                  <a:srgbClr val="FF0000"/>
                </a:solidFill>
                <a:latin typeface="宋体" panose="02010600030101010101" pitchFamily="2" charset="-122"/>
                <a:ea typeface="宋体" panose="02010600030101010101" pitchFamily="2" charset="-122"/>
              </a:rPr>
              <a:t>旅游城市</a:t>
            </a:r>
          </a:p>
        </p:txBody>
      </p:sp>
      <p:sp>
        <p:nvSpPr>
          <p:cNvPr id="10" name="文本框 9">
            <a:extLst>
              <a:ext uri="{FF2B5EF4-FFF2-40B4-BE49-F238E27FC236}">
                <a16:creationId xmlns:a16="http://schemas.microsoft.com/office/drawing/2014/main" id="{86226378-7C7E-EECD-E161-48AC3BFA8AE9}"/>
              </a:ext>
            </a:extLst>
          </p:cNvPr>
          <p:cNvSpPr txBox="1"/>
          <p:nvPr/>
        </p:nvSpPr>
        <p:spPr>
          <a:xfrm>
            <a:off x="4792133" y="1870333"/>
            <a:ext cx="1107996" cy="276999"/>
          </a:xfrm>
          <a:prstGeom prst="rect">
            <a:avLst/>
          </a:prstGeom>
          <a:noFill/>
        </p:spPr>
        <p:txBody>
          <a:bodyPr wrap="square" rtlCol="0">
            <a:spAutoFit/>
          </a:bodyPr>
          <a:lstStyle/>
          <a:p>
            <a:r>
              <a:rPr lang="zh-CN" altLang="en-US" sz="1200" dirty="0">
                <a:solidFill>
                  <a:srgbClr val="FF0000"/>
                </a:solidFill>
                <a:latin typeface="宋体" panose="02010600030101010101" pitchFamily="2" charset="-122"/>
                <a:ea typeface="宋体" panose="02010600030101010101" pitchFamily="2" charset="-122"/>
              </a:rPr>
              <a:t>非旅游城市</a:t>
            </a:r>
          </a:p>
        </p:txBody>
      </p:sp>
    </p:spTree>
    <p:extLst>
      <p:ext uri="{BB962C8B-B14F-4D97-AF65-F5344CB8AC3E}">
        <p14:creationId xmlns:p14="http://schemas.microsoft.com/office/powerpoint/2010/main" val="2037729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097F3BE-8598-4F20-AD10-5040498861F8}"/>
              </a:ext>
            </a:extLst>
          </p:cNvPr>
          <p:cNvSpPr txBox="1">
            <a:spLocks/>
          </p:cNvSpPr>
          <p:nvPr/>
        </p:nvSpPr>
        <p:spPr>
          <a:xfrm>
            <a:off x="660400" y="770979"/>
            <a:ext cx="5593443"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Experiment Setup</a:t>
            </a:r>
            <a:endParaRPr lang="en-GB" sz="4000" b="1" dirty="0">
              <a:solidFill>
                <a:schemeClr val="bg1">
                  <a:lumMod val="65000"/>
                </a:schemeClr>
              </a:solidFill>
              <a:latin typeface="+mj-ea"/>
              <a:ea typeface="+mj-ea"/>
            </a:endParaRPr>
          </a:p>
        </p:txBody>
      </p:sp>
      <p:sp>
        <p:nvSpPr>
          <p:cNvPr id="4" name="文本框 3">
            <a:extLst>
              <a:ext uri="{FF2B5EF4-FFF2-40B4-BE49-F238E27FC236}">
                <a16:creationId xmlns:a16="http://schemas.microsoft.com/office/drawing/2014/main" id="{60D23CA7-0311-447E-C35B-52C456915216}"/>
              </a:ext>
            </a:extLst>
          </p:cNvPr>
          <p:cNvSpPr txBox="1"/>
          <p:nvPr/>
        </p:nvSpPr>
        <p:spPr>
          <a:xfrm>
            <a:off x="521505" y="1417310"/>
            <a:ext cx="10613342" cy="493910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l"/>
            </a:pPr>
            <a:r>
              <a:rPr lang="zh-CN" altLang="en-US" sz="2400" kern="100" dirty="0">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全时</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流量预测 </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&amp; </a:t>
            </a:r>
            <a:r>
              <a:rPr lang="zh-CN" altLang="en-US" sz="2400" kern="100" dirty="0">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高峰时段</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交通流量预测</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训练集：测试集 </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8:2</a:t>
            </a:r>
          </a:p>
          <a:p>
            <a:pPr marL="285750" indent="-285750" algn="just">
              <a:lnSpc>
                <a:spcPct val="150000"/>
              </a:lnSpc>
              <a:buFont typeface="Wingdings" panose="05000000000000000000" pitchFamily="2" charset="2"/>
              <a:buChar char="l"/>
            </a:pP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高峰期：</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8:00am-9:00am  12:00pm-13:00pm  6:00pm-7:00pm</a:t>
            </a:r>
          </a:p>
          <a:p>
            <a:pPr marL="285750" indent="-285750" algn="just">
              <a:lnSpc>
                <a:spcPct val="150000"/>
              </a:lnSpc>
              <a:buFont typeface="Wingdings" panose="05000000000000000000" pitchFamily="2" charset="2"/>
              <a:buChar char="l"/>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ST-A3DNet</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层数：</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2</a:t>
            </a:r>
          </a:p>
          <a:p>
            <a:pPr marL="285750" indent="-285750" algn="just">
              <a:lnSpc>
                <a:spcPct val="150000"/>
              </a:lnSpc>
              <a:buFont typeface="Wingdings" panose="05000000000000000000" pitchFamily="2" charset="2"/>
              <a:buChar char="l"/>
            </a:pP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学习率：</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0.005</a:t>
            </a:r>
          </a:p>
          <a:p>
            <a:pPr marL="285750" indent="-285750" algn="just">
              <a:lnSpc>
                <a:spcPct val="150000"/>
              </a:lnSpc>
              <a:buFont typeface="Wingdings" panose="05000000000000000000" pitchFamily="2" charset="2"/>
              <a:buChar char="l"/>
            </a:pP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迭代次数：</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4000</a:t>
            </a:r>
          </a:p>
          <a:p>
            <a:pPr marL="285750" indent="-285750" algn="just">
              <a:lnSpc>
                <a:spcPct val="150000"/>
              </a:lnSpc>
              <a:buFont typeface="Wingdings" panose="05000000000000000000" pitchFamily="2" charset="2"/>
              <a:buChar char="l"/>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优化器：</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ADAM</a:t>
            </a:r>
          </a:p>
          <a:p>
            <a:pPr marL="285750" indent="-285750" algn="just">
              <a:lnSpc>
                <a:spcPct val="150000"/>
              </a:lnSpc>
              <a:buFont typeface="Wingdings" panose="05000000000000000000" pitchFamily="2" charset="2"/>
              <a:buChar char="l"/>
            </a:pP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评估</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标准：</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MAE</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RMSE</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MAPE</a:t>
            </a:r>
          </a:p>
          <a:p>
            <a:pPr marL="285750" indent="-285750" algn="just">
              <a:lnSpc>
                <a:spcPct val="150000"/>
              </a:lnSpc>
              <a:buFont typeface="Wingdings" panose="05000000000000000000" pitchFamily="2" charset="2"/>
              <a:buChar char="l"/>
            </a:pP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92734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097F3BE-8598-4F20-AD10-5040498861F8}"/>
              </a:ext>
            </a:extLst>
          </p:cNvPr>
          <p:cNvSpPr txBox="1">
            <a:spLocks/>
          </p:cNvSpPr>
          <p:nvPr/>
        </p:nvSpPr>
        <p:spPr>
          <a:xfrm>
            <a:off x="666789" y="665353"/>
            <a:ext cx="3881377"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QUESTIONS</a:t>
            </a:r>
            <a:endParaRPr lang="en-GB" sz="4000" b="1" dirty="0">
              <a:solidFill>
                <a:schemeClr val="bg1">
                  <a:lumMod val="65000"/>
                </a:schemeClr>
              </a:solidFill>
              <a:latin typeface="+mj-ea"/>
              <a:ea typeface="+mj-ea"/>
            </a:endParaRPr>
          </a:p>
        </p:txBody>
      </p:sp>
      <p:sp>
        <p:nvSpPr>
          <p:cNvPr id="4" name="文本框 3">
            <a:extLst>
              <a:ext uri="{FF2B5EF4-FFF2-40B4-BE49-F238E27FC236}">
                <a16:creationId xmlns:a16="http://schemas.microsoft.com/office/drawing/2014/main" id="{1CDE96C2-BA27-BD47-7DE0-C81058895B57}"/>
              </a:ext>
            </a:extLst>
          </p:cNvPr>
          <p:cNvSpPr txBox="1"/>
          <p:nvPr/>
        </p:nvSpPr>
        <p:spPr>
          <a:xfrm>
            <a:off x="666789" y="1764121"/>
            <a:ext cx="10159054" cy="3329758"/>
          </a:xfrm>
          <a:prstGeom prst="rect">
            <a:avLst/>
          </a:prstGeom>
          <a:noFill/>
        </p:spPr>
        <p:txBody>
          <a:bodyPr wrap="square" rtlCol="0">
            <a:spAutoFit/>
          </a:bodyPr>
          <a:lstStyle/>
          <a:p>
            <a:pPr algn="just">
              <a:lnSpc>
                <a:spcPct val="150000"/>
              </a:lnSpc>
            </a:pP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Q1: ST-A3DNet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与最先进的交通流量预测方法相比如何</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Q2: ST-A3DNet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中的组件是如何影响性能的</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Q3:</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不同的设计，如</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ST-A3DNet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中自适应</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3D</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卷积块的数量，如何影响</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ST-A3DNet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的性能</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Q4: ST-A3DNet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如何预测不同时间间隔的交通数据流性能</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ST-A3DNet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如何在测试数据集上执行</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47214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097F3BE-8598-4F20-AD10-5040498861F8}"/>
              </a:ext>
            </a:extLst>
          </p:cNvPr>
          <p:cNvSpPr txBox="1">
            <a:spLocks/>
          </p:cNvSpPr>
          <p:nvPr/>
        </p:nvSpPr>
        <p:spPr>
          <a:xfrm>
            <a:off x="660400" y="770979"/>
            <a:ext cx="72263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Q1</a:t>
            </a:r>
            <a:r>
              <a:rPr lang="zh-CN" altLang="en-US" sz="4000" b="1" dirty="0">
                <a:solidFill>
                  <a:schemeClr val="bg1">
                    <a:lumMod val="65000"/>
                  </a:schemeClr>
                </a:solidFill>
                <a:latin typeface="+mj-ea"/>
                <a:ea typeface="+mj-ea"/>
              </a:rPr>
              <a:t>：</a:t>
            </a:r>
            <a:r>
              <a:rPr lang="en-US" altLang="zh-CN" sz="4000" b="1" dirty="0">
                <a:solidFill>
                  <a:schemeClr val="bg1">
                    <a:lumMod val="65000"/>
                  </a:schemeClr>
                </a:solidFill>
                <a:latin typeface="+mj-ea"/>
                <a:ea typeface="+mj-ea"/>
              </a:rPr>
              <a:t>Performance Comparison</a:t>
            </a:r>
            <a:endParaRPr lang="en-GB" sz="4000" b="1" dirty="0">
              <a:solidFill>
                <a:schemeClr val="bg1">
                  <a:lumMod val="65000"/>
                </a:schemeClr>
              </a:solidFill>
              <a:latin typeface="+mj-ea"/>
              <a:ea typeface="+mj-ea"/>
            </a:endParaRPr>
          </a:p>
        </p:txBody>
      </p:sp>
      <p:sp>
        <p:nvSpPr>
          <p:cNvPr id="4" name="文本框 3">
            <a:extLst>
              <a:ext uri="{FF2B5EF4-FFF2-40B4-BE49-F238E27FC236}">
                <a16:creationId xmlns:a16="http://schemas.microsoft.com/office/drawing/2014/main" id="{3CA7F52E-C476-8CBF-E4A3-AC39081991D4}"/>
              </a:ext>
            </a:extLst>
          </p:cNvPr>
          <p:cNvSpPr txBox="1"/>
          <p:nvPr/>
        </p:nvSpPr>
        <p:spPr>
          <a:xfrm>
            <a:off x="6980917" y="6087021"/>
            <a:ext cx="4596039" cy="481863"/>
          </a:xfrm>
          <a:prstGeom prst="rect">
            <a:avLst/>
          </a:prstGeom>
          <a:noFill/>
        </p:spPr>
        <p:txBody>
          <a:bodyPr wrap="square" rtlCol="0">
            <a:spAutoFit/>
          </a:bodyPr>
          <a:lstStyle/>
          <a:p>
            <a:pPr>
              <a:lnSpc>
                <a:spcPct val="150000"/>
              </a:lnSpc>
            </a:pPr>
            <a:r>
              <a:rPr lang="zh-CN" altLang="en-US" sz="2000" dirty="0">
                <a:latin typeface="宋体" panose="02010600030101010101" pitchFamily="2" charset="-122"/>
                <a:ea typeface="宋体" panose="02010600030101010101" pitchFamily="2" charset="-122"/>
              </a:rPr>
              <a:t>结论：本论文提出的模型表现最佳</a:t>
            </a:r>
            <a:endParaRPr lang="en-US" altLang="zh-CN" sz="2000"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B6951E1D-4383-DA40-4AFE-57899CEC7EE0}"/>
              </a:ext>
            </a:extLst>
          </p:cNvPr>
          <p:cNvPicPr>
            <a:picLocks noChangeAspect="1"/>
          </p:cNvPicPr>
          <p:nvPr/>
        </p:nvPicPr>
        <p:blipFill>
          <a:blip r:embed="rId3"/>
          <a:stretch>
            <a:fillRect/>
          </a:stretch>
        </p:blipFill>
        <p:spPr>
          <a:xfrm>
            <a:off x="806904" y="1378391"/>
            <a:ext cx="5798910" cy="5479609"/>
          </a:xfrm>
          <a:prstGeom prst="rect">
            <a:avLst/>
          </a:prstGeom>
        </p:spPr>
      </p:pic>
      <p:sp>
        <p:nvSpPr>
          <p:cNvPr id="5" name="矩形 4">
            <a:extLst>
              <a:ext uri="{FF2B5EF4-FFF2-40B4-BE49-F238E27FC236}">
                <a16:creationId xmlns:a16="http://schemas.microsoft.com/office/drawing/2014/main" id="{A814A85C-861E-78C4-5DE3-908D9FEEB3D8}"/>
              </a:ext>
            </a:extLst>
          </p:cNvPr>
          <p:cNvSpPr/>
          <p:nvPr/>
        </p:nvSpPr>
        <p:spPr>
          <a:xfrm>
            <a:off x="2832100" y="6616700"/>
            <a:ext cx="3505200" cy="1397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6BE13131-7E10-9173-375A-95BF54E31732}"/>
              </a:ext>
            </a:extLst>
          </p:cNvPr>
          <p:cNvSpPr/>
          <p:nvPr/>
        </p:nvSpPr>
        <p:spPr>
          <a:xfrm>
            <a:off x="2832100" y="4267200"/>
            <a:ext cx="3505200" cy="1397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14661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097F3BE-8598-4F20-AD10-5040498861F8}"/>
              </a:ext>
            </a:extLst>
          </p:cNvPr>
          <p:cNvSpPr txBox="1">
            <a:spLocks/>
          </p:cNvSpPr>
          <p:nvPr/>
        </p:nvSpPr>
        <p:spPr>
          <a:xfrm>
            <a:off x="660400" y="770979"/>
            <a:ext cx="52451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Q2:Ablation Study</a:t>
            </a:r>
            <a:endParaRPr lang="en-GB" sz="4000" b="1" dirty="0">
              <a:solidFill>
                <a:schemeClr val="bg1">
                  <a:lumMod val="65000"/>
                </a:schemeClr>
              </a:solidFill>
              <a:latin typeface="+mj-ea"/>
              <a:ea typeface="+mj-ea"/>
            </a:endParaRPr>
          </a:p>
        </p:txBody>
      </p:sp>
      <p:sp>
        <p:nvSpPr>
          <p:cNvPr id="5" name="文本框 4">
            <a:extLst>
              <a:ext uri="{FF2B5EF4-FFF2-40B4-BE49-F238E27FC236}">
                <a16:creationId xmlns:a16="http://schemas.microsoft.com/office/drawing/2014/main" id="{F8211061-4E24-C292-E328-E70D5D42B646}"/>
              </a:ext>
            </a:extLst>
          </p:cNvPr>
          <p:cNvSpPr txBox="1"/>
          <p:nvPr/>
        </p:nvSpPr>
        <p:spPr>
          <a:xfrm>
            <a:off x="8302173" y="1783351"/>
            <a:ext cx="3748313" cy="38837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组件位置</a:t>
            </a:r>
            <a:endParaRPr lang="en-US" altLang="zh-CN" sz="2400" dirty="0">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卷积方法</a:t>
            </a:r>
            <a:endParaRPr lang="en-US" altLang="zh-CN" sz="2400" dirty="0">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卷积核</a:t>
            </a:r>
            <a:endParaRPr lang="en-US" altLang="zh-CN" sz="2400" dirty="0">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SE</a:t>
            </a:r>
            <a:r>
              <a:rPr lang="zh-CN" altLang="en-US" sz="2400" dirty="0">
                <a:latin typeface="宋体" panose="02010600030101010101" pitchFamily="2" charset="-122"/>
                <a:ea typeface="宋体" panose="02010600030101010101" pitchFamily="2" charset="-122"/>
              </a:rPr>
              <a:t>的类型</a:t>
            </a:r>
            <a:endParaRPr lang="en-US" altLang="zh-CN" sz="2400" dirty="0">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外部因素</a:t>
            </a:r>
            <a:endParaRPr lang="en-US" altLang="zh-CN" sz="2400" dirty="0">
              <a:latin typeface="宋体" panose="02010600030101010101" pitchFamily="2" charset="-122"/>
              <a:ea typeface="宋体" panose="02010600030101010101" pitchFamily="2" charset="-122"/>
            </a:endParaRPr>
          </a:p>
          <a:p>
            <a:pPr marL="342900" indent="-342900">
              <a:lnSpc>
                <a:spcPct val="150000"/>
              </a:lnSpc>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L2</a:t>
            </a:r>
            <a:r>
              <a:rPr lang="zh-CN" altLang="en-US" sz="2400" dirty="0">
                <a:latin typeface="宋体" panose="02010600030101010101" pitchFamily="2" charset="-122"/>
                <a:ea typeface="宋体" panose="02010600030101010101" pitchFamily="2" charset="-122"/>
              </a:rPr>
              <a:t>正则化</a:t>
            </a:r>
            <a:endParaRPr lang="en-US" altLang="zh-CN" sz="2400" dirty="0">
              <a:latin typeface="宋体" panose="02010600030101010101" pitchFamily="2" charset="-122"/>
              <a:ea typeface="宋体" panose="02010600030101010101" pitchFamily="2" charset="-122"/>
            </a:endParaRPr>
          </a:p>
          <a:p>
            <a:pPr>
              <a:lnSpc>
                <a:spcPct val="150000"/>
              </a:lnSpc>
            </a:pPr>
            <a:endParaRPr lang="zh-CN" altLang="en-US" sz="2400"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92C34E60-AB0F-25BC-3DFB-3EEB2C07B6E0}"/>
              </a:ext>
            </a:extLst>
          </p:cNvPr>
          <p:cNvPicPr>
            <a:picLocks noChangeAspect="1"/>
          </p:cNvPicPr>
          <p:nvPr/>
        </p:nvPicPr>
        <p:blipFill>
          <a:blip r:embed="rId3"/>
          <a:stretch>
            <a:fillRect/>
          </a:stretch>
        </p:blipFill>
        <p:spPr>
          <a:xfrm>
            <a:off x="660401" y="1417310"/>
            <a:ext cx="7116120" cy="3900416"/>
          </a:xfrm>
          <a:prstGeom prst="rect">
            <a:avLst/>
          </a:prstGeom>
        </p:spPr>
      </p:pic>
    </p:spTree>
    <p:extLst>
      <p:ext uri="{BB962C8B-B14F-4D97-AF65-F5344CB8AC3E}">
        <p14:creationId xmlns:p14="http://schemas.microsoft.com/office/powerpoint/2010/main" val="194065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93EC2-24C5-8E10-4613-CCB889A0A019}"/>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8EDD3BFC-F899-5830-DDB9-6C9F9D7DC9D6}"/>
              </a:ext>
            </a:extLst>
          </p:cNvPr>
          <p:cNvSpPr txBox="1">
            <a:spLocks/>
          </p:cNvSpPr>
          <p:nvPr/>
        </p:nvSpPr>
        <p:spPr>
          <a:xfrm>
            <a:off x="660400" y="770979"/>
            <a:ext cx="52451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Q2:Ablation Study</a:t>
            </a:r>
            <a:endParaRPr lang="en-GB" sz="4000" b="1" dirty="0">
              <a:solidFill>
                <a:schemeClr val="bg1">
                  <a:lumMod val="65000"/>
                </a:schemeClr>
              </a:solidFill>
              <a:latin typeface="+mj-ea"/>
              <a:ea typeface="+mj-ea"/>
            </a:endParaRPr>
          </a:p>
        </p:txBody>
      </p:sp>
      <p:pic>
        <p:nvPicPr>
          <p:cNvPr id="6" name="图片 5">
            <a:extLst>
              <a:ext uri="{FF2B5EF4-FFF2-40B4-BE49-F238E27FC236}">
                <a16:creationId xmlns:a16="http://schemas.microsoft.com/office/drawing/2014/main" id="{7D9B4E03-0C5C-5E0E-278C-D36C0795DEA4}"/>
              </a:ext>
            </a:extLst>
          </p:cNvPr>
          <p:cNvPicPr>
            <a:picLocks noChangeAspect="1"/>
          </p:cNvPicPr>
          <p:nvPr/>
        </p:nvPicPr>
        <p:blipFill>
          <a:blip r:embed="rId3"/>
          <a:stretch>
            <a:fillRect/>
          </a:stretch>
        </p:blipFill>
        <p:spPr>
          <a:xfrm>
            <a:off x="843315" y="1417310"/>
            <a:ext cx="5487357" cy="5261076"/>
          </a:xfrm>
          <a:prstGeom prst="rect">
            <a:avLst/>
          </a:prstGeom>
        </p:spPr>
      </p:pic>
      <p:sp>
        <p:nvSpPr>
          <p:cNvPr id="4" name="文本框 3">
            <a:extLst>
              <a:ext uri="{FF2B5EF4-FFF2-40B4-BE49-F238E27FC236}">
                <a16:creationId xmlns:a16="http://schemas.microsoft.com/office/drawing/2014/main" id="{A43438B9-A0E1-C93E-5602-DAB75DF7FE42}"/>
              </a:ext>
            </a:extLst>
          </p:cNvPr>
          <p:cNvSpPr txBox="1"/>
          <p:nvPr/>
        </p:nvSpPr>
        <p:spPr>
          <a:xfrm>
            <a:off x="6513587" y="244929"/>
            <a:ext cx="5078186" cy="668400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原因：</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dirty="0">
                <a:latin typeface="宋体" panose="02010600030101010101" pitchFamily="2" charset="-122"/>
                <a:ea typeface="宋体" panose="02010600030101010101" pitchFamily="2" charset="-122"/>
              </a:rPr>
              <a:t>中，</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3DConvSE</a:t>
            </a:r>
            <a:r>
              <a:rPr lang="zh-CN" altLang="en-US" sz="2400" dirty="0">
                <a:latin typeface="宋体" panose="02010600030101010101" pitchFamily="2" charset="-122"/>
                <a:ea typeface="宋体" panose="02010600030101010101" pitchFamily="2" charset="-122"/>
              </a:rPr>
              <a:t>组件在前面执行，首先会增强或抑制交通数据，这部分操作可能会破坏时空相关性，从而影响</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Adaptive Transformation</a:t>
            </a:r>
            <a:r>
              <a:rPr lang="zh-CN" altLang="en-US" sz="2400" dirty="0">
                <a:latin typeface="宋体" panose="02010600030101010101" pitchFamily="2" charset="-122"/>
                <a:ea typeface="宋体" panose="02010600030101010101" pitchFamily="2" charset="-122"/>
              </a:rPr>
              <a:t>组件的性能。</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dirty="0">
                <a:latin typeface="宋体" panose="02010600030101010101" pitchFamily="2" charset="-122"/>
                <a:ea typeface="宋体" panose="02010600030101010101" pitchFamily="2" charset="-122"/>
              </a:rPr>
              <a:t>中，</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3DConvSE</a:t>
            </a:r>
            <a:r>
              <a:rPr lang="zh-CN" altLang="en-US" sz="2400" dirty="0">
                <a:latin typeface="宋体" panose="02010600030101010101" pitchFamily="2" charset="-122"/>
                <a:ea typeface="宋体" panose="02010600030101010101" pitchFamily="2" charset="-122"/>
              </a:rPr>
              <a:t>组件在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Adaptive Transformation</a:t>
            </a:r>
            <a:r>
              <a:rPr lang="zh-CN" altLang="en-US" sz="2400" dirty="0">
                <a:latin typeface="宋体" panose="02010600030101010101" pitchFamily="2" charset="-122"/>
                <a:ea typeface="宋体" panose="02010600030101010101" pitchFamily="2" charset="-122"/>
              </a:rPr>
              <a:t>组件之后执行，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Adaptive Transformation</a:t>
            </a:r>
            <a:r>
              <a:rPr lang="zh-CN" altLang="en-US" sz="2400" dirty="0">
                <a:latin typeface="宋体" panose="02010600030101010101" pitchFamily="2" charset="-122"/>
                <a:ea typeface="宋体" panose="02010600030101010101" pitchFamily="2" charset="-122"/>
              </a:rPr>
              <a:t>更好的捕捉数据的时空相关性并且本质上没有改变原始数据的特征，所以不会影响</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3DConvSE</a:t>
            </a:r>
            <a:r>
              <a:rPr lang="zh-CN" altLang="en-US" sz="2400" dirty="0">
                <a:latin typeface="宋体" panose="02010600030101010101" pitchFamily="2" charset="-122"/>
                <a:ea typeface="宋体" panose="02010600030101010101" pitchFamily="2" charset="-122"/>
              </a:rPr>
              <a:t>组件的性能</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62509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B1164-46B5-E37D-AF5C-1022D901058B}"/>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C2AC54E1-CC01-780C-D346-B35F69D25692}"/>
              </a:ext>
            </a:extLst>
          </p:cNvPr>
          <p:cNvSpPr txBox="1">
            <a:spLocks/>
          </p:cNvSpPr>
          <p:nvPr/>
        </p:nvSpPr>
        <p:spPr>
          <a:xfrm>
            <a:off x="660400" y="770979"/>
            <a:ext cx="88011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Q3</a:t>
            </a:r>
            <a:r>
              <a:rPr lang="zh-CN" altLang="en-US" sz="4000" b="1" dirty="0">
                <a:solidFill>
                  <a:schemeClr val="bg1">
                    <a:lumMod val="65000"/>
                  </a:schemeClr>
                </a:solidFill>
                <a:latin typeface="+mj-ea"/>
                <a:ea typeface="+mj-ea"/>
              </a:rPr>
              <a:t>：</a:t>
            </a:r>
            <a:r>
              <a:rPr lang="en-US" altLang="zh-CN" sz="4000" b="1" dirty="0">
                <a:solidFill>
                  <a:schemeClr val="bg1">
                    <a:lumMod val="65000"/>
                  </a:schemeClr>
                </a:solidFill>
                <a:latin typeface="+mj-ea"/>
                <a:ea typeface="+mj-ea"/>
              </a:rPr>
              <a:t>Design Choices of ST-A3DNet</a:t>
            </a:r>
            <a:endParaRPr lang="en-GB" sz="4000" b="1" dirty="0">
              <a:solidFill>
                <a:schemeClr val="bg1">
                  <a:lumMod val="65000"/>
                </a:schemeClr>
              </a:solidFill>
              <a:latin typeface="+mj-ea"/>
              <a:ea typeface="+mj-ea"/>
            </a:endParaRPr>
          </a:p>
        </p:txBody>
      </p:sp>
      <p:sp>
        <p:nvSpPr>
          <p:cNvPr id="5" name="文本框 4">
            <a:extLst>
              <a:ext uri="{FF2B5EF4-FFF2-40B4-BE49-F238E27FC236}">
                <a16:creationId xmlns:a16="http://schemas.microsoft.com/office/drawing/2014/main" id="{F7CDB188-E471-51EE-5556-2B27FCDF4107}"/>
              </a:ext>
            </a:extLst>
          </p:cNvPr>
          <p:cNvSpPr txBox="1"/>
          <p:nvPr/>
        </p:nvSpPr>
        <p:spPr>
          <a:xfrm>
            <a:off x="1134144" y="4883807"/>
            <a:ext cx="8450727" cy="1113766"/>
          </a:xfrm>
          <a:prstGeom prst="rect">
            <a:avLst/>
          </a:prstGeom>
          <a:noFill/>
        </p:spPr>
        <p:txBody>
          <a:bodyPr wrap="square" rtlCol="0">
            <a:spAutoFit/>
          </a:bodyPr>
          <a:lstStyle/>
          <a:p>
            <a:pPr>
              <a:lnSpc>
                <a:spcPct val="150000"/>
              </a:lnSpc>
            </a:pPr>
            <a:r>
              <a:rPr lang="zh-CN" altLang="en-US" sz="2400" dirty="0">
                <a:solidFill>
                  <a:srgbClr val="FF0000"/>
                </a:solidFill>
                <a:latin typeface="宋体" panose="02010600030101010101" pitchFamily="2" charset="-122"/>
                <a:ea typeface="宋体" panose="02010600030101010101" pitchFamily="2" charset="-122"/>
              </a:rPr>
              <a:t>结论</a:t>
            </a:r>
            <a:r>
              <a:rPr lang="zh-CN" altLang="en-US" sz="2400" dirty="0">
                <a:latin typeface="宋体" panose="02010600030101010101" pitchFamily="2" charset="-122"/>
                <a:ea typeface="宋体" panose="02010600030101010101" pitchFamily="2" charset="-122"/>
              </a:rPr>
              <a:t>：单层网络性能不佳，至少需要覆盖两层网络，但额外的层数也不会提高网络性能。</a:t>
            </a:r>
          </a:p>
        </p:txBody>
      </p:sp>
      <p:pic>
        <p:nvPicPr>
          <p:cNvPr id="3" name="图片 2">
            <a:extLst>
              <a:ext uri="{FF2B5EF4-FFF2-40B4-BE49-F238E27FC236}">
                <a16:creationId xmlns:a16="http://schemas.microsoft.com/office/drawing/2014/main" id="{4BFF9797-B94F-DE82-3F39-5F8439E01175}"/>
              </a:ext>
            </a:extLst>
          </p:cNvPr>
          <p:cNvPicPr>
            <a:picLocks noChangeAspect="1"/>
          </p:cNvPicPr>
          <p:nvPr/>
        </p:nvPicPr>
        <p:blipFill>
          <a:blip r:embed="rId3"/>
          <a:stretch>
            <a:fillRect/>
          </a:stretch>
        </p:blipFill>
        <p:spPr>
          <a:xfrm>
            <a:off x="1134143" y="1417309"/>
            <a:ext cx="7177099" cy="3283555"/>
          </a:xfrm>
          <a:prstGeom prst="rect">
            <a:avLst/>
          </a:prstGeom>
        </p:spPr>
      </p:pic>
    </p:spTree>
    <p:extLst>
      <p:ext uri="{BB962C8B-B14F-4D97-AF65-F5344CB8AC3E}">
        <p14:creationId xmlns:p14="http://schemas.microsoft.com/office/powerpoint/2010/main" val="920466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43236-FB6E-0EA5-2741-20D734CC8BB2}"/>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7F6C0F62-5E84-4F89-60F4-AAF2F977B3E9}"/>
              </a:ext>
            </a:extLst>
          </p:cNvPr>
          <p:cNvSpPr txBox="1">
            <a:spLocks/>
          </p:cNvSpPr>
          <p:nvPr/>
        </p:nvSpPr>
        <p:spPr>
          <a:xfrm>
            <a:off x="660400" y="770979"/>
            <a:ext cx="10645044"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Q4</a:t>
            </a:r>
            <a:r>
              <a:rPr lang="zh-CN" altLang="en-US" sz="4000" b="1" dirty="0">
                <a:solidFill>
                  <a:schemeClr val="bg1">
                    <a:lumMod val="65000"/>
                  </a:schemeClr>
                </a:solidFill>
                <a:latin typeface="+mj-ea"/>
                <a:ea typeface="+mj-ea"/>
              </a:rPr>
              <a:t>：</a:t>
            </a:r>
            <a:r>
              <a:rPr lang="en-US" altLang="zh-CN" sz="4000" b="1" dirty="0">
                <a:solidFill>
                  <a:schemeClr val="bg1">
                    <a:lumMod val="65000"/>
                  </a:schemeClr>
                </a:solidFill>
                <a:latin typeface="+mj-ea"/>
                <a:ea typeface="+mj-ea"/>
              </a:rPr>
              <a:t>Results with Different Time Intervals</a:t>
            </a:r>
            <a:endParaRPr lang="en-GB" sz="4000" b="1" dirty="0">
              <a:solidFill>
                <a:schemeClr val="bg1">
                  <a:lumMod val="65000"/>
                </a:schemeClr>
              </a:solidFill>
              <a:latin typeface="+mj-ea"/>
              <a:ea typeface="+mj-ea"/>
            </a:endParaRPr>
          </a:p>
        </p:txBody>
      </p:sp>
      <p:pic>
        <p:nvPicPr>
          <p:cNvPr id="3" name="图片 2">
            <a:extLst>
              <a:ext uri="{FF2B5EF4-FFF2-40B4-BE49-F238E27FC236}">
                <a16:creationId xmlns:a16="http://schemas.microsoft.com/office/drawing/2014/main" id="{3D3EEABD-E696-A703-8C54-952F6F4B53AE}"/>
              </a:ext>
            </a:extLst>
          </p:cNvPr>
          <p:cNvPicPr>
            <a:picLocks noChangeAspect="1"/>
          </p:cNvPicPr>
          <p:nvPr/>
        </p:nvPicPr>
        <p:blipFill>
          <a:blip r:embed="rId3"/>
          <a:stretch>
            <a:fillRect/>
          </a:stretch>
        </p:blipFill>
        <p:spPr>
          <a:xfrm>
            <a:off x="660400" y="1417310"/>
            <a:ext cx="7642987" cy="4822074"/>
          </a:xfrm>
          <a:prstGeom prst="rect">
            <a:avLst/>
          </a:prstGeom>
        </p:spPr>
      </p:pic>
      <p:sp>
        <p:nvSpPr>
          <p:cNvPr id="5" name="文本框 4">
            <a:extLst>
              <a:ext uri="{FF2B5EF4-FFF2-40B4-BE49-F238E27FC236}">
                <a16:creationId xmlns:a16="http://schemas.microsoft.com/office/drawing/2014/main" id="{E478EFF8-DED9-518D-4547-A0366ECD1C85}"/>
              </a:ext>
            </a:extLst>
          </p:cNvPr>
          <p:cNvSpPr txBox="1"/>
          <p:nvPr/>
        </p:nvSpPr>
        <p:spPr>
          <a:xfrm>
            <a:off x="8483219" y="1612355"/>
            <a:ext cx="3083257" cy="3883755"/>
          </a:xfrm>
          <a:prstGeom prst="rect">
            <a:avLst/>
          </a:prstGeom>
          <a:noFill/>
        </p:spPr>
        <p:txBody>
          <a:bodyPr wrap="square">
            <a:spAutoFit/>
          </a:bodyPr>
          <a:lstStyle/>
          <a:p>
            <a:pPr>
              <a:lnSpc>
                <a:spcPct val="150000"/>
              </a:lnSpc>
            </a:pPr>
            <a:r>
              <a:rPr lang="zh-CN" altLang="en-US" sz="24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结论</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该模型在长期预测和短期预测中都具有一定的有效性，特别是在预测难度较大、时空不确定性较强的长期交通预测任务中</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20717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14170"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ONE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5640292" y="3335441"/>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1500" b="1" dirty="0">
                <a:solidFill>
                  <a:schemeClr val="bg1">
                    <a:lumMod val="65000"/>
                  </a:schemeClr>
                </a:solidFill>
                <a:latin typeface="+mj-ea"/>
                <a:ea typeface="+mj-ea"/>
              </a:rPr>
              <a:t>背景</a:t>
            </a:r>
            <a:endParaRPr lang="en-GB" sz="11500" b="1" dirty="0">
              <a:solidFill>
                <a:schemeClr val="bg1">
                  <a:lumMod val="65000"/>
                </a:schemeClr>
              </a:solidFill>
              <a:latin typeface="+mj-ea"/>
              <a:ea typeface="+mj-ea"/>
            </a:endParaRPr>
          </a:p>
        </p:txBody>
      </p:sp>
      <p:cxnSp>
        <p:nvCxnSpPr>
          <p:cNvPr id="8" name="直接连接符 7">
            <a:extLst>
              <a:ext uri="{FF2B5EF4-FFF2-40B4-BE49-F238E27FC236}">
                <a16:creationId xmlns:a16="http://schemas.microsoft.com/office/drawing/2014/main" id="{7BE615C5-3315-4DD9-B87F-92693E266A42}"/>
              </a:ext>
            </a:extLst>
          </p:cNvPr>
          <p:cNvCxnSpPr>
            <a:cxnSpLocks/>
          </p:cNvCxnSpPr>
          <p:nvPr/>
        </p:nvCxnSpPr>
        <p:spPr>
          <a:xfrm>
            <a:off x="5181600" y="3228647"/>
            <a:ext cx="4465320" cy="0"/>
          </a:xfrm>
          <a:prstGeom prst="line">
            <a:avLst/>
          </a:prstGeom>
          <a:ln w="25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01</a:t>
            </a:r>
            <a:endParaRPr lang="zh-CN" altLang="en-US" sz="4000" dirty="0">
              <a:solidFill>
                <a:schemeClr val="bg1"/>
              </a:solidFill>
            </a:endParaRPr>
          </a:p>
        </p:txBody>
      </p:sp>
    </p:spTree>
    <p:extLst>
      <p:ext uri="{BB962C8B-B14F-4D97-AF65-F5344CB8AC3E}">
        <p14:creationId xmlns:p14="http://schemas.microsoft.com/office/powerpoint/2010/main" val="4101490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BD308-C20F-08C1-B0BF-A00853838655}"/>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EDEE5159-F83B-D4F6-98CB-B84BF8128421}"/>
              </a:ext>
            </a:extLst>
          </p:cNvPr>
          <p:cNvSpPr txBox="1">
            <a:spLocks/>
          </p:cNvSpPr>
          <p:nvPr/>
        </p:nvSpPr>
        <p:spPr>
          <a:xfrm>
            <a:off x="660400" y="770979"/>
            <a:ext cx="3881377"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Test</a:t>
            </a:r>
            <a:endParaRPr lang="en-GB" sz="4000" b="1" dirty="0">
              <a:solidFill>
                <a:schemeClr val="bg1">
                  <a:lumMod val="65000"/>
                </a:schemeClr>
              </a:solidFill>
              <a:latin typeface="+mj-ea"/>
              <a:ea typeface="+mj-ea"/>
            </a:endParaRPr>
          </a:p>
        </p:txBody>
      </p:sp>
      <p:sp>
        <p:nvSpPr>
          <p:cNvPr id="6" name="文本框 5">
            <a:extLst>
              <a:ext uri="{FF2B5EF4-FFF2-40B4-BE49-F238E27FC236}">
                <a16:creationId xmlns:a16="http://schemas.microsoft.com/office/drawing/2014/main" id="{541E0D77-A70E-0E6C-3977-31A1FE9DE725}"/>
              </a:ext>
            </a:extLst>
          </p:cNvPr>
          <p:cNvSpPr txBox="1"/>
          <p:nvPr/>
        </p:nvSpPr>
        <p:spPr>
          <a:xfrm>
            <a:off x="1145374" y="5698671"/>
            <a:ext cx="9549840" cy="1113766"/>
          </a:xfrm>
          <a:prstGeom prst="rect">
            <a:avLst/>
          </a:prstGeom>
          <a:noFill/>
        </p:spPr>
        <p:txBody>
          <a:bodyPr wrap="square" rtlCol="0">
            <a:spAutoFit/>
          </a:bodyPr>
          <a:lstStyle/>
          <a:p>
            <a:pPr>
              <a:lnSpc>
                <a:spcPct val="150000"/>
              </a:lnSpc>
            </a:pPr>
            <a:r>
              <a:rPr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结论</a:t>
            </a:r>
            <a:r>
              <a:rPr lang="zh-CN" altLang="en-US" sz="2400" dirty="0">
                <a:latin typeface="宋体" panose="02010600030101010101" pitchFamily="2" charset="-122"/>
                <a:ea typeface="宋体" panose="02010600030101010101" pitchFamily="2" charset="-122"/>
                <a:cs typeface="Times New Roman" panose="02020603050405020304" pitchFamily="18" charset="0"/>
              </a:rPr>
              <a:t>：时空灵活性对预测结果有一定的影响，本论文模型捕捉到了这一特征，所以预测结果与实际结果差距较小，实际效果优于其它模型</a:t>
            </a:r>
          </a:p>
        </p:txBody>
      </p:sp>
      <p:pic>
        <p:nvPicPr>
          <p:cNvPr id="4" name="图片 3">
            <a:extLst>
              <a:ext uri="{FF2B5EF4-FFF2-40B4-BE49-F238E27FC236}">
                <a16:creationId xmlns:a16="http://schemas.microsoft.com/office/drawing/2014/main" id="{93615B91-5914-DC0E-519A-BE0D19189F31}"/>
              </a:ext>
            </a:extLst>
          </p:cNvPr>
          <p:cNvPicPr>
            <a:picLocks noChangeAspect="1"/>
          </p:cNvPicPr>
          <p:nvPr/>
        </p:nvPicPr>
        <p:blipFill>
          <a:blip r:embed="rId3"/>
          <a:stretch>
            <a:fillRect/>
          </a:stretch>
        </p:blipFill>
        <p:spPr>
          <a:xfrm>
            <a:off x="562935" y="1580596"/>
            <a:ext cx="11066129" cy="4134404"/>
          </a:xfrm>
          <a:prstGeom prst="rect">
            <a:avLst/>
          </a:prstGeom>
        </p:spPr>
      </p:pic>
    </p:spTree>
    <p:extLst>
      <p:ext uri="{BB962C8B-B14F-4D97-AF65-F5344CB8AC3E}">
        <p14:creationId xmlns:p14="http://schemas.microsoft.com/office/powerpoint/2010/main" val="1300012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672329" y="340927"/>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813830" y="3020964"/>
            <a:ext cx="1369286"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a:t>
            </a:r>
            <a:r>
              <a:rPr lang="en-US" altLang="zh-CN" sz="2400" dirty="0">
                <a:solidFill>
                  <a:schemeClr val="bg1">
                    <a:lumMod val="65000"/>
                  </a:schemeClr>
                </a:solidFill>
                <a:latin typeface="+mj-ea"/>
                <a:ea typeface="+mj-ea"/>
              </a:rPr>
              <a:t>FIVE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5320813" y="3557153"/>
            <a:ext cx="8643042" cy="1421928"/>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9600" b="1" dirty="0">
                <a:solidFill>
                  <a:schemeClr val="bg1">
                    <a:lumMod val="65000"/>
                  </a:schemeClr>
                </a:solidFill>
                <a:latin typeface="+mj-ea"/>
                <a:ea typeface="+mj-ea"/>
              </a:rPr>
              <a:t>结论</a:t>
            </a:r>
            <a:endParaRPr lang="en-GB" sz="9600" b="1" dirty="0">
              <a:solidFill>
                <a:schemeClr val="bg1">
                  <a:lumMod val="65000"/>
                </a:schemeClr>
              </a:solidFill>
              <a:latin typeface="+mj-ea"/>
              <a:ea typeface="+mj-ea"/>
            </a:endParaRPr>
          </a:p>
        </p:txBody>
      </p:sp>
      <p:cxnSp>
        <p:nvCxnSpPr>
          <p:cNvPr id="8" name="直接连接符 7">
            <a:extLst>
              <a:ext uri="{FF2B5EF4-FFF2-40B4-BE49-F238E27FC236}">
                <a16:creationId xmlns:a16="http://schemas.microsoft.com/office/drawing/2014/main" id="{7BE615C5-3315-4DD9-B87F-92693E266A42}"/>
              </a:ext>
            </a:extLst>
          </p:cNvPr>
          <p:cNvCxnSpPr>
            <a:cxnSpLocks/>
          </p:cNvCxnSpPr>
          <p:nvPr/>
        </p:nvCxnSpPr>
        <p:spPr>
          <a:xfrm>
            <a:off x="5320813" y="3251796"/>
            <a:ext cx="4465320" cy="0"/>
          </a:xfrm>
          <a:prstGeom prst="line">
            <a:avLst/>
          </a:prstGeom>
          <a:ln w="25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05</a:t>
            </a:r>
            <a:endParaRPr lang="zh-CN" altLang="en-US" sz="4000" dirty="0">
              <a:solidFill>
                <a:schemeClr val="bg1"/>
              </a:solidFill>
            </a:endParaRPr>
          </a:p>
        </p:txBody>
      </p:sp>
    </p:spTree>
    <p:extLst>
      <p:ext uri="{BB962C8B-B14F-4D97-AF65-F5344CB8AC3E}">
        <p14:creationId xmlns:p14="http://schemas.microsoft.com/office/powerpoint/2010/main" val="2234123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097F3BE-8598-4F20-AD10-5040498861F8}"/>
              </a:ext>
            </a:extLst>
          </p:cNvPr>
          <p:cNvSpPr txBox="1">
            <a:spLocks/>
          </p:cNvSpPr>
          <p:nvPr/>
        </p:nvSpPr>
        <p:spPr>
          <a:xfrm>
            <a:off x="660400" y="770979"/>
            <a:ext cx="3881377"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bg1">
                    <a:lumMod val="65000"/>
                  </a:schemeClr>
                </a:solidFill>
                <a:latin typeface="+mj-ea"/>
                <a:ea typeface="+mj-ea"/>
              </a:rPr>
              <a:t>结论</a:t>
            </a:r>
            <a:endParaRPr lang="en-GB" sz="4000" b="1" dirty="0">
              <a:solidFill>
                <a:schemeClr val="bg1">
                  <a:lumMod val="65000"/>
                </a:schemeClr>
              </a:solidFill>
              <a:latin typeface="+mj-ea"/>
              <a:ea typeface="+mj-ea"/>
            </a:endParaRPr>
          </a:p>
        </p:txBody>
      </p:sp>
      <p:sp>
        <p:nvSpPr>
          <p:cNvPr id="4" name="文本框 3">
            <a:extLst>
              <a:ext uri="{FF2B5EF4-FFF2-40B4-BE49-F238E27FC236}">
                <a16:creationId xmlns:a16="http://schemas.microsoft.com/office/drawing/2014/main" id="{3CA7F52E-C476-8CBF-E4A3-AC39081991D4}"/>
              </a:ext>
            </a:extLst>
          </p:cNvPr>
          <p:cNvSpPr txBox="1"/>
          <p:nvPr/>
        </p:nvSpPr>
        <p:spPr>
          <a:xfrm>
            <a:off x="567803" y="1445296"/>
            <a:ext cx="9907286" cy="460960"/>
          </a:xfrm>
          <a:prstGeom prst="rect">
            <a:avLst/>
          </a:prstGeom>
          <a:noFill/>
        </p:spPr>
        <p:txBody>
          <a:bodyPr wrap="square" rtlCol="0">
            <a:spAutoFit/>
          </a:bodyPr>
          <a:lstStyle/>
          <a:p>
            <a:pPr>
              <a:lnSpc>
                <a:spcPct val="150000"/>
              </a:lnSpc>
            </a:pPr>
            <a:r>
              <a:rPr lang="zh-CN" altLang="en-US" dirty="0"/>
              <a:t>    </a:t>
            </a:r>
            <a:endParaRPr lang="en-US" altLang="zh-CN" sz="2000"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A0DAE8A0-FCFF-DE03-BA2B-78A8C1B184FD}"/>
              </a:ext>
            </a:extLst>
          </p:cNvPr>
          <p:cNvSpPr txBox="1"/>
          <p:nvPr/>
        </p:nvSpPr>
        <p:spPr>
          <a:xfrm>
            <a:off x="1114062" y="1675776"/>
            <a:ext cx="7997281" cy="332975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sz="2400" b="0" i="0" dirty="0">
                <a:solidFill>
                  <a:srgbClr val="000000"/>
                </a:solidFill>
                <a:effectLst/>
                <a:latin typeface="宋体" panose="02010600030101010101" pitchFamily="2" charset="-122"/>
                <a:ea typeface="宋体" panose="02010600030101010101" pitchFamily="2" charset="-122"/>
              </a:rPr>
              <a:t>本文提出一个新的深度学习模型</a:t>
            </a:r>
            <a:r>
              <a:rPr lang="en-US" altLang="zh-CN" sz="2400" b="0" i="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ST-A3DNet</a:t>
            </a:r>
          </a:p>
          <a:p>
            <a:pPr marL="285750" indent="-285750">
              <a:lnSpc>
                <a:spcPct val="150000"/>
              </a:lnSpc>
              <a:buFont typeface="Wingdings" panose="05000000000000000000" pitchFamily="2" charset="2"/>
              <a:buChar char="l"/>
            </a:pPr>
            <a:r>
              <a:rPr lang="zh-CN" altLang="en-US" sz="2400" dirty="0">
                <a:solidFill>
                  <a:srgbClr val="000000"/>
                </a:solidFill>
                <a:latin typeface="宋体" panose="02010600030101010101" pitchFamily="2" charset="-122"/>
                <a:ea typeface="宋体" panose="02010600030101010101" pitchFamily="2" charset="-122"/>
              </a:rPr>
              <a:t>这个模型同时预测时空网络中的输入</a:t>
            </a:r>
            <a:r>
              <a:rPr lang="en-US" altLang="zh-CN" sz="2400" dirty="0">
                <a:solidFill>
                  <a:srgbClr val="000000"/>
                </a:solidFill>
                <a:latin typeface="宋体" panose="02010600030101010101" pitchFamily="2" charset="-122"/>
                <a:ea typeface="宋体" panose="02010600030101010101" pitchFamily="2" charset="-122"/>
              </a:rPr>
              <a:t>/</a:t>
            </a:r>
            <a:r>
              <a:rPr lang="zh-CN" altLang="en-US" sz="2400" dirty="0">
                <a:solidFill>
                  <a:srgbClr val="000000"/>
                </a:solidFill>
                <a:latin typeface="宋体" panose="02010600030101010101" pitchFamily="2" charset="-122"/>
                <a:ea typeface="宋体" panose="02010600030101010101" pitchFamily="2" charset="-122"/>
              </a:rPr>
              <a:t>输出流</a:t>
            </a:r>
            <a:endParaRPr lang="en-US" altLang="zh-CN" sz="2400" dirty="0">
              <a:solidFill>
                <a:srgbClr val="000000"/>
              </a:solidFill>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l"/>
            </a:pPr>
            <a:r>
              <a:rPr lang="zh-CN" altLang="en-US" sz="2400" dirty="0">
                <a:solidFill>
                  <a:srgbClr val="000000"/>
                </a:solidFill>
                <a:latin typeface="宋体" panose="02010600030101010101" pitchFamily="2" charset="-122"/>
                <a:ea typeface="宋体" panose="02010600030101010101" pitchFamily="2" charset="-122"/>
              </a:rPr>
              <a:t>可以捕捉时空相关性、时空灵活性和外部因素</a:t>
            </a:r>
            <a:endParaRPr lang="en-US" altLang="zh-CN" sz="2400" dirty="0">
              <a:solidFill>
                <a:srgbClr val="000000"/>
              </a:solidFill>
              <a:latin typeface="宋体" panose="02010600030101010101" pitchFamily="2" charset="-122"/>
              <a:ea typeface="宋体" panose="02010600030101010101" pitchFamily="2" charset="-122"/>
            </a:endParaRPr>
          </a:p>
          <a:p>
            <a:pPr>
              <a:lnSpc>
                <a:spcPct val="150000"/>
              </a:lnSpc>
            </a:pPr>
            <a:endParaRPr lang="en-US" altLang="zh-CN" sz="2400" dirty="0">
              <a:solidFill>
                <a:srgbClr val="000000"/>
              </a:solidFill>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ü"/>
            </a:pPr>
            <a:r>
              <a:rPr lang="zh-CN" altLang="en-US" sz="2400" b="0" i="0" dirty="0">
                <a:solidFill>
                  <a:srgbClr val="000000"/>
                </a:solidFill>
                <a:effectLst/>
                <a:latin typeface="宋体" panose="02010600030101010101" pitchFamily="2" charset="-122"/>
                <a:ea typeface="宋体" panose="02010600030101010101" pitchFamily="2" charset="-122"/>
              </a:rPr>
              <a:t>在成都和西安两个真实数据集上对</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ST-A3DNet</a:t>
            </a:r>
            <a:r>
              <a:rPr lang="zh-CN" altLang="en-US" sz="2400" b="0" i="0" dirty="0">
                <a:solidFill>
                  <a:srgbClr val="000000"/>
                </a:solidFill>
                <a:effectLst/>
                <a:latin typeface="宋体" panose="02010600030101010101" pitchFamily="2" charset="-122"/>
                <a:ea typeface="宋体" panose="02010600030101010101" pitchFamily="2" charset="-122"/>
              </a:rPr>
              <a:t>进行评估，取得明显优于</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baseline</a:t>
            </a:r>
            <a:r>
              <a:rPr lang="zh-CN" altLang="en-US" sz="2400" b="0" i="0" dirty="0">
                <a:solidFill>
                  <a:srgbClr val="000000"/>
                </a:solidFill>
                <a:effectLst/>
                <a:latin typeface="宋体" panose="02010600030101010101" pitchFamily="2" charset="-122"/>
                <a:ea typeface="宋体" panose="02010600030101010101" pitchFamily="2" charset="-122"/>
              </a:rPr>
              <a:t>的性能</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21188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4095718" y="2054835"/>
            <a:ext cx="4342430" cy="1107996"/>
          </a:xfrm>
          <a:prstGeom prst="rect">
            <a:avLst/>
          </a:prstGeom>
          <a:noFill/>
        </p:spPr>
        <p:txBody>
          <a:bodyPr wrap="square" rtlCol="0">
            <a:spAutoFit/>
          </a:bodyPr>
          <a:lstStyle/>
          <a:p>
            <a:pPr algn="ctr"/>
            <a:r>
              <a:rPr lang="zh-CN" altLang="en-US" sz="6600" b="1" dirty="0">
                <a:solidFill>
                  <a:schemeClr val="tx1">
                    <a:lumMod val="50000"/>
                    <a:lumOff val="50000"/>
                  </a:schemeClr>
                </a:solidFill>
                <a:latin typeface="+mn-ea"/>
              </a:rPr>
              <a:t>感谢观看！</a:t>
            </a:r>
          </a:p>
        </p:txBody>
      </p:sp>
      <p:sp>
        <p:nvSpPr>
          <p:cNvPr id="14" name="文本框 13">
            <a:extLst>
              <a:ext uri="{FF2B5EF4-FFF2-40B4-BE49-F238E27FC236}">
                <a16:creationId xmlns:a16="http://schemas.microsoft.com/office/drawing/2014/main" id="{7C9B3016-917C-4882-B384-7AA1820C07E0}"/>
              </a:ext>
            </a:extLst>
          </p:cNvPr>
          <p:cNvSpPr txBox="1"/>
          <p:nvPr/>
        </p:nvSpPr>
        <p:spPr>
          <a:xfrm>
            <a:off x="10480009" y="6193762"/>
            <a:ext cx="875561" cy="276999"/>
          </a:xfrm>
          <a:prstGeom prst="rect">
            <a:avLst/>
          </a:prstGeom>
          <a:noFill/>
        </p:spPr>
        <p:txBody>
          <a:bodyPr wrap="none" rtlCol="0">
            <a:spAutoFit/>
          </a:bodyPr>
          <a:lstStyle/>
          <a:p>
            <a:r>
              <a:rPr lang="en-US" altLang="zh-CN" sz="1200" dirty="0">
                <a:solidFill>
                  <a:schemeClr val="accent3"/>
                </a:solidFill>
              </a:rPr>
              <a:t>GOODBYE</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10349211"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flipH="1">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9" name="文本框 18">
            <a:extLst>
              <a:ext uri="{FF2B5EF4-FFF2-40B4-BE49-F238E27FC236}">
                <a16:creationId xmlns:a16="http://schemas.microsoft.com/office/drawing/2014/main" id="{0200ED7C-1B5A-4625-B358-E15C85426545}"/>
              </a:ext>
            </a:extLst>
          </p:cNvPr>
          <p:cNvSpPr txBox="1"/>
          <p:nvPr/>
        </p:nvSpPr>
        <p:spPr>
          <a:xfrm>
            <a:off x="4539669" y="4249167"/>
            <a:ext cx="3224710" cy="369332"/>
          </a:xfrm>
          <a:prstGeom prst="rect">
            <a:avLst/>
          </a:prstGeom>
          <a:noFill/>
        </p:spPr>
        <p:txBody>
          <a:bodyPr wrap="square">
            <a:spAutoFit/>
          </a:bodyPr>
          <a:lstStyle/>
          <a:p>
            <a:pPr algn="ctr"/>
            <a:r>
              <a:rPr lang="zh-CN" altLang="en-US" dirty="0">
                <a:solidFill>
                  <a:schemeClr val="bg1">
                    <a:lumMod val="50000"/>
                  </a:schemeClr>
                </a:solidFill>
              </a:rPr>
              <a:t>汇报人：闫林枝</a:t>
            </a:r>
          </a:p>
        </p:txBody>
      </p:sp>
      <p:sp>
        <p:nvSpPr>
          <p:cNvPr id="2" name="弧形 1">
            <a:extLst>
              <a:ext uri="{FF2B5EF4-FFF2-40B4-BE49-F238E27FC236}">
                <a16:creationId xmlns:a16="http://schemas.microsoft.com/office/drawing/2014/main" id="{9A1CFA6B-8338-A68E-2F67-676CD0B919A8}"/>
              </a:ext>
            </a:extLst>
          </p:cNvPr>
          <p:cNvSpPr/>
          <p:nvPr/>
        </p:nvSpPr>
        <p:spPr>
          <a:xfrm rot="7089368">
            <a:off x="11020681" y="-952206"/>
            <a:ext cx="1904413" cy="1904413"/>
          </a:xfrm>
          <a:prstGeom prst="arc">
            <a:avLst>
              <a:gd name="adj1" fmla="val 216142"/>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3" name="弧形 2">
            <a:extLst>
              <a:ext uri="{FF2B5EF4-FFF2-40B4-BE49-F238E27FC236}">
                <a16:creationId xmlns:a16="http://schemas.microsoft.com/office/drawing/2014/main" id="{E68D93A2-275A-4027-AADF-BF915C5904FC}"/>
              </a:ext>
            </a:extLst>
          </p:cNvPr>
          <p:cNvSpPr/>
          <p:nvPr/>
        </p:nvSpPr>
        <p:spPr>
          <a:xfrm rot="17586187">
            <a:off x="-626712" y="5905793"/>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4" name="弧形 3">
            <a:extLst>
              <a:ext uri="{FF2B5EF4-FFF2-40B4-BE49-F238E27FC236}">
                <a16:creationId xmlns:a16="http://schemas.microsoft.com/office/drawing/2014/main" id="{C9ED36B8-1352-4E82-4E9D-1B6C20BE97A5}"/>
              </a:ext>
            </a:extLst>
          </p:cNvPr>
          <p:cNvSpPr/>
          <p:nvPr/>
        </p:nvSpPr>
        <p:spPr>
          <a:xfrm rot="7089368">
            <a:off x="11471933"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5" name="弧形 4">
            <a:extLst>
              <a:ext uri="{FF2B5EF4-FFF2-40B4-BE49-F238E27FC236}">
                <a16:creationId xmlns:a16="http://schemas.microsoft.com/office/drawing/2014/main" id="{5EC47591-6A2E-0567-E78F-08FE33108769}"/>
              </a:ext>
            </a:extLst>
          </p:cNvPr>
          <p:cNvSpPr/>
          <p:nvPr/>
        </p:nvSpPr>
        <p:spPr>
          <a:xfrm rot="17974999">
            <a:off x="-528230" y="61446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Tree>
    <p:extLst>
      <p:ext uri="{BB962C8B-B14F-4D97-AF65-F5344CB8AC3E}">
        <p14:creationId xmlns:p14="http://schemas.microsoft.com/office/powerpoint/2010/main" val="1762760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399" y="780278"/>
            <a:ext cx="4617453"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bg1">
                    <a:lumMod val="65000"/>
                  </a:schemeClr>
                </a:solidFill>
                <a:latin typeface="+mj-ea"/>
                <a:ea typeface="+mj-ea"/>
              </a:rPr>
              <a:t>研究意义</a:t>
            </a:r>
            <a:endParaRPr lang="en-GB" sz="4000" b="1" dirty="0">
              <a:solidFill>
                <a:schemeClr val="bg1">
                  <a:lumMod val="65000"/>
                </a:schemeClr>
              </a:solidFill>
              <a:latin typeface="+mj-ea"/>
              <a:ea typeface="+mj-ea"/>
            </a:endParaRPr>
          </a:p>
        </p:txBody>
      </p:sp>
      <p:sp>
        <p:nvSpPr>
          <p:cNvPr id="5" name="文本框 4">
            <a:extLst>
              <a:ext uri="{FF2B5EF4-FFF2-40B4-BE49-F238E27FC236}">
                <a16:creationId xmlns:a16="http://schemas.microsoft.com/office/drawing/2014/main" id="{F3AF05CF-E567-BA7D-D2F6-1909801E1EB6}"/>
              </a:ext>
            </a:extLst>
          </p:cNvPr>
          <p:cNvSpPr txBox="1"/>
          <p:nvPr/>
        </p:nvSpPr>
        <p:spPr>
          <a:xfrm>
            <a:off x="1331494" y="1627569"/>
            <a:ext cx="9529012" cy="1667764"/>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交通拥堵成为世界各国城市建设和管理面临的重大挑战</a:t>
            </a:r>
            <a:endParaRPr lang="en-US" altLang="zh-CN" sz="2400" dirty="0">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交通流量预测可以通过分析历史交通</a:t>
            </a:r>
            <a:r>
              <a:rPr lang="en-US" altLang="zh-CN" sz="2400" dirty="0">
                <a:latin typeface="宋体" panose="02010600030101010101" pitchFamily="2" charset="-122"/>
                <a:ea typeface="宋体" panose="02010600030101010101" pitchFamily="2" charset="-122"/>
              </a:rPr>
              <a:t>GPS</a:t>
            </a:r>
            <a:r>
              <a:rPr lang="zh-CN" altLang="en-US" sz="2400" dirty="0">
                <a:latin typeface="宋体" panose="02010600030101010101" pitchFamily="2" charset="-122"/>
                <a:ea typeface="宋体" panose="02010600030101010101" pitchFamily="2" charset="-122"/>
              </a:rPr>
              <a:t>数据，预测未来的交通信息，对于解决城市拥堵、道路建设和交通管理问题具有重要意义</a:t>
            </a:r>
          </a:p>
        </p:txBody>
      </p:sp>
      <p:sp>
        <p:nvSpPr>
          <p:cNvPr id="7" name="矩形 6">
            <a:extLst>
              <a:ext uri="{FF2B5EF4-FFF2-40B4-BE49-F238E27FC236}">
                <a16:creationId xmlns:a16="http://schemas.microsoft.com/office/drawing/2014/main" id="{F34584CB-7D5A-58BC-AE37-2DA8250EB4AB}"/>
              </a:ext>
            </a:extLst>
          </p:cNvPr>
          <p:cNvSpPr/>
          <p:nvPr/>
        </p:nvSpPr>
        <p:spPr>
          <a:xfrm>
            <a:off x="758017" y="1627569"/>
            <a:ext cx="365133" cy="35908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Tree>
    <p:extLst>
      <p:ext uri="{BB962C8B-B14F-4D97-AF65-F5344CB8AC3E}">
        <p14:creationId xmlns:p14="http://schemas.microsoft.com/office/powerpoint/2010/main" val="1528782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5098716"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bg1">
                    <a:lumMod val="65000"/>
                  </a:schemeClr>
                </a:solidFill>
                <a:latin typeface="+mj-ea"/>
                <a:ea typeface="+mj-ea"/>
              </a:rPr>
              <a:t>定义</a:t>
            </a:r>
            <a:endParaRPr lang="en-GB" sz="4000" b="1" dirty="0">
              <a:solidFill>
                <a:schemeClr val="bg1">
                  <a:lumMod val="65000"/>
                </a:schemeClr>
              </a:solidFill>
              <a:latin typeface="+mj-ea"/>
              <a:ea typeface="+mj-ea"/>
            </a:endParaRPr>
          </a:p>
        </p:txBody>
      </p:sp>
      <p:sp>
        <p:nvSpPr>
          <p:cNvPr id="5" name="文本框 4">
            <a:extLst>
              <a:ext uri="{FF2B5EF4-FFF2-40B4-BE49-F238E27FC236}">
                <a16:creationId xmlns:a16="http://schemas.microsoft.com/office/drawing/2014/main" id="{F3AF05CF-E567-BA7D-D2F6-1909801E1EB6}"/>
              </a:ext>
            </a:extLst>
          </p:cNvPr>
          <p:cNvSpPr txBox="1"/>
          <p:nvPr/>
        </p:nvSpPr>
        <p:spPr>
          <a:xfrm>
            <a:off x="1540040" y="1426609"/>
            <a:ext cx="7914203" cy="1113766"/>
          </a:xfrm>
          <a:prstGeom prst="rect">
            <a:avLst/>
          </a:prstGeom>
          <a:noFill/>
        </p:spPr>
        <p:txBody>
          <a:bodyPr wrap="square" rtlCol="0">
            <a:spAutoFit/>
          </a:bodyPr>
          <a:lstStyle/>
          <a:p>
            <a:pPr>
              <a:lnSpc>
                <a:spcPct val="150000"/>
              </a:lnSpc>
            </a:pPr>
            <a:r>
              <a:rPr lang="zh-CN" altLang="en-US" sz="2400" dirty="0">
                <a:highlight>
                  <a:srgbClr val="FFFF00"/>
                </a:highlight>
                <a:latin typeface="宋体" panose="02010600030101010101" pitchFamily="2" charset="-122"/>
                <a:ea typeface="宋体" panose="02010600030101010101" pitchFamily="2" charset="-122"/>
              </a:rPr>
              <a:t>时空相关性</a:t>
            </a:r>
            <a:r>
              <a:rPr lang="zh-CN" altLang="en-US" sz="2400" dirty="0">
                <a:latin typeface="宋体" panose="02010600030101010101" pitchFamily="2" charset="-122"/>
                <a:ea typeface="宋体" panose="02010600030101010101" pitchFamily="2" charset="-122"/>
              </a:rPr>
              <a:t>：每个区域对下一个时间点的区域有直接影响，对后续时间点的区域有间接影响</a:t>
            </a:r>
          </a:p>
        </p:txBody>
      </p:sp>
      <p:sp>
        <p:nvSpPr>
          <p:cNvPr id="7" name="矩形 6">
            <a:extLst>
              <a:ext uri="{FF2B5EF4-FFF2-40B4-BE49-F238E27FC236}">
                <a16:creationId xmlns:a16="http://schemas.microsoft.com/office/drawing/2014/main" id="{F34584CB-7D5A-58BC-AE37-2DA8250EB4AB}"/>
              </a:ext>
            </a:extLst>
          </p:cNvPr>
          <p:cNvSpPr/>
          <p:nvPr/>
        </p:nvSpPr>
        <p:spPr>
          <a:xfrm>
            <a:off x="769591" y="1627290"/>
            <a:ext cx="365133" cy="35908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pic>
        <p:nvPicPr>
          <p:cNvPr id="4" name="图片 3">
            <a:extLst>
              <a:ext uri="{FF2B5EF4-FFF2-40B4-BE49-F238E27FC236}">
                <a16:creationId xmlns:a16="http://schemas.microsoft.com/office/drawing/2014/main" id="{05EAD04C-EFEB-2B52-49E2-63F4F83C09F1}"/>
              </a:ext>
            </a:extLst>
          </p:cNvPr>
          <p:cNvPicPr>
            <a:picLocks noChangeAspect="1"/>
          </p:cNvPicPr>
          <p:nvPr/>
        </p:nvPicPr>
        <p:blipFill>
          <a:blip r:embed="rId3"/>
          <a:stretch>
            <a:fillRect/>
          </a:stretch>
        </p:blipFill>
        <p:spPr>
          <a:xfrm>
            <a:off x="1878125" y="2846025"/>
            <a:ext cx="8437054" cy="3767046"/>
          </a:xfrm>
          <a:prstGeom prst="rect">
            <a:avLst/>
          </a:prstGeom>
        </p:spPr>
      </p:pic>
    </p:spTree>
    <p:extLst>
      <p:ext uri="{BB962C8B-B14F-4D97-AF65-F5344CB8AC3E}">
        <p14:creationId xmlns:p14="http://schemas.microsoft.com/office/powerpoint/2010/main" val="1424888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952901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bg1">
                    <a:lumMod val="65000"/>
                  </a:schemeClr>
                </a:solidFill>
                <a:latin typeface="+mj-ea"/>
                <a:ea typeface="+mj-ea"/>
              </a:rPr>
              <a:t>定义</a:t>
            </a:r>
            <a:endParaRPr lang="en-GB" sz="4000" b="1"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F34584CB-7D5A-58BC-AE37-2DA8250EB4AB}"/>
              </a:ext>
            </a:extLst>
          </p:cNvPr>
          <p:cNvSpPr/>
          <p:nvPr/>
        </p:nvSpPr>
        <p:spPr>
          <a:xfrm>
            <a:off x="894273" y="1686297"/>
            <a:ext cx="365133" cy="35908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4" name="文本框 3">
            <a:extLst>
              <a:ext uri="{FF2B5EF4-FFF2-40B4-BE49-F238E27FC236}">
                <a16:creationId xmlns:a16="http://schemas.microsoft.com/office/drawing/2014/main" id="{83484F76-4326-7839-C0E8-AF551E7AD198}"/>
              </a:ext>
            </a:extLst>
          </p:cNvPr>
          <p:cNvSpPr txBox="1"/>
          <p:nvPr/>
        </p:nvSpPr>
        <p:spPr>
          <a:xfrm>
            <a:off x="1540040" y="1516699"/>
            <a:ext cx="9196558" cy="1113766"/>
          </a:xfrm>
          <a:prstGeom prst="rect">
            <a:avLst/>
          </a:prstGeom>
          <a:noFill/>
        </p:spPr>
        <p:txBody>
          <a:bodyPr wrap="square" rtlCol="0">
            <a:spAutoFit/>
          </a:bodyPr>
          <a:lstStyle/>
          <a:p>
            <a:pPr>
              <a:lnSpc>
                <a:spcPct val="150000"/>
              </a:lnSpc>
            </a:pPr>
            <a:r>
              <a:rPr lang="zh-CN" altLang="en-US" sz="2400" dirty="0">
                <a:highlight>
                  <a:srgbClr val="FFFF00"/>
                </a:highlight>
                <a:latin typeface="宋体" panose="02010600030101010101" pitchFamily="2" charset="-122"/>
                <a:ea typeface="宋体" panose="02010600030101010101" pitchFamily="2" charset="-122"/>
              </a:rPr>
              <a:t>时空灵活性</a:t>
            </a:r>
            <a:r>
              <a:rPr lang="zh-CN" altLang="en-US" sz="2400" dirty="0">
                <a:latin typeface="宋体" panose="02010600030101010101" pitchFamily="2" charset="-122"/>
                <a:ea typeface="宋体" panose="02010600030101010101" pitchFamily="2" charset="-122"/>
              </a:rPr>
              <a:t>：固定时间的历史数据的参考价值和可信度会灵活变化，所以输入不能平等对待</a:t>
            </a:r>
            <a:endParaRPr lang="en-US" altLang="zh-CN" sz="24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C06D8BC7-7A78-77CF-B9FA-B1CC50CFC0D7}"/>
              </a:ext>
            </a:extLst>
          </p:cNvPr>
          <p:cNvPicPr>
            <a:picLocks noChangeAspect="1"/>
          </p:cNvPicPr>
          <p:nvPr/>
        </p:nvPicPr>
        <p:blipFill>
          <a:blip r:embed="rId3"/>
          <a:stretch>
            <a:fillRect/>
          </a:stretch>
        </p:blipFill>
        <p:spPr>
          <a:xfrm>
            <a:off x="1540040" y="2851400"/>
            <a:ext cx="9383700" cy="3226322"/>
          </a:xfrm>
          <a:prstGeom prst="rect">
            <a:avLst/>
          </a:prstGeom>
        </p:spPr>
      </p:pic>
    </p:spTree>
    <p:extLst>
      <p:ext uri="{BB962C8B-B14F-4D97-AF65-F5344CB8AC3E}">
        <p14:creationId xmlns:p14="http://schemas.microsoft.com/office/powerpoint/2010/main" val="1019135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952901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bg1">
                    <a:lumMod val="65000"/>
                  </a:schemeClr>
                </a:solidFill>
                <a:latin typeface="+mj-ea"/>
                <a:ea typeface="+mj-ea"/>
              </a:rPr>
              <a:t>定义</a:t>
            </a:r>
            <a:endParaRPr lang="en-GB" sz="4000" b="1"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F34584CB-7D5A-58BC-AE37-2DA8250EB4AB}"/>
              </a:ext>
            </a:extLst>
          </p:cNvPr>
          <p:cNvSpPr/>
          <p:nvPr/>
        </p:nvSpPr>
        <p:spPr>
          <a:xfrm>
            <a:off x="880222" y="1586148"/>
            <a:ext cx="365133" cy="35908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 name="文本框 1">
            <a:extLst>
              <a:ext uri="{FF2B5EF4-FFF2-40B4-BE49-F238E27FC236}">
                <a16:creationId xmlns:a16="http://schemas.microsoft.com/office/drawing/2014/main" id="{2E1C1387-FF38-A605-057C-89A76CBF9F61}"/>
              </a:ext>
            </a:extLst>
          </p:cNvPr>
          <p:cNvSpPr txBox="1"/>
          <p:nvPr/>
        </p:nvSpPr>
        <p:spPr>
          <a:xfrm>
            <a:off x="1632858" y="1586148"/>
            <a:ext cx="7772399" cy="1113766"/>
          </a:xfrm>
          <a:prstGeom prst="rect">
            <a:avLst/>
          </a:prstGeom>
          <a:noFill/>
        </p:spPr>
        <p:txBody>
          <a:bodyPr wrap="square" rtlCol="0">
            <a:spAutoFit/>
          </a:bodyPr>
          <a:lstStyle/>
          <a:p>
            <a:pPr>
              <a:lnSpc>
                <a:spcPct val="150000"/>
              </a:lnSpc>
            </a:pPr>
            <a:r>
              <a:rPr lang="zh-CN" altLang="en-US" sz="2400" dirty="0">
                <a:highlight>
                  <a:srgbClr val="FFFF00"/>
                </a:highlight>
                <a:latin typeface="宋体" panose="02010600030101010101" pitchFamily="2" charset="-122"/>
                <a:ea typeface="宋体" panose="02010600030101010101" pitchFamily="2" charset="-122"/>
              </a:rPr>
              <a:t>时空复杂性</a:t>
            </a:r>
            <a:r>
              <a:rPr lang="zh-CN" altLang="en-US" sz="2400" dirty="0">
                <a:latin typeface="宋体" panose="02010600030101010101" pitchFamily="2" charset="-122"/>
                <a:ea typeface="宋体" panose="02010600030101010101" pitchFamily="2" charset="-122"/>
              </a:rPr>
              <a:t>：交通流会受到交通事故、天气、大型活动等复杂因素的影响</a:t>
            </a:r>
          </a:p>
        </p:txBody>
      </p:sp>
    </p:spTree>
    <p:extLst>
      <p:ext uri="{BB962C8B-B14F-4D97-AF65-F5344CB8AC3E}">
        <p14:creationId xmlns:p14="http://schemas.microsoft.com/office/powerpoint/2010/main" val="460835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952901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000" b="1" dirty="0">
                <a:solidFill>
                  <a:schemeClr val="bg1">
                    <a:lumMod val="65000"/>
                  </a:schemeClr>
                </a:solidFill>
                <a:latin typeface="+mj-ea"/>
                <a:ea typeface="+mj-ea"/>
              </a:rPr>
              <a:t>过往研究方法</a:t>
            </a:r>
            <a:endParaRPr lang="en-GB" sz="4000" b="1"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F34584CB-7D5A-58BC-AE37-2DA8250EB4AB}"/>
              </a:ext>
            </a:extLst>
          </p:cNvPr>
          <p:cNvSpPr/>
          <p:nvPr/>
        </p:nvSpPr>
        <p:spPr>
          <a:xfrm>
            <a:off x="384987" y="1562866"/>
            <a:ext cx="365133" cy="35908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6" name="文本框 5">
            <a:extLst>
              <a:ext uri="{FF2B5EF4-FFF2-40B4-BE49-F238E27FC236}">
                <a16:creationId xmlns:a16="http://schemas.microsoft.com/office/drawing/2014/main" id="{B445CFD4-4B66-9C94-E882-E83A3D99BF87}"/>
              </a:ext>
            </a:extLst>
          </p:cNvPr>
          <p:cNvSpPr txBox="1"/>
          <p:nvPr/>
        </p:nvSpPr>
        <p:spPr>
          <a:xfrm>
            <a:off x="1257300" y="5616057"/>
            <a:ext cx="5029200"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缺点：忽略时空灵活性</a:t>
            </a:r>
          </a:p>
        </p:txBody>
      </p:sp>
      <p:pic>
        <p:nvPicPr>
          <p:cNvPr id="8" name="图片 7">
            <a:extLst>
              <a:ext uri="{FF2B5EF4-FFF2-40B4-BE49-F238E27FC236}">
                <a16:creationId xmlns:a16="http://schemas.microsoft.com/office/drawing/2014/main" id="{0AA7BA92-F499-C5EE-0EDD-2C6E327FFDD0}"/>
              </a:ext>
            </a:extLst>
          </p:cNvPr>
          <p:cNvPicPr>
            <a:picLocks noChangeAspect="1"/>
          </p:cNvPicPr>
          <p:nvPr/>
        </p:nvPicPr>
        <p:blipFill>
          <a:blip r:embed="rId3"/>
          <a:stretch>
            <a:fillRect/>
          </a:stretch>
        </p:blipFill>
        <p:spPr>
          <a:xfrm>
            <a:off x="1071160" y="1339996"/>
            <a:ext cx="8490386" cy="4362674"/>
          </a:xfrm>
          <a:prstGeom prst="rect">
            <a:avLst/>
          </a:prstGeom>
        </p:spPr>
      </p:pic>
    </p:spTree>
    <p:extLst>
      <p:ext uri="{BB962C8B-B14F-4D97-AF65-F5344CB8AC3E}">
        <p14:creationId xmlns:p14="http://schemas.microsoft.com/office/powerpoint/2010/main" val="2285041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FD536-F629-F250-63BE-9B36D91BFC56}"/>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E309D9E7-48B4-9128-439E-A6417AFBA265}"/>
              </a:ext>
            </a:extLst>
          </p:cNvPr>
          <p:cNvSpPr txBox="1">
            <a:spLocks/>
          </p:cNvSpPr>
          <p:nvPr/>
        </p:nvSpPr>
        <p:spPr>
          <a:xfrm>
            <a:off x="660400" y="780278"/>
            <a:ext cx="952901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Definition</a:t>
            </a:r>
            <a:endParaRPr lang="en-GB" sz="4000" b="1"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0703FD6C-EE45-59F4-A70A-FA503811BEA2}"/>
              </a:ext>
            </a:extLst>
          </p:cNvPr>
          <p:cNvSpPr/>
          <p:nvPr/>
        </p:nvSpPr>
        <p:spPr>
          <a:xfrm>
            <a:off x="880222" y="1586148"/>
            <a:ext cx="365133" cy="35908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4" name="文本框 3">
            <a:extLst>
              <a:ext uri="{FF2B5EF4-FFF2-40B4-BE49-F238E27FC236}">
                <a16:creationId xmlns:a16="http://schemas.microsoft.com/office/drawing/2014/main" id="{1DA87B87-13B2-F4CC-E9E0-4EAAA96D760D}"/>
              </a:ext>
            </a:extLst>
          </p:cNvPr>
          <p:cNvSpPr txBox="1"/>
          <p:nvPr/>
        </p:nvSpPr>
        <p:spPr>
          <a:xfrm>
            <a:off x="1371599" y="1399975"/>
            <a:ext cx="10433958" cy="4991751"/>
          </a:xfrm>
          <a:prstGeom prst="rect">
            <a:avLst/>
          </a:prstGeom>
          <a:noFill/>
        </p:spPr>
        <p:txBody>
          <a:bodyPr wrap="square" rtlCol="0">
            <a:spAutoFit/>
          </a:bodyPr>
          <a:lstStyle/>
          <a:p>
            <a:pPr>
              <a:lnSpc>
                <a:spcPct val="150000"/>
              </a:lnSpc>
            </a:pPr>
            <a:r>
              <a:rPr lang="zh-CN" altLang="en-US" sz="2400" dirty="0">
                <a:highlight>
                  <a:srgbClr val="FFFF00"/>
                </a:highlight>
                <a:latin typeface="宋体" panose="02010600030101010101" pitchFamily="2" charset="-122"/>
                <a:ea typeface="宋体" panose="02010600030101010101" pitchFamily="2" charset="-122"/>
              </a:rPr>
              <a:t>城市区域</a:t>
            </a:r>
            <a:r>
              <a:rPr lang="zh-CN" altLang="en-US" sz="2400" dirty="0">
                <a:latin typeface="宋体" panose="02010600030101010101" pitchFamily="2" charset="-122"/>
                <a:ea typeface="宋体" panose="02010600030101010101" pitchFamily="2" charset="-122"/>
              </a:rPr>
              <a:t>：</a:t>
            </a:r>
            <a:r>
              <a:rPr lang="zh-CN" altLang="en-US" sz="2400" dirty="0"/>
              <a:t> </a:t>
            </a:r>
            <a:r>
              <a:rPr lang="en-US" altLang="zh-CN" sz="2400" dirty="0">
                <a:latin typeface="Times New Roman" panose="02020603050405020304" pitchFamily="18" charset="0"/>
                <a:cs typeface="Times New Roman" panose="02020603050405020304" pitchFamily="18" charset="0"/>
              </a:rPr>
              <a:t>M X N</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j</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nSpc>
                <a:spcPct val="150000"/>
              </a:lnSpc>
            </a:pP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zh-CN" altLang="en-US" sz="2400" dirty="0">
                <a:highlight>
                  <a:srgbClr val="FFFF00"/>
                </a:highlight>
                <a:latin typeface="宋体" panose="02010600030101010101" pitchFamily="2" charset="-122"/>
                <a:ea typeface="宋体" panose="02010600030101010101" pitchFamily="2" charset="-122"/>
              </a:rPr>
              <a:t>流量流入和流量流出</a:t>
            </a:r>
            <a:r>
              <a:rPr lang="en-US" altLang="zh-CN" sz="2400" dirty="0">
                <a:latin typeface="宋体" panose="02010600030101010101" pitchFamily="2" charset="-122"/>
                <a:ea typeface="宋体" panose="02010600030101010101" pitchFamily="2" charset="-122"/>
              </a:rPr>
              <a:t>:</a:t>
            </a:r>
          </a:p>
          <a:p>
            <a:pPr>
              <a:lnSpc>
                <a:spcPct val="150000"/>
              </a:lnSpc>
            </a:pPr>
            <a:endParaRPr lang="en-US" altLang="zh-CN" sz="2400" dirty="0"/>
          </a:p>
          <a:p>
            <a:pPr>
              <a:lnSpc>
                <a:spcPct val="150000"/>
              </a:lnSpc>
            </a:pPr>
            <a:endParaRPr lang="en-US" altLang="zh-CN" sz="2400" dirty="0">
              <a:highlight>
                <a:srgbClr val="FFFF00"/>
              </a:highlight>
              <a:latin typeface="宋体" panose="02010600030101010101" pitchFamily="2" charset="-122"/>
              <a:ea typeface="宋体" panose="02010600030101010101" pitchFamily="2" charset="-122"/>
            </a:endParaRPr>
          </a:p>
          <a:p>
            <a:pPr>
              <a:lnSpc>
                <a:spcPct val="150000"/>
              </a:lnSpc>
            </a:pPr>
            <a:r>
              <a:rPr lang="zh-CN" altLang="en-US" sz="2400" dirty="0">
                <a:highlight>
                  <a:srgbClr val="FFFF00"/>
                </a:highlight>
                <a:latin typeface="宋体" panose="02010600030101010101" pitchFamily="2" charset="-122"/>
                <a:ea typeface="宋体" panose="02010600030101010101" pitchFamily="2" charset="-122"/>
              </a:rPr>
              <a:t>历史流量状态：</a:t>
            </a:r>
            <a:r>
              <a:rPr lang="zh-CN" altLang="en-US" sz="2400" dirty="0">
                <a:latin typeface="宋体" panose="02010600030101010101" pitchFamily="2" charset="-122"/>
                <a:ea typeface="宋体" panose="02010600030101010101" pitchFamily="2" charset="-122"/>
              </a:rPr>
              <a:t>历史交通状态的整个时间段可以划分为不重叠的时间段</a:t>
            </a:r>
            <a:endParaRPr lang="en-US" altLang="zh-CN" sz="2400" dirty="0">
              <a:latin typeface="宋体" panose="02010600030101010101" pitchFamily="2" charset="-122"/>
              <a:ea typeface="宋体" panose="02010600030101010101" pitchFamily="2" charset="-122"/>
            </a:endParaRPr>
          </a:p>
          <a:p>
            <a:pPr>
              <a:lnSpc>
                <a:spcPct val="150000"/>
              </a:lnSpc>
            </a:pPr>
            <a:endParaRPr lang="en-US" altLang="zh-CN" sz="2400" dirty="0">
              <a:highlight>
                <a:srgbClr val="FFFF00"/>
              </a:highlight>
              <a:latin typeface="宋体" panose="02010600030101010101" pitchFamily="2" charset="-122"/>
              <a:ea typeface="宋体" panose="02010600030101010101" pitchFamily="2" charset="-122"/>
            </a:endParaRPr>
          </a:p>
          <a:p>
            <a:pPr>
              <a:lnSpc>
                <a:spcPct val="150000"/>
              </a:lnSpc>
            </a:pPr>
            <a:r>
              <a:rPr lang="zh-CN" altLang="en-US" sz="2400" dirty="0">
                <a:highlight>
                  <a:srgbClr val="FFFF00"/>
                </a:highlight>
                <a:latin typeface="宋体" panose="02010600030101010101" pitchFamily="2" charset="-122"/>
                <a:ea typeface="宋体" panose="02010600030101010101" pitchFamily="2" charset="-122"/>
              </a:rPr>
              <a:t>交通流量预测</a:t>
            </a:r>
            <a:r>
              <a:rPr lang="zh-CN" altLang="en-US" sz="2400" dirty="0">
                <a:latin typeface="宋体" panose="02010600030101010101" pitchFamily="2" charset="-122"/>
                <a:ea typeface="宋体" panose="02010600030101010101" pitchFamily="2" charset="-122"/>
              </a:rPr>
              <a:t>：基于连续的历史流量观测数据和在</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时间间隔内的外部因素预测</a:t>
            </a:r>
            <a:r>
              <a:rPr lang="en-US" altLang="zh-CN" sz="2400" dirty="0">
                <a:latin typeface="宋体" panose="02010600030101010101" pitchFamily="2" charset="-122"/>
                <a:ea typeface="宋体" panose="02010600030101010101" pitchFamily="2" charset="-122"/>
              </a:rPr>
              <a:t>T+1</a:t>
            </a:r>
            <a:r>
              <a:rPr lang="zh-CN" altLang="en-US" sz="2400" dirty="0">
                <a:latin typeface="宋体" panose="02010600030101010101" pitchFamily="2" charset="-122"/>
                <a:ea typeface="宋体" panose="02010600030101010101" pitchFamily="2" charset="-122"/>
              </a:rPr>
              <a:t>时间每个区域的进出流量</a:t>
            </a:r>
          </a:p>
        </p:txBody>
      </p:sp>
      <p:pic>
        <p:nvPicPr>
          <p:cNvPr id="6" name="图片 5">
            <a:extLst>
              <a:ext uri="{FF2B5EF4-FFF2-40B4-BE49-F238E27FC236}">
                <a16:creationId xmlns:a16="http://schemas.microsoft.com/office/drawing/2014/main" id="{617E47F0-9BCF-FF97-9E93-7EEC6ABB6EA2}"/>
              </a:ext>
            </a:extLst>
          </p:cNvPr>
          <p:cNvPicPr>
            <a:picLocks noChangeAspect="1"/>
          </p:cNvPicPr>
          <p:nvPr/>
        </p:nvPicPr>
        <p:blipFill>
          <a:blip r:embed="rId3"/>
          <a:stretch>
            <a:fillRect/>
          </a:stretch>
        </p:blipFill>
        <p:spPr>
          <a:xfrm>
            <a:off x="4643020" y="2277903"/>
            <a:ext cx="6778877" cy="1063949"/>
          </a:xfrm>
          <a:prstGeom prst="rect">
            <a:avLst/>
          </a:prstGeom>
        </p:spPr>
      </p:pic>
    </p:spTree>
    <p:extLst>
      <p:ext uri="{BB962C8B-B14F-4D97-AF65-F5344CB8AC3E}">
        <p14:creationId xmlns:p14="http://schemas.microsoft.com/office/powerpoint/2010/main" val="5458342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8">
      <a:majorFont>
        <a:latin typeface="等线 Light"/>
        <a:ea typeface="等线"/>
        <a:cs typeface=""/>
      </a:majorFont>
      <a:minorFont>
        <a:latin typeface="等线"/>
        <a:ea typeface="等线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2842</TotalTime>
  <Words>943</Words>
  <Application>Microsoft Office PowerPoint</Application>
  <PresentationFormat>宽屏</PresentationFormat>
  <Paragraphs>146</Paragraphs>
  <Slides>33</Slides>
  <Notes>19</Notes>
  <HiddenSlides>3</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KaTeX_Main</vt:lpstr>
      <vt:lpstr>Söhne</vt:lpstr>
      <vt:lpstr>等线</vt:lpstr>
      <vt:lpstr>等线 Light</vt:lpstr>
      <vt:lpstr>宋体</vt:lpstr>
      <vt:lpstr>Arial</vt:lpstr>
      <vt:lpstr>Montserrat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 eyes</dc:creator>
  <cp:lastModifiedBy>may 😉</cp:lastModifiedBy>
  <cp:revision>44</cp:revision>
  <dcterms:created xsi:type="dcterms:W3CDTF">2022-02-24T12:47:33Z</dcterms:created>
  <dcterms:modified xsi:type="dcterms:W3CDTF">2024-03-03T09:49:51Z</dcterms:modified>
</cp:coreProperties>
</file>