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624" r:id="rId2"/>
    <p:sldId id="627" r:id="rId3"/>
    <p:sldId id="676" r:id="rId4"/>
    <p:sldId id="686" r:id="rId5"/>
    <p:sldId id="687" r:id="rId6"/>
    <p:sldId id="688" r:id="rId7"/>
    <p:sldId id="689" r:id="rId8"/>
    <p:sldId id="691" r:id="rId9"/>
    <p:sldId id="690" r:id="rId10"/>
    <p:sldId id="692" r:id="rId11"/>
    <p:sldId id="693" r:id="rId12"/>
    <p:sldId id="694" r:id="rId13"/>
    <p:sldId id="681" r:id="rId14"/>
    <p:sldId id="695" r:id="rId15"/>
    <p:sldId id="698" r:id="rId16"/>
    <p:sldId id="685" r:id="rId17"/>
    <p:sldId id="696" r:id="rId18"/>
    <p:sldId id="699" r:id="rId19"/>
    <p:sldId id="697" r:id="rId20"/>
    <p:sldId id="700" r:id="rId21"/>
    <p:sldId id="596" r:id="rId22"/>
    <p:sldId id="27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F87"/>
    <a:srgbClr val="009FC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3"/>
    <p:restoredTop sz="83313" autoAdjust="0"/>
  </p:normalViewPr>
  <p:slideViewPr>
    <p:cSldViewPr snapToGrid="0" snapToObjects="1">
      <p:cViewPr varScale="1">
        <p:scale>
          <a:sx n="90" d="100"/>
          <a:sy n="90" d="100"/>
        </p:scale>
        <p:origin x="1638" y="90"/>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8C7717-32F7-A145-B5BF-07A0A8BED9F6}" type="datetimeFigureOut">
              <a:rPr kumimoji="1" lang="zh-CN" altLang="en-US" smtClean="0"/>
              <a:t>2024/3/24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EC512B-30E5-8746-945A-EBF172CC627F}" type="slidenum">
              <a:rPr kumimoji="1" lang="zh-CN" altLang="en-US" smtClean="0"/>
              <a:t>‹#›</a:t>
            </a:fld>
            <a:endParaRPr kumimoji="1" lang="zh-CN" altLang="en-US"/>
          </a:p>
        </p:txBody>
      </p:sp>
    </p:spTree>
    <p:extLst>
      <p:ext uri="{BB962C8B-B14F-4D97-AF65-F5344CB8AC3E}">
        <p14:creationId xmlns:p14="http://schemas.microsoft.com/office/powerpoint/2010/main" val="1157033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微软雅黑"/>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1</a:t>
            </a:fld>
            <a:endParaRPr lang="zh-CN" altLang="en-US"/>
          </a:p>
        </p:txBody>
      </p:sp>
    </p:spTree>
    <p:extLst>
      <p:ext uri="{BB962C8B-B14F-4D97-AF65-F5344CB8AC3E}">
        <p14:creationId xmlns:p14="http://schemas.microsoft.com/office/powerpoint/2010/main" val="104844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Aggregate</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比如下图，我们想要将</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h</m:t>
                        </m:r>
                      </m:e>
                      <m:sub>
                        <m:r>
                          <a:rPr lang="en-US" altLang="zh-CN" sz="1800" i="1" kern="100">
                            <a:effectLst/>
                            <a:latin typeface="Cambria Math" panose="02040503050406030204" pitchFamily="18" charset="0"/>
                            <a:ea typeface="宋体" panose="02010600030101010101" pitchFamily="2" charset="-122"/>
                          </a:rPr>
                          <m:t>3</m:t>
                        </m:r>
                      </m:sub>
                      <m:sup>
                        <m:r>
                          <a:rPr lang="en-US" altLang="zh-CN" sz="1800" i="1" kern="100">
                            <a:effectLst/>
                            <a:latin typeface="Cambria Math" panose="02040503050406030204" pitchFamily="18" charset="0"/>
                            <a:ea typeface="宋体" panose="02010600030101010101" pitchFamily="2" charset="-122"/>
                          </a:rPr>
                          <m:t>0</m:t>
                        </m:r>
                      </m:sup>
                    </m:sSubSup>
                  </m:oMath>
                </a14:m>
                <a:r>
                  <a:rPr lang="zh-CN" altLang="zh-CN" sz="1800" kern="100" dirty="0">
                    <a:effectLst/>
                    <a:latin typeface="Times New Roman" panose="02020603050405020304" pitchFamily="18" charset="0"/>
                    <a:ea typeface="宋体" panose="02010600030101010101" pitchFamily="2" charset="-122"/>
                  </a:rPr>
                  <a:t>（下标代表节点的索引，上标代表当前在第几层卷积操作）通过图卷积的方式转变成</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h</m:t>
                        </m:r>
                      </m:e>
                      <m:sub>
                        <m:r>
                          <a:rPr lang="en-US" altLang="zh-CN" sz="1800" i="1" kern="100">
                            <a:effectLst/>
                            <a:latin typeface="Cambria Math" panose="02040503050406030204" pitchFamily="18" charset="0"/>
                            <a:ea typeface="宋体" panose="02010600030101010101" pitchFamily="2" charset="-122"/>
                          </a:rPr>
                          <m:t>3</m:t>
                        </m:r>
                      </m:sub>
                      <m:sup>
                        <m:r>
                          <a:rPr lang="en-US" altLang="zh-CN" sz="1800" i="1" kern="100">
                            <a:effectLst/>
                            <a:latin typeface="Cambria Math" panose="02040503050406030204" pitchFamily="18" charset="0"/>
                            <a:ea typeface="宋体" panose="02010600030101010101" pitchFamily="2" charset="-122"/>
                          </a:rPr>
                          <m:t>1</m:t>
                        </m:r>
                      </m:sup>
                    </m:sSubSup>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，可以</a:t>
                </a:r>
                <a:r>
                  <a:rPr lang="zh-CN" altLang="zh-CN" sz="1800" kern="100" dirty="0">
                    <a:effectLst/>
                    <a:highlight>
                      <a:srgbClr val="FFFF00"/>
                    </a:highlight>
                    <a:latin typeface="Times New Roman" panose="02020603050405020304" pitchFamily="18" charset="0"/>
                    <a:ea typeface="宋体" panose="02010600030101010101" pitchFamily="2" charset="-122"/>
                  </a:rPr>
                  <a:t>通过某种加权求和的方式将</a:t>
                </a:r>
                <a:r>
                  <a:rPr lang="en-US" altLang="zh-CN" sz="1800" kern="100" dirty="0">
                    <a:effectLst/>
                    <a:highlight>
                      <a:srgbClr val="FFFF00"/>
                    </a:highlight>
                    <a:latin typeface="Times New Roman" panose="02020603050405020304" pitchFamily="18" charset="0"/>
                    <a:ea typeface="宋体" panose="02010600030101010101" pitchFamily="2" charset="-122"/>
                  </a:rPr>
                  <a:t> Layer </a:t>
                </a:r>
                <a:r>
                  <a:rPr lang="en-US" altLang="zh-CN" sz="1800" kern="100" dirty="0" err="1">
                    <a:effectLst/>
                    <a:highlight>
                      <a:srgbClr val="FFFF00"/>
                    </a:highlight>
                    <a:latin typeface="Times New Roman" panose="02020603050405020304" pitchFamily="18" charset="0"/>
                    <a:ea typeface="宋体" panose="02010600030101010101" pitchFamily="2" charset="-122"/>
                  </a:rPr>
                  <a:t>i</a:t>
                </a:r>
                <a:r>
                  <a:rPr lang="zh-CN" altLang="zh-CN" sz="1800" kern="100" dirty="0">
                    <a:effectLst/>
                    <a:highlight>
                      <a:srgbClr val="FFFF00"/>
                    </a:highlight>
                    <a:latin typeface="Times New Roman" panose="02020603050405020304" pitchFamily="18" charset="0"/>
                    <a:ea typeface="宋体" panose="02010600030101010101" pitchFamily="2" charset="-122"/>
                  </a:rPr>
                  <a:t>的</a:t>
                </a:r>
                <a14:m>
                  <m:oMath xmlns:m="http://schemas.openxmlformats.org/officeDocument/2006/math">
                    <m:sSubSup>
                      <m:sSubSupPr>
                        <m:ctrlPr>
                          <a:rPr lang="zh-CN" altLang="zh-CN" sz="1800" i="1" kern="100">
                            <a:effectLst/>
                            <a:highlight>
                              <a:srgbClr val="FFFF00"/>
                            </a:highlight>
                            <a:latin typeface="Cambria Math" panose="02040503050406030204" pitchFamily="18" charset="0"/>
                            <a:ea typeface="Cambria Math" panose="02040503050406030204" pitchFamily="18" charset="0"/>
                          </a:rPr>
                        </m:ctrlPr>
                      </m:sSubSupPr>
                      <m:e>
                        <m:r>
                          <a:rPr lang="en-US" altLang="zh-CN" sz="1800" i="1" kern="100">
                            <a:effectLst/>
                            <a:highlight>
                              <a:srgbClr val="FFFF00"/>
                            </a:highlight>
                            <a:latin typeface="Cambria Math" panose="02040503050406030204" pitchFamily="18" charset="0"/>
                            <a:ea typeface="宋体" panose="02010600030101010101" pitchFamily="2" charset="-122"/>
                          </a:rPr>
                          <m:t>h</m:t>
                        </m:r>
                      </m:e>
                      <m:sub>
                        <m:r>
                          <a:rPr lang="en-US" altLang="zh-CN" sz="1800" i="1" kern="100">
                            <a:effectLst/>
                            <a:highlight>
                              <a:srgbClr val="FFFF00"/>
                            </a:highlight>
                            <a:latin typeface="Cambria Math" panose="02040503050406030204" pitchFamily="18" charset="0"/>
                            <a:ea typeface="宋体" panose="02010600030101010101" pitchFamily="2" charset="-122"/>
                          </a:rPr>
                          <m:t>3</m:t>
                        </m:r>
                      </m:sub>
                      <m:sup>
                        <m:r>
                          <a:rPr lang="en-US" altLang="zh-CN" sz="1800" i="1" kern="100">
                            <a:effectLst/>
                            <a:highlight>
                              <a:srgbClr val="FFFF00"/>
                            </a:highlight>
                            <a:latin typeface="Cambria Math" panose="02040503050406030204" pitchFamily="18" charset="0"/>
                            <a:ea typeface="宋体" panose="02010600030101010101" pitchFamily="2" charset="-122"/>
                          </a:rPr>
                          <m:t>0</m:t>
                        </m:r>
                      </m:sup>
                    </m:sSubSup>
                  </m:oMath>
                </a14:m>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以及</a:t>
                </a:r>
                <a14:m>
                  <m:oMath xmlns:m="http://schemas.openxmlformats.org/officeDocument/2006/math">
                    <m:sSubSup>
                      <m:sSubSupPr>
                        <m:ctrlPr>
                          <a:rPr lang="zh-CN" altLang="zh-CN" sz="1800" i="1" kern="100">
                            <a:effectLst/>
                            <a:highlight>
                              <a:srgbClr val="FFFF00"/>
                            </a:highlight>
                            <a:latin typeface="Cambria Math" panose="02040503050406030204" pitchFamily="18" charset="0"/>
                            <a:ea typeface="Cambria Math" panose="02040503050406030204" pitchFamily="18" charset="0"/>
                          </a:rPr>
                        </m:ctrlPr>
                      </m:sSubSupPr>
                      <m:e>
                        <m:r>
                          <a:rPr lang="en-US" altLang="zh-CN" sz="1800" i="1" kern="100">
                            <a:effectLst/>
                            <a:highlight>
                              <a:srgbClr val="FFFF00"/>
                            </a:highlight>
                            <a:latin typeface="Cambria Math" panose="02040503050406030204" pitchFamily="18" charset="0"/>
                            <a:ea typeface="宋体" panose="02010600030101010101" pitchFamily="2" charset="-122"/>
                          </a:rPr>
                          <m:t>h</m:t>
                        </m:r>
                      </m:e>
                      <m:sub>
                        <m:r>
                          <a:rPr lang="en-US" altLang="zh-CN" sz="1800" i="1" kern="100">
                            <a:effectLst/>
                            <a:highlight>
                              <a:srgbClr val="FFFF00"/>
                            </a:highlight>
                            <a:latin typeface="Cambria Math" panose="02040503050406030204" pitchFamily="18" charset="0"/>
                            <a:ea typeface="宋体" panose="02010600030101010101" pitchFamily="2" charset="-122"/>
                          </a:rPr>
                          <m:t>3</m:t>
                        </m:r>
                      </m:sub>
                      <m:sup>
                        <m:r>
                          <a:rPr lang="en-US" altLang="zh-CN" sz="1800" i="1" kern="100">
                            <a:effectLst/>
                            <a:highlight>
                              <a:srgbClr val="FFFF00"/>
                            </a:highlight>
                            <a:latin typeface="Cambria Math" panose="02040503050406030204" pitchFamily="18" charset="0"/>
                            <a:ea typeface="宋体" panose="02010600030101010101" pitchFamily="2" charset="-122"/>
                          </a:rPr>
                          <m:t>0</m:t>
                        </m:r>
                      </m:sup>
                    </m:sSubSup>
                  </m:oMath>
                </a14:m>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的邻居节点的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整合起来，从而得到</a:t>
                </a:r>
                <a14:m>
                  <m:oMath xmlns:m="http://schemas.openxmlformats.org/officeDocument/2006/math">
                    <m:sSubSup>
                      <m:sSubSupPr>
                        <m:ctrlPr>
                          <a:rPr lang="zh-CN" altLang="zh-CN" sz="1800" i="1" kern="100">
                            <a:effectLst/>
                            <a:highlight>
                              <a:srgbClr val="FFFF00"/>
                            </a:highlight>
                            <a:latin typeface="Cambria Math" panose="02040503050406030204" pitchFamily="18" charset="0"/>
                            <a:ea typeface="Cambria Math" panose="02040503050406030204" pitchFamily="18" charset="0"/>
                          </a:rPr>
                        </m:ctrlPr>
                      </m:sSubSupPr>
                      <m:e>
                        <m:r>
                          <a:rPr lang="en-US" altLang="zh-CN" sz="1800" i="1" kern="100">
                            <a:effectLst/>
                            <a:highlight>
                              <a:srgbClr val="FFFF00"/>
                            </a:highlight>
                            <a:latin typeface="Cambria Math" panose="02040503050406030204" pitchFamily="18" charset="0"/>
                            <a:ea typeface="宋体" panose="02010600030101010101" pitchFamily="2" charset="-122"/>
                          </a:rPr>
                          <m:t>h</m:t>
                        </m:r>
                      </m:e>
                      <m:sub>
                        <m:r>
                          <a:rPr lang="en-US" altLang="zh-CN" sz="1800" i="1" kern="100">
                            <a:effectLst/>
                            <a:highlight>
                              <a:srgbClr val="FFFF00"/>
                            </a:highlight>
                            <a:latin typeface="Cambria Math" panose="02040503050406030204" pitchFamily="18" charset="0"/>
                            <a:ea typeface="宋体" panose="02010600030101010101" pitchFamily="2" charset="-122"/>
                          </a:rPr>
                          <m:t>3</m:t>
                        </m:r>
                      </m:sub>
                      <m:sup>
                        <m:r>
                          <a:rPr lang="en-US" altLang="zh-CN" sz="1800" i="1" kern="100">
                            <a:effectLst/>
                            <a:highlight>
                              <a:srgbClr val="FFFF00"/>
                            </a:highlight>
                            <a:latin typeface="Cambria Math" panose="02040503050406030204" pitchFamily="18" charset="0"/>
                            <a:ea typeface="宋体" panose="02010600030101010101" pitchFamily="2" charset="-122"/>
                          </a:rPr>
                          <m:t>1</m:t>
                        </m:r>
                      </m:sup>
                    </m:sSubSup>
                  </m:oMath>
                </a14:m>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其它节点一样的道理，最后得到</a:t>
                </a:r>
                <a:r>
                  <a:rPr lang="en-US" altLang="zh-CN" sz="1800" kern="100" dirty="0">
                    <a:effectLst/>
                    <a:latin typeface="Times New Roman" panose="02020603050405020304" pitchFamily="18" charset="0"/>
                    <a:ea typeface="宋体" panose="02010600030101010101" pitchFamily="2" charset="-122"/>
                  </a:rPr>
                  <a:t>Layer i+1</a:t>
                </a:r>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hidden state</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Readout</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highlight>
                      <a:srgbClr val="FFFF00"/>
                    </a:highlight>
                    <a:latin typeface="Times New Roman" panose="02020603050405020304" pitchFamily="18" charset="0"/>
                    <a:ea typeface="宋体" panose="02010600030101010101" pitchFamily="2" charset="-122"/>
                  </a:rPr>
                  <a:t>采用某种</a:t>
                </a:r>
                <a:r>
                  <a:rPr lang="en-US" altLang="zh-CN" sz="1800" kern="100" dirty="0">
                    <a:effectLst/>
                    <a:highlight>
                      <a:srgbClr val="FFFF00"/>
                    </a:highlight>
                    <a:latin typeface="Times New Roman" panose="02020603050405020304" pitchFamily="18" charset="0"/>
                    <a:ea typeface="宋体" panose="02010600030101010101" pitchFamily="2" charset="-122"/>
                  </a:rPr>
                  <a:t>sum</a:t>
                </a:r>
                <a:r>
                  <a:rPr lang="zh-CN" altLang="zh-CN" sz="1800" kern="100" dirty="0">
                    <a:effectLst/>
                    <a:highlight>
                      <a:srgbClr val="FFFF00"/>
                    </a:highlight>
                    <a:latin typeface="Times New Roman" panose="02020603050405020304" pitchFamily="18" charset="0"/>
                    <a:ea typeface="宋体" panose="02010600030101010101" pitchFamily="2" charset="-122"/>
                  </a:rPr>
                  <a:t>或者</a:t>
                </a:r>
                <a:r>
                  <a:rPr lang="en-US" altLang="zh-CN" sz="1800" kern="100" dirty="0">
                    <a:effectLst/>
                    <a:highlight>
                      <a:srgbClr val="FFFF00"/>
                    </a:highlight>
                    <a:latin typeface="Times New Roman" panose="02020603050405020304" pitchFamily="18" charset="0"/>
                    <a:ea typeface="宋体" panose="02010600030101010101" pitchFamily="2" charset="-122"/>
                  </a:rPr>
                  <a:t>average</a:t>
                </a:r>
                <a:r>
                  <a:rPr lang="zh-CN" altLang="zh-CN" sz="1800" kern="100" dirty="0">
                    <a:effectLst/>
                    <a:highlight>
                      <a:srgbClr val="FFFF00"/>
                    </a:highlight>
                    <a:latin typeface="Times New Roman" panose="02020603050405020304" pitchFamily="18" charset="0"/>
                    <a:ea typeface="宋体" panose="02010600030101010101" pitchFamily="2" charset="-122"/>
                  </a:rPr>
                  <a:t>的方式将所有</a:t>
                </a:r>
                <a:r>
                  <a:rPr lang="en-US" altLang="zh-CN" sz="1800" kern="100" dirty="0">
                    <a:effectLst/>
                    <a:highlight>
                      <a:srgbClr val="FFFF00"/>
                    </a:highlight>
                    <a:latin typeface="Times New Roman" panose="02020603050405020304" pitchFamily="18" charset="0"/>
                    <a:ea typeface="宋体" panose="02010600030101010101" pitchFamily="2" charset="-122"/>
                  </a:rPr>
                  <a:t>nodes</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抽象成一个</a:t>
                </a:r>
                <a:r>
                  <a:rPr lang="en-US" altLang="zh-CN" sz="1800" kern="100" dirty="0">
                    <a:effectLst/>
                    <a:highlight>
                      <a:srgbClr val="FFFF00"/>
                    </a:highlight>
                    <a:latin typeface="Times New Roman" panose="02020603050405020304" pitchFamily="18" charset="0"/>
                    <a:ea typeface="宋体" panose="02010600030101010101" pitchFamily="2" charset="-122"/>
                  </a:rPr>
                  <a:t>hidden state</a:t>
                </a:r>
                <a:r>
                  <a:rPr lang="zh-CN" altLang="zh-CN" sz="1800" kern="100" dirty="0">
                    <a:effectLst/>
                    <a:highlight>
                      <a:srgbClr val="FFFF00"/>
                    </a:highlight>
                    <a:latin typeface="Times New Roman" panose="02020603050405020304" pitchFamily="18" charset="0"/>
                    <a:ea typeface="宋体" panose="02010600030101010101" pitchFamily="2" charset="-122"/>
                  </a:rPr>
                  <a:t>，并以此代表整张图的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endParaRPr lang="en-US" altLang="zh-CN" dirty="0">
                  <a:latin typeface="Arial" panose="020B0604020202020204" pitchFamily="34" charset="0"/>
                  <a:cs typeface="Arial" panose="020B0604020202020204" pitchFamily="34"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Aggregate</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比如下图，我们想要将</a:t>
                </a:r>
                <a:r>
                  <a:rPr lang="en-US" altLang="zh-CN" sz="1800" i="0" kern="100">
                    <a:effectLst/>
                    <a:latin typeface="Cambria Math" panose="02040503050406030204" pitchFamily="18" charset="0"/>
                    <a:ea typeface="宋体" panose="02010600030101010101" pitchFamily="2" charset="-122"/>
                  </a:rPr>
                  <a:t>ℎ</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3^0</a:t>
                </a:r>
                <a:r>
                  <a:rPr lang="zh-CN" altLang="zh-CN" sz="1800" kern="100" dirty="0">
                    <a:effectLst/>
                    <a:latin typeface="Times New Roman" panose="02020603050405020304" pitchFamily="18" charset="0"/>
                    <a:ea typeface="宋体" panose="02010600030101010101" pitchFamily="2" charset="-122"/>
                  </a:rPr>
                  <a:t>（下标代表节点的索引，上标代表当前在第几层卷积操作）通过图卷积的方式转变成</a:t>
                </a:r>
                <a:r>
                  <a:rPr lang="en-US" altLang="zh-CN" sz="1800" i="0" kern="100">
                    <a:effectLst/>
                    <a:latin typeface="Cambria Math" panose="02040503050406030204" pitchFamily="18" charset="0"/>
                    <a:ea typeface="宋体" panose="02010600030101010101" pitchFamily="2" charset="-122"/>
                  </a:rPr>
                  <a:t>ℎ</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3^1</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，可以</a:t>
                </a:r>
                <a:r>
                  <a:rPr lang="zh-CN" altLang="zh-CN" sz="1800" kern="100" dirty="0">
                    <a:effectLst/>
                    <a:highlight>
                      <a:srgbClr val="FFFF00"/>
                    </a:highlight>
                    <a:latin typeface="Times New Roman" panose="02020603050405020304" pitchFamily="18" charset="0"/>
                    <a:ea typeface="宋体" panose="02010600030101010101" pitchFamily="2" charset="-122"/>
                  </a:rPr>
                  <a:t>通过某种加权求和的方式将</a:t>
                </a:r>
                <a:r>
                  <a:rPr lang="en-US" altLang="zh-CN" sz="1800" kern="100" dirty="0">
                    <a:effectLst/>
                    <a:highlight>
                      <a:srgbClr val="FFFF00"/>
                    </a:highlight>
                    <a:latin typeface="Times New Roman" panose="02020603050405020304" pitchFamily="18" charset="0"/>
                    <a:ea typeface="宋体" panose="02010600030101010101" pitchFamily="2" charset="-122"/>
                  </a:rPr>
                  <a:t> Layer </a:t>
                </a:r>
                <a:r>
                  <a:rPr lang="en-US" altLang="zh-CN" sz="1800" kern="100" dirty="0" err="1">
                    <a:effectLst/>
                    <a:highlight>
                      <a:srgbClr val="FFFF00"/>
                    </a:highlight>
                    <a:latin typeface="Times New Roman" panose="02020603050405020304" pitchFamily="18" charset="0"/>
                    <a:ea typeface="宋体" panose="02010600030101010101" pitchFamily="2" charset="-122"/>
                  </a:rPr>
                  <a:t>i</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3^0</a:t>
                </a:r>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以及</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3^0</a:t>
                </a:r>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的邻居节点的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整合起来，从而得到</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3^1</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其它节点一样的道理，最后得到</a:t>
                </a:r>
                <a:r>
                  <a:rPr lang="en-US" altLang="zh-CN" sz="1800" kern="100" dirty="0">
                    <a:effectLst/>
                    <a:latin typeface="Times New Roman" panose="02020603050405020304" pitchFamily="18" charset="0"/>
                    <a:ea typeface="宋体" panose="02010600030101010101" pitchFamily="2" charset="-122"/>
                  </a:rPr>
                  <a:t>Layer i+1</a:t>
                </a:r>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hidden state</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Readout</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highlight>
                      <a:srgbClr val="FFFF00"/>
                    </a:highlight>
                    <a:latin typeface="Times New Roman" panose="02020603050405020304" pitchFamily="18" charset="0"/>
                    <a:ea typeface="宋体" panose="02010600030101010101" pitchFamily="2" charset="-122"/>
                  </a:rPr>
                  <a:t>采用某种</a:t>
                </a:r>
                <a:r>
                  <a:rPr lang="en-US" altLang="zh-CN" sz="1800" kern="100" dirty="0">
                    <a:effectLst/>
                    <a:highlight>
                      <a:srgbClr val="FFFF00"/>
                    </a:highlight>
                    <a:latin typeface="Times New Roman" panose="02020603050405020304" pitchFamily="18" charset="0"/>
                    <a:ea typeface="宋体" panose="02010600030101010101" pitchFamily="2" charset="-122"/>
                  </a:rPr>
                  <a:t>sum</a:t>
                </a:r>
                <a:r>
                  <a:rPr lang="zh-CN" altLang="zh-CN" sz="1800" kern="100" dirty="0">
                    <a:effectLst/>
                    <a:highlight>
                      <a:srgbClr val="FFFF00"/>
                    </a:highlight>
                    <a:latin typeface="Times New Roman" panose="02020603050405020304" pitchFamily="18" charset="0"/>
                    <a:ea typeface="宋体" panose="02010600030101010101" pitchFamily="2" charset="-122"/>
                  </a:rPr>
                  <a:t>或者</a:t>
                </a:r>
                <a:r>
                  <a:rPr lang="en-US" altLang="zh-CN" sz="1800" kern="100" dirty="0">
                    <a:effectLst/>
                    <a:highlight>
                      <a:srgbClr val="FFFF00"/>
                    </a:highlight>
                    <a:latin typeface="Times New Roman" panose="02020603050405020304" pitchFamily="18" charset="0"/>
                    <a:ea typeface="宋体" panose="02010600030101010101" pitchFamily="2" charset="-122"/>
                  </a:rPr>
                  <a:t>average</a:t>
                </a:r>
                <a:r>
                  <a:rPr lang="zh-CN" altLang="zh-CN" sz="1800" kern="100" dirty="0">
                    <a:effectLst/>
                    <a:highlight>
                      <a:srgbClr val="FFFF00"/>
                    </a:highlight>
                    <a:latin typeface="Times New Roman" panose="02020603050405020304" pitchFamily="18" charset="0"/>
                    <a:ea typeface="宋体" panose="02010600030101010101" pitchFamily="2" charset="-122"/>
                  </a:rPr>
                  <a:t>的方式将所有</a:t>
                </a:r>
                <a:r>
                  <a:rPr lang="en-US" altLang="zh-CN" sz="1800" kern="100" dirty="0">
                    <a:effectLst/>
                    <a:highlight>
                      <a:srgbClr val="FFFF00"/>
                    </a:highlight>
                    <a:latin typeface="Times New Roman" panose="02020603050405020304" pitchFamily="18" charset="0"/>
                    <a:ea typeface="宋体" panose="02010600030101010101" pitchFamily="2" charset="-122"/>
                  </a:rPr>
                  <a:t>nodes</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抽象成一个</a:t>
                </a:r>
                <a:r>
                  <a:rPr lang="en-US" altLang="zh-CN" sz="1800" kern="100" dirty="0">
                    <a:effectLst/>
                    <a:highlight>
                      <a:srgbClr val="FFFF00"/>
                    </a:highlight>
                    <a:latin typeface="Times New Roman" panose="02020603050405020304" pitchFamily="18" charset="0"/>
                    <a:ea typeface="宋体" panose="02010600030101010101" pitchFamily="2" charset="-122"/>
                  </a:rPr>
                  <a:t>hidden state</a:t>
                </a:r>
                <a:r>
                  <a:rPr lang="zh-CN" altLang="zh-CN" sz="1800" kern="100" dirty="0">
                    <a:effectLst/>
                    <a:highlight>
                      <a:srgbClr val="FFFF00"/>
                    </a:highlight>
                    <a:latin typeface="Times New Roman" panose="02020603050405020304" pitchFamily="18" charset="0"/>
                    <a:ea typeface="宋体" panose="02010600030101010101" pitchFamily="2" charset="-122"/>
                  </a:rPr>
                  <a:t>，并以此代表整张图的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endParaRPr lang="en-US" altLang="zh-CN" dirty="0">
                  <a:latin typeface="Arial" panose="020B0604020202020204" pitchFamily="34" charset="0"/>
                  <a:cs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3D0DA2A2-8270-4ED5-BF5C-C8E0B3242FE8}" type="slidenum">
              <a:rPr lang="zh-CN" altLang="en-US" smtClean="0"/>
              <a:t>10</a:t>
            </a:fld>
            <a:endParaRPr lang="zh-CN" altLang="en-US"/>
          </a:p>
        </p:txBody>
      </p:sp>
    </p:spTree>
    <p:extLst>
      <p:ext uri="{BB962C8B-B14F-4D97-AF65-F5344CB8AC3E}">
        <p14:creationId xmlns:p14="http://schemas.microsoft.com/office/powerpoint/2010/main" val="1934880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NN4G</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的原理是直接将节点的邻域信息相加进行图卷积</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aggregate</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的过程是：用</a:t>
                </a:r>
                <a:r>
                  <a:rPr lang="zh-CN" altLang="en-US" sz="1800" dirty="0">
                    <a:effectLst/>
                    <a:latin typeface="Times New Roman" panose="02020603050405020304" pitchFamily="18" charset="0"/>
                    <a:ea typeface="宋体" panose="02010600030101010101" pitchFamily="2" charset="-122"/>
                    <a:cs typeface="+mn-cs"/>
                    <a:sym typeface="Times New Roman" panose="02020603050405020304" pitchFamily="18" charset="0"/>
                  </a:rPr>
                  <a:t>前一</a:t>
                </a:r>
                <a:r>
                  <a:rPr lang="zh-CN" altLang="en-US" sz="1800" dirty="0">
                    <a:latin typeface="Times New Roman" panose="02020603050405020304" pitchFamily="18" charset="0"/>
                    <a:ea typeface="宋体" panose="02010600030101010101" pitchFamily="2" charset="-122"/>
                    <a:sym typeface="Times New Roman" panose="02020603050405020304" pitchFamily="18" charset="0"/>
                  </a:rPr>
                  <a:t>层的某节点邻居状态特征更新当前层该节点的状态特征</a:t>
                </a:r>
                <a:endParaRPr lang="en-US" altLang="zh-CN" sz="1800" dirty="0">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𝐯</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某个节点的索引，</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𝐤</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当前所在卷积层数，</a:t>
                </a:r>
                <a:r>
                  <a:rPr lang="en-US" altLang="zh-CN" sz="1800" dirty="0">
                    <a:effectLst/>
                    <a:latin typeface="Times New Roman" panose="02020603050405020304" pitchFamily="18" charset="0"/>
                    <a:ea typeface="宋体" panose="02010600030101010101" pitchFamily="2" charset="-122"/>
                  </a:rPr>
                  <a:t>N(v)</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节点</a:t>
                </a:r>
                <a:r>
                  <a:rPr lang="en-US" altLang="zh-CN" sz="1800" dirty="0">
                    <a:effectLst/>
                    <a:latin typeface="Times New Roman" panose="02020603050405020304" pitchFamily="18" charset="0"/>
                    <a:ea typeface="宋体" panose="02010600030101010101" pitchFamily="2" charset="-122"/>
                  </a:rPr>
                  <a:t>v</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的所有邻居节点，</a:t>
                </a:r>
                <a:r>
                  <a:rPr lang="en-US" altLang="zh-CN" sz="1800" dirty="0">
                    <a:effectLst/>
                    <a:latin typeface="Times New Roman" panose="02020603050405020304" pitchFamily="18" charset="0"/>
                    <a:ea typeface="宋体" panose="02010600030101010101" pitchFamily="2" charset="-122"/>
                  </a:rPr>
                  <a:t>f()</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激活函数，</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Θ</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待学习的模型参数即下图的</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𝐰</m:t>
                    </m:r>
                  </m:oMath>
                </a14:m>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rPr>
                  <a:t>比如：</a:t>
                </a:r>
                <a:r>
                  <a:rPr lang="en-US" altLang="zh-CN" sz="1800" dirty="0">
                    <a:effectLst/>
                    <a:latin typeface="Times New Roman" panose="02020603050405020304" pitchFamily="18" charset="0"/>
                    <a:ea typeface="宋体" panose="02010600030101010101" pitchFamily="2" charset="-122"/>
                  </a:rPr>
                  <a:t>hidden layer1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中的</a:t>
                </a:r>
                <a14:m>
                  <m:oMath xmlns:m="http://schemas.openxmlformats.org/officeDocument/2006/math">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bSup>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的获得是将</a:t>
                </a:r>
                <a14:m>
                  <m:oMath xmlns:m="http://schemas.openxmlformats.org/officeDocument/2006/math">
                    <m:sSubSup>
                      <m:sSubSupPr>
                        <m:ctrlPr>
                          <a:rPr lang="zh-CN" altLang="zh-CN" sz="1800" i="1">
                            <a:effectLst/>
                            <a:latin typeface="Cambria Math" panose="02040503050406030204" pitchFamily="18" charset="0"/>
                            <a:ea typeface="Cambria Math" panose="020405030504060302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h</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0</m:t>
                        </m:r>
                      </m:sup>
                    </m:sSubSup>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以及</a:t>
                </a:r>
                <a:r>
                  <a:rPr lang="zh-CN" altLang="zh-CN" sz="1800" dirty="0">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邻居信息相加</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，并通过加权的方式整合</a:t>
                </a:r>
                <a:r>
                  <a:rPr lang="en-US" altLang="zh-CN" sz="1800" dirty="0">
                    <a:effectLst/>
                    <a:latin typeface="Times New Roman" panose="02020603050405020304" pitchFamily="18" charset="0"/>
                    <a:ea typeface="宋体" panose="02010600030101010101" pitchFamily="2" charset="-122"/>
                  </a:rPr>
                  <a:t>input layer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在该节点的信息</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3</m:t>
                        </m:r>
                      </m:sub>
                    </m:sSub>
                    <m:r>
                      <a:rPr lang="zh-CN" altLang="en-US" sz="1800" i="1" smtClean="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Readout</a:t>
                </a:r>
                <a:r>
                  <a:rPr lang="zh-CN" altLang="en-US" sz="1800" kern="100" dirty="0">
                    <a:effectLst/>
                    <a:latin typeface="Times New Roman" panose="02020603050405020304" pitchFamily="18" charset="0"/>
                    <a:ea typeface="宋体" panose="02010600030101010101" pitchFamily="2" charset="-122"/>
                  </a:rPr>
                  <a:t>过程。。。</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endParaRPr lang="en-US" altLang="zh-CN" dirty="0">
                  <a:latin typeface="Arial" panose="020B0604020202020204" pitchFamily="34" charset="0"/>
                  <a:cs typeface="Arial" panose="020B0604020202020204" pitchFamily="34"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Aggregate</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比如下图，我们想要将</a:t>
                </a:r>
                <a:r>
                  <a:rPr lang="en-US" altLang="zh-CN" sz="1800" i="0" kern="100">
                    <a:effectLst/>
                    <a:latin typeface="Cambria Math" panose="02040503050406030204" pitchFamily="18" charset="0"/>
                    <a:ea typeface="宋体" panose="02010600030101010101" pitchFamily="2" charset="-122"/>
                  </a:rPr>
                  <a:t>ℎ</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3^0</a:t>
                </a:r>
                <a:r>
                  <a:rPr lang="zh-CN" altLang="zh-CN" sz="1800" kern="100" dirty="0">
                    <a:effectLst/>
                    <a:latin typeface="Times New Roman" panose="02020603050405020304" pitchFamily="18" charset="0"/>
                    <a:ea typeface="宋体" panose="02010600030101010101" pitchFamily="2" charset="-122"/>
                  </a:rPr>
                  <a:t>（下标代表节点的索引，上标代表当前在第几层卷积操作）通过图卷积的方式转变成</a:t>
                </a:r>
                <a:r>
                  <a:rPr lang="en-US" altLang="zh-CN" sz="1800" i="0" kern="100">
                    <a:effectLst/>
                    <a:latin typeface="Cambria Math" panose="02040503050406030204" pitchFamily="18" charset="0"/>
                    <a:ea typeface="宋体" panose="02010600030101010101" pitchFamily="2" charset="-122"/>
                  </a:rPr>
                  <a:t>ℎ</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3^1</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，可以</a:t>
                </a:r>
                <a:r>
                  <a:rPr lang="zh-CN" altLang="zh-CN" sz="1800" kern="100" dirty="0">
                    <a:effectLst/>
                    <a:highlight>
                      <a:srgbClr val="FFFF00"/>
                    </a:highlight>
                    <a:latin typeface="Times New Roman" panose="02020603050405020304" pitchFamily="18" charset="0"/>
                    <a:ea typeface="宋体" panose="02010600030101010101" pitchFamily="2" charset="-122"/>
                  </a:rPr>
                  <a:t>通过某种加权求和的方式将</a:t>
                </a:r>
                <a:r>
                  <a:rPr lang="en-US" altLang="zh-CN" sz="1800" kern="100" dirty="0">
                    <a:effectLst/>
                    <a:highlight>
                      <a:srgbClr val="FFFF00"/>
                    </a:highlight>
                    <a:latin typeface="Times New Roman" panose="02020603050405020304" pitchFamily="18" charset="0"/>
                    <a:ea typeface="宋体" panose="02010600030101010101" pitchFamily="2" charset="-122"/>
                  </a:rPr>
                  <a:t> Layer </a:t>
                </a:r>
                <a:r>
                  <a:rPr lang="en-US" altLang="zh-CN" sz="1800" kern="100" dirty="0" err="1">
                    <a:effectLst/>
                    <a:highlight>
                      <a:srgbClr val="FFFF00"/>
                    </a:highlight>
                    <a:latin typeface="Times New Roman" panose="02020603050405020304" pitchFamily="18" charset="0"/>
                    <a:ea typeface="宋体" panose="02010600030101010101" pitchFamily="2" charset="-122"/>
                  </a:rPr>
                  <a:t>i</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3^0</a:t>
                </a:r>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以及</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3^0</a:t>
                </a:r>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的邻居节点的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整合起来，从而得到</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3^1</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其它节点一样的道理，最后得到</a:t>
                </a:r>
                <a:r>
                  <a:rPr lang="en-US" altLang="zh-CN" sz="1800" kern="100" dirty="0">
                    <a:effectLst/>
                    <a:latin typeface="Times New Roman" panose="02020603050405020304" pitchFamily="18" charset="0"/>
                    <a:ea typeface="宋体" panose="02010600030101010101" pitchFamily="2" charset="-122"/>
                  </a:rPr>
                  <a:t>Layer i+1</a:t>
                </a:r>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hidden state</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Readout</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highlight>
                      <a:srgbClr val="FFFF00"/>
                    </a:highlight>
                    <a:latin typeface="Times New Roman" panose="02020603050405020304" pitchFamily="18" charset="0"/>
                    <a:ea typeface="宋体" panose="02010600030101010101" pitchFamily="2" charset="-122"/>
                  </a:rPr>
                  <a:t>采用某种</a:t>
                </a:r>
                <a:r>
                  <a:rPr lang="en-US" altLang="zh-CN" sz="1800" kern="100" dirty="0">
                    <a:effectLst/>
                    <a:highlight>
                      <a:srgbClr val="FFFF00"/>
                    </a:highlight>
                    <a:latin typeface="Times New Roman" panose="02020603050405020304" pitchFamily="18" charset="0"/>
                    <a:ea typeface="宋体" panose="02010600030101010101" pitchFamily="2" charset="-122"/>
                  </a:rPr>
                  <a:t>sum</a:t>
                </a:r>
                <a:r>
                  <a:rPr lang="zh-CN" altLang="zh-CN" sz="1800" kern="100" dirty="0">
                    <a:effectLst/>
                    <a:highlight>
                      <a:srgbClr val="FFFF00"/>
                    </a:highlight>
                    <a:latin typeface="Times New Roman" panose="02020603050405020304" pitchFamily="18" charset="0"/>
                    <a:ea typeface="宋体" panose="02010600030101010101" pitchFamily="2" charset="-122"/>
                  </a:rPr>
                  <a:t>或者</a:t>
                </a:r>
                <a:r>
                  <a:rPr lang="en-US" altLang="zh-CN" sz="1800" kern="100" dirty="0">
                    <a:effectLst/>
                    <a:highlight>
                      <a:srgbClr val="FFFF00"/>
                    </a:highlight>
                    <a:latin typeface="Times New Roman" panose="02020603050405020304" pitchFamily="18" charset="0"/>
                    <a:ea typeface="宋体" panose="02010600030101010101" pitchFamily="2" charset="-122"/>
                  </a:rPr>
                  <a:t>average</a:t>
                </a:r>
                <a:r>
                  <a:rPr lang="zh-CN" altLang="zh-CN" sz="1800" kern="100" dirty="0">
                    <a:effectLst/>
                    <a:highlight>
                      <a:srgbClr val="FFFF00"/>
                    </a:highlight>
                    <a:latin typeface="Times New Roman" panose="02020603050405020304" pitchFamily="18" charset="0"/>
                    <a:ea typeface="宋体" panose="02010600030101010101" pitchFamily="2" charset="-122"/>
                  </a:rPr>
                  <a:t>的方式将所有</a:t>
                </a:r>
                <a:r>
                  <a:rPr lang="en-US" altLang="zh-CN" sz="1800" kern="100" dirty="0">
                    <a:effectLst/>
                    <a:highlight>
                      <a:srgbClr val="FFFF00"/>
                    </a:highlight>
                    <a:latin typeface="Times New Roman" panose="02020603050405020304" pitchFamily="18" charset="0"/>
                    <a:ea typeface="宋体" panose="02010600030101010101" pitchFamily="2" charset="-122"/>
                  </a:rPr>
                  <a:t>nodes</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抽象成一个</a:t>
                </a:r>
                <a:r>
                  <a:rPr lang="en-US" altLang="zh-CN" sz="1800" kern="100" dirty="0">
                    <a:effectLst/>
                    <a:highlight>
                      <a:srgbClr val="FFFF00"/>
                    </a:highlight>
                    <a:latin typeface="Times New Roman" panose="02020603050405020304" pitchFamily="18" charset="0"/>
                    <a:ea typeface="宋体" panose="02010600030101010101" pitchFamily="2" charset="-122"/>
                  </a:rPr>
                  <a:t>hidden state</a:t>
                </a:r>
                <a:r>
                  <a:rPr lang="zh-CN" altLang="zh-CN" sz="1800" kern="100" dirty="0">
                    <a:effectLst/>
                    <a:highlight>
                      <a:srgbClr val="FFFF00"/>
                    </a:highlight>
                    <a:latin typeface="Times New Roman" panose="02020603050405020304" pitchFamily="18" charset="0"/>
                    <a:ea typeface="宋体" panose="02010600030101010101" pitchFamily="2" charset="-122"/>
                  </a:rPr>
                  <a:t>，并以此代表整张图的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endParaRPr lang="en-US" altLang="zh-CN" dirty="0">
                  <a:latin typeface="Arial" panose="020B0604020202020204" pitchFamily="34" charset="0"/>
                  <a:cs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3D0DA2A2-8270-4ED5-BF5C-C8E0B3242FE8}" type="slidenum">
              <a:rPr lang="zh-CN" altLang="en-US" smtClean="0"/>
              <a:t>11</a:t>
            </a:fld>
            <a:endParaRPr lang="zh-CN" altLang="en-US"/>
          </a:p>
        </p:txBody>
      </p:sp>
    </p:spTree>
    <p:extLst>
      <p:ext uri="{BB962C8B-B14F-4D97-AF65-F5344CB8AC3E}">
        <p14:creationId xmlns:p14="http://schemas.microsoft.com/office/powerpoint/2010/main" val="3469225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rial" panose="020B0604020202020204" pitchFamily="34" charset="0"/>
                <a:cs typeface="Arial" panose="020B0604020202020204" pitchFamily="34" charset="0"/>
              </a:rPr>
              <a:t>19</a:t>
            </a:r>
            <a:r>
              <a:rPr lang="zh-CN" altLang="en-US" dirty="0">
                <a:latin typeface="Arial" panose="020B0604020202020204" pitchFamily="34" charset="0"/>
                <a:cs typeface="Arial" panose="020B0604020202020204" pitchFamily="34" charset="0"/>
              </a:rPr>
              <a:t>世纪中叶，使用图来评估国际象棋比赛时，只考虑每位棋手的直接对手即他们的第一跳邻居，后来分析扩展到</a:t>
            </a:r>
            <a:r>
              <a:rPr lang="en-US" altLang="zh-CN" dirty="0">
                <a:latin typeface="Arial" panose="020B0604020202020204" pitchFamily="34" charset="0"/>
                <a:cs typeface="Arial" panose="020B0604020202020204" pitchFamily="34" charset="0"/>
              </a:rPr>
              <a:t>2</a:t>
            </a:r>
            <a:r>
              <a:rPr lang="zh-CN" altLang="en-US" dirty="0">
                <a:latin typeface="Arial" panose="020B0604020202020204" pitchFamily="34" charset="0"/>
                <a:cs typeface="Arial" panose="020B0604020202020204" pitchFamily="34" charset="0"/>
              </a:rPr>
              <a:t>跳、</a:t>
            </a:r>
            <a:r>
              <a:rPr lang="en-US" altLang="zh-CN" dirty="0">
                <a:latin typeface="Arial" panose="020B0604020202020204" pitchFamily="34" charset="0"/>
                <a:cs typeface="Arial" panose="020B0604020202020204" pitchFamily="34" charset="0"/>
              </a:rPr>
              <a:t>3</a:t>
            </a:r>
            <a:r>
              <a:rPr lang="zh-CN" altLang="en-US" dirty="0">
                <a:latin typeface="Arial" panose="020B0604020202020204" pitchFamily="34" charset="0"/>
                <a:cs typeface="Arial" panose="020B0604020202020204" pitchFamily="34" charset="0"/>
              </a:rPr>
              <a:t>跳更高的关系，最终推广到邻接矩阵。</a:t>
            </a:r>
            <a:endParaRPr lang="en-US" altLang="zh-CN"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当时的图卷积网络也是类似的状态，只在每一层的相邻节点之间传递消息，</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然后在每个节点汇总这些信息，形成下一层的嵌入。</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那就导致了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GCN</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的缺点就是。。。</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如何克服这个问题，将考虑的对象转向更具表现力的邻居成为研究重点。</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12</a:t>
            </a:fld>
            <a:endParaRPr lang="zh-CN" altLang="en-US"/>
          </a:p>
        </p:txBody>
      </p:sp>
    </p:spTree>
    <p:extLst>
      <p:ext uri="{BB962C8B-B14F-4D97-AF65-F5344CB8AC3E}">
        <p14:creationId xmlns:p14="http://schemas.microsoft.com/office/powerpoint/2010/main" val="1825595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13</a:t>
            </a:fld>
            <a:endParaRPr lang="zh-CN" altLang="en-US"/>
          </a:p>
        </p:txBody>
      </p:sp>
    </p:spTree>
    <p:extLst>
      <p:ext uri="{BB962C8B-B14F-4D97-AF65-F5344CB8AC3E}">
        <p14:creationId xmlns:p14="http://schemas.microsoft.com/office/powerpoint/2010/main" val="2696994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latin typeface="Arial" panose="020B0604020202020204" pitchFamily="34" charset="0"/>
                <a:cs typeface="Arial" panose="020B0604020202020204" pitchFamily="34" charset="0"/>
              </a:rPr>
              <a:t>Line</a:t>
            </a:r>
            <a:r>
              <a:rPr lang="zh-CN" altLang="en-US" b="0" dirty="0">
                <a:latin typeface="Arial" panose="020B0604020202020204" pitchFamily="34" charset="0"/>
                <a:cs typeface="Arial" panose="020B0604020202020204" pitchFamily="34" charset="0"/>
              </a:rPr>
              <a:t>：一二阶相似度，有无多阶相似度（</a:t>
            </a:r>
            <a:r>
              <a:rPr lang="en-US" altLang="zh-CN" b="0" dirty="0">
                <a:latin typeface="Arial" panose="020B0604020202020204" pitchFamily="34" charset="0"/>
                <a:cs typeface="Arial" panose="020B0604020202020204" pitchFamily="34" charset="0"/>
              </a:rPr>
              <a:t>34</a:t>
            </a:r>
            <a:r>
              <a:rPr lang="zh-CN" altLang="en-US" b="0" dirty="0">
                <a:latin typeface="Arial" panose="020B0604020202020204" pitchFamily="34" charset="0"/>
                <a:cs typeface="Arial" panose="020B0604020202020204" pitchFamily="34" charset="0"/>
              </a:rPr>
              <a:t>）</a:t>
            </a:r>
            <a:endParaRPr lang="en-US" altLang="zh-CN" b="0" dirty="0">
              <a:latin typeface="Arial" panose="020B0604020202020204" pitchFamily="34" charset="0"/>
              <a:cs typeface="Arial" panose="020B0604020202020204" pitchFamily="34" charset="0"/>
            </a:endParaRPr>
          </a:p>
          <a:p>
            <a:r>
              <a:rPr lang="zh-CN" altLang="en-US" b="0" dirty="0">
                <a:latin typeface="Arial" panose="020B0604020202020204" pitchFamily="34" charset="0"/>
                <a:cs typeface="Arial" panose="020B0604020202020204" pitchFamily="34" charset="0"/>
              </a:rPr>
              <a:t>图扩散的应用领域</a:t>
            </a:r>
            <a:endParaRPr lang="en-US" altLang="zh-CN" b="0" dirty="0">
              <a:latin typeface="Arial" panose="020B0604020202020204" pitchFamily="34" charset="0"/>
              <a:cs typeface="Arial" panose="020B0604020202020204" pitchFamily="34" charset="0"/>
            </a:endParaRPr>
          </a:p>
          <a:p>
            <a:r>
              <a:rPr lang="en-US" altLang="zh-CN" b="0" dirty="0">
                <a:latin typeface="Arial" panose="020B0604020202020204" pitchFamily="34" charset="0"/>
                <a:cs typeface="Arial" panose="020B0604020202020204" pitchFamily="34" charset="0"/>
              </a:rPr>
              <a:t>GCN</a:t>
            </a:r>
            <a:r>
              <a:rPr lang="zh-CN" altLang="en-US" b="0" dirty="0">
                <a:latin typeface="Arial" panose="020B0604020202020204" pitchFamily="34" charset="0"/>
                <a:cs typeface="Arial" panose="020B0604020202020204" pitchFamily="34" charset="0"/>
              </a:rPr>
              <a:t>考虑结合</a:t>
            </a:r>
            <a:r>
              <a:rPr lang="en-US" altLang="zh-CN" b="0" dirty="0">
                <a:latin typeface="Arial" panose="020B0604020202020204" pitchFamily="34" charset="0"/>
                <a:cs typeface="Arial" panose="020B0604020202020204" pitchFamily="34" charset="0"/>
              </a:rPr>
              <a:t>GDC</a:t>
            </a:r>
            <a:r>
              <a:rPr lang="zh-CN" altLang="en-US" b="0" dirty="0">
                <a:latin typeface="Arial" panose="020B0604020202020204" pitchFamily="34" charset="0"/>
                <a:cs typeface="Arial" panose="020B0604020202020204" pitchFamily="34" charset="0"/>
              </a:rPr>
              <a:t>，增加图信息特征的提取</a:t>
            </a:r>
            <a:endParaRPr lang="en-US" altLang="zh-CN" b="0" dirty="0">
              <a:latin typeface="Arial" panose="020B0604020202020204" pitchFamily="34" charset="0"/>
              <a:cs typeface="Arial" panose="020B0604020202020204" pitchFamily="34" charset="0"/>
            </a:endParaRPr>
          </a:p>
          <a:p>
            <a:r>
              <a:rPr lang="en-US" altLang="zh-CN" b="0" dirty="0" err="1">
                <a:latin typeface="Arial" panose="020B0604020202020204" pitchFamily="34" charset="0"/>
                <a:cs typeface="Arial" panose="020B0604020202020204" pitchFamily="34" charset="0"/>
              </a:rPr>
              <a:t>LibCity</a:t>
            </a:r>
            <a:r>
              <a:rPr lang="zh-CN" altLang="en-US" b="0" dirty="0">
                <a:latin typeface="Arial" panose="020B0604020202020204" pitchFamily="34" charset="0"/>
                <a:cs typeface="Arial" panose="020B0604020202020204" pitchFamily="34" charset="0"/>
              </a:rPr>
              <a:t>是否有</a:t>
            </a:r>
            <a:r>
              <a:rPr lang="en-US" altLang="zh-CN" b="0">
                <a:latin typeface="Arial" panose="020B0604020202020204" pitchFamily="34" charset="0"/>
                <a:cs typeface="Arial" panose="020B0604020202020204" pitchFamily="34" charset="0"/>
              </a:rPr>
              <a:t>GDC</a:t>
            </a:r>
            <a:endParaRPr lang="en-US" altLang="zh-CN" b="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14</a:t>
            </a:fld>
            <a:endParaRPr lang="zh-CN" altLang="en-US"/>
          </a:p>
        </p:txBody>
      </p:sp>
    </p:spTree>
    <p:extLst>
      <p:ext uri="{BB962C8B-B14F-4D97-AF65-F5344CB8AC3E}">
        <p14:creationId xmlns:p14="http://schemas.microsoft.com/office/powerpoint/2010/main" val="1667063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四</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六度分离</a:t>
            </a:r>
            <a:r>
              <a:rPr lang="en-US" altLang="zh-CN" sz="1800" dirty="0">
                <a:effectLst/>
                <a:latin typeface="Times New Roman" panose="02020603050405020304" pitchFamily="18" charset="0"/>
                <a:ea typeface="宋体" panose="02010600030101010101" pitchFamily="2" charset="-122"/>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（小世界现象，任何</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个素不相识的人中间最多只隔着４／</a:t>
            </a:r>
            <a:r>
              <a:rPr lang="en-US" altLang="zh-CN" sz="1800" dirty="0">
                <a:effectLst/>
                <a:latin typeface="Times New Roman" panose="02020603050405020304" pitchFamily="18" charset="0"/>
                <a:ea typeface="宋体" panose="02010600030101010101" pitchFamily="2" charset="-122"/>
              </a:rPr>
              <a:t>6</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个人）</a:t>
            </a:r>
            <a:endParaRPr lang="en-US" altLang="zh-CN" b="0" dirty="0">
              <a:latin typeface="Arial" panose="020B0604020202020204" pitchFamily="34" charset="0"/>
              <a:cs typeface="Arial" panose="020B0604020202020204" pitchFamily="34" charset="0"/>
            </a:endParaRPr>
          </a:p>
          <a:p>
            <a:endParaRPr lang="zh-CN" altLang="en-US" b="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15</a:t>
            </a:fld>
            <a:endParaRPr lang="zh-CN" altLang="en-US"/>
          </a:p>
        </p:txBody>
      </p:sp>
    </p:spTree>
    <p:extLst>
      <p:ext uri="{BB962C8B-B14F-4D97-AF65-F5344CB8AC3E}">
        <p14:creationId xmlns:p14="http://schemas.microsoft.com/office/powerpoint/2010/main" val="250788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16</a:t>
            </a:fld>
            <a:endParaRPr lang="zh-CN" altLang="en-US"/>
          </a:p>
        </p:txBody>
      </p:sp>
    </p:spTree>
    <p:extLst>
      <p:ext uri="{BB962C8B-B14F-4D97-AF65-F5344CB8AC3E}">
        <p14:creationId xmlns:p14="http://schemas.microsoft.com/office/powerpoint/2010/main" val="3146779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17</a:t>
            </a:fld>
            <a:endParaRPr lang="zh-CN" altLang="en-US"/>
          </a:p>
        </p:txBody>
      </p:sp>
    </p:spTree>
    <p:extLst>
      <p:ext uri="{BB962C8B-B14F-4D97-AF65-F5344CB8AC3E}">
        <p14:creationId xmlns:p14="http://schemas.microsoft.com/office/powerpoint/2010/main" val="34465890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18</a:t>
            </a:fld>
            <a:endParaRPr lang="zh-CN" altLang="en-US"/>
          </a:p>
        </p:txBody>
      </p:sp>
    </p:spTree>
    <p:extLst>
      <p:ext uri="{BB962C8B-B14F-4D97-AF65-F5344CB8AC3E}">
        <p14:creationId xmlns:p14="http://schemas.microsoft.com/office/powerpoint/2010/main" val="696117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19</a:t>
            </a:fld>
            <a:endParaRPr lang="zh-CN" altLang="en-US"/>
          </a:p>
        </p:txBody>
      </p:sp>
    </p:spTree>
    <p:extLst>
      <p:ext uri="{BB962C8B-B14F-4D97-AF65-F5344CB8AC3E}">
        <p14:creationId xmlns:p14="http://schemas.microsoft.com/office/powerpoint/2010/main" val="23827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2</a:t>
            </a:fld>
            <a:endParaRPr lang="zh-CN" altLang="en-US"/>
          </a:p>
        </p:txBody>
      </p:sp>
    </p:spTree>
    <p:extLst>
      <p:ext uri="{BB962C8B-B14F-4D97-AF65-F5344CB8AC3E}">
        <p14:creationId xmlns:p14="http://schemas.microsoft.com/office/powerpoint/2010/main" val="16721796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20</a:t>
            </a:fld>
            <a:endParaRPr lang="zh-CN" altLang="en-US"/>
          </a:p>
        </p:txBody>
      </p:sp>
    </p:spTree>
    <p:extLst>
      <p:ext uri="{BB962C8B-B14F-4D97-AF65-F5344CB8AC3E}">
        <p14:creationId xmlns:p14="http://schemas.microsoft.com/office/powerpoint/2010/main" val="3740624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p:txBody>
      </p:sp>
      <p:sp>
        <p:nvSpPr>
          <p:cNvPr id="4" name="灯片编号占位符 3"/>
          <p:cNvSpPr>
            <a:spLocks noGrp="1"/>
          </p:cNvSpPr>
          <p:nvPr>
            <p:ph type="sldNum" sz="quarter" idx="5"/>
          </p:nvPr>
        </p:nvSpPr>
        <p:spPr/>
        <p:txBody>
          <a:bodyPr/>
          <a:lstStyle/>
          <a:p>
            <a:fld id="{3D0DA2A2-8270-4ED5-BF5C-C8E0B3242FE8}" type="slidenum">
              <a:rPr lang="zh-CN" altLang="en-US" smtClean="0"/>
              <a:t>21</a:t>
            </a:fld>
            <a:endParaRPr lang="zh-CN" altLang="en-US"/>
          </a:p>
        </p:txBody>
      </p:sp>
    </p:spTree>
    <p:extLst>
      <p:ext uri="{BB962C8B-B14F-4D97-AF65-F5344CB8AC3E}">
        <p14:creationId xmlns:p14="http://schemas.microsoft.com/office/powerpoint/2010/main" val="2548041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dirty="0">
              <a:ln>
                <a:noFill/>
              </a:ln>
              <a:solidFill>
                <a:schemeClr val="bg1"/>
              </a:solidFill>
              <a:effectLst/>
              <a:uLnTx/>
              <a:uFillTx/>
              <a:latin typeface="Arial" panose="020B0604020202020204" pitchFamily="34" charset="0"/>
              <a:ea typeface="微软雅黑"/>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3</a:t>
            </a:fld>
            <a:endParaRPr lang="zh-CN" altLang="en-US"/>
          </a:p>
        </p:txBody>
      </p:sp>
    </p:spTree>
    <p:extLst>
      <p:ext uri="{BB962C8B-B14F-4D97-AF65-F5344CB8AC3E}">
        <p14:creationId xmlns:p14="http://schemas.microsoft.com/office/powerpoint/2010/main" val="2054856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一般</a:t>
            </a:r>
            <a:r>
              <a:rPr lang="en-US" altLang="zh-CN" sz="1800" kern="100" dirty="0">
                <a:effectLst/>
                <a:latin typeface="Times New Roman" panose="02020603050405020304" pitchFamily="18" charset="0"/>
                <a:ea typeface="宋体" panose="02010600030101010101" pitchFamily="2" charset="-122"/>
              </a:rPr>
              <a:t>CNN</a:t>
            </a:r>
            <a:r>
              <a:rPr lang="zh-CN" altLang="zh-CN" sz="1800" kern="100" dirty="0">
                <a:effectLst/>
                <a:latin typeface="Times New Roman" panose="02020603050405020304" pitchFamily="18" charset="0"/>
                <a:ea typeface="宋体" panose="02010600030101010101" pitchFamily="2" charset="-122"/>
              </a:rPr>
              <a:t>只能对常规的欧式数据结构（节点有固定的排列规则和顺序，</a:t>
            </a:r>
            <a:r>
              <a:rPr lang="zh-CN" altLang="zh-CN" sz="1800" kern="100" dirty="0">
                <a:solidFill>
                  <a:srgbClr val="000000"/>
                </a:solidFill>
                <a:effectLst/>
                <a:latin typeface="Arial" panose="020B0604020202020204" pitchFamily="34" charset="0"/>
                <a:ea typeface="宋体" panose="02010600030101010101" pitchFamily="2" charset="-122"/>
                <a:cs typeface="Arial" panose="020B0604020202020204" pitchFamily="34" charset="0"/>
              </a:rPr>
              <a:t>２维网格和１维序列</a:t>
            </a:r>
            <a:r>
              <a:rPr lang="zh-CN" altLang="zh-CN" sz="1800" kern="100" dirty="0">
                <a:effectLst/>
                <a:latin typeface="Times New Roman" panose="02020603050405020304" pitchFamily="18" charset="0"/>
                <a:ea typeface="宋体" panose="02010600030101010101" pitchFamily="2" charset="-122"/>
              </a:rPr>
              <a:t>）进行处理，不能有效地处理像社交多媒体网络数据、化学成分结构数据、生物蛋白数据以及知识图谱数据等图结构的非欧氏数据。</a:t>
            </a:r>
          </a:p>
          <a:p>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4</a:t>
            </a:fld>
            <a:endParaRPr lang="zh-CN" altLang="en-US"/>
          </a:p>
        </p:txBody>
      </p:sp>
    </p:spTree>
    <p:extLst>
      <p:ext uri="{BB962C8B-B14F-4D97-AF65-F5344CB8AC3E}">
        <p14:creationId xmlns:p14="http://schemas.microsoft.com/office/powerpoint/2010/main" val="367717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5</a:t>
            </a:fld>
            <a:endParaRPr lang="zh-CN" altLang="en-US"/>
          </a:p>
        </p:txBody>
      </p:sp>
    </p:spTree>
    <p:extLst>
      <p:ext uri="{BB962C8B-B14F-4D97-AF65-F5344CB8AC3E}">
        <p14:creationId xmlns:p14="http://schemas.microsoft.com/office/powerpoint/2010/main" val="3947600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effectLst/>
                <a:latin typeface="Times New Roman" panose="02020603050405020304" pitchFamily="18" charset="0"/>
                <a:ea typeface="宋体" panose="02010600030101010101" pitchFamily="2" charset="-122"/>
              </a:rPr>
              <a:t>GCN</a:t>
            </a:r>
            <a:r>
              <a:rPr lang="zh-CN" altLang="en-US" sz="1200" kern="100" dirty="0">
                <a:effectLst/>
                <a:latin typeface="Times New Roman" panose="02020603050405020304" pitchFamily="18" charset="0"/>
                <a:ea typeface="宋体" panose="02010600030101010101" pitchFamily="2" charset="-122"/>
              </a:rPr>
              <a:t>要考虑的是如卷积，两种方案，分别是基于谱域的</a:t>
            </a:r>
            <a:r>
              <a:rPr lang="en-US" altLang="zh-CN" sz="1200" kern="100" dirty="0">
                <a:effectLst/>
                <a:latin typeface="Times New Roman" panose="02020603050405020304" pitchFamily="18" charset="0"/>
                <a:ea typeface="宋体" panose="02010600030101010101" pitchFamily="2" charset="-122"/>
              </a:rPr>
              <a:t>GCN</a:t>
            </a:r>
            <a:r>
              <a:rPr lang="zh-CN" altLang="en-US" sz="1200" kern="100" dirty="0">
                <a:effectLst/>
                <a:latin typeface="Times New Roman" panose="02020603050405020304" pitchFamily="18" charset="0"/>
                <a:ea typeface="宋体" panose="02010600030101010101" pitchFamily="2" charset="-122"/>
              </a:rPr>
              <a:t>和基于空域的</a:t>
            </a:r>
            <a:r>
              <a:rPr lang="en-US" altLang="zh-CN" sz="1200" kern="100" dirty="0">
                <a:effectLst/>
                <a:latin typeface="Times New Roman" panose="02020603050405020304" pitchFamily="18" charset="0"/>
                <a:ea typeface="宋体" panose="02010600030101010101" pitchFamily="2" charset="-122"/>
              </a:rPr>
              <a:t>GCN</a:t>
            </a:r>
            <a:r>
              <a:rPr lang="zh-CN" altLang="en-US" sz="1200" kern="100" dirty="0">
                <a:effectLst/>
                <a:latin typeface="Times New Roman" panose="02020603050405020304" pitchFamily="18" charset="0"/>
                <a:ea typeface="宋体" panose="02010600030101010101" pitchFamily="2" charset="-122"/>
              </a:rPr>
              <a:t>。谱域</a:t>
            </a:r>
            <a:r>
              <a:rPr lang="en-US" altLang="zh-CN" sz="1200" kern="100" dirty="0">
                <a:effectLst/>
                <a:latin typeface="Times New Roman" panose="02020603050405020304" pitchFamily="18" charset="0"/>
                <a:ea typeface="宋体" panose="02010600030101010101" pitchFamily="2" charset="-122"/>
              </a:rPr>
              <a:t>GCN</a:t>
            </a:r>
            <a:r>
              <a:rPr lang="zh-CN" altLang="en-US" sz="1200" kern="100" dirty="0">
                <a:effectLst/>
                <a:latin typeface="Times New Roman" panose="02020603050405020304" pitchFamily="18" charset="0"/>
                <a:ea typeface="宋体" panose="02010600030101010101" pitchFamily="2" charset="-122"/>
              </a:rPr>
              <a:t>：</a:t>
            </a:r>
            <a:r>
              <a:rPr lang="zh-CN" altLang="zh-CN" sz="1200" kern="100" dirty="0">
                <a:effectLst/>
                <a:latin typeface="Times New Roman" panose="02020603050405020304" pitchFamily="18" charset="0"/>
                <a:ea typeface="宋体" panose="02010600030101010101" pitchFamily="2" charset="-122"/>
              </a:rPr>
              <a:t>参考传统的信号处理的方法，对原始信号进行处理，引入滤波器来定义图卷积，图卷积运算被解释为从图信号中去除噪声</a:t>
            </a:r>
            <a:r>
              <a:rPr lang="zh-CN" altLang="en-US" sz="1200" kern="100" dirty="0">
                <a:effectLst/>
                <a:latin typeface="Times New Roman" panose="02020603050405020304" pitchFamily="18" charset="0"/>
                <a:ea typeface="宋体" panose="02010600030101010101" pitchFamily="2" charset="-122"/>
              </a:rPr>
              <a:t>。</a:t>
            </a:r>
            <a:endParaRPr lang="en-US" altLang="zh-CN" sz="12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它的基本思路是。。。</a:t>
            </a:r>
            <a:endParaRPr lang="en-US" altLang="zh-CN" sz="12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图拉普拉斯变换中，拉普拉斯特征向量作为经典傅里叶变换的基函数，特征值作为频率。</a:t>
            </a:r>
            <a:r>
              <a:rPr lang="zh-CN" altLang="zh-CN" kern="100" dirty="0">
                <a:effectLst/>
                <a:latin typeface="Times New Roman" panose="02020603050405020304" pitchFamily="18" charset="0"/>
                <a:ea typeface="宋体" panose="02010600030101010101" pitchFamily="2" charset="-122"/>
              </a:rPr>
              <a:t>图上的信号表达为一个向量，假设</a:t>
            </a:r>
            <a:r>
              <a:rPr lang="en-US" altLang="zh-CN" kern="100" dirty="0">
                <a:effectLst/>
                <a:latin typeface="Times New Roman" panose="02020603050405020304" pitchFamily="18" charset="0"/>
                <a:ea typeface="宋体" panose="02010600030101010101" pitchFamily="2" charset="-122"/>
              </a:rPr>
              <a:t>n</a:t>
            </a:r>
            <a:r>
              <a:rPr lang="zh-CN" altLang="zh-CN" kern="100" dirty="0">
                <a:effectLst/>
                <a:latin typeface="Times New Roman" panose="02020603050405020304" pitchFamily="18" charset="0"/>
                <a:ea typeface="宋体" panose="02010600030101010101" pitchFamily="2" charset="-122"/>
              </a:rPr>
              <a:t>个节点，每个节点上有一个信号值。</a:t>
            </a:r>
            <a:endParaRPr lang="en-US" altLang="zh-CN"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Times New Roman" panose="02020603050405020304" pitchFamily="18" charset="0"/>
                <a:ea typeface="宋体" panose="02010600030101010101" pitchFamily="2" charset="-122"/>
              </a:rPr>
              <a:t>SCNN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（用可学习的对角矩阵代替谱域的卷积核）、</a:t>
            </a:r>
            <a:r>
              <a:rPr lang="en-US" altLang="zh-CN" sz="1800" dirty="0" err="1">
                <a:effectLst/>
                <a:latin typeface="Times New Roman" panose="02020603050405020304" pitchFamily="18" charset="0"/>
                <a:ea typeface="宋体" panose="02010600030101010101" pitchFamily="2" charset="-122"/>
              </a:rPr>
              <a:t>ChebNet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（用切比雪夫多项式代替谱域的卷积核）、</a:t>
            </a:r>
            <a:r>
              <a:rPr lang="en-US" altLang="zh-CN" sz="1800" dirty="0">
                <a:effectLst/>
                <a:latin typeface="Times New Roman" panose="02020603050405020304" pitchFamily="18" charset="0"/>
                <a:ea typeface="宋体" panose="02010600030101010101" pitchFamily="2" charset="-122"/>
              </a:rPr>
              <a:t>GCN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（进一步对</a:t>
            </a:r>
            <a:r>
              <a:rPr lang="en-US" altLang="zh-CN" sz="1800" dirty="0" err="1">
                <a:effectLst/>
                <a:latin typeface="Times New Roman" panose="02020603050405020304" pitchFamily="18" charset="0"/>
                <a:ea typeface="宋体" panose="02010600030101010101" pitchFamily="2" charset="-122"/>
              </a:rPr>
              <a:t>ChebNet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简化，仅考虑一阶切比雪夫不等式，且每个卷积核只有一个参数）</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00" dirty="0">
                <a:effectLst/>
                <a:latin typeface="Times New Roman" panose="02020603050405020304" pitchFamily="18" charset="0"/>
                <a:ea typeface="宋体" panose="02010600030101010101" pitchFamily="2" charset="-122"/>
              </a:rPr>
              <a:t>缺点：不适用于有向图（傅里叶变换限制在无向图）；假定图结构是固定的（节点之间的权重不变、数量不变）；复杂度问题（</a:t>
            </a:r>
            <a:r>
              <a:rPr lang="en-US" altLang="zh-CN" sz="1200" kern="100" dirty="0">
                <a:effectLst/>
                <a:latin typeface="Times New Roman" panose="02020603050405020304" pitchFamily="18" charset="0"/>
                <a:ea typeface="宋体" panose="02010600030101010101" pitchFamily="2" charset="-122"/>
              </a:rPr>
              <a:t>SCNN</a:t>
            </a:r>
            <a:r>
              <a:rPr lang="zh-CN" altLang="en-US" sz="1200" kern="100" dirty="0">
                <a:effectLst/>
                <a:latin typeface="Times New Roman" panose="02020603050405020304" pitchFamily="18" charset="0"/>
                <a:ea typeface="宋体" panose="02010600030101010101" pitchFamily="2" charset="-122"/>
              </a:rPr>
              <a:t>需要拉普拉斯矩阵的谱分解复杂度高，</a:t>
            </a:r>
            <a:r>
              <a:rPr lang="en-US" altLang="zh-CN" sz="1200" kern="100" dirty="0" err="1">
                <a:effectLst/>
                <a:latin typeface="Times New Roman" panose="02020603050405020304" pitchFamily="18" charset="0"/>
                <a:ea typeface="宋体" panose="02010600030101010101" pitchFamily="2" charset="-122"/>
              </a:rPr>
              <a:t>ChebNet</a:t>
            </a:r>
            <a:r>
              <a:rPr lang="zh-CN" altLang="en-US" sz="1200" kern="100" dirty="0">
                <a:effectLst/>
                <a:latin typeface="Times New Roman" panose="02020603050405020304" pitchFamily="18" charset="0"/>
                <a:ea typeface="宋体" panose="02010600030101010101" pitchFamily="2" charset="-122"/>
              </a:rPr>
              <a:t>和</a:t>
            </a:r>
            <a:r>
              <a:rPr lang="en-US" altLang="zh-CN" sz="1200" kern="100" dirty="0">
                <a:effectLst/>
                <a:latin typeface="Times New Roman" panose="02020603050405020304" pitchFamily="18" charset="0"/>
                <a:ea typeface="宋体" panose="02010600030101010101" pitchFamily="2" charset="-122"/>
              </a:rPr>
              <a:t>GCN</a:t>
            </a:r>
            <a:r>
              <a:rPr lang="zh-CN" altLang="en-US" sz="1200" kern="100" dirty="0">
                <a:effectLst/>
                <a:latin typeface="Times New Roman" panose="02020603050405020304" pitchFamily="18" charset="0"/>
                <a:ea typeface="宋体" panose="02010600030101010101" pitchFamily="2" charset="-122"/>
              </a:rPr>
              <a:t>不需要但参数过于简化限制模型性能）</a:t>
            </a:r>
            <a:endParaRPr lang="zh-CN" altLang="zh-CN" sz="12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6</a:t>
            </a:fld>
            <a:endParaRPr lang="zh-CN" altLang="en-US"/>
          </a:p>
        </p:txBody>
      </p:sp>
    </p:spTree>
    <p:extLst>
      <p:ext uri="{BB962C8B-B14F-4D97-AF65-F5344CB8AC3E}">
        <p14:creationId xmlns:p14="http://schemas.microsoft.com/office/powerpoint/2010/main" val="1868472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7</a:t>
            </a:fld>
            <a:endParaRPr lang="zh-CN" altLang="en-US"/>
          </a:p>
        </p:txBody>
      </p:sp>
    </p:spTree>
    <p:extLst>
      <p:ext uri="{BB962C8B-B14F-4D97-AF65-F5344CB8AC3E}">
        <p14:creationId xmlns:p14="http://schemas.microsoft.com/office/powerpoint/2010/main" val="3670526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Arial" panose="020B0604020202020204" pitchFamily="34" charset="0"/>
                <a:cs typeface="Arial" panose="020B0604020202020204" pitchFamily="34" charset="0"/>
              </a:rPr>
              <a:t>有多步的转移期望矩阵（不同大小），先固定选择的步数也就是邻域的大小，然后根据期望的大小选择邻域（顺序问题）。这一步简单来说就是如果固定了领域是一步到达的范围，那就看从初始节点通过一步到达哪个区域的次数最多就先选择该区域。</a:t>
            </a:r>
            <a:endParaRPr lang="en-US" altLang="zh-CN"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有了邻域的大小和顺序，就可以进行最后一步卷积，横框是一块邻域，</a:t>
            </a:r>
            <a:r>
              <a:rPr lang="en-US" altLang="zh-CN" dirty="0">
                <a:latin typeface="Arial" panose="020B0604020202020204" pitchFamily="34" charset="0"/>
                <a:cs typeface="Arial" panose="020B0604020202020204" pitchFamily="34" charset="0"/>
              </a:rPr>
              <a:t>N</a:t>
            </a:r>
            <a:r>
              <a:rPr lang="zh-CN" altLang="en-US" dirty="0">
                <a:latin typeface="Arial" panose="020B0604020202020204" pitchFamily="34" charset="0"/>
                <a:cs typeface="Arial" panose="020B0604020202020204" pitchFamily="34" charset="0"/>
              </a:rPr>
              <a:t>个邻域，竖框是卷积核，分别相乘得到卷积。</a:t>
            </a:r>
            <a:endParaRPr lang="en-US" altLang="zh-CN"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3D0DA2A2-8270-4ED5-BF5C-C8E0B3242FE8}" type="slidenum">
              <a:rPr lang="zh-CN" altLang="en-US" smtClean="0"/>
              <a:t>8</a:t>
            </a:fld>
            <a:endParaRPr lang="zh-CN" altLang="en-US"/>
          </a:p>
        </p:txBody>
      </p:sp>
    </p:spTree>
    <p:extLst>
      <p:ext uri="{BB962C8B-B14F-4D97-AF65-F5344CB8AC3E}">
        <p14:creationId xmlns:p14="http://schemas.microsoft.com/office/powerpoint/2010/main" val="3680891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Aggregate</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比如下图，我们想要将</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h</m:t>
                        </m:r>
                      </m:e>
                      <m:sub>
                        <m:r>
                          <a:rPr lang="en-US" altLang="zh-CN" sz="1800" i="1" kern="100">
                            <a:effectLst/>
                            <a:latin typeface="Cambria Math" panose="02040503050406030204" pitchFamily="18" charset="0"/>
                            <a:ea typeface="宋体" panose="02010600030101010101" pitchFamily="2" charset="-122"/>
                          </a:rPr>
                          <m:t>3</m:t>
                        </m:r>
                      </m:sub>
                      <m:sup>
                        <m:r>
                          <a:rPr lang="en-US" altLang="zh-CN" sz="1800" i="1" kern="100">
                            <a:effectLst/>
                            <a:latin typeface="Cambria Math" panose="02040503050406030204" pitchFamily="18" charset="0"/>
                            <a:ea typeface="宋体" panose="02010600030101010101" pitchFamily="2" charset="-122"/>
                          </a:rPr>
                          <m:t>0</m:t>
                        </m:r>
                      </m:sup>
                    </m:sSubSup>
                  </m:oMath>
                </a14:m>
                <a:r>
                  <a:rPr lang="zh-CN" altLang="zh-CN" sz="1800" kern="100" dirty="0">
                    <a:effectLst/>
                    <a:latin typeface="Times New Roman" panose="02020603050405020304" pitchFamily="18" charset="0"/>
                    <a:ea typeface="宋体" panose="02010600030101010101" pitchFamily="2" charset="-122"/>
                  </a:rPr>
                  <a:t>（下标代表节点的索引，上标代表当前在第几层卷积操作）通过图卷积的方式转变成</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h</m:t>
                        </m:r>
                      </m:e>
                      <m:sub>
                        <m:r>
                          <a:rPr lang="en-US" altLang="zh-CN" sz="1800" i="1" kern="100">
                            <a:effectLst/>
                            <a:latin typeface="Cambria Math" panose="02040503050406030204" pitchFamily="18" charset="0"/>
                            <a:ea typeface="宋体" panose="02010600030101010101" pitchFamily="2" charset="-122"/>
                          </a:rPr>
                          <m:t>3</m:t>
                        </m:r>
                      </m:sub>
                      <m:sup>
                        <m:r>
                          <a:rPr lang="en-US" altLang="zh-CN" sz="1800" i="1" kern="100">
                            <a:effectLst/>
                            <a:latin typeface="Cambria Math" panose="02040503050406030204" pitchFamily="18" charset="0"/>
                            <a:ea typeface="宋体" panose="02010600030101010101" pitchFamily="2" charset="-122"/>
                          </a:rPr>
                          <m:t>1</m:t>
                        </m:r>
                      </m:sup>
                    </m:sSubSup>
                  </m:oMath>
                </a14:m>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，可以</a:t>
                </a:r>
                <a:r>
                  <a:rPr lang="zh-CN" altLang="zh-CN" sz="1800" kern="100" dirty="0">
                    <a:effectLst/>
                    <a:highlight>
                      <a:srgbClr val="FFFF00"/>
                    </a:highlight>
                    <a:latin typeface="Times New Roman" panose="02020603050405020304" pitchFamily="18" charset="0"/>
                    <a:ea typeface="宋体" panose="02010600030101010101" pitchFamily="2" charset="-122"/>
                  </a:rPr>
                  <a:t>通过某种加权求和的方式将</a:t>
                </a:r>
                <a:r>
                  <a:rPr lang="en-US" altLang="zh-CN" sz="1800" kern="100" dirty="0">
                    <a:effectLst/>
                    <a:highlight>
                      <a:srgbClr val="FFFF00"/>
                    </a:highlight>
                    <a:latin typeface="Times New Roman" panose="02020603050405020304" pitchFamily="18" charset="0"/>
                    <a:ea typeface="宋体" panose="02010600030101010101" pitchFamily="2" charset="-122"/>
                  </a:rPr>
                  <a:t> Layer </a:t>
                </a:r>
                <a:r>
                  <a:rPr lang="en-US" altLang="zh-CN" sz="1800" kern="100" dirty="0" err="1">
                    <a:effectLst/>
                    <a:highlight>
                      <a:srgbClr val="FFFF00"/>
                    </a:highlight>
                    <a:latin typeface="Times New Roman" panose="02020603050405020304" pitchFamily="18" charset="0"/>
                    <a:ea typeface="宋体" panose="02010600030101010101" pitchFamily="2" charset="-122"/>
                  </a:rPr>
                  <a:t>i</a:t>
                </a:r>
                <a:r>
                  <a:rPr lang="zh-CN" altLang="zh-CN" sz="1800" kern="100" dirty="0">
                    <a:effectLst/>
                    <a:highlight>
                      <a:srgbClr val="FFFF00"/>
                    </a:highlight>
                    <a:latin typeface="Times New Roman" panose="02020603050405020304" pitchFamily="18" charset="0"/>
                    <a:ea typeface="宋体" panose="02010600030101010101" pitchFamily="2" charset="-122"/>
                  </a:rPr>
                  <a:t>的</a:t>
                </a:r>
                <a14:m>
                  <m:oMath xmlns:m="http://schemas.openxmlformats.org/officeDocument/2006/math">
                    <m:sSubSup>
                      <m:sSubSupPr>
                        <m:ctrlPr>
                          <a:rPr lang="zh-CN" altLang="zh-CN" sz="1800" i="1" kern="100">
                            <a:effectLst/>
                            <a:highlight>
                              <a:srgbClr val="FFFF00"/>
                            </a:highlight>
                            <a:latin typeface="Cambria Math" panose="02040503050406030204" pitchFamily="18" charset="0"/>
                            <a:ea typeface="Cambria Math" panose="02040503050406030204" pitchFamily="18" charset="0"/>
                          </a:rPr>
                        </m:ctrlPr>
                      </m:sSubSupPr>
                      <m:e>
                        <m:r>
                          <a:rPr lang="en-US" altLang="zh-CN" sz="1800" i="1" kern="100">
                            <a:effectLst/>
                            <a:highlight>
                              <a:srgbClr val="FFFF00"/>
                            </a:highlight>
                            <a:latin typeface="Cambria Math" panose="02040503050406030204" pitchFamily="18" charset="0"/>
                            <a:ea typeface="宋体" panose="02010600030101010101" pitchFamily="2" charset="-122"/>
                          </a:rPr>
                          <m:t>h</m:t>
                        </m:r>
                      </m:e>
                      <m:sub>
                        <m:r>
                          <a:rPr lang="en-US" altLang="zh-CN" sz="1800" i="1" kern="100">
                            <a:effectLst/>
                            <a:highlight>
                              <a:srgbClr val="FFFF00"/>
                            </a:highlight>
                            <a:latin typeface="Cambria Math" panose="02040503050406030204" pitchFamily="18" charset="0"/>
                            <a:ea typeface="宋体" panose="02010600030101010101" pitchFamily="2" charset="-122"/>
                          </a:rPr>
                          <m:t>3</m:t>
                        </m:r>
                      </m:sub>
                      <m:sup>
                        <m:r>
                          <a:rPr lang="en-US" altLang="zh-CN" sz="1800" i="1" kern="100">
                            <a:effectLst/>
                            <a:highlight>
                              <a:srgbClr val="FFFF00"/>
                            </a:highlight>
                            <a:latin typeface="Cambria Math" panose="02040503050406030204" pitchFamily="18" charset="0"/>
                            <a:ea typeface="宋体" panose="02010600030101010101" pitchFamily="2" charset="-122"/>
                          </a:rPr>
                          <m:t>0</m:t>
                        </m:r>
                      </m:sup>
                    </m:sSubSup>
                  </m:oMath>
                </a14:m>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以及</a:t>
                </a:r>
                <a14:m>
                  <m:oMath xmlns:m="http://schemas.openxmlformats.org/officeDocument/2006/math">
                    <m:sSubSup>
                      <m:sSubSupPr>
                        <m:ctrlPr>
                          <a:rPr lang="zh-CN" altLang="zh-CN" sz="1800" i="1" kern="100">
                            <a:effectLst/>
                            <a:highlight>
                              <a:srgbClr val="FFFF00"/>
                            </a:highlight>
                            <a:latin typeface="Cambria Math" panose="02040503050406030204" pitchFamily="18" charset="0"/>
                            <a:ea typeface="Cambria Math" panose="02040503050406030204" pitchFamily="18" charset="0"/>
                          </a:rPr>
                        </m:ctrlPr>
                      </m:sSubSupPr>
                      <m:e>
                        <m:r>
                          <a:rPr lang="en-US" altLang="zh-CN" sz="1800" i="1" kern="100">
                            <a:effectLst/>
                            <a:highlight>
                              <a:srgbClr val="FFFF00"/>
                            </a:highlight>
                            <a:latin typeface="Cambria Math" panose="02040503050406030204" pitchFamily="18" charset="0"/>
                            <a:ea typeface="宋体" panose="02010600030101010101" pitchFamily="2" charset="-122"/>
                          </a:rPr>
                          <m:t>h</m:t>
                        </m:r>
                      </m:e>
                      <m:sub>
                        <m:r>
                          <a:rPr lang="en-US" altLang="zh-CN" sz="1800" i="1" kern="100">
                            <a:effectLst/>
                            <a:highlight>
                              <a:srgbClr val="FFFF00"/>
                            </a:highlight>
                            <a:latin typeface="Cambria Math" panose="02040503050406030204" pitchFamily="18" charset="0"/>
                            <a:ea typeface="宋体" panose="02010600030101010101" pitchFamily="2" charset="-122"/>
                          </a:rPr>
                          <m:t>3</m:t>
                        </m:r>
                      </m:sub>
                      <m:sup>
                        <m:r>
                          <a:rPr lang="en-US" altLang="zh-CN" sz="1800" i="1" kern="100">
                            <a:effectLst/>
                            <a:highlight>
                              <a:srgbClr val="FFFF00"/>
                            </a:highlight>
                            <a:latin typeface="Cambria Math" panose="02040503050406030204" pitchFamily="18" charset="0"/>
                            <a:ea typeface="宋体" panose="02010600030101010101" pitchFamily="2" charset="-122"/>
                          </a:rPr>
                          <m:t>0</m:t>
                        </m:r>
                      </m:sup>
                    </m:sSubSup>
                  </m:oMath>
                </a14:m>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的邻居节点的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整合起来，从而得到</a:t>
                </a:r>
                <a14:m>
                  <m:oMath xmlns:m="http://schemas.openxmlformats.org/officeDocument/2006/math">
                    <m:sSubSup>
                      <m:sSubSupPr>
                        <m:ctrlPr>
                          <a:rPr lang="zh-CN" altLang="zh-CN" sz="1800" i="1" kern="100">
                            <a:effectLst/>
                            <a:highlight>
                              <a:srgbClr val="FFFF00"/>
                            </a:highlight>
                            <a:latin typeface="Cambria Math" panose="02040503050406030204" pitchFamily="18" charset="0"/>
                            <a:ea typeface="Cambria Math" panose="02040503050406030204" pitchFamily="18" charset="0"/>
                          </a:rPr>
                        </m:ctrlPr>
                      </m:sSubSupPr>
                      <m:e>
                        <m:r>
                          <a:rPr lang="en-US" altLang="zh-CN" sz="1800" i="1" kern="100">
                            <a:effectLst/>
                            <a:highlight>
                              <a:srgbClr val="FFFF00"/>
                            </a:highlight>
                            <a:latin typeface="Cambria Math" panose="02040503050406030204" pitchFamily="18" charset="0"/>
                            <a:ea typeface="宋体" panose="02010600030101010101" pitchFamily="2" charset="-122"/>
                          </a:rPr>
                          <m:t>h</m:t>
                        </m:r>
                      </m:e>
                      <m:sub>
                        <m:r>
                          <a:rPr lang="en-US" altLang="zh-CN" sz="1800" i="1" kern="100">
                            <a:effectLst/>
                            <a:highlight>
                              <a:srgbClr val="FFFF00"/>
                            </a:highlight>
                            <a:latin typeface="Cambria Math" panose="02040503050406030204" pitchFamily="18" charset="0"/>
                            <a:ea typeface="宋体" panose="02010600030101010101" pitchFamily="2" charset="-122"/>
                          </a:rPr>
                          <m:t>3</m:t>
                        </m:r>
                      </m:sub>
                      <m:sup>
                        <m:r>
                          <a:rPr lang="en-US" altLang="zh-CN" sz="1800" i="1" kern="100">
                            <a:effectLst/>
                            <a:highlight>
                              <a:srgbClr val="FFFF00"/>
                            </a:highlight>
                            <a:latin typeface="Cambria Math" panose="02040503050406030204" pitchFamily="18" charset="0"/>
                            <a:ea typeface="宋体" panose="02010600030101010101" pitchFamily="2" charset="-122"/>
                          </a:rPr>
                          <m:t>1</m:t>
                        </m:r>
                      </m:sup>
                    </m:sSubSup>
                  </m:oMath>
                </a14:m>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其它节点一样的道理，最后得到</a:t>
                </a:r>
                <a:r>
                  <a:rPr lang="en-US" altLang="zh-CN" sz="1800" kern="100" dirty="0">
                    <a:effectLst/>
                    <a:latin typeface="Times New Roman" panose="02020603050405020304" pitchFamily="18" charset="0"/>
                    <a:ea typeface="宋体" panose="02010600030101010101" pitchFamily="2" charset="-122"/>
                  </a:rPr>
                  <a:t>Layer i+1</a:t>
                </a:r>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hidden state</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Readout</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highlight>
                      <a:srgbClr val="FFFF00"/>
                    </a:highlight>
                    <a:latin typeface="Times New Roman" panose="02020603050405020304" pitchFamily="18" charset="0"/>
                    <a:ea typeface="宋体" panose="02010600030101010101" pitchFamily="2" charset="-122"/>
                  </a:rPr>
                  <a:t>采用某种</a:t>
                </a:r>
                <a:r>
                  <a:rPr lang="en-US" altLang="zh-CN" sz="1800" kern="100" dirty="0">
                    <a:effectLst/>
                    <a:highlight>
                      <a:srgbClr val="FFFF00"/>
                    </a:highlight>
                    <a:latin typeface="Times New Roman" panose="02020603050405020304" pitchFamily="18" charset="0"/>
                    <a:ea typeface="宋体" panose="02010600030101010101" pitchFamily="2" charset="-122"/>
                  </a:rPr>
                  <a:t>sum</a:t>
                </a:r>
                <a:r>
                  <a:rPr lang="zh-CN" altLang="zh-CN" sz="1800" kern="100" dirty="0">
                    <a:effectLst/>
                    <a:highlight>
                      <a:srgbClr val="FFFF00"/>
                    </a:highlight>
                    <a:latin typeface="Times New Roman" panose="02020603050405020304" pitchFamily="18" charset="0"/>
                    <a:ea typeface="宋体" panose="02010600030101010101" pitchFamily="2" charset="-122"/>
                  </a:rPr>
                  <a:t>或者</a:t>
                </a:r>
                <a:r>
                  <a:rPr lang="en-US" altLang="zh-CN" sz="1800" kern="100" dirty="0">
                    <a:effectLst/>
                    <a:highlight>
                      <a:srgbClr val="FFFF00"/>
                    </a:highlight>
                    <a:latin typeface="Times New Roman" panose="02020603050405020304" pitchFamily="18" charset="0"/>
                    <a:ea typeface="宋体" panose="02010600030101010101" pitchFamily="2" charset="-122"/>
                  </a:rPr>
                  <a:t>average</a:t>
                </a:r>
                <a:r>
                  <a:rPr lang="zh-CN" altLang="zh-CN" sz="1800" kern="100" dirty="0">
                    <a:effectLst/>
                    <a:highlight>
                      <a:srgbClr val="FFFF00"/>
                    </a:highlight>
                    <a:latin typeface="Times New Roman" panose="02020603050405020304" pitchFamily="18" charset="0"/>
                    <a:ea typeface="宋体" panose="02010600030101010101" pitchFamily="2" charset="-122"/>
                  </a:rPr>
                  <a:t>的方式将所有</a:t>
                </a:r>
                <a:r>
                  <a:rPr lang="en-US" altLang="zh-CN" sz="1800" kern="100" dirty="0">
                    <a:effectLst/>
                    <a:highlight>
                      <a:srgbClr val="FFFF00"/>
                    </a:highlight>
                    <a:latin typeface="Times New Roman" panose="02020603050405020304" pitchFamily="18" charset="0"/>
                    <a:ea typeface="宋体" panose="02010600030101010101" pitchFamily="2" charset="-122"/>
                  </a:rPr>
                  <a:t>nodes</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抽象成一个</a:t>
                </a:r>
                <a:r>
                  <a:rPr lang="en-US" altLang="zh-CN" sz="1800" kern="100" dirty="0">
                    <a:effectLst/>
                    <a:highlight>
                      <a:srgbClr val="FFFF00"/>
                    </a:highlight>
                    <a:latin typeface="Times New Roman" panose="02020603050405020304" pitchFamily="18" charset="0"/>
                    <a:ea typeface="宋体" panose="02010600030101010101" pitchFamily="2" charset="-122"/>
                  </a:rPr>
                  <a:t>hidden state</a:t>
                </a:r>
                <a:r>
                  <a:rPr lang="zh-CN" altLang="zh-CN" sz="1800" kern="100" dirty="0">
                    <a:effectLst/>
                    <a:highlight>
                      <a:srgbClr val="FFFF00"/>
                    </a:highlight>
                    <a:latin typeface="Times New Roman" panose="02020603050405020304" pitchFamily="18" charset="0"/>
                    <a:ea typeface="宋体" panose="02010600030101010101" pitchFamily="2" charset="-122"/>
                  </a:rPr>
                  <a:t>，并以此代表整张图的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endParaRPr lang="en-US" altLang="zh-CN" dirty="0">
                  <a:latin typeface="Arial" panose="020B0604020202020204" pitchFamily="34" charset="0"/>
                  <a:cs typeface="Arial" panose="020B0604020202020204" pitchFamily="34"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Aggregate</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比如下图，我们想要将</a:t>
                </a:r>
                <a:r>
                  <a:rPr lang="en-US" altLang="zh-CN" sz="1800" i="0" kern="100">
                    <a:effectLst/>
                    <a:latin typeface="Cambria Math" panose="02040503050406030204" pitchFamily="18" charset="0"/>
                    <a:ea typeface="宋体" panose="02010600030101010101" pitchFamily="2" charset="-122"/>
                  </a:rPr>
                  <a:t>ℎ</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3^0</a:t>
                </a:r>
                <a:r>
                  <a:rPr lang="zh-CN" altLang="zh-CN" sz="1800" kern="100" dirty="0">
                    <a:effectLst/>
                    <a:latin typeface="Times New Roman" panose="02020603050405020304" pitchFamily="18" charset="0"/>
                    <a:ea typeface="宋体" panose="02010600030101010101" pitchFamily="2" charset="-122"/>
                  </a:rPr>
                  <a:t>（下标代表节点的索引，上标代表当前在第几层卷积操作）通过图卷积的方式转变成</a:t>
                </a:r>
                <a:r>
                  <a:rPr lang="en-US" altLang="zh-CN" sz="1800" i="0" kern="100">
                    <a:effectLst/>
                    <a:latin typeface="Cambria Math" panose="02040503050406030204" pitchFamily="18" charset="0"/>
                    <a:ea typeface="宋体" panose="02010600030101010101" pitchFamily="2" charset="-122"/>
                  </a:rPr>
                  <a:t>ℎ</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3^1</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，可以</a:t>
                </a:r>
                <a:r>
                  <a:rPr lang="zh-CN" altLang="zh-CN" sz="1800" kern="100" dirty="0">
                    <a:effectLst/>
                    <a:highlight>
                      <a:srgbClr val="FFFF00"/>
                    </a:highlight>
                    <a:latin typeface="Times New Roman" panose="02020603050405020304" pitchFamily="18" charset="0"/>
                    <a:ea typeface="宋体" panose="02010600030101010101" pitchFamily="2" charset="-122"/>
                  </a:rPr>
                  <a:t>通过某种加权求和的方式将</a:t>
                </a:r>
                <a:r>
                  <a:rPr lang="en-US" altLang="zh-CN" sz="1800" kern="100" dirty="0">
                    <a:effectLst/>
                    <a:highlight>
                      <a:srgbClr val="FFFF00"/>
                    </a:highlight>
                    <a:latin typeface="Times New Roman" panose="02020603050405020304" pitchFamily="18" charset="0"/>
                    <a:ea typeface="宋体" panose="02010600030101010101" pitchFamily="2" charset="-122"/>
                  </a:rPr>
                  <a:t> Layer </a:t>
                </a:r>
                <a:r>
                  <a:rPr lang="en-US" altLang="zh-CN" sz="1800" kern="100" dirty="0" err="1">
                    <a:effectLst/>
                    <a:highlight>
                      <a:srgbClr val="FFFF00"/>
                    </a:highlight>
                    <a:latin typeface="Times New Roman" panose="02020603050405020304" pitchFamily="18" charset="0"/>
                    <a:ea typeface="宋体" panose="02010600030101010101" pitchFamily="2" charset="-122"/>
                  </a:rPr>
                  <a:t>i</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3^0</a:t>
                </a:r>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以及</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3^0</a:t>
                </a:r>
                <a:r>
                  <a:rPr lang="en-US" altLang="zh-CN" sz="1800" kern="100" dirty="0">
                    <a:effectLst/>
                    <a:highlight>
                      <a:srgbClr val="FFFF00"/>
                    </a:highlight>
                    <a:latin typeface="Times New Roman" panose="02020603050405020304" pitchFamily="18" charset="0"/>
                    <a:ea typeface="宋体" panose="02010600030101010101" pitchFamily="2" charset="-122"/>
                  </a:rPr>
                  <a:t> </a:t>
                </a:r>
                <a:r>
                  <a:rPr lang="zh-CN" altLang="zh-CN" sz="1800" kern="100" dirty="0">
                    <a:effectLst/>
                    <a:highlight>
                      <a:srgbClr val="FFFF00"/>
                    </a:highlight>
                    <a:latin typeface="Times New Roman" panose="02020603050405020304" pitchFamily="18" charset="0"/>
                    <a:ea typeface="宋体" panose="02010600030101010101" pitchFamily="2" charset="-122"/>
                  </a:rPr>
                  <a:t>的邻居节点的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整合起来，从而得到</a:t>
                </a:r>
                <a:r>
                  <a:rPr lang="en-US" altLang="zh-CN" sz="1800" i="0" kern="100">
                    <a:effectLst/>
                    <a:highlight>
                      <a:srgbClr val="FFFF00"/>
                    </a:highlight>
                    <a:latin typeface="Cambria Math" panose="02040503050406030204" pitchFamily="18" charset="0"/>
                    <a:ea typeface="宋体" panose="02010600030101010101" pitchFamily="2" charset="-122"/>
                  </a:rPr>
                  <a:t>ℎ</a:t>
                </a:r>
                <a:r>
                  <a:rPr lang="zh-CN" altLang="zh-CN" sz="1800" i="0" kern="100">
                    <a:effectLst/>
                    <a:highlight>
                      <a:srgbClr val="FFFF00"/>
                    </a:highlight>
                    <a:latin typeface="Cambria Math" panose="02040503050406030204" pitchFamily="18" charset="0"/>
                    <a:ea typeface="宋体" panose="02010600030101010101" pitchFamily="2" charset="-122"/>
                  </a:rPr>
                  <a:t>_</a:t>
                </a:r>
                <a:r>
                  <a:rPr lang="en-US" altLang="zh-CN" sz="1800" i="0" kern="100">
                    <a:effectLst/>
                    <a:highlight>
                      <a:srgbClr val="FFFF00"/>
                    </a:highlight>
                    <a:latin typeface="Cambria Math" panose="02040503050406030204" pitchFamily="18" charset="0"/>
                    <a:ea typeface="宋体" panose="02010600030101010101" pitchFamily="2" charset="-122"/>
                  </a:rPr>
                  <a:t>3^1</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其它节点一样的道理，最后得到</a:t>
                </a:r>
                <a:r>
                  <a:rPr lang="en-US" altLang="zh-CN" sz="1800" kern="100" dirty="0">
                    <a:effectLst/>
                    <a:latin typeface="Times New Roman" panose="02020603050405020304" pitchFamily="18" charset="0"/>
                    <a:ea typeface="宋体" panose="02010600030101010101" pitchFamily="2" charset="-122"/>
                  </a:rPr>
                  <a:t>Layer i+1</a:t>
                </a:r>
                <a:r>
                  <a:rPr lang="zh-CN" altLang="zh-CN" sz="1800" kern="100" dirty="0">
                    <a:effectLst/>
                    <a:latin typeface="Times New Roman" panose="02020603050405020304" pitchFamily="18" charset="0"/>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hidden state</a:t>
                </a:r>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宋体" panose="02010600030101010101" pitchFamily="2" charset="-122"/>
                  </a:rPr>
                  <a:t>Readout</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highlight>
                      <a:srgbClr val="FFFF00"/>
                    </a:highlight>
                    <a:latin typeface="Times New Roman" panose="02020603050405020304" pitchFamily="18" charset="0"/>
                    <a:ea typeface="宋体" panose="02010600030101010101" pitchFamily="2" charset="-122"/>
                  </a:rPr>
                  <a:t>采用某种</a:t>
                </a:r>
                <a:r>
                  <a:rPr lang="en-US" altLang="zh-CN" sz="1800" kern="100" dirty="0">
                    <a:effectLst/>
                    <a:highlight>
                      <a:srgbClr val="FFFF00"/>
                    </a:highlight>
                    <a:latin typeface="Times New Roman" panose="02020603050405020304" pitchFamily="18" charset="0"/>
                    <a:ea typeface="宋体" panose="02010600030101010101" pitchFamily="2" charset="-122"/>
                  </a:rPr>
                  <a:t>sum</a:t>
                </a:r>
                <a:r>
                  <a:rPr lang="zh-CN" altLang="zh-CN" sz="1800" kern="100" dirty="0">
                    <a:effectLst/>
                    <a:highlight>
                      <a:srgbClr val="FFFF00"/>
                    </a:highlight>
                    <a:latin typeface="Times New Roman" panose="02020603050405020304" pitchFamily="18" charset="0"/>
                    <a:ea typeface="宋体" panose="02010600030101010101" pitchFamily="2" charset="-122"/>
                  </a:rPr>
                  <a:t>或者</a:t>
                </a:r>
                <a:r>
                  <a:rPr lang="en-US" altLang="zh-CN" sz="1800" kern="100" dirty="0">
                    <a:effectLst/>
                    <a:highlight>
                      <a:srgbClr val="FFFF00"/>
                    </a:highlight>
                    <a:latin typeface="Times New Roman" panose="02020603050405020304" pitchFamily="18" charset="0"/>
                    <a:ea typeface="宋体" panose="02010600030101010101" pitchFamily="2" charset="-122"/>
                  </a:rPr>
                  <a:t>average</a:t>
                </a:r>
                <a:r>
                  <a:rPr lang="zh-CN" altLang="zh-CN" sz="1800" kern="100" dirty="0">
                    <a:effectLst/>
                    <a:highlight>
                      <a:srgbClr val="FFFF00"/>
                    </a:highlight>
                    <a:latin typeface="Times New Roman" panose="02020603050405020304" pitchFamily="18" charset="0"/>
                    <a:ea typeface="宋体" panose="02010600030101010101" pitchFamily="2" charset="-122"/>
                  </a:rPr>
                  <a:t>的方式将所有</a:t>
                </a:r>
                <a:r>
                  <a:rPr lang="en-US" altLang="zh-CN" sz="1800" kern="100" dirty="0">
                    <a:effectLst/>
                    <a:highlight>
                      <a:srgbClr val="FFFF00"/>
                    </a:highlight>
                    <a:latin typeface="Times New Roman" panose="02020603050405020304" pitchFamily="18" charset="0"/>
                    <a:ea typeface="宋体" panose="02010600030101010101" pitchFamily="2" charset="-122"/>
                  </a:rPr>
                  <a:t>nodes</a:t>
                </a:r>
                <a:r>
                  <a:rPr lang="zh-CN" altLang="zh-CN" sz="1800" kern="100" dirty="0">
                    <a:effectLst/>
                    <a:highlight>
                      <a:srgbClr val="FFFF00"/>
                    </a:highlight>
                    <a:latin typeface="Times New Roman" panose="02020603050405020304" pitchFamily="18" charset="0"/>
                    <a:ea typeface="宋体" panose="02010600030101010101" pitchFamily="2" charset="-122"/>
                  </a:rPr>
                  <a:t>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抽象成一个</a:t>
                </a:r>
                <a:r>
                  <a:rPr lang="en-US" altLang="zh-CN" sz="1800" kern="100" dirty="0">
                    <a:effectLst/>
                    <a:highlight>
                      <a:srgbClr val="FFFF00"/>
                    </a:highlight>
                    <a:latin typeface="Times New Roman" panose="02020603050405020304" pitchFamily="18" charset="0"/>
                    <a:ea typeface="宋体" panose="02010600030101010101" pitchFamily="2" charset="-122"/>
                  </a:rPr>
                  <a:t>hidden state</a:t>
                </a:r>
                <a:r>
                  <a:rPr lang="zh-CN" altLang="zh-CN" sz="1800" kern="100" dirty="0">
                    <a:effectLst/>
                    <a:highlight>
                      <a:srgbClr val="FFFF00"/>
                    </a:highlight>
                    <a:latin typeface="Times New Roman" panose="02020603050405020304" pitchFamily="18" charset="0"/>
                    <a:ea typeface="宋体" panose="02010600030101010101" pitchFamily="2" charset="-122"/>
                  </a:rPr>
                  <a:t>，并以此代表整张图的</a:t>
                </a:r>
                <a:r>
                  <a:rPr lang="en-US" altLang="zh-CN" sz="1800" kern="100" dirty="0">
                    <a:effectLst/>
                    <a:highlight>
                      <a:srgbClr val="FFFF00"/>
                    </a:highlight>
                    <a:latin typeface="Times New Roman" panose="02020603050405020304" pitchFamily="18" charset="0"/>
                    <a:ea typeface="宋体" panose="02010600030101010101" pitchFamily="2" charset="-122"/>
                  </a:rPr>
                  <a:t>feature</a:t>
                </a:r>
                <a:r>
                  <a:rPr lang="zh-CN" altLang="zh-CN" sz="1800" kern="100" dirty="0">
                    <a:effectLst/>
                    <a:highlight>
                      <a:srgbClr val="FFFF00"/>
                    </a:highligh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Times New Roman" panose="02020603050405020304" pitchFamily="18" charset="0"/>
                  <a:ea typeface="宋体" panose="02010600030101010101" pitchFamily="2" charset="-122"/>
                </a:endParaRPr>
              </a:p>
              <a:p>
                <a:endParaRPr lang="en-US" altLang="zh-CN" dirty="0">
                  <a:latin typeface="Arial" panose="020B0604020202020204" pitchFamily="34" charset="0"/>
                  <a:cs typeface="Arial" panose="020B0604020202020204" pitchFamily="34" charset="0"/>
                </a:endParaRPr>
              </a:p>
            </p:txBody>
          </p:sp>
        </mc:Fallback>
      </mc:AlternateContent>
      <p:sp>
        <p:nvSpPr>
          <p:cNvPr id="4" name="灯片编号占位符 3"/>
          <p:cNvSpPr>
            <a:spLocks noGrp="1"/>
          </p:cNvSpPr>
          <p:nvPr>
            <p:ph type="sldNum" sz="quarter" idx="5"/>
          </p:nvPr>
        </p:nvSpPr>
        <p:spPr/>
        <p:txBody>
          <a:bodyPr/>
          <a:lstStyle/>
          <a:p>
            <a:fld id="{3D0DA2A2-8270-4ED5-BF5C-C8E0B3242FE8}" type="slidenum">
              <a:rPr lang="zh-CN" altLang="en-US" smtClean="0"/>
              <a:t>9</a:t>
            </a:fld>
            <a:endParaRPr lang="zh-CN" altLang="en-US"/>
          </a:p>
        </p:txBody>
      </p:sp>
    </p:spTree>
    <p:extLst>
      <p:ext uri="{BB962C8B-B14F-4D97-AF65-F5344CB8AC3E}">
        <p14:creationId xmlns:p14="http://schemas.microsoft.com/office/powerpoint/2010/main" val="245330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9D91D-F2B8-3043-B342-667C276D3C6A}"/>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3F47BBA-0B1A-F841-826A-26AF1CDF85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F16126D-1354-5148-AC77-A7808F441324}"/>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2FF632FC-2FC6-A246-84A3-B5D44B1BC2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9FB5FB-2F14-7947-ABCC-22E0C84ADE17}"/>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401885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FA15B-B991-F643-B0F3-E1830262A75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C5A1453-05AA-8049-B380-0DCD9E9B2A7C}"/>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F26CDFD-BC9B-C541-8C56-90C6D64A4DFF}"/>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A26BA739-AFFD-0C40-9680-B9F62A12BCF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136C76-B3CF-B745-A729-83168412F74F}"/>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343768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7358A26-7BE5-A840-AB49-33EC7D3A6F0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0EF08E3-CDBC-A240-8D93-BFB3E912DB7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56592EB-B51F-5D45-AB0D-C9E361254EB9}"/>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BFFCE24C-8974-EE45-9E95-F72CC557D1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808E46A-9958-9149-AF0E-705B4FA1D3C7}"/>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302400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EC891-7E3B-A944-BA60-2D006335089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A8E8EB0-BBF4-1346-BBE0-838FFB7A0CD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4FD2593-3F2F-8C4D-841D-E20DE4C6C8F2}"/>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12B877CE-9E95-B34C-B86D-CB28550CDAF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E526966-DA61-F54C-912B-7111B6868D5B}"/>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664909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B5A9D-24A2-C245-8424-6BD2D304451C}"/>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384E57C-BA11-9142-AC9B-16DDDC26C0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CDAB2B4D-2C2C-F549-8A89-4729F0BC23DC}"/>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B05E74E3-35D7-C240-B46F-9240357444F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3A3E257-7BF4-9547-B949-F786ABC39D72}"/>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3594187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94DD74-28A4-1B4F-A606-DFAA3871C8B8}"/>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A541B30-DCFC-514E-99B4-5ACD16B8D99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8CBC314-1A23-EA47-AE80-DEA1E461A08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26B0D845-258F-4344-941F-2D5C1E89A6FD}"/>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6" name="页脚占位符 5">
            <a:extLst>
              <a:ext uri="{FF2B5EF4-FFF2-40B4-BE49-F238E27FC236}">
                <a16:creationId xmlns:a16="http://schemas.microsoft.com/office/drawing/2014/main" id="{6F7E0013-25CB-8B43-A7D3-682BF0694CB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CF2911-1BE2-8E47-BEB3-611D6D28BC12}"/>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1271188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05ADA-F197-8A4C-A20F-3BFA8B6B8A9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9D97FA3-257A-774F-90C6-1CC82E773F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373B414-B586-0F48-B119-1CB2D728136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94421892-CF7A-AD46-B0EA-FF09D10F7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7C4176F0-DCAD-9E4C-B1FC-BDE88ED27A65}"/>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6E48CE2-6E94-834F-9C3A-68FB87E3E5A4}"/>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8" name="页脚占位符 7">
            <a:extLst>
              <a:ext uri="{FF2B5EF4-FFF2-40B4-BE49-F238E27FC236}">
                <a16:creationId xmlns:a16="http://schemas.microsoft.com/office/drawing/2014/main" id="{8CAE5CFA-CD57-5C4A-A11E-BB079277D4E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43AE2A2-24F6-B94A-9125-D9C8F760D9D8}"/>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136838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757D6-3D08-644F-A115-5526DB65B9C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F5A38D1-4627-3742-8F8C-CD5A42D913B8}"/>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4" name="页脚占位符 3">
            <a:extLst>
              <a:ext uri="{FF2B5EF4-FFF2-40B4-BE49-F238E27FC236}">
                <a16:creationId xmlns:a16="http://schemas.microsoft.com/office/drawing/2014/main" id="{22380E02-5E81-D74B-A579-34D6544B709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9D908B8-0940-D747-B1C5-7D516FB100F1}"/>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145641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0F7E44-9ADD-034C-9AAA-4BA8EA99C140}"/>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3" name="页脚占位符 2">
            <a:extLst>
              <a:ext uri="{FF2B5EF4-FFF2-40B4-BE49-F238E27FC236}">
                <a16:creationId xmlns:a16="http://schemas.microsoft.com/office/drawing/2014/main" id="{1394ACE4-5AA8-474E-9D41-DB6B40023D7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BAF5984-A0A1-B646-BC08-D963F4E144F4}"/>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557763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469F51-B73C-9844-BC00-801BEEF6B0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F24FCDC7-1D3A-F348-892E-AB46520F77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A7A0618-B677-804A-9001-47AD4E5A5B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B21CC0A-ABF8-D449-8965-B0A01BACE98C}"/>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6" name="页脚占位符 5">
            <a:extLst>
              <a:ext uri="{FF2B5EF4-FFF2-40B4-BE49-F238E27FC236}">
                <a16:creationId xmlns:a16="http://schemas.microsoft.com/office/drawing/2014/main" id="{66EAB8EF-D62D-514C-A233-D6CB8236CB2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2B4DFFC-5A0B-2B43-BC49-54C978AA2195}"/>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90967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57B4E-E534-E140-91E0-456D6055F05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13FB680-1FBE-6C4A-A6E0-0CC4F3971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7A241752-897E-7346-AD00-10B642174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24CAEC7-2783-3146-A9B8-7D316D08ABA9}"/>
              </a:ext>
            </a:extLst>
          </p:cNvPr>
          <p:cNvSpPr>
            <a:spLocks noGrp="1"/>
          </p:cNvSpPr>
          <p:nvPr>
            <p:ph type="dt" sz="half" idx="10"/>
          </p:nvPr>
        </p:nvSpPr>
        <p:spPr/>
        <p:txBody>
          <a:bodyPr/>
          <a:lstStyle/>
          <a:p>
            <a:fld id="{312A7517-6485-A249-8247-44EA6238FE3A}" type="datetimeFigureOut">
              <a:rPr kumimoji="1" lang="zh-CN" altLang="en-US" smtClean="0"/>
              <a:t>2024/3/24</a:t>
            </a:fld>
            <a:endParaRPr kumimoji="1" lang="zh-CN" altLang="en-US"/>
          </a:p>
        </p:txBody>
      </p:sp>
      <p:sp>
        <p:nvSpPr>
          <p:cNvPr id="6" name="页脚占位符 5">
            <a:extLst>
              <a:ext uri="{FF2B5EF4-FFF2-40B4-BE49-F238E27FC236}">
                <a16:creationId xmlns:a16="http://schemas.microsoft.com/office/drawing/2014/main" id="{45EF9517-48BD-DE44-85FB-E21E38365D2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3453F08-DDE8-1B41-B8AA-F2C7A89A0DCC}"/>
              </a:ext>
            </a:extLst>
          </p:cNvPr>
          <p:cNvSpPr>
            <a:spLocks noGrp="1"/>
          </p:cNvSpPr>
          <p:nvPr>
            <p:ph type="sldNum" sz="quarter" idx="12"/>
          </p:nvPr>
        </p:nvSpPr>
        <p:spPr/>
        <p:txBody>
          <a:body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39565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1FE235F-2061-E64B-A34B-3333531606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23197E9-6816-8441-AB70-7C68C9145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7A22923-1F28-1247-AA1A-837DE45A9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A7517-6485-A249-8247-44EA6238FE3A}" type="datetimeFigureOut">
              <a:rPr kumimoji="1" lang="zh-CN" altLang="en-US" smtClean="0"/>
              <a:t>2024/3/24</a:t>
            </a:fld>
            <a:endParaRPr kumimoji="1" lang="zh-CN" altLang="en-US"/>
          </a:p>
        </p:txBody>
      </p:sp>
      <p:sp>
        <p:nvSpPr>
          <p:cNvPr id="5" name="页脚占位符 4">
            <a:extLst>
              <a:ext uri="{FF2B5EF4-FFF2-40B4-BE49-F238E27FC236}">
                <a16:creationId xmlns:a16="http://schemas.microsoft.com/office/drawing/2014/main" id="{0F08CD0B-7D7C-DE41-9987-829F9DFA0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2CD4AEB-BF35-F147-81EF-4298E6405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1A110E-6581-E948-8996-E42461948D19}" type="slidenum">
              <a:rPr kumimoji="1" lang="zh-CN" altLang="en-US" smtClean="0"/>
              <a:t>‹#›</a:t>
            </a:fld>
            <a:endParaRPr kumimoji="1" lang="zh-CN" altLang="en-US"/>
          </a:p>
        </p:txBody>
      </p:sp>
    </p:spTree>
    <p:extLst>
      <p:ext uri="{BB962C8B-B14F-4D97-AF65-F5344CB8AC3E}">
        <p14:creationId xmlns:p14="http://schemas.microsoft.com/office/powerpoint/2010/main" val="732522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svg"/><Relationship Id="rId9" Type="http://schemas.openxmlformats.org/officeDocument/2006/relationships/image" Target="../media/image8.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1928399"/>
            <a:ext cx="12192000" cy="3090792"/>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7" name="文本框 16"/>
          <p:cNvSpPr txBox="1"/>
          <p:nvPr/>
        </p:nvSpPr>
        <p:spPr>
          <a:xfrm>
            <a:off x="2930654" y="2982440"/>
            <a:ext cx="7691913" cy="594778"/>
          </a:xfrm>
          <a:prstGeom prst="rect">
            <a:avLst/>
          </a:prstGeom>
          <a:noFill/>
        </p:spPr>
        <p:txBody>
          <a:bodyPr wrap="square" rtlCol="0">
            <a:spAutoFit/>
          </a:bodyPr>
          <a:lstStyle/>
          <a:p>
            <a:pPr marL="0" marR="0" lvl="0" indent="0" defTabSz="914400" rtl="0" eaLnBrk="1" fontAlgn="auto" latinLnBrk="0" hangingPunct="1">
              <a:lnSpc>
                <a:spcPct val="11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Diffusion Improves Graph Learning</a:t>
            </a:r>
          </a:p>
        </p:txBody>
      </p:sp>
      <p:pic>
        <p:nvPicPr>
          <p:cNvPr id="4" name="图形 3"/>
          <p:cNvPicPr>
            <a:picLocks noChangeAspect="1"/>
          </p:cNvPicPr>
          <p:nvPr/>
        </p:nvPicPr>
        <p:blipFill rotWithShape="1">
          <a:blip r:embed="rId3"/>
          <a:srcRect l="1" r="64469"/>
          <a:stretch/>
        </p:blipFill>
        <p:spPr>
          <a:xfrm>
            <a:off x="744400" y="2850459"/>
            <a:ext cx="1441854" cy="1404036"/>
          </a:xfrm>
          <a:prstGeom prst="rect">
            <a:avLst/>
          </a:prstGeom>
          <a:effectLst>
            <a:glow rad="12700">
              <a:schemeClr val="bg1">
                <a:alpha val="41000"/>
              </a:schemeClr>
            </a:glow>
          </a:effectLst>
        </p:spPr>
      </p:pic>
      <p:pic>
        <p:nvPicPr>
          <p:cNvPr id="5" name="图形 4"/>
          <p:cNvPicPr>
            <a:picLocks noChangeAspect="1"/>
          </p:cNvPicPr>
          <p:nvPr/>
        </p:nvPicPr>
        <p:blipFill>
          <a:blip r:embed="rId4"/>
          <a:srcRect/>
          <a:stretch/>
        </p:blipFill>
        <p:spPr>
          <a:xfrm>
            <a:off x="9708162" y="296744"/>
            <a:ext cx="2140875" cy="741642"/>
          </a:xfrm>
          <a:prstGeom prst="rect">
            <a:avLst/>
          </a:prstGeom>
        </p:spPr>
      </p:pic>
      <p:sp>
        <p:nvSpPr>
          <p:cNvPr id="18" name="矩形: 圆角 17"/>
          <p:cNvSpPr/>
          <p:nvPr/>
        </p:nvSpPr>
        <p:spPr>
          <a:xfrm>
            <a:off x="4805951" y="4262990"/>
            <a:ext cx="2204454"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9" name="文本框 18"/>
          <p:cNvSpPr txBox="1"/>
          <p:nvPr/>
        </p:nvSpPr>
        <p:spPr>
          <a:xfrm>
            <a:off x="4854818" y="4345099"/>
            <a:ext cx="2042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汇报人：庞媛媛</a:t>
            </a:r>
          </a:p>
        </p:txBody>
      </p:sp>
      <p:sp>
        <p:nvSpPr>
          <p:cNvPr id="29" name="矩形: 圆角 17"/>
          <p:cNvSpPr/>
          <p:nvPr/>
        </p:nvSpPr>
        <p:spPr>
          <a:xfrm>
            <a:off x="7138473" y="4262990"/>
            <a:ext cx="2204454" cy="499568"/>
          </a:xfrm>
          <a:prstGeom prst="roundRect">
            <a:avLst>
              <a:gd name="adj" fmla="val 50000"/>
            </a:avLst>
          </a:prstGeom>
          <a:solidFill>
            <a:srgbClr val="141B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0" name="文本框 29"/>
          <p:cNvSpPr txBox="1"/>
          <p:nvPr/>
        </p:nvSpPr>
        <p:spPr>
          <a:xfrm>
            <a:off x="7187340" y="4345099"/>
            <a:ext cx="204246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2024/03/24</a:t>
            </a:r>
            <a:endParaRPr kumimoji="0" lang="zh-CN" altLang="en-US" sz="180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5" name="矩形: 圆角 17">
            <a:extLst>
              <a:ext uri="{FF2B5EF4-FFF2-40B4-BE49-F238E27FC236}">
                <a16:creationId xmlns:a16="http://schemas.microsoft.com/office/drawing/2014/main" id="{4D35546D-1255-AB4A-AFAA-B8FAB67C1A4A}"/>
              </a:ext>
            </a:extLst>
          </p:cNvPr>
          <p:cNvSpPr/>
          <p:nvPr/>
        </p:nvSpPr>
        <p:spPr>
          <a:xfrm>
            <a:off x="2673257" y="4254495"/>
            <a:ext cx="1772287" cy="499568"/>
          </a:xfrm>
          <a:prstGeom prst="roundRect">
            <a:avLst>
              <a:gd name="adj" fmla="val 50000"/>
            </a:avLst>
          </a:prstGeom>
          <a:solidFill>
            <a:schemeClr val="accent1">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6" name="文本框 15">
            <a:extLst>
              <a:ext uri="{FF2B5EF4-FFF2-40B4-BE49-F238E27FC236}">
                <a16:creationId xmlns:a16="http://schemas.microsoft.com/office/drawing/2014/main" id="{2F4B3A9F-5087-2A40-9200-C82678288383}"/>
              </a:ext>
            </a:extLst>
          </p:cNvPr>
          <p:cNvSpPr txBox="1"/>
          <p:nvPr/>
        </p:nvSpPr>
        <p:spPr>
          <a:xfrm>
            <a:off x="2739788" y="4319613"/>
            <a:ext cx="1642057" cy="369332"/>
          </a:xfrm>
          <a:prstGeom prst="rect">
            <a:avLst/>
          </a:prstGeom>
          <a:noFill/>
        </p:spPr>
        <p:txBody>
          <a:bodyPr wrap="square" rtlCol="0">
            <a:spAutoFit/>
          </a:bodyPr>
          <a:lstStyle/>
          <a:p>
            <a:pPr algn="ctr">
              <a:defRPr/>
            </a:pPr>
            <a:r>
              <a:rPr kumimoji="0" lang="en-US" altLang="zh-CN" sz="1800"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NeurIPS</a:t>
            </a:r>
            <a:r>
              <a:rPr kumimoji="0" lang="en-US" altLang="zh-CN" sz="180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2019</a:t>
            </a:r>
            <a:endParaRPr kumimoji="0" lang="en" altLang="zh-CN" sz="180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854128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p>
        </p:txBody>
      </p:sp>
      <p:sp>
        <p:nvSpPr>
          <p:cNvPr id="4" name="文本框 3">
            <a:extLst>
              <a:ext uri="{FF2B5EF4-FFF2-40B4-BE49-F238E27FC236}">
                <a16:creationId xmlns:a16="http://schemas.microsoft.com/office/drawing/2014/main" id="{53FECB1C-4935-43B4-AFCD-904C44F05AD2}"/>
              </a:ext>
            </a:extLst>
          </p:cNvPr>
          <p:cNvSpPr txBox="1"/>
          <p:nvPr/>
        </p:nvSpPr>
        <p:spPr>
          <a:xfrm>
            <a:off x="440537" y="1337480"/>
            <a:ext cx="11591498" cy="954107"/>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个术语</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sym typeface="Times New Roman" panose="02020603050405020304" pitchFamily="18" charset="0"/>
              </a:rPr>
              <a:t>Aggregate</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：用当前层的某节点邻居状态特征更新下一层该节点的状态特征。</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sym typeface="Times New Roman" panose="02020603050405020304" pitchFamily="18" charset="0"/>
              </a:rPr>
              <a:t>Readout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：把所有节点的状态特征集合起来代表整个图的状态特征。</a:t>
            </a:r>
          </a:p>
        </p:txBody>
      </p:sp>
      <p:pic>
        <p:nvPicPr>
          <p:cNvPr id="17" name="图片 16">
            <a:extLst>
              <a:ext uri="{FF2B5EF4-FFF2-40B4-BE49-F238E27FC236}">
                <a16:creationId xmlns:a16="http://schemas.microsoft.com/office/drawing/2014/main" id="{631860E7-8340-48FE-A6A1-2A9B1CAD91F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9295" y="2576015"/>
            <a:ext cx="9351216" cy="2971800"/>
          </a:xfrm>
          <a:prstGeom prst="rect">
            <a:avLst/>
          </a:prstGeom>
          <a:noFill/>
        </p:spPr>
      </p:pic>
    </p:spTree>
    <p:extLst>
      <p:ext uri="{BB962C8B-B14F-4D97-AF65-F5344CB8AC3E}">
        <p14:creationId xmlns:p14="http://schemas.microsoft.com/office/powerpoint/2010/main" val="265385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NN4G—</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经典空域</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p>
        </p:txBody>
      </p:sp>
      <p:pic>
        <p:nvPicPr>
          <p:cNvPr id="18" name="图片 17">
            <a:extLst>
              <a:ext uri="{FF2B5EF4-FFF2-40B4-BE49-F238E27FC236}">
                <a16:creationId xmlns:a16="http://schemas.microsoft.com/office/drawing/2014/main" id="{FC7D6983-10CB-48DE-9C43-AA7F34FA210E}"/>
              </a:ext>
            </a:extLst>
          </p:cNvPr>
          <p:cNvPicPr/>
          <p:nvPr/>
        </p:nvPicPr>
        <p:blipFill rotWithShape="1">
          <a:blip r:embed="rId4">
            <a:extLst>
              <a:ext uri="{28A0092B-C50C-407E-A947-70E740481C1C}">
                <a14:useLocalDpi xmlns:a14="http://schemas.microsoft.com/office/drawing/2010/main" val="0"/>
              </a:ext>
            </a:extLst>
          </a:blip>
          <a:srcRect t="1653" b="1"/>
          <a:stretch/>
        </p:blipFill>
        <p:spPr bwMode="auto">
          <a:xfrm>
            <a:off x="283187" y="1382003"/>
            <a:ext cx="5001194" cy="2583942"/>
          </a:xfrm>
          <a:prstGeom prst="rect">
            <a:avLst/>
          </a:prstGeom>
          <a:noFill/>
          <a:ln>
            <a:noFill/>
          </a:ln>
          <a:extLst>
            <a:ext uri="{53640926-AAD7-44D8-BBD7-CCE9431645EC}">
              <a14:shadowObscured xmlns:a14="http://schemas.microsoft.com/office/drawing/2010/main"/>
            </a:ext>
          </a:extLst>
        </p:spPr>
      </p:pic>
      <p:pic>
        <p:nvPicPr>
          <p:cNvPr id="19" name="图片 18">
            <a:extLst>
              <a:ext uri="{FF2B5EF4-FFF2-40B4-BE49-F238E27FC236}">
                <a16:creationId xmlns:a16="http://schemas.microsoft.com/office/drawing/2014/main" id="{632D5EFB-EE65-467A-B865-730392B14FC9}"/>
              </a:ext>
            </a:extLst>
          </p:cNvPr>
          <p:cNvPicPr/>
          <p:nvPr/>
        </p:nvPicPr>
        <p:blipFill>
          <a:blip r:embed="rId5"/>
          <a:stretch>
            <a:fillRect/>
          </a:stretch>
        </p:blipFill>
        <p:spPr>
          <a:xfrm>
            <a:off x="283187" y="4109218"/>
            <a:ext cx="5001194" cy="2451070"/>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9B44567-E92C-4B54-9989-9BA0F9D01BEE}"/>
                  </a:ext>
                </a:extLst>
              </p:cNvPr>
              <p:cNvSpPr txBox="1"/>
              <p:nvPr/>
            </p:nvSpPr>
            <p:spPr>
              <a:xfrm>
                <a:off x="5762625" y="1382003"/>
                <a:ext cx="6305550" cy="1637115"/>
              </a:xfrm>
              <a:prstGeom prst="rect">
                <a:avLst/>
              </a:prstGeom>
              <a:noFill/>
            </p:spPr>
            <p:txBody>
              <a:bodyPr wrap="square" rtlCol="0">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方法：直接将节点的邻域信息相加来进行图卷积</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b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b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Aggregate</a:t>
                </a:r>
                <a14:m>
                  <m:oMath xmlns:m="http://schemas.openxmlformats.org/officeDocument/2006/math">
                    <m:r>
                      <a:rPr lang="zh-CN" altLang="en-US" i="1" dirty="0">
                        <a:latin typeface="Cambria Math" panose="02040503050406030204" pitchFamily="18" charset="0"/>
                        <a:ea typeface="Cambria Math" panose="02040503050406030204" pitchFamily="18" charset="0"/>
                        <a:sym typeface="Times New Roman" panose="02020603050405020304" pitchFamily="18" charset="0"/>
                      </a:rPr>
                      <m:t>：</m:t>
                    </m:r>
                    <m:sSubSup>
                      <m:sSubSupPr>
                        <m:ctrlPr>
                          <a:rPr lang="zh-CN" altLang="zh-CN" i="1" smtClean="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𝑣</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𝑓</m:t>
                    </m:r>
                    <m:d>
                      <m:dPr>
                        <m:ctrlP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ctrlPr>
                      </m:dPr>
                      <m:e>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𝐖</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𝑇</m:t>
                                </m:r>
                              </m:sup>
                            </m:sSup>
                          </m:sup>
                        </m:sSup>
                        <m:sSub>
                          <m:sSub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𝐱</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𝑣</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nary>
                          <m:naryPr>
                            <m:chr m:val="∑"/>
                            <m:limLoc m:val="undOvr"/>
                            <m:grow m:val="on"/>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 </m:t>
                            </m:r>
                          </m:e>
                        </m:nary>
                        <m:nary>
                          <m:naryPr>
                            <m:chr m:val="∑"/>
                            <m:limLoc m:val="undOvr"/>
                            <m:grow m:val="on"/>
                            <m:supHide m:val="on"/>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𝑢</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𝑁</m:t>
                            </m:r>
                            <m:d>
                              <m:dPr>
                                <m:ctrlP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𝑣</m:t>
                                </m:r>
                              </m:e>
                            </m:d>
                          </m:sub>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 </m:t>
                            </m:r>
                          </m:e>
                        </m:nary>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Θ</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𝑇</m:t>
                                </m:r>
                              </m:sup>
                            </m:sSup>
                          </m:sup>
                        </m:sSup>
                        <m:sSubSup>
                          <m:sSub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𝑢</m:t>
                            </m:r>
                          </m:sub>
                          <m:sup>
                            <m:d>
                              <m:dPr>
                                <m:ctrlP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ctrlPr>
                              </m:d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m:t>
                                </m:r>
                              </m:e>
                            </m:d>
                          </m:sup>
                        </m:sSubSup>
                      </m:e>
                    </m:d>
                  </m:oMath>
                </a14:m>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矩阵形式</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𝐇</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𝑓</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𝐗</m:t>
                    </m:r>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𝐖</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nary>
                      <m:naryPr>
                        <m:chr m:val="∑"/>
                        <m:limLoc m:val="undOvr"/>
                        <m:grow m:val="on"/>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m:t>
                        </m:r>
                      </m:sup>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 </m:t>
                        </m:r>
                      </m:e>
                    </m:nary>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𝐀</m:t>
                    </m:r>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𝐇</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m:t>
                        </m:r>
                      </m:sup>
                    </m:sSup>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Θ</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oMath>
                </a14:m>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69B44567-E92C-4B54-9989-9BA0F9D01BEE}"/>
                  </a:ext>
                </a:extLst>
              </p:cNvPr>
              <p:cNvSpPr txBox="1">
                <a:spLocks noRot="1" noChangeAspect="1" noMove="1" noResize="1" noEditPoints="1" noAdjustHandles="1" noChangeArrowheads="1" noChangeShapeType="1" noTextEdit="1"/>
              </p:cNvSpPr>
              <p:nvPr/>
            </p:nvSpPr>
            <p:spPr>
              <a:xfrm>
                <a:off x="5762625" y="1382003"/>
                <a:ext cx="6305550" cy="1637115"/>
              </a:xfrm>
              <a:prstGeom prst="rect">
                <a:avLst/>
              </a:prstGeom>
              <a:blipFill>
                <a:blip r:embed="rId6"/>
                <a:stretch>
                  <a:fillRect l="-773" t="-2985" b="-41418"/>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29230E8D-A8B8-4C5E-BDB9-74E3D0E502FA}"/>
              </a:ext>
            </a:extLst>
          </p:cNvPr>
          <p:cNvSpPr/>
          <p:nvPr/>
        </p:nvSpPr>
        <p:spPr>
          <a:xfrm>
            <a:off x="7724233" y="2604657"/>
            <a:ext cx="638175" cy="3411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2" name="矩形 21">
            <a:extLst>
              <a:ext uri="{FF2B5EF4-FFF2-40B4-BE49-F238E27FC236}">
                <a16:creationId xmlns:a16="http://schemas.microsoft.com/office/drawing/2014/main" id="{36747BC9-FA87-46BC-AEDA-F93B57EAAC38}"/>
              </a:ext>
            </a:extLst>
          </p:cNvPr>
          <p:cNvSpPr/>
          <p:nvPr/>
        </p:nvSpPr>
        <p:spPr>
          <a:xfrm>
            <a:off x="3867150" y="1836574"/>
            <a:ext cx="1066800" cy="6780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3" name="矩形 22">
            <a:extLst>
              <a:ext uri="{FF2B5EF4-FFF2-40B4-BE49-F238E27FC236}">
                <a16:creationId xmlns:a16="http://schemas.microsoft.com/office/drawing/2014/main" id="{A8B3785D-6220-4D91-871D-F6076480800B}"/>
              </a:ext>
            </a:extLst>
          </p:cNvPr>
          <p:cNvSpPr/>
          <p:nvPr/>
        </p:nvSpPr>
        <p:spPr>
          <a:xfrm>
            <a:off x="3971925" y="2072664"/>
            <a:ext cx="876300" cy="5852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4" name="矩形 23">
            <a:extLst>
              <a:ext uri="{FF2B5EF4-FFF2-40B4-BE49-F238E27FC236}">
                <a16:creationId xmlns:a16="http://schemas.microsoft.com/office/drawing/2014/main" id="{7B890348-8BEC-4BEC-A1B0-66DD2656AD83}"/>
              </a:ext>
            </a:extLst>
          </p:cNvPr>
          <p:cNvSpPr/>
          <p:nvPr/>
        </p:nvSpPr>
        <p:spPr>
          <a:xfrm>
            <a:off x="8616690" y="2607368"/>
            <a:ext cx="1835762" cy="35621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5" name="矩形 24">
            <a:extLst>
              <a:ext uri="{FF2B5EF4-FFF2-40B4-BE49-F238E27FC236}">
                <a16:creationId xmlns:a16="http://schemas.microsoft.com/office/drawing/2014/main" id="{0DC40B6A-BA44-4ABC-AEB5-86D335329EDB}"/>
              </a:ext>
            </a:extLst>
          </p:cNvPr>
          <p:cNvSpPr/>
          <p:nvPr/>
        </p:nvSpPr>
        <p:spPr>
          <a:xfrm>
            <a:off x="3593488" y="1337091"/>
            <a:ext cx="1835762" cy="356210"/>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6" name="矩形 25">
            <a:extLst>
              <a:ext uri="{FF2B5EF4-FFF2-40B4-BE49-F238E27FC236}">
                <a16:creationId xmlns:a16="http://schemas.microsoft.com/office/drawing/2014/main" id="{451653C5-FDA6-4F88-B8C4-B32A5D0F9F89}"/>
              </a:ext>
            </a:extLst>
          </p:cNvPr>
          <p:cNvSpPr/>
          <p:nvPr/>
        </p:nvSpPr>
        <p:spPr>
          <a:xfrm>
            <a:off x="8043320" y="1928953"/>
            <a:ext cx="831239" cy="44193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 name="矩形 26">
            <a:extLst>
              <a:ext uri="{FF2B5EF4-FFF2-40B4-BE49-F238E27FC236}">
                <a16:creationId xmlns:a16="http://schemas.microsoft.com/office/drawing/2014/main" id="{329DBA6D-2051-4A32-B5A2-474815AF46F0}"/>
              </a:ext>
            </a:extLst>
          </p:cNvPr>
          <p:cNvSpPr/>
          <p:nvPr/>
        </p:nvSpPr>
        <p:spPr>
          <a:xfrm>
            <a:off x="9107650" y="1946662"/>
            <a:ext cx="2626337" cy="37936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latin typeface="Times New Roman" panose="02020603050405020304" pitchFamily="18" charset="0"/>
              <a:ea typeface="宋体" panose="02010600030101010101" pitchFamily="2"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68130A5-F1E2-4FD5-81FD-8B994A7039AC}"/>
                  </a:ext>
                </a:extLst>
              </p:cNvPr>
              <p:cNvSpPr txBox="1"/>
              <p:nvPr/>
            </p:nvSpPr>
            <p:spPr>
              <a:xfrm>
                <a:off x="5667375" y="4109218"/>
                <a:ext cx="6400800" cy="1823513"/>
              </a:xfrm>
              <a:prstGeom prst="rect">
                <a:avLst/>
              </a:prstGeom>
              <a:noFill/>
            </p:spPr>
            <p:txBody>
              <a:bodyPr wrap="square" rtlCol="0">
                <a:spAutoFit/>
              </a:bodyPr>
              <a:lstStyle/>
              <a:p>
                <a:r>
                  <a:rPr lang="en-US" altLang="zh-CN" sz="1800" dirty="0">
                    <a:effectLst/>
                    <a:latin typeface="Times New Roman" panose="02020603050405020304" pitchFamily="18" charset="0"/>
                    <a:ea typeface="宋体" panose="02010600030101010101" pitchFamily="2" charset="-122"/>
                    <a:sym typeface="Times New Roman" panose="02020603050405020304" pitchFamily="18" charset="0"/>
                  </a:rPr>
                  <a:t>Readout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通过对每一层的所有节点信息的取平均获得每一层图的</a:t>
                </a:r>
                <a:r>
                  <a:rPr lang="en-US" altLang="zh-CN" sz="1800" dirty="0">
                    <a:effectLst/>
                    <a:latin typeface="Times New Roman" panose="02020603050405020304" pitchFamily="18" charset="0"/>
                    <a:ea typeface="宋体" panose="02010600030101010101" pitchFamily="2" charset="-122"/>
                    <a:sym typeface="Times New Roman" panose="02020603050405020304" pitchFamily="18" charset="0"/>
                  </a:rPr>
                  <a:t>representation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，并对每一层的信息通过求和平均的方式进行整个图的</a:t>
                </a:r>
                <a:r>
                  <a:rPr lang="en-US" altLang="zh-CN" sz="1800" dirty="0">
                    <a:effectLst/>
                    <a:latin typeface="Times New Roman" panose="02020603050405020304" pitchFamily="18" charset="0"/>
                    <a:ea typeface="宋体" panose="02010600030101010101" pitchFamily="2" charset="-122"/>
                    <a:sym typeface="Times New Roman" panose="02020603050405020304" pitchFamily="18" charset="0"/>
                  </a:rPr>
                  <a:t>representation</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更新，即</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𝐡</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𝐺</m:t>
                          </m:r>
                        </m:sub>
                      </m:s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b="0" i="1" kern="100" smtClean="0">
                          <a:effectLst/>
                          <a:latin typeface="Cambria Math" panose="02040503050406030204" pitchFamily="18" charset="0"/>
                          <a:ea typeface="宋体" panose="02010600030101010101" pitchFamily="2" charset="-122"/>
                          <a:sym typeface="Times New Roman" panose="02020603050405020304" pitchFamily="18" charset="0"/>
                        </a:rPr>
                        <m:t>𝑠𝑢𝑚</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b="0" i="1" kern="100" smtClean="0">
                          <a:effectLst/>
                          <a:latin typeface="Cambria Math" panose="02040503050406030204" pitchFamily="18" charset="0"/>
                          <a:ea typeface="宋体" panose="02010600030101010101" pitchFamily="2" charset="-122"/>
                          <a:sym typeface="Times New Roman" panose="02020603050405020304" pitchFamily="18" charset="0"/>
                        </a:rPr>
                        <m:t>𝑚𝑒𝑎𝑛</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𝑠𝑢𝑚</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𝐡</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𝐾</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𝐡</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2</m:t>
                          </m:r>
                        </m:sub>
                        <m: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𝐾</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𝐡</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𝑛</m:t>
                          </m:r>
                        </m:sub>
                        <m: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𝐾</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oMath>
                  </m:oMathPara>
                </a14:m>
                <a:endPar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268130A5-F1E2-4FD5-81FD-8B994A7039AC}"/>
                  </a:ext>
                </a:extLst>
              </p:cNvPr>
              <p:cNvSpPr txBox="1">
                <a:spLocks noRot="1" noChangeAspect="1" noMove="1" noResize="1" noEditPoints="1" noAdjustHandles="1" noChangeArrowheads="1" noChangeShapeType="1" noTextEdit="1"/>
              </p:cNvSpPr>
              <p:nvPr/>
            </p:nvSpPr>
            <p:spPr>
              <a:xfrm>
                <a:off x="5667375" y="4109218"/>
                <a:ext cx="6400800" cy="1823513"/>
              </a:xfrm>
              <a:prstGeom prst="rect">
                <a:avLst/>
              </a:prstGeom>
              <a:blipFill>
                <a:blip r:embed="rId7"/>
                <a:stretch>
                  <a:fillRect l="-857" t="-2341"/>
                </a:stretch>
              </a:blipFill>
            </p:spPr>
            <p:txBody>
              <a:bodyPr/>
              <a:lstStyle/>
              <a:p>
                <a:r>
                  <a:rPr lang="zh-CN" altLang="en-US">
                    <a:noFill/>
                  </a:rPr>
                  <a:t> </a:t>
                </a:r>
              </a:p>
            </p:txBody>
          </p:sp>
        </mc:Fallback>
      </mc:AlternateContent>
      <p:sp>
        <p:nvSpPr>
          <p:cNvPr id="30" name="矩形 29">
            <a:extLst>
              <a:ext uri="{FF2B5EF4-FFF2-40B4-BE49-F238E27FC236}">
                <a16:creationId xmlns:a16="http://schemas.microsoft.com/office/drawing/2014/main" id="{9F9722DA-E7EF-432E-B549-8E225AFD6ECB}"/>
              </a:ext>
            </a:extLst>
          </p:cNvPr>
          <p:cNvSpPr/>
          <p:nvPr/>
        </p:nvSpPr>
        <p:spPr>
          <a:xfrm>
            <a:off x="322062" y="4109218"/>
            <a:ext cx="3545088" cy="884390"/>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8" name="组合 7">
            <a:extLst>
              <a:ext uri="{FF2B5EF4-FFF2-40B4-BE49-F238E27FC236}">
                <a16:creationId xmlns:a16="http://schemas.microsoft.com/office/drawing/2014/main" id="{5C70EFD9-721F-4A6B-9ECF-0857ED6BCFEE}"/>
              </a:ext>
            </a:extLst>
          </p:cNvPr>
          <p:cNvGrpSpPr/>
          <p:nvPr/>
        </p:nvGrpSpPr>
        <p:grpSpPr>
          <a:xfrm>
            <a:off x="7248989" y="5130633"/>
            <a:ext cx="4018815" cy="612051"/>
            <a:chOff x="7268309" y="4863945"/>
            <a:chExt cx="4018815" cy="612051"/>
          </a:xfrm>
        </p:grpSpPr>
        <p:sp>
          <p:nvSpPr>
            <p:cNvPr id="29" name="矩形 28">
              <a:extLst>
                <a:ext uri="{FF2B5EF4-FFF2-40B4-BE49-F238E27FC236}">
                  <a16:creationId xmlns:a16="http://schemas.microsoft.com/office/drawing/2014/main" id="{BAED5EBD-8F28-47CE-9088-A8CBFA35014B}"/>
                </a:ext>
              </a:extLst>
            </p:cNvPr>
            <p:cNvSpPr/>
            <p:nvPr/>
          </p:nvSpPr>
          <p:spPr>
            <a:xfrm>
              <a:off x="8616688" y="4993608"/>
              <a:ext cx="2432311" cy="341145"/>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1" name="矩形 30">
              <a:extLst>
                <a:ext uri="{FF2B5EF4-FFF2-40B4-BE49-F238E27FC236}">
                  <a16:creationId xmlns:a16="http://schemas.microsoft.com/office/drawing/2014/main" id="{66F116E8-8081-4029-9DD9-C67BE49DFD29}"/>
                </a:ext>
              </a:extLst>
            </p:cNvPr>
            <p:cNvSpPr/>
            <p:nvPr/>
          </p:nvSpPr>
          <p:spPr>
            <a:xfrm>
              <a:off x="7944423" y="4918423"/>
              <a:ext cx="3218877" cy="5117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 name="矩形 31">
              <a:extLst>
                <a:ext uri="{FF2B5EF4-FFF2-40B4-BE49-F238E27FC236}">
                  <a16:creationId xmlns:a16="http://schemas.microsoft.com/office/drawing/2014/main" id="{9626D7BC-0F48-4B2E-883B-F5EEFF1F3E29}"/>
                </a:ext>
              </a:extLst>
            </p:cNvPr>
            <p:cNvSpPr/>
            <p:nvPr/>
          </p:nvSpPr>
          <p:spPr>
            <a:xfrm>
              <a:off x="7268309" y="4863945"/>
              <a:ext cx="4018815" cy="61205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33" name="矩形 32">
            <a:extLst>
              <a:ext uri="{FF2B5EF4-FFF2-40B4-BE49-F238E27FC236}">
                <a16:creationId xmlns:a16="http://schemas.microsoft.com/office/drawing/2014/main" id="{903C4132-4567-44FC-824E-A92652E0899C}"/>
              </a:ext>
            </a:extLst>
          </p:cNvPr>
          <p:cNvSpPr/>
          <p:nvPr/>
        </p:nvSpPr>
        <p:spPr>
          <a:xfrm>
            <a:off x="2564788" y="4195202"/>
            <a:ext cx="2758468" cy="236508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00B050"/>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935675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GDC</a:t>
            </a:r>
          </a:p>
        </p:txBody>
      </p:sp>
      <p:sp>
        <p:nvSpPr>
          <p:cNvPr id="6" name="文本框 5">
            <a:extLst>
              <a:ext uri="{FF2B5EF4-FFF2-40B4-BE49-F238E27FC236}">
                <a16:creationId xmlns:a16="http://schemas.microsoft.com/office/drawing/2014/main" id="{AEAFFC09-06F7-4C34-8474-8942AB7455B1}"/>
              </a:ext>
            </a:extLst>
          </p:cNvPr>
          <p:cNvSpPr txBox="1"/>
          <p:nvPr/>
        </p:nvSpPr>
        <p:spPr>
          <a:xfrm>
            <a:off x="352425" y="1333500"/>
            <a:ext cx="11472782" cy="1754326"/>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GCN</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通常通过</a:t>
            </a: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直接（一跳）邻居</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进行信息传递，捕获信息受限。</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Wingdings" panose="05000000000000000000" pitchFamily="2" charset="2"/>
              <a:buChar char="Ø"/>
            </a:pP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问题：如何克服？转向</a:t>
            </a: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更具表现力的邻居</a:t>
            </a:r>
            <a:endParaRPr lang="en-US"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Wingdings" panose="05000000000000000000" pitchFamily="2" charset="2"/>
              <a:buChar char="Ø"/>
            </a:pP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解决思路：空域</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GCN</a:t>
            </a:r>
            <a:r>
              <a:rPr lang="zh-CN" altLang="en-US" kern="100" dirty="0">
                <a:solidFill>
                  <a:srgbClr val="00B050"/>
                </a:solidFill>
                <a:latin typeface="Times New Roman" panose="02020603050405020304" pitchFamily="18" charset="0"/>
                <a:ea typeface="宋体" panose="02010600030101010101" pitchFamily="2" charset="-122"/>
                <a:sym typeface="Times New Roman" panose="02020603050405020304" pitchFamily="18" charset="0"/>
              </a:rPr>
              <a:t>能在更深的层中利用高阶信息</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但</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将每层的信息限制在一跳邻域</a:t>
            </a:r>
            <a:endParaRPr lang="en-US"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频域</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r>
              <a:rPr lang="zh-CN" altLang="en-US" kern="100" dirty="0">
                <a:solidFill>
                  <a:srgbClr val="00B050"/>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能</a:t>
            </a:r>
            <a:r>
              <a:rPr lang="zh-CN" altLang="zh-CN" sz="1800" dirty="0">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捕捉更复杂的图属性</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但</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表现经常劣于</a:t>
            </a:r>
            <a:r>
              <a:rPr lang="en-US" altLang="zh-CN" sz="1800" dirty="0">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MPNN</a:t>
            </a:r>
            <a:r>
              <a:rPr lang="zh-CN" altLang="en-US" sz="1800" dirty="0">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（消息传递神经网络，当时的图卷积网络）</a:t>
            </a:r>
            <a:endParaRPr lang="en-US" altLang="zh-CN" sz="1800" dirty="0">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endParaRPr>
          </a:p>
          <a:p>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     </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结合优势→受光谱启发的执行消息传递的新技术，聚合更大</a:t>
            </a:r>
            <a:r>
              <a:rPr lang="zh-CN" altLang="en-US" kern="100" dirty="0">
                <a:highlight>
                  <a:srgbClr val="FFFF00"/>
                </a:highlight>
                <a:latin typeface="Times New Roman" panose="02020603050405020304" pitchFamily="18" charset="0"/>
                <a:ea typeface="宋体" panose="02010600030101010101" pitchFamily="2" charset="-122"/>
                <a:sym typeface="Times New Roman" panose="02020603050405020304" pitchFamily="18" charset="0"/>
              </a:rPr>
              <a:t>邻域</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的信息</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                  </a:t>
            </a:r>
            <a:endPar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 name="箭头: 下 3">
            <a:extLst>
              <a:ext uri="{FF2B5EF4-FFF2-40B4-BE49-F238E27FC236}">
                <a16:creationId xmlns:a16="http://schemas.microsoft.com/office/drawing/2014/main" id="{23960261-8F7F-4577-83A1-CB154A8ABCEC}"/>
              </a:ext>
            </a:extLst>
          </p:cNvPr>
          <p:cNvSpPr/>
          <p:nvPr/>
        </p:nvSpPr>
        <p:spPr>
          <a:xfrm>
            <a:off x="6865749" y="2743200"/>
            <a:ext cx="216976" cy="344626"/>
          </a:xfrm>
          <a:prstGeom prst="downArrow">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 name="文本框 4">
            <a:extLst>
              <a:ext uri="{FF2B5EF4-FFF2-40B4-BE49-F238E27FC236}">
                <a16:creationId xmlns:a16="http://schemas.microsoft.com/office/drawing/2014/main" id="{1901A1FD-AD10-48A9-949D-F83C40B6268C}"/>
              </a:ext>
            </a:extLst>
          </p:cNvPr>
          <p:cNvSpPr txBox="1"/>
          <p:nvPr/>
        </p:nvSpPr>
        <p:spPr>
          <a:xfrm>
            <a:off x="6236286" y="3087826"/>
            <a:ext cx="2910551" cy="646331"/>
          </a:xfrm>
          <a:prstGeom prst="rect">
            <a:avLst/>
          </a:prstGeom>
          <a:noFill/>
          <a:ln>
            <a:solidFill>
              <a:schemeClr val="tx1"/>
            </a:solidFill>
          </a:ln>
        </p:spPr>
        <p:txBody>
          <a:bodyPr wrap="square" rtlCol="0">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通过稀疏化</a:t>
            </a:r>
            <a:r>
              <a:rPr lang="zh-CN" altLang="en-US" dirty="0">
                <a:highlight>
                  <a:srgbClr val="FFFF00"/>
                </a:highlight>
                <a:latin typeface="Times New Roman" panose="02020603050405020304" pitchFamily="18" charset="0"/>
                <a:ea typeface="宋体" panose="02010600030101010101" pitchFamily="2" charset="-122"/>
                <a:sym typeface="Times New Roman" panose="02020603050405020304" pitchFamily="18" charset="0"/>
              </a:rPr>
              <a:t>广义的图扩散</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生成的新图构建的</a:t>
            </a:r>
          </a:p>
        </p:txBody>
      </p:sp>
      <p:sp>
        <p:nvSpPr>
          <p:cNvPr id="19" name="箭头: 下 18">
            <a:extLst>
              <a:ext uri="{FF2B5EF4-FFF2-40B4-BE49-F238E27FC236}">
                <a16:creationId xmlns:a16="http://schemas.microsoft.com/office/drawing/2014/main" id="{D5EF80D4-8DC5-4E8E-B009-DAA33D6A4934}"/>
              </a:ext>
            </a:extLst>
          </p:cNvPr>
          <p:cNvSpPr/>
          <p:nvPr/>
        </p:nvSpPr>
        <p:spPr>
          <a:xfrm>
            <a:off x="8534802" y="3412100"/>
            <a:ext cx="216976" cy="344626"/>
          </a:xfrm>
          <a:prstGeom prst="downArrow">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6F1173C-2EF0-4079-9DF8-66135741CB7A}"/>
                  </a:ext>
                </a:extLst>
              </p:cNvPr>
              <p:cNvSpPr txBox="1"/>
              <p:nvPr/>
            </p:nvSpPr>
            <p:spPr>
              <a:xfrm>
                <a:off x="641148" y="3779755"/>
                <a:ext cx="11308045" cy="2862322"/>
              </a:xfrm>
              <a:prstGeom prst="rect">
                <a:avLst/>
              </a:prstGeom>
              <a:noFill/>
              <a:ln>
                <a:solidFill>
                  <a:schemeClr val="tx1"/>
                </a:solidFill>
              </a:ln>
            </p:spPr>
            <p:txBody>
              <a:bodyPr wrap="square" rtlCol="0">
                <a:spAutoFit/>
              </a:bodyPr>
              <a:lstStyle/>
              <a:p>
                <a:r>
                  <a:rPr lang="en-US" altLang="zh-CN" dirty="0">
                    <a:latin typeface="Times New Roman" panose="02020603050405020304" pitchFamily="18" charset="0"/>
                    <a:ea typeface="宋体" panose="02010600030101010101" pitchFamily="2" charset="-122"/>
                    <a:sym typeface="Times New Roman" panose="02020603050405020304" pitchFamily="18" charset="0"/>
                  </a:rPr>
                  <a:t>Page Rank</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：利用网页简单的超链接来计算网页的分值，从而给网页进行排名的一种算法。</a:t>
                </a: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思想：估计悠闲的上网者分布在各个网页上的概率。</a:t>
                </a:r>
                <a:r>
                  <a:rPr lang="zh-CN" altLang="en-US"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顶点之间是随机游走的</a:t>
                </a:r>
              </a:p>
              <a:p>
                <a:pPr/>
                <a14:m>
                  <m:oMathPara xmlns:m="http://schemas.openxmlformats.org/officeDocument/2006/math">
                    <m:oMathParaPr>
                      <m:jc m:val="left"/>
                    </m:oMathParaPr>
                    <m:oMath xmlns:m="http://schemas.openxmlformats.org/officeDocument/2006/math">
                      <m:r>
                        <a:rPr lang="zh-CN" altLang="zh-CN" sz="1800"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模型：互联网</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zh-CN" altLang="zh-CN" sz="180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有向图，网页</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zh-CN" altLang="zh-CN" sz="180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节点</m:t>
                      </m:r>
                    </m:oMath>
                  </m:oMathPara>
                </a14:m>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sym typeface="Times New Roman" panose="02020603050405020304" pitchFamily="18" charset="0"/>
                  </a:rPr>
                  <a:t>Personalized PageRank</a:t>
                </a:r>
                <a:r>
                  <a:rPr lang="zh-CN" altLang="en-US" dirty="0">
                    <a:latin typeface="Times New Roman" panose="02020603050405020304" pitchFamily="18" charset="0"/>
                    <a:ea typeface="宋体" panose="02010600030101010101" pitchFamily="2" charset="-122"/>
                    <a:sym typeface="Times New Roman" panose="02020603050405020304" pitchFamily="18" charset="0"/>
                  </a:rPr>
                  <a:t>：顶点之间偏向于一组起始顶点（个性化）</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sym typeface="Times New Roman" panose="02020603050405020304" pitchFamily="18" charset="0"/>
                  </a:rPr>
                  <a:t>Heart kernel</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：局部扩散方法，相比</a:t>
                </a:r>
                <a:r>
                  <a:rPr lang="en-US" altLang="zh-CN" dirty="0">
                    <a:latin typeface="Times New Roman" panose="02020603050405020304" pitchFamily="18" charset="0"/>
                    <a:ea typeface="宋体" panose="02010600030101010101" pitchFamily="2" charset="-122"/>
                    <a:sym typeface="Times New Roman" panose="02020603050405020304" pitchFamily="18" charset="0"/>
                  </a:rPr>
                  <a:t>PPR</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将更大的权重放在了距离种子节点（扩散起点）较近的节点</a:t>
                </a:r>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46F1173C-2EF0-4079-9DF8-66135741CB7A}"/>
                  </a:ext>
                </a:extLst>
              </p:cNvPr>
              <p:cNvSpPr txBox="1">
                <a:spLocks noRot="1" noChangeAspect="1" noMove="1" noResize="1" noEditPoints="1" noAdjustHandles="1" noChangeArrowheads="1" noChangeShapeType="1" noTextEdit="1"/>
              </p:cNvSpPr>
              <p:nvPr/>
            </p:nvSpPr>
            <p:spPr>
              <a:xfrm>
                <a:off x="641148" y="3779755"/>
                <a:ext cx="11308045" cy="2862322"/>
              </a:xfrm>
              <a:prstGeom prst="rect">
                <a:avLst/>
              </a:prstGeom>
              <a:blipFill>
                <a:blip r:embed="rId4"/>
                <a:stretch>
                  <a:fillRect l="-377" t="-1271"/>
                </a:stretch>
              </a:blipFill>
              <a:ln>
                <a:solidFill>
                  <a:schemeClr val="tx1"/>
                </a:solidFill>
              </a:ln>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25FF2E03-627E-4A72-BEEA-650C09509A1B}"/>
              </a:ext>
            </a:extLst>
          </p:cNvPr>
          <p:cNvPicPr/>
          <p:nvPr/>
        </p:nvPicPr>
        <p:blipFill>
          <a:blip r:embed="rId5"/>
          <a:stretch>
            <a:fillRect/>
          </a:stretch>
        </p:blipFill>
        <p:spPr>
          <a:xfrm>
            <a:off x="9596901" y="3844766"/>
            <a:ext cx="1953951" cy="1744745"/>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8F1C0B8-591C-47D9-AD2C-46CA70C3EB28}"/>
                  </a:ext>
                </a:extLst>
              </p:cNvPr>
              <p:cNvSpPr txBox="1"/>
              <p:nvPr/>
            </p:nvSpPr>
            <p:spPr>
              <a:xfrm>
                <a:off x="6692168" y="4533093"/>
                <a:ext cx="2921921" cy="6181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𝑃</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𝐴</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𝑃</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𝐶</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f>
                        <m:f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𝑃</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𝐵</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2</m:t>
                          </m:r>
                        </m:den>
                      </m:f>
                    </m:oMath>
                  </m:oMathPara>
                </a14:m>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D8F1C0B8-591C-47D9-AD2C-46CA70C3EB28}"/>
                  </a:ext>
                </a:extLst>
              </p:cNvPr>
              <p:cNvSpPr txBox="1">
                <a:spLocks noRot="1" noChangeAspect="1" noMove="1" noResize="1" noEditPoints="1" noAdjustHandles="1" noChangeArrowheads="1" noChangeShapeType="1" noTextEdit="1"/>
              </p:cNvSpPr>
              <p:nvPr/>
            </p:nvSpPr>
            <p:spPr>
              <a:xfrm>
                <a:off x="6692168" y="4533093"/>
                <a:ext cx="2921921" cy="618118"/>
              </a:xfrm>
              <a:prstGeom prst="rect">
                <a:avLst/>
              </a:prstGeom>
              <a:blipFill>
                <a:blip r:embed="rId6"/>
                <a:stretch>
                  <a:fillRect/>
                </a:stretch>
              </a:blipFill>
            </p:spPr>
            <p:txBody>
              <a:bodyPr/>
              <a:lstStyle/>
              <a:p>
                <a:r>
                  <a:rPr lang="zh-CN" altLang="en-US">
                    <a:noFill/>
                  </a:rPr>
                  <a:t> </a:t>
                </a:r>
              </a:p>
            </p:txBody>
          </p:sp>
        </mc:Fallback>
      </mc:AlternateContent>
      <p:sp>
        <p:nvSpPr>
          <p:cNvPr id="23" name="箭头: 下 22">
            <a:extLst>
              <a:ext uri="{FF2B5EF4-FFF2-40B4-BE49-F238E27FC236}">
                <a16:creationId xmlns:a16="http://schemas.microsoft.com/office/drawing/2014/main" id="{094867FB-9409-4D46-9111-B54399FAF727}"/>
              </a:ext>
            </a:extLst>
          </p:cNvPr>
          <p:cNvSpPr/>
          <p:nvPr/>
        </p:nvSpPr>
        <p:spPr>
          <a:xfrm>
            <a:off x="4063686" y="2752186"/>
            <a:ext cx="216976" cy="344626"/>
          </a:xfrm>
          <a:prstGeom prst="downArrow">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4" name="文本框 23">
            <a:extLst>
              <a:ext uri="{FF2B5EF4-FFF2-40B4-BE49-F238E27FC236}">
                <a16:creationId xmlns:a16="http://schemas.microsoft.com/office/drawing/2014/main" id="{6BA6C57C-3603-4CBD-9446-EBC8E968BAC8}"/>
              </a:ext>
            </a:extLst>
          </p:cNvPr>
          <p:cNvSpPr txBox="1"/>
          <p:nvPr/>
        </p:nvSpPr>
        <p:spPr>
          <a:xfrm>
            <a:off x="3112888" y="3200109"/>
            <a:ext cx="2118572" cy="369332"/>
          </a:xfrm>
          <a:prstGeom prst="rect">
            <a:avLst/>
          </a:prstGeom>
          <a:noFill/>
          <a:ln>
            <a:solidFill>
              <a:schemeClr val="tx1"/>
            </a:solidFill>
          </a:ln>
        </p:spPr>
        <p:txBody>
          <a:bodyPr wrap="square" rtlCol="0">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图扩散卷积</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GDC</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67249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9AE117-E769-8417-FF2A-E1FD7D12A93E}"/>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5381" y="65708"/>
            <a:ext cx="1001728" cy="347019"/>
          </a:xfrm>
          <a:prstGeom prst="rect">
            <a:avLst/>
          </a:prstGeom>
        </p:spPr>
      </p:pic>
      <p:sp>
        <p:nvSpPr>
          <p:cNvPr id="59" name="矩形 58">
            <a:extLst>
              <a:ext uri="{FF2B5EF4-FFF2-40B4-BE49-F238E27FC236}">
                <a16:creationId xmlns:a16="http://schemas.microsoft.com/office/drawing/2014/main" id="{809D95B6-A3DC-C349-8CED-DA3637F51852}"/>
              </a:ext>
            </a:extLst>
          </p:cNvPr>
          <p:cNvSpPr/>
          <p:nvPr/>
        </p:nvSpPr>
        <p:spPr>
          <a:xfrm>
            <a:off x="8168479" y="111029"/>
            <a:ext cx="894839"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nvGrpSpPr>
          <p:cNvPr id="60" name="组合 59">
            <a:extLst>
              <a:ext uri="{FF2B5EF4-FFF2-40B4-BE49-F238E27FC236}">
                <a16:creationId xmlns:a16="http://schemas.microsoft.com/office/drawing/2014/main" id="{4C799238-78C6-9646-AE05-4BDC04988B51}"/>
              </a:ext>
            </a:extLst>
          </p:cNvPr>
          <p:cNvGrpSpPr/>
          <p:nvPr/>
        </p:nvGrpSpPr>
        <p:grpSpPr>
          <a:xfrm>
            <a:off x="6425986" y="61745"/>
            <a:ext cx="5227741" cy="384170"/>
            <a:chOff x="5151824" y="61745"/>
            <a:chExt cx="5227741" cy="384170"/>
          </a:xfrm>
        </p:grpSpPr>
        <p:sp>
          <p:nvSpPr>
            <p:cNvPr id="61" name="文本框 60">
              <a:extLst>
                <a:ext uri="{FF2B5EF4-FFF2-40B4-BE49-F238E27FC236}">
                  <a16:creationId xmlns:a16="http://schemas.microsoft.com/office/drawing/2014/main" id="{2E7B7ABD-73BE-C041-97EB-36B071606E06}"/>
                </a:ext>
              </a:extLst>
            </p:cNvPr>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62" name="文本框 61">
              <a:extLst>
                <a:ext uri="{FF2B5EF4-FFF2-40B4-BE49-F238E27FC236}">
                  <a16:creationId xmlns:a16="http://schemas.microsoft.com/office/drawing/2014/main" id="{85022A91-0102-DE41-88DE-A0BC700280CC}"/>
                </a:ext>
              </a:extLst>
            </p:cNvPr>
            <p:cNvSpPr txBox="1"/>
            <p:nvPr/>
          </p:nvSpPr>
          <p:spPr>
            <a:xfrm>
              <a:off x="6848096" y="61745"/>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63" name="文本框 62">
              <a:extLst>
                <a:ext uri="{FF2B5EF4-FFF2-40B4-BE49-F238E27FC236}">
                  <a16:creationId xmlns:a16="http://schemas.microsoft.com/office/drawing/2014/main" id="{BC2768D4-A981-454B-93E0-7279F8B334E3}"/>
                </a:ext>
              </a:extLst>
            </p:cNvPr>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64" name="文本框 63">
              <a:extLst>
                <a:ext uri="{FF2B5EF4-FFF2-40B4-BE49-F238E27FC236}">
                  <a16:creationId xmlns:a16="http://schemas.microsoft.com/office/drawing/2014/main" id="{B625F85F-1A11-934E-9639-D29ADDEB21B6}"/>
                </a:ext>
              </a:extLst>
            </p:cNvPr>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结论</a:t>
              </a:r>
            </a:p>
          </p:txBody>
        </p:sp>
        <p:grpSp>
          <p:nvGrpSpPr>
            <p:cNvPr id="65" name="组合 64">
              <a:extLst>
                <a:ext uri="{FF2B5EF4-FFF2-40B4-BE49-F238E27FC236}">
                  <a16:creationId xmlns:a16="http://schemas.microsoft.com/office/drawing/2014/main" id="{EDC1B54D-1CDE-1D4C-8EE9-D80821085E77}"/>
                </a:ext>
              </a:extLst>
            </p:cNvPr>
            <p:cNvGrpSpPr/>
            <p:nvPr/>
          </p:nvGrpSpPr>
          <p:grpSpPr>
            <a:xfrm>
              <a:off x="6791404" y="159486"/>
              <a:ext cx="2266094" cy="217845"/>
              <a:chOff x="6358270" y="115009"/>
              <a:chExt cx="2266094" cy="319206"/>
            </a:xfrm>
          </p:grpSpPr>
          <p:cxnSp>
            <p:nvCxnSpPr>
              <p:cNvPr id="66" name="直接连接符 43">
                <a:extLst>
                  <a:ext uri="{FF2B5EF4-FFF2-40B4-BE49-F238E27FC236}">
                    <a16:creationId xmlns:a16="http://schemas.microsoft.com/office/drawing/2014/main" id="{E5B7185A-F1E2-7F41-96AC-4CCA39D7773A}"/>
                  </a:ext>
                </a:extLst>
              </p:cNvPr>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44">
                <a:extLst>
                  <a:ext uri="{FF2B5EF4-FFF2-40B4-BE49-F238E27FC236}">
                    <a16:creationId xmlns:a16="http://schemas.microsoft.com/office/drawing/2014/main" id="{DF16CB8A-946D-A94F-8245-079631E2A834}"/>
                  </a:ext>
                </a:extLst>
              </p:cNvPr>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45">
                <a:extLst>
                  <a:ext uri="{FF2B5EF4-FFF2-40B4-BE49-F238E27FC236}">
                    <a16:creationId xmlns:a16="http://schemas.microsoft.com/office/drawing/2014/main" id="{7EB23882-C41C-E340-9898-08163482DDF2}"/>
                  </a:ext>
                </a:extLst>
              </p:cNvPr>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3" name="文本框 12">
            <a:extLst>
              <a:ext uri="{FF2B5EF4-FFF2-40B4-BE49-F238E27FC236}">
                <a16:creationId xmlns:a16="http://schemas.microsoft.com/office/drawing/2014/main" id="{5FAC2817-8009-2A91-FBC1-06C456932AFA}"/>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广义的图扩散</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6A905B2-9E83-43CB-AF7C-50AEE1B6DE7C}"/>
                  </a:ext>
                </a:extLst>
              </p:cNvPr>
              <p:cNvSpPr txBox="1"/>
              <p:nvPr/>
            </p:nvSpPr>
            <p:spPr>
              <a:xfrm>
                <a:off x="261224" y="1180951"/>
                <a:ext cx="11707863" cy="5109091"/>
              </a:xfrm>
              <a:prstGeom prst="rect">
                <a:avLst/>
              </a:prstGeom>
              <a:noFill/>
            </p:spPr>
            <p:txBody>
              <a:bodyPr wrap="square" rtlCol="0">
                <a:spAutoFit/>
              </a:bodyPr>
              <a:lstStyle/>
              <a:p>
                <a:pPr algn="just">
                  <a:lnSpc>
                    <a:spcPts val="2880"/>
                  </a:lnSpc>
                </a:pPr>
                <a:r>
                  <a:rPr lang="zh-CN" altLang="zh-CN" sz="18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通过</a:t>
                </a:r>
                <a:r>
                  <a:rPr lang="zh-CN" altLang="zh-CN" sz="1800" b="1"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扩散矩阵</a:t>
                </a:r>
                <a:r>
                  <a:rPr lang="zh-CN" altLang="zh-CN" sz="18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定义广义图扩散</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a:t>
                </a:r>
                <a14:m>
                  <m:oMath xmlns:m="http://schemas.openxmlformats.org/officeDocument/2006/math">
                    <m:r>
                      <a:rPr lang="en-US" altLang="zh-CN" sz="2400" b="1"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𝑺</m:t>
                    </m:r>
                    <m:r>
                      <a:rPr lang="en-US" altLang="zh-CN" sz="24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m:t>
                    </m:r>
                    <m:nary>
                      <m:naryPr>
                        <m:chr m:val="∑"/>
                        <m:limLoc m:val="undOvr"/>
                        <m:grow m:val="on"/>
                        <m:ctrlPr>
                          <a:rPr lang="zh-CN" altLang="zh-CN" sz="2400" i="1" kern="100">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naryPr>
                      <m:sub>
                        <m:r>
                          <a:rPr lang="en-US" altLang="zh-CN" sz="24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sz="24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=0</m:t>
                        </m:r>
                      </m:sub>
                      <m:sup>
                        <m:r>
                          <a:rPr lang="en-US" altLang="zh-CN" sz="2400"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m:t>
                        </m:r>
                      </m:sup>
                      <m:e>
                        <m:r>
                          <a:rPr lang="en-US" altLang="zh-CN" sz="24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 </m:t>
                        </m:r>
                      </m:e>
                    </m:nary>
                    <m:sSub>
                      <m:sSubPr>
                        <m:ctrlPr>
                          <a:rPr lang="zh-CN" altLang="zh-CN" sz="2400" i="1" kern="100">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4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𝜃</m:t>
                        </m:r>
                      </m:e>
                      <m:sub>
                        <m:r>
                          <a:rPr lang="en-US" altLang="zh-CN" sz="24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𝑘</m:t>
                        </m:r>
                      </m:sub>
                    </m:sSub>
                    <m:sSup>
                      <m:sSupPr>
                        <m:ctrlPr>
                          <a:rPr lang="zh-CN" altLang="zh-CN" sz="2400" i="1" kern="100">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24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𝑇</m:t>
                        </m:r>
                      </m:e>
                      <m:sup>
                        <m:r>
                          <a:rPr lang="en-US" altLang="zh-CN" sz="24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𝑘</m:t>
                        </m:r>
                      </m:sup>
                    </m:sSup>
                  </m:oMath>
                </a14:m>
                <a:endParaRPr lang="en-US" altLang="zh-CN" sz="2400" i="1"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algn="just">
                  <a:lnSpc>
                    <a:spcPts val="2880"/>
                  </a:lnSpc>
                </a:pPr>
                <a:r>
                  <a:rPr lang="zh-CN" altLang="zh-CN" kern="100" dirty="0">
                    <a:latin typeface="Times New Roman" panose="02020603050405020304" pitchFamily="18" charset="0"/>
                    <a:ea typeface="宋体" panose="02010600030101010101" pitchFamily="2" charset="-122"/>
                    <a:sym typeface="Times New Roman" panose="02020603050405020304" pitchFamily="18" charset="0"/>
                  </a:rPr>
                  <a:t>无向图</a:t>
                </a:r>
                <a14:m>
                  <m:oMath xmlns:m="http://schemas.openxmlformats.org/officeDocument/2006/math">
                    <m:r>
                      <a:rPr lang="en-US" altLang="zh-CN" i="1" kern="100">
                        <a:latin typeface="Cambria Math" panose="02040503050406030204" pitchFamily="18" charset="0"/>
                        <a:ea typeface="宋体" panose="02010600030101010101" pitchFamily="2" charset="-122"/>
                        <a:sym typeface="Times New Roman" panose="02020603050405020304" pitchFamily="18" charset="0"/>
                      </a:rPr>
                      <m:t>𝒢</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𝒱</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ℰ</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m:t>
                    </m:r>
                    <m:r>
                      <a:rPr lang="zh-CN" altLang="en-US" i="1" kern="100">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𝑁</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m:t>
                    </m:r>
                    <m:d>
                      <m:dPr>
                        <m:begChr m:val="|"/>
                        <m:endChr m:val="|"/>
                        <m:ctrlPr>
                          <a:rPr lang="zh-CN" altLang="zh-CN" i="1" kern="100">
                            <a:latin typeface="Cambria Math" panose="02040503050406030204" pitchFamily="18" charset="0"/>
                            <a:ea typeface="Cambria Math" panose="02040503050406030204" pitchFamily="18" charset="0"/>
                            <a:sym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sym typeface="Times New Roman" panose="02020603050405020304" pitchFamily="18" charset="0"/>
                          </a:rPr>
                          <m:t>𝒱</m:t>
                        </m:r>
                      </m:e>
                    </m:d>
                  </m:oMath>
                </a14:m>
                <a:r>
                  <a:rPr lang="zh-CN" altLang="zh-CN" kern="100" dirty="0">
                    <a:latin typeface="Times New Roman" panose="02020603050405020304" pitchFamily="18" charset="0"/>
                    <a:ea typeface="宋体" panose="02010600030101010101" pitchFamily="2" charset="-122"/>
                    <a:sym typeface="Times New Roman" panose="02020603050405020304" pitchFamily="18" charset="0"/>
                  </a:rPr>
                  <a:t>表示节点数，</a:t>
                </a:r>
                <a14:m>
                  <m:oMath xmlns:m="http://schemas.openxmlformats.org/officeDocument/2006/math">
                    <m:r>
                      <a:rPr lang="en-US" altLang="zh-CN" i="1" kern="100">
                        <a:latin typeface="Cambria Math" panose="02040503050406030204" pitchFamily="18" charset="0"/>
                        <a:ea typeface="宋体" panose="02010600030101010101" pitchFamily="2" charset="-122"/>
                        <a:sym typeface="Times New Roman" panose="02020603050405020304" pitchFamily="18" charset="0"/>
                      </a:rPr>
                      <m:t>𝐴</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sym typeface="Times New Roman" panose="02020603050405020304" pitchFamily="18" charset="0"/>
                          </a:rPr>
                          <m:t>ℝ</m:t>
                        </m:r>
                      </m:e>
                      <m:sup>
                        <m:r>
                          <a:rPr lang="en-US" altLang="zh-CN" i="1" kern="100">
                            <a:latin typeface="Cambria Math" panose="02040503050406030204" pitchFamily="18" charset="0"/>
                            <a:ea typeface="宋体" panose="02010600030101010101" pitchFamily="2" charset="-122"/>
                            <a:sym typeface="Times New Roman" panose="02020603050405020304" pitchFamily="18" charset="0"/>
                          </a:rPr>
                          <m:t>𝑁</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latin typeface="Cambria Math" panose="02040503050406030204" pitchFamily="18" charset="0"/>
                            <a:ea typeface="宋体" panose="02010600030101010101" pitchFamily="2" charset="-122"/>
                            <a:sym typeface="Times New Roman" panose="02020603050405020304" pitchFamily="18" charset="0"/>
                          </a:rPr>
                          <m:t>𝑁</m:t>
                        </m:r>
                      </m:sup>
                    </m:sSup>
                  </m:oMath>
                </a14:m>
                <a:r>
                  <a:rPr lang="zh-CN" altLang="zh-CN" kern="100" dirty="0">
                    <a:latin typeface="Times New Roman" panose="02020603050405020304" pitchFamily="18" charset="0"/>
                    <a:ea typeface="宋体" panose="02010600030101010101" pitchFamily="2" charset="-122"/>
                    <a:sym typeface="Times New Roman" panose="02020603050405020304" pitchFamily="18" charset="0"/>
                  </a:rPr>
                  <a:t>表示邻接矩阵</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i="1" kern="100" dirty="0">
                    <a:latin typeface="Times New Roman" panose="02020603050405020304" pitchFamily="18" charset="0"/>
                    <a:ea typeface="宋体" panose="02010600030101010101" pitchFamily="2" charset="-122"/>
                    <a:sym typeface="Times New Roman" panose="02020603050405020304" pitchFamily="18" charset="0"/>
                  </a:rPr>
                  <a:t>D</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度矩阵。</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gn="just">
                  <a:lnSpc>
                    <a:spcPts val="2880"/>
                  </a:lnSpc>
                </a:pPr>
                <a:endParaRPr lang="en-US" altLang="zh-CN" i="1" kern="1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gn="just">
                  <a:lnSpc>
                    <a:spcPts val="2880"/>
                  </a:lnSpc>
                  <a:buFont typeface="Wingdings" panose="05000000000000000000" pitchFamily="2" charset="2"/>
                  <a:buChar char="Ø"/>
                </a:pP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广义过渡矩阵</a:t>
                </a:r>
                <a:r>
                  <a:rPr lang="en-US" altLang="zh-CN" sz="2000" b="1" i="1" dirty="0">
                    <a:effectLst/>
                    <a:latin typeface="Times New Roman" panose="02020603050405020304" pitchFamily="18" charset="0"/>
                    <a:ea typeface="宋体" panose="02010600030101010101" pitchFamily="2" charset="-122"/>
                    <a:sym typeface="Times New Roman" panose="02020603050405020304" pitchFamily="18" charset="0"/>
                  </a:rPr>
                  <a:t> T</a:t>
                </a:r>
                <a:r>
                  <a:rPr lang="zh-CN" altLang="en-US" sz="2000" i="1"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i="1" dirty="0">
                  <a:latin typeface="Times New Roman" panose="02020603050405020304" pitchFamily="18" charset="0"/>
                  <a:ea typeface="宋体" panose="02010600030101010101" pitchFamily="2" charset="-122"/>
                  <a:sym typeface="Times New Roman" panose="02020603050405020304" pitchFamily="18" charset="0"/>
                </a:endParaRPr>
              </a:p>
              <a:p>
                <a:pPr>
                  <a:lnSpc>
                    <a:spcPts val="2880"/>
                  </a:lnSpc>
                </a:pPr>
                <a:r>
                  <a:rPr lang="en-US" altLang="zh-CN" sz="1800" i="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随机游走过渡矩阵</a:t>
                </a:r>
                <a14:m>
                  <m:oMath xmlns:m="http://schemas.openxmlformats.org/officeDocument/2006/math">
                    <m:sSub>
                      <m:sSubPr>
                        <m:ctrlPr>
                          <a:rPr lang="zh-CN" altLang="zh-CN" i="1">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𝑇</m:t>
                        </m:r>
                      </m:e>
                      <m:sub>
                        <m:r>
                          <m:rPr>
                            <m:sty m:val="p"/>
                          </m:rPr>
                          <a:rPr lang="en-US" altLang="zh-CN" sz="18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rw</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𝐴</m:t>
                    </m:r>
                    <m:sSup>
                      <m:sSupPr>
                        <m:ctrlPr>
                          <a:rPr lang="zh-CN" altLang="zh-CN" i="1">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𝐷</m:t>
                        </m:r>
                      </m:e>
                      <m: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m:t>
                        </m:r>
                      </m:sup>
                    </m:sSup>
                    <m:r>
                      <a:rPr lang="zh-CN" altLang="en-US" i="1">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oMath>
                </a14:m>
                <a:r>
                  <a:rPr lang="en-US" altLang="zh-CN" dirty="0">
                    <a:latin typeface="Times New Roman" panose="02020603050405020304" pitchFamily="18" charset="0"/>
                    <a:ea typeface="宋体" panose="02010600030101010101" pitchFamily="2" charset="-122"/>
                    <a:sym typeface="Times New Roman" panose="02020603050405020304" pitchFamily="18" charset="0"/>
                  </a:rPr>
                  <a:t>A</a:t>
                </a:r>
                <a:r>
                  <a:rPr lang="zh-CN" altLang="zh-CN" dirty="0">
                    <a:latin typeface="Times New Roman" panose="02020603050405020304" pitchFamily="18" charset="0"/>
                    <a:ea typeface="宋体" panose="02010600030101010101" pitchFamily="2" charset="-122"/>
                    <a:sym typeface="Times New Roman" panose="02020603050405020304" pitchFamily="18" charset="0"/>
                  </a:rPr>
                  <a:t>中添加（加权）自循环来调整随机游走，</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即懒惰随机游走</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ts val="2880"/>
                  </a:lnSpc>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sym typeface="Times New Roman" panose="02020603050405020304" pitchFamily="18" charset="0"/>
                            </a:rPr>
                          </m:ctrlPr>
                        </m:sSubPr>
                        <m:e>
                          <m:r>
                            <a:rPr lang="en-US" altLang="zh-CN" sz="2000" i="1">
                              <a:latin typeface="Cambria Math" panose="02040503050406030204" pitchFamily="18" charset="0"/>
                              <a:sym typeface="Times New Roman" panose="02020603050405020304" pitchFamily="18" charset="0"/>
                            </a:rPr>
                            <m:t>𝑇</m:t>
                          </m:r>
                        </m:e>
                        <m:sub>
                          <m:r>
                            <m:rPr>
                              <m:sty m:val="p"/>
                            </m:rPr>
                            <a:rPr lang="en-US" altLang="zh-CN" sz="2000">
                              <a:latin typeface="Cambria Math" panose="02040503050406030204" pitchFamily="18" charset="0"/>
                              <a:sym typeface="Times New Roman" panose="02020603050405020304" pitchFamily="18" charset="0"/>
                            </a:rPr>
                            <m:t>sym</m:t>
                          </m:r>
                        </m:sub>
                      </m:sSub>
                      <m:r>
                        <a:rPr lang="en-US" altLang="zh-CN" sz="2000" i="1">
                          <a:latin typeface="Cambria Math" panose="02040503050406030204" pitchFamily="18" charset="0"/>
                          <a:sym typeface="Times New Roman" panose="02020603050405020304" pitchFamily="18" charset="0"/>
                        </a:rPr>
                        <m:t>=(</m:t>
                      </m:r>
                      <m:sSub>
                        <m:sSubPr>
                          <m:ctrlPr>
                            <a:rPr lang="zh-CN" altLang="zh-CN" sz="2000" i="1">
                              <a:latin typeface="Cambria Math" panose="02040503050406030204" pitchFamily="18" charset="0"/>
                              <a:sym typeface="Times New Roman" panose="02020603050405020304" pitchFamily="18" charset="0"/>
                            </a:rPr>
                          </m:ctrlPr>
                        </m:sSubPr>
                        <m:e>
                          <m:r>
                            <a:rPr lang="en-US" altLang="zh-CN" sz="2000" i="1">
                              <a:latin typeface="Cambria Math" panose="02040503050406030204" pitchFamily="18" charset="0"/>
                              <a:sym typeface="Times New Roman" panose="02020603050405020304" pitchFamily="18" charset="0"/>
                            </a:rPr>
                            <m:t>𝑤</m:t>
                          </m:r>
                        </m:e>
                        <m:sub>
                          <m:r>
                            <m:rPr>
                              <m:sty m:val="p"/>
                            </m:rPr>
                            <a:rPr lang="en-US" altLang="zh-CN" sz="2000">
                              <a:latin typeface="Cambria Math" panose="02040503050406030204" pitchFamily="18" charset="0"/>
                              <a:sym typeface="Times New Roman" panose="02020603050405020304" pitchFamily="18" charset="0"/>
                            </a:rPr>
                            <m:t>loop</m:t>
                          </m:r>
                        </m:sub>
                      </m:sSub>
                      <m:sSub>
                        <m:sSubPr>
                          <m:ctrlPr>
                            <a:rPr lang="zh-CN" altLang="zh-CN" sz="2000" i="1">
                              <a:latin typeface="Cambria Math" panose="02040503050406030204" pitchFamily="18" charset="0"/>
                              <a:sym typeface="Times New Roman" panose="02020603050405020304" pitchFamily="18" charset="0"/>
                            </a:rPr>
                          </m:ctrlPr>
                        </m:sSubPr>
                        <m:e>
                          <m:r>
                            <a:rPr lang="en-US" altLang="zh-CN" sz="2000" b="1" i="1">
                              <a:latin typeface="Cambria Math" panose="02040503050406030204" pitchFamily="18" charset="0"/>
                              <a:sym typeface="Times New Roman" panose="02020603050405020304" pitchFamily="18" charset="0"/>
                            </a:rPr>
                            <m:t>𝑰</m:t>
                          </m:r>
                        </m:e>
                        <m:sub>
                          <m:r>
                            <a:rPr lang="en-US" altLang="zh-CN" sz="2000" i="1">
                              <a:latin typeface="Cambria Math" panose="02040503050406030204" pitchFamily="18" charset="0"/>
                              <a:sym typeface="Times New Roman" panose="02020603050405020304" pitchFamily="18" charset="0"/>
                            </a:rPr>
                            <m:t>𝑁</m:t>
                          </m:r>
                        </m:sub>
                      </m:sSub>
                      <m:r>
                        <a:rPr lang="en-US" altLang="zh-CN" sz="2000" i="1">
                          <a:latin typeface="Cambria Math" panose="02040503050406030204" pitchFamily="18" charset="0"/>
                          <a:sym typeface="Times New Roman" panose="02020603050405020304" pitchFamily="18" charset="0"/>
                        </a:rPr>
                        <m:t>+</m:t>
                      </m:r>
                      <m:r>
                        <a:rPr lang="en-US" altLang="zh-CN" sz="2000" i="1">
                          <a:latin typeface="Cambria Math" panose="02040503050406030204" pitchFamily="18" charset="0"/>
                          <a:sym typeface="Times New Roman" panose="02020603050405020304" pitchFamily="18" charset="0"/>
                        </a:rPr>
                        <m:t>𝐷</m:t>
                      </m:r>
                      <m:sSup>
                        <m:sSupPr>
                          <m:ctrlPr>
                            <a:rPr lang="zh-CN" altLang="zh-CN" sz="2000" i="1">
                              <a:latin typeface="Cambria Math" panose="02040503050406030204" pitchFamily="18" charset="0"/>
                              <a:sym typeface="Times New Roman" panose="02020603050405020304" pitchFamily="18" charset="0"/>
                            </a:rPr>
                          </m:ctrlPr>
                        </m:sSupPr>
                        <m:e>
                          <m:r>
                            <a:rPr lang="en-US" altLang="zh-CN" sz="2000" i="1">
                              <a:latin typeface="Cambria Math" panose="02040503050406030204" pitchFamily="18" charset="0"/>
                              <a:sym typeface="Times New Roman" panose="02020603050405020304" pitchFamily="18" charset="0"/>
                            </a:rPr>
                            <m:t>)</m:t>
                          </m:r>
                        </m:e>
                        <m:sup>
                          <m:r>
                            <a:rPr lang="en-US" altLang="zh-CN" sz="2000" i="1">
                              <a:latin typeface="Cambria Math" panose="02040503050406030204" pitchFamily="18" charset="0"/>
                              <a:sym typeface="Times New Roman" panose="02020603050405020304" pitchFamily="18" charset="0"/>
                            </a:rPr>
                            <m:t>−1/2</m:t>
                          </m:r>
                        </m:sup>
                      </m:sSup>
                      <m:r>
                        <a:rPr lang="en-US" altLang="zh-CN" sz="2000" i="1">
                          <a:latin typeface="Cambria Math" panose="02040503050406030204" pitchFamily="18" charset="0"/>
                          <a:sym typeface="Times New Roman" panose="02020603050405020304" pitchFamily="18" charset="0"/>
                        </a:rPr>
                        <m:t>(</m:t>
                      </m:r>
                      <m:sSub>
                        <m:sSubPr>
                          <m:ctrlPr>
                            <a:rPr lang="zh-CN" altLang="zh-CN" sz="2000" i="1">
                              <a:latin typeface="Cambria Math" panose="02040503050406030204" pitchFamily="18" charset="0"/>
                              <a:sym typeface="Times New Roman" panose="02020603050405020304" pitchFamily="18" charset="0"/>
                            </a:rPr>
                          </m:ctrlPr>
                        </m:sSubPr>
                        <m:e>
                          <m:r>
                            <a:rPr lang="en-US" altLang="zh-CN" sz="2000" i="1">
                              <a:latin typeface="Cambria Math" panose="02040503050406030204" pitchFamily="18" charset="0"/>
                              <a:sym typeface="Times New Roman" panose="02020603050405020304" pitchFamily="18" charset="0"/>
                            </a:rPr>
                            <m:t>𝑤</m:t>
                          </m:r>
                        </m:e>
                        <m:sub>
                          <m:r>
                            <m:rPr>
                              <m:sty m:val="p"/>
                            </m:rPr>
                            <a:rPr lang="en-US" altLang="zh-CN" sz="2000">
                              <a:latin typeface="Cambria Math" panose="02040503050406030204" pitchFamily="18" charset="0"/>
                              <a:sym typeface="Times New Roman" panose="02020603050405020304" pitchFamily="18" charset="0"/>
                            </a:rPr>
                            <m:t>loop</m:t>
                          </m:r>
                        </m:sub>
                      </m:sSub>
                      <m:sSub>
                        <m:sSubPr>
                          <m:ctrlPr>
                            <a:rPr lang="zh-CN" altLang="zh-CN" sz="2000" i="1">
                              <a:latin typeface="Cambria Math" panose="02040503050406030204" pitchFamily="18" charset="0"/>
                              <a:sym typeface="Times New Roman" panose="02020603050405020304" pitchFamily="18" charset="0"/>
                            </a:rPr>
                          </m:ctrlPr>
                        </m:sSubPr>
                        <m:e>
                          <m:r>
                            <a:rPr lang="en-US" altLang="zh-CN" sz="2000" b="1" i="1">
                              <a:latin typeface="Cambria Math" panose="02040503050406030204" pitchFamily="18" charset="0"/>
                              <a:sym typeface="Times New Roman" panose="02020603050405020304" pitchFamily="18" charset="0"/>
                            </a:rPr>
                            <m:t>𝑰</m:t>
                          </m:r>
                        </m:e>
                        <m:sub>
                          <m:r>
                            <a:rPr lang="en-US" altLang="zh-CN" sz="2000" i="1">
                              <a:latin typeface="Cambria Math" panose="02040503050406030204" pitchFamily="18" charset="0"/>
                              <a:sym typeface="Times New Roman" panose="02020603050405020304" pitchFamily="18" charset="0"/>
                            </a:rPr>
                            <m:t>𝑁</m:t>
                          </m:r>
                        </m:sub>
                      </m:sSub>
                      <m:r>
                        <a:rPr lang="en-US" altLang="zh-CN" sz="2000" i="1">
                          <a:latin typeface="Cambria Math" panose="02040503050406030204" pitchFamily="18" charset="0"/>
                          <a:sym typeface="Times New Roman" panose="02020603050405020304" pitchFamily="18" charset="0"/>
                        </a:rPr>
                        <m:t>+</m:t>
                      </m:r>
                      <m:r>
                        <a:rPr lang="en-US" altLang="zh-CN" sz="2000" i="1">
                          <a:latin typeface="Cambria Math" panose="02040503050406030204" pitchFamily="18" charset="0"/>
                          <a:sym typeface="Times New Roman" panose="02020603050405020304" pitchFamily="18" charset="0"/>
                        </a:rPr>
                        <m:t>𝐴</m:t>
                      </m:r>
                      <m:r>
                        <a:rPr lang="en-US" altLang="zh-CN" sz="2000" i="1">
                          <a:latin typeface="Cambria Math" panose="02040503050406030204" pitchFamily="18" charset="0"/>
                          <a:sym typeface="Times New Roman" panose="02020603050405020304" pitchFamily="18" charset="0"/>
                        </a:rPr>
                        <m:t>)(</m:t>
                      </m:r>
                      <m:sSub>
                        <m:sSubPr>
                          <m:ctrlPr>
                            <a:rPr lang="zh-CN" altLang="zh-CN" sz="2000" i="1">
                              <a:latin typeface="Cambria Math" panose="02040503050406030204" pitchFamily="18" charset="0"/>
                              <a:sym typeface="Times New Roman" panose="02020603050405020304" pitchFamily="18" charset="0"/>
                            </a:rPr>
                          </m:ctrlPr>
                        </m:sSubPr>
                        <m:e>
                          <m:r>
                            <a:rPr lang="en-US" altLang="zh-CN" sz="2000" i="1">
                              <a:latin typeface="Cambria Math" panose="02040503050406030204" pitchFamily="18" charset="0"/>
                              <a:sym typeface="Times New Roman" panose="02020603050405020304" pitchFamily="18" charset="0"/>
                            </a:rPr>
                            <m:t>𝑤</m:t>
                          </m:r>
                        </m:e>
                        <m:sub>
                          <m:r>
                            <m:rPr>
                              <m:sty m:val="p"/>
                            </m:rPr>
                            <a:rPr lang="en-US" altLang="zh-CN" sz="2000">
                              <a:latin typeface="Cambria Math" panose="02040503050406030204" pitchFamily="18" charset="0"/>
                              <a:sym typeface="Times New Roman" panose="02020603050405020304" pitchFamily="18" charset="0"/>
                            </a:rPr>
                            <m:t>loop</m:t>
                          </m:r>
                        </m:sub>
                      </m:sSub>
                      <m:sSub>
                        <m:sSubPr>
                          <m:ctrlPr>
                            <a:rPr lang="zh-CN" altLang="zh-CN" sz="2000" i="1">
                              <a:latin typeface="Cambria Math" panose="02040503050406030204" pitchFamily="18" charset="0"/>
                              <a:sym typeface="Times New Roman" panose="02020603050405020304" pitchFamily="18" charset="0"/>
                            </a:rPr>
                          </m:ctrlPr>
                        </m:sSubPr>
                        <m:e>
                          <m:r>
                            <a:rPr lang="en-US" altLang="zh-CN" sz="2000" b="1" i="1">
                              <a:latin typeface="Cambria Math" panose="02040503050406030204" pitchFamily="18" charset="0"/>
                              <a:sym typeface="Times New Roman" panose="02020603050405020304" pitchFamily="18" charset="0"/>
                            </a:rPr>
                            <m:t>𝑰</m:t>
                          </m:r>
                        </m:e>
                        <m:sub>
                          <m:r>
                            <a:rPr lang="en-US" altLang="zh-CN" sz="2000" i="1">
                              <a:latin typeface="Cambria Math" panose="02040503050406030204" pitchFamily="18" charset="0"/>
                              <a:sym typeface="Times New Roman" panose="02020603050405020304" pitchFamily="18" charset="0"/>
                            </a:rPr>
                            <m:t>𝑁</m:t>
                          </m:r>
                        </m:sub>
                      </m:sSub>
                      <m:r>
                        <a:rPr lang="en-US" altLang="zh-CN" sz="2000" i="1">
                          <a:latin typeface="Cambria Math" panose="02040503050406030204" pitchFamily="18" charset="0"/>
                          <a:sym typeface="Times New Roman" panose="02020603050405020304" pitchFamily="18" charset="0"/>
                        </a:rPr>
                        <m:t>+</m:t>
                      </m:r>
                      <m:r>
                        <a:rPr lang="en-US" altLang="zh-CN" sz="2000" i="1">
                          <a:latin typeface="Cambria Math" panose="02040503050406030204" pitchFamily="18" charset="0"/>
                          <a:sym typeface="Times New Roman" panose="02020603050405020304" pitchFamily="18" charset="0"/>
                        </a:rPr>
                        <m:t>𝐷</m:t>
                      </m:r>
                      <m:sSup>
                        <m:sSupPr>
                          <m:ctrlPr>
                            <a:rPr lang="zh-CN" altLang="zh-CN" sz="2000" i="1">
                              <a:latin typeface="Cambria Math" panose="02040503050406030204" pitchFamily="18" charset="0"/>
                              <a:sym typeface="Times New Roman" panose="02020603050405020304" pitchFamily="18" charset="0"/>
                            </a:rPr>
                          </m:ctrlPr>
                        </m:sSupPr>
                        <m:e>
                          <m:r>
                            <a:rPr lang="en-US" altLang="zh-CN" sz="2000" i="1">
                              <a:latin typeface="Cambria Math" panose="02040503050406030204" pitchFamily="18" charset="0"/>
                              <a:sym typeface="Times New Roman" panose="02020603050405020304" pitchFamily="18" charset="0"/>
                            </a:rPr>
                            <m:t>)</m:t>
                          </m:r>
                        </m:e>
                        <m:sup>
                          <m:r>
                            <a:rPr lang="en-US" altLang="zh-CN" sz="2000" i="1">
                              <a:latin typeface="Cambria Math" panose="02040503050406030204" pitchFamily="18" charset="0"/>
                              <a:sym typeface="Times New Roman" panose="02020603050405020304" pitchFamily="18" charset="0"/>
                            </a:rPr>
                            <m:t>−1/2</m:t>
                          </m:r>
                        </m:sup>
                      </m:sSup>
                    </m:oMath>
                  </m:oMathPara>
                </a14:m>
                <a:endParaRPr lang="en-US" alt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ts val="2880"/>
                  </a:lnSpc>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对称过渡矩阵</a:t>
                </a:r>
                <a:r>
                  <a:rPr lang="zh-CN" altLang="zh-CN" sz="18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14:m>
                  <m:oMath xmlns:m="http://schemas.openxmlformats.org/officeDocument/2006/math">
                    <m:sSub>
                      <m:sSubPr>
                        <m:ctrlPr>
                          <a:rPr lang="zh-CN" altLang="zh-CN" i="1">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𝑇</m:t>
                        </m:r>
                      </m:e>
                      <m:sub>
                        <m:r>
                          <m:rPr>
                            <m:sty m:val="p"/>
                          </m:rPr>
                          <a:rPr lang="en-US" altLang="zh-CN" sz="18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sym</m:t>
                        </m:r>
                      </m:sub>
                    </m:s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Sup>
                      <m:sSupPr>
                        <m:ctrlPr>
                          <a:rPr lang="zh-CN" altLang="zh-CN" i="1">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𝐷</m:t>
                        </m:r>
                      </m:e>
                      <m: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−1/2</m:t>
                        </m:r>
                      </m:sup>
                    </m:s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𝐴</m:t>
                    </m:r>
                    <m:sSup>
                      <m:sSupPr>
                        <m:ctrlPr>
                          <a:rPr lang="zh-CN" altLang="zh-CN" i="1">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𝐷</m:t>
                        </m:r>
                      </m:e>
                      <m: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−1/2</m:t>
                        </m:r>
                      </m:sup>
                    </m:sSup>
                  </m:oMath>
                </a14:m>
                <a:endParaRPr lang="en-US" altLang="zh-CN" b="1"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ts val="2880"/>
                  </a:lnSpc>
                  <a:buFont typeface="Wingdings" panose="05000000000000000000" pitchFamily="2" charset="2"/>
                  <a:buChar char="Ø"/>
                </a:pP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加权系数</a:t>
                </a:r>
                <a14:m>
                  <m:oMath xmlns:m="http://schemas.openxmlformats.org/officeDocument/2006/math">
                    <m:sSub>
                      <m:sSubPr>
                        <m:ctrlPr>
                          <a:rPr lang="zh-CN" altLang="zh-CN" sz="2000" b="1" i="1">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𝜽</m:t>
                        </m:r>
                      </m:e>
                      <m:sub>
                        <m:r>
                          <a:rPr lang="en-US" altLang="zh-CN" sz="2000" b="1"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𝒌</m:t>
                        </m:r>
                      </m:sub>
                    </m:sSub>
                  </m:oMath>
                </a14:m>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ts val="2880"/>
                  </a:lnSpc>
                </a:pPr>
                <a:r>
                  <a:rPr lang="en-US" altLang="zh-CN" dirty="0">
                    <a:latin typeface="Times New Roman" panose="02020603050405020304" pitchFamily="18" charset="0"/>
                    <a:ea typeface="宋体" panose="02010600030101010101" pitchFamily="2" charset="-122"/>
                    <a:sym typeface="Times New Roman" panose="02020603050405020304" pitchFamily="18" charset="0"/>
                  </a:rPr>
                  <a:t>     PPR     </a:t>
                </a:r>
                <a14:m>
                  <m:oMath xmlns:m="http://schemas.openxmlformats.org/officeDocument/2006/math">
                    <m:r>
                      <a:rPr lang="en-US" altLang="zh-CN" i="1">
                        <a:latin typeface="Cambria Math" panose="02040503050406030204" pitchFamily="18" charset="0"/>
                        <a:sym typeface="Times New Roman" panose="02020603050405020304" pitchFamily="18" charset="0"/>
                      </a:rPr>
                      <m:t>𝑇</m:t>
                    </m:r>
                    <m:r>
                      <a:rPr lang="en-US" altLang="zh-CN" i="1">
                        <a:latin typeface="Cambria Math" panose="02040503050406030204" pitchFamily="18" charset="0"/>
                        <a:sym typeface="Times New Roman" panose="02020603050405020304" pitchFamily="18" charset="0"/>
                      </a:rPr>
                      <m:t>=</m:t>
                    </m:r>
                    <m:sSub>
                      <m:sSubPr>
                        <m:ctrlPr>
                          <a:rPr lang="zh-CN" altLang="zh-CN" i="1">
                            <a:latin typeface="Cambria Math" panose="02040503050406030204" pitchFamily="18" charset="0"/>
                            <a:sym typeface="Times New Roman" panose="02020603050405020304" pitchFamily="18" charset="0"/>
                          </a:rPr>
                        </m:ctrlPr>
                      </m:sSubPr>
                      <m:e>
                        <m:r>
                          <a:rPr lang="en-US" altLang="zh-CN" i="1">
                            <a:latin typeface="Cambria Math" panose="02040503050406030204" pitchFamily="18" charset="0"/>
                            <a:sym typeface="Times New Roman" panose="02020603050405020304" pitchFamily="18" charset="0"/>
                          </a:rPr>
                          <m:t>𝑇</m:t>
                        </m:r>
                      </m:e>
                      <m:sub>
                        <m:r>
                          <m:rPr>
                            <m:sty m:val="p"/>
                          </m:rPr>
                          <a:rPr lang="en-US" altLang="zh-CN">
                            <a:latin typeface="Cambria Math" panose="02040503050406030204" pitchFamily="18" charset="0"/>
                            <a:sym typeface="Times New Roman" panose="02020603050405020304" pitchFamily="18" charset="0"/>
                          </a:rPr>
                          <m:t>rw</m:t>
                        </m:r>
                      </m:sub>
                    </m:sSub>
                    <m:r>
                      <a:rPr lang="en-US" altLang="zh-CN" b="0" i="0" smtClean="0">
                        <a:latin typeface="Cambria Math" panose="02040503050406030204" pitchFamily="18" charset="0"/>
                        <a:sym typeface="Times New Roman" panose="02020603050405020304" pitchFamily="18" charset="0"/>
                      </a:rPr>
                      <m:t>  ,    </m:t>
                    </m:r>
                    <m:sSubSup>
                      <m:sSubSupPr>
                        <m:ctrlPr>
                          <a:rPr lang="zh-CN" altLang="zh-CN" i="1">
                            <a:latin typeface="Cambria Math" panose="02040503050406030204" pitchFamily="18" charset="0"/>
                            <a:sym typeface="Times New Roman" panose="02020603050405020304" pitchFamily="18" charset="0"/>
                          </a:rPr>
                        </m:ctrlPr>
                      </m:sSubSupPr>
                      <m:e>
                        <m:r>
                          <a:rPr lang="en-US" altLang="zh-CN" i="1">
                            <a:latin typeface="Cambria Math" panose="02040503050406030204" pitchFamily="18" charset="0"/>
                            <a:sym typeface="Times New Roman" panose="02020603050405020304" pitchFamily="18" charset="0"/>
                          </a:rPr>
                          <m:t>𝜃</m:t>
                        </m:r>
                      </m:e>
                      <m:sub>
                        <m:r>
                          <a:rPr lang="en-US" altLang="zh-CN" i="1">
                            <a:latin typeface="Cambria Math" panose="02040503050406030204" pitchFamily="18" charset="0"/>
                            <a:sym typeface="Times New Roman" panose="02020603050405020304" pitchFamily="18" charset="0"/>
                          </a:rPr>
                          <m:t>𝑘</m:t>
                        </m:r>
                      </m:sub>
                      <m:sup>
                        <m:r>
                          <m:rPr>
                            <m:sty m:val="p"/>
                          </m:rPr>
                          <a:rPr lang="en-US" altLang="zh-CN">
                            <a:latin typeface="Cambria Math" panose="02040503050406030204" pitchFamily="18" charset="0"/>
                            <a:sym typeface="Times New Roman" panose="02020603050405020304" pitchFamily="18" charset="0"/>
                          </a:rPr>
                          <m:t>PPR</m:t>
                        </m:r>
                      </m:sup>
                    </m:sSubSup>
                    <m:r>
                      <a:rPr lang="en-US" altLang="zh-CN" i="1">
                        <a:latin typeface="Cambria Math" panose="02040503050406030204" pitchFamily="18" charset="0"/>
                        <a:sym typeface="Times New Roman" panose="02020603050405020304" pitchFamily="18" charset="0"/>
                      </a:rPr>
                      <m:t>=</m:t>
                    </m:r>
                    <m:r>
                      <a:rPr lang="en-US" altLang="zh-CN" i="1">
                        <a:latin typeface="Cambria Math" panose="02040503050406030204" pitchFamily="18" charset="0"/>
                        <a:sym typeface="Times New Roman" panose="02020603050405020304" pitchFamily="18" charset="0"/>
                      </a:rPr>
                      <m:t>𝛼</m:t>
                    </m:r>
                    <m:r>
                      <a:rPr lang="en-US" altLang="zh-CN" i="1">
                        <a:latin typeface="Cambria Math" panose="02040503050406030204" pitchFamily="18" charset="0"/>
                        <a:sym typeface="Times New Roman" panose="02020603050405020304" pitchFamily="18" charset="0"/>
                      </a:rPr>
                      <m:t>(1−</m:t>
                    </m:r>
                    <m:r>
                      <a:rPr lang="en-US" altLang="zh-CN" i="1">
                        <a:latin typeface="Cambria Math" panose="02040503050406030204" pitchFamily="18" charset="0"/>
                        <a:sym typeface="Times New Roman" panose="02020603050405020304" pitchFamily="18" charset="0"/>
                      </a:rPr>
                      <m:t>𝛼</m:t>
                    </m:r>
                    <m:sSup>
                      <m:sSupPr>
                        <m:ctrlPr>
                          <a:rPr lang="zh-CN" altLang="zh-CN" i="1">
                            <a:latin typeface="Cambria Math" panose="02040503050406030204" pitchFamily="18" charset="0"/>
                            <a:sym typeface="Times New Roman" panose="02020603050405020304" pitchFamily="18" charset="0"/>
                          </a:rPr>
                        </m:ctrlPr>
                      </m:sSupPr>
                      <m:e>
                        <m:r>
                          <a:rPr lang="en-US" altLang="zh-CN" i="1">
                            <a:latin typeface="Cambria Math" panose="02040503050406030204" pitchFamily="18" charset="0"/>
                            <a:sym typeface="Times New Roman" panose="02020603050405020304" pitchFamily="18" charset="0"/>
                          </a:rPr>
                          <m:t>)</m:t>
                        </m:r>
                      </m:e>
                      <m:sup>
                        <m:r>
                          <a:rPr lang="en-US" altLang="zh-CN" i="1">
                            <a:latin typeface="Cambria Math" panose="02040503050406030204" pitchFamily="18" charset="0"/>
                            <a:sym typeface="Times New Roman" panose="02020603050405020304" pitchFamily="18" charset="0"/>
                          </a:rPr>
                          <m:t>𝑘</m:t>
                        </m:r>
                      </m:sup>
                    </m:sSup>
                    <m:r>
                      <a:rPr lang="en-US" altLang="zh-CN" b="0" i="0" smtClean="0">
                        <a:latin typeface="Cambria Math" panose="02040503050406030204" pitchFamily="18" charset="0"/>
                        <a:sym typeface="Times New Roman" panose="02020603050405020304" pitchFamily="18" charset="0"/>
                      </a:rPr>
                      <m:t>   </m:t>
                    </m:r>
                  </m:oMath>
                </a14:m>
                <a:r>
                  <a:rPr lang="en-US" altLang="zh-CN" dirty="0">
                    <a:latin typeface="Times New Roman" panose="02020603050405020304" pitchFamily="18" charset="0"/>
                    <a:ea typeface="宋体" panose="02010600030101010101" pitchFamily="2" charset="-122"/>
                    <a:sym typeface="Times New Roman" panose="02020603050405020304" pitchFamily="18" charset="0"/>
                  </a:rPr>
                  <a:t> </a:t>
                </a:r>
                <a:r>
                  <a:rPr lang="zh-CN" altLang="zh-CN" dirty="0">
                    <a:latin typeface="Times New Roman" panose="02020603050405020304" pitchFamily="18" charset="0"/>
                    <a:ea typeface="宋体" panose="02010600030101010101" pitchFamily="2" charset="-122"/>
                    <a:sym typeface="Times New Roman" panose="02020603050405020304" pitchFamily="18" charset="0"/>
                  </a:rPr>
                  <a:t>远距传输概率</a:t>
                </a:r>
                <a14:m>
                  <m:oMath xmlns:m="http://schemas.openxmlformats.org/officeDocument/2006/math">
                    <m:r>
                      <a:rPr lang="en-US" altLang="zh-CN" i="1">
                        <a:latin typeface="Cambria Math" panose="02040503050406030204" pitchFamily="18" charset="0"/>
                        <a:sym typeface="Times New Roman" panose="02020603050405020304" pitchFamily="18" charset="0"/>
                      </a:rPr>
                      <m:t>𝛼</m:t>
                    </m:r>
                    <m:r>
                      <a:rPr lang="en-US" altLang="zh-CN" i="1">
                        <a:latin typeface="Cambria Math" panose="02040503050406030204" pitchFamily="18" charset="0"/>
                        <a:sym typeface="Times New Roman" panose="02020603050405020304" pitchFamily="18" charset="0"/>
                      </a:rPr>
                      <m:t>∈(0,1)</m:t>
                    </m:r>
                  </m:oMath>
                </a14:m>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nSpc>
                    <a:spcPts val="2880"/>
                  </a:lnSpc>
                </a:pPr>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heart kernl  </a:t>
                </a:r>
                <a14:m>
                  <m:oMath xmlns:m="http://schemas.openxmlformats.org/officeDocument/2006/math">
                    <m:r>
                      <a:rPr lang="en-US" altLang="zh-CN" sz="1800" b="0" i="0"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  </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𝑇</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𝑇</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rw</m:t>
                        </m:r>
                      </m:sub>
                    </m:sSub>
                    <m:r>
                      <a:rPr lang="en-US" altLang="zh-CN" sz="1800" b="0" i="0" smtClean="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   ,  </m:t>
                    </m:r>
                    <m:sSubSup>
                      <m:sSub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sub>
                      <m:sup>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HK</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𝑒</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𝑡</m:t>
                        </m:r>
                      </m:sup>
                    </m:sSup>
                    <m:f>
                      <m:f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fPr>
                      <m:num>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𝑡</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sup>
                        </m:sSup>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den>
                    </m:f>
                  </m:oMath>
                </a14:m>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扩散时间为</a:t>
                </a:r>
                <a:r>
                  <a:rPr lang="en-US" altLang="zh-CN" sz="1800" i="1" dirty="0">
                    <a:effectLst/>
                    <a:latin typeface="Times New Roman" panose="02020603050405020304" pitchFamily="18" charset="0"/>
                    <a:ea typeface="宋体" panose="02010600030101010101" pitchFamily="2" charset="-122"/>
                    <a:sym typeface="Times New Roman" panose="02020603050405020304" pitchFamily="18" charset="0"/>
                  </a:rPr>
                  <a:t> t </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a:lnSpc>
                    <a:spcPts val="2880"/>
                  </a:lnSpc>
                </a:pPr>
                <a:r>
                  <a:rPr lang="en-US" altLang="zh-CN" sz="1800" i="1" kern="100" dirty="0">
                    <a:effectLst/>
                    <a:latin typeface="Times New Roman" panose="02020603050405020304" pitchFamily="18" charset="0"/>
                    <a:ea typeface="宋体" panose="02010600030101010101" pitchFamily="2" charset="-122"/>
                    <a:sym typeface="Times New Roman" panose="02020603050405020304" pitchFamily="18" charset="0"/>
                  </a:rPr>
                  <a:t>     </a:t>
                </a:r>
                <a:r>
                  <a:rPr lang="en-US" altLang="zh-CN" sz="1800" i="1" kern="100" dirty="0" err="1">
                    <a:effectLst/>
                    <a:latin typeface="Times New Roman" panose="02020603050405020304" pitchFamily="18" charset="0"/>
                    <a:ea typeface="宋体" panose="02010600030101010101" pitchFamily="2" charset="-122"/>
                    <a:sym typeface="Times New Roman" panose="02020603050405020304" pitchFamily="18" charset="0"/>
                  </a:rPr>
                  <a:t>Kipf</a:t>
                </a:r>
                <a:r>
                  <a:rPr lang="en-US" altLang="zh-CN" sz="1800" i="1" kern="100" dirty="0">
                    <a:effectLst/>
                    <a:latin typeface="Times New Roman" panose="02020603050405020304" pitchFamily="18" charset="0"/>
                    <a:ea typeface="宋体" panose="02010600030101010101" pitchFamily="2" charset="-122"/>
                    <a:sym typeface="Times New Roman" panose="02020603050405020304" pitchFamily="18" charset="0"/>
                  </a:rPr>
                  <a:t> &amp; Welling</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提出的近似图卷积，当</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𝜃</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=1</m:t>
                    </m:r>
                    <m:r>
                      <m:rPr>
                        <m:sty m:val="p"/>
                      </m:rPr>
                      <a:rPr lang="en-US" altLang="zh-CN" sz="1800" kern="100">
                        <a:effectLst/>
                        <a:latin typeface="Cambria Math" panose="02040503050406030204" pitchFamily="18" charset="0"/>
                        <a:ea typeface="宋体" panose="02010600030101010101" pitchFamily="2" charset="-122"/>
                        <a:sym typeface="Times New Roman" panose="02020603050405020304" pitchFamily="18" charset="0"/>
                      </a:rPr>
                      <m:t>and</m:t>
                    </m:r>
                    <m:sSub>
                      <m:sSub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𝜃</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𝑘</m:t>
                        </m:r>
                      </m:sub>
                    </m:s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=0</m:t>
                    </m:r>
                    <m:r>
                      <m:rPr>
                        <m:sty m:val="p"/>
                      </m:rPr>
                      <a:rPr lang="en-US" altLang="zh-CN" sz="1800" kern="100">
                        <a:effectLst/>
                        <a:latin typeface="Cambria Math" panose="02040503050406030204" pitchFamily="18" charset="0"/>
                        <a:ea typeface="宋体" panose="02010600030101010101" pitchFamily="2" charset="-122"/>
                        <a:sym typeface="Times New Roman" panose="02020603050405020304" pitchFamily="18" charset="0"/>
                      </a:rPr>
                      <m:t>for</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≠1</m:t>
                    </m:r>
                  </m:oMath>
                </a14:m>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使用</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𝑇</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accPr>
                          <m:e>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𝑇</m:t>
                            </m:r>
                          </m:e>
                        </m:acc>
                      </m:e>
                      <m:sub>
                        <m:r>
                          <m:rPr>
                            <m:sty m:val="p"/>
                          </m:rPr>
                          <a:rPr lang="en-US" altLang="zh-CN" sz="1800" kern="100">
                            <a:effectLst/>
                            <a:latin typeface="Cambria Math" panose="02040503050406030204" pitchFamily="18" charset="0"/>
                            <a:ea typeface="宋体" panose="02010600030101010101" pitchFamily="2" charset="-122"/>
                            <a:sym typeface="Times New Roman" panose="02020603050405020304" pitchFamily="18" charset="0"/>
                          </a:rPr>
                          <m:t>sym</m:t>
                        </m:r>
                      </m:sub>
                    </m:sSub>
                    <m:r>
                      <m:rPr>
                        <m:sty m:val="p"/>
                      </m:rPr>
                      <a:rPr lang="en-US" altLang="zh-CN" sz="1800" kern="100">
                        <a:effectLst/>
                        <a:latin typeface="Cambria Math" panose="02040503050406030204" pitchFamily="18" charset="0"/>
                        <a:ea typeface="宋体" panose="02010600030101010101" pitchFamily="2" charset="-122"/>
                        <a:sym typeface="Times New Roman" panose="02020603050405020304" pitchFamily="18" charset="0"/>
                      </a:rPr>
                      <m:t>with</m:t>
                    </m:r>
                    <m:sSub>
                      <m:sSub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𝑤</m:t>
                        </m:r>
                      </m:e>
                      <m:sub>
                        <m:r>
                          <m:rPr>
                            <m:sty m:val="p"/>
                          </m:rPr>
                          <a:rPr lang="en-US" altLang="zh-CN" sz="1800" kern="100">
                            <a:effectLst/>
                            <a:latin typeface="Cambria Math" panose="02040503050406030204" pitchFamily="18" charset="0"/>
                            <a:ea typeface="宋体" panose="02010600030101010101" pitchFamily="2" charset="-122"/>
                            <a:sym typeface="Times New Roman" panose="02020603050405020304" pitchFamily="18" charset="0"/>
                          </a:rPr>
                          <m:t>loop</m:t>
                        </m:r>
                      </m:sub>
                    </m:s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=1</m:t>
                    </m:r>
                  </m:oMath>
                </a14:m>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nSpc>
                    <a:spcPts val="2880"/>
                  </a:lnSpc>
                </a:pP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其他方法：将优化稀疏类似于</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b="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𝜃</m:t>
                        </m:r>
                      </m:e>
                      <m:sub>
                        <m:r>
                          <a:rPr lang="en-US" altLang="zh-CN" sz="1800" b="0"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sub>
                    </m:sSub>
                  </m:oMath>
                </a14:m>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的方法作为其训练过程的一部分，但表现差于上述简单系数。</a:t>
                </a:r>
                <a:endPar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buFont typeface="Wingdings" panose="05000000000000000000" pitchFamily="2" charset="2"/>
                  <a:buChar char="Ø"/>
                </a:pPr>
                <a:endParaRPr lang="zh-CN" altLang="en-US" b="1"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F6A905B2-9E83-43CB-AF7C-50AEE1B6DE7C}"/>
                  </a:ext>
                </a:extLst>
              </p:cNvPr>
              <p:cNvSpPr txBox="1">
                <a:spLocks noRot="1" noChangeAspect="1" noMove="1" noResize="1" noEditPoints="1" noAdjustHandles="1" noChangeArrowheads="1" noChangeShapeType="1" noTextEdit="1"/>
              </p:cNvSpPr>
              <p:nvPr/>
            </p:nvSpPr>
            <p:spPr>
              <a:xfrm>
                <a:off x="261224" y="1180951"/>
                <a:ext cx="11707863" cy="5109091"/>
              </a:xfrm>
              <a:prstGeom prst="rect">
                <a:avLst/>
              </a:prstGeom>
              <a:blipFill>
                <a:blip r:embed="rId4"/>
                <a:stretch>
                  <a:fillRect l="-4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219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9AE117-E769-8417-FF2A-E1FD7D12A93E}"/>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5381" y="65708"/>
            <a:ext cx="1001728" cy="347019"/>
          </a:xfrm>
          <a:prstGeom prst="rect">
            <a:avLst/>
          </a:prstGeom>
        </p:spPr>
      </p:pic>
      <p:sp>
        <p:nvSpPr>
          <p:cNvPr id="59" name="矩形 58">
            <a:extLst>
              <a:ext uri="{FF2B5EF4-FFF2-40B4-BE49-F238E27FC236}">
                <a16:creationId xmlns:a16="http://schemas.microsoft.com/office/drawing/2014/main" id="{809D95B6-A3DC-C349-8CED-DA3637F51852}"/>
              </a:ext>
            </a:extLst>
          </p:cNvPr>
          <p:cNvSpPr/>
          <p:nvPr/>
        </p:nvSpPr>
        <p:spPr>
          <a:xfrm>
            <a:off x="8168479" y="111029"/>
            <a:ext cx="894839"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nvGrpSpPr>
          <p:cNvPr id="60" name="组合 59">
            <a:extLst>
              <a:ext uri="{FF2B5EF4-FFF2-40B4-BE49-F238E27FC236}">
                <a16:creationId xmlns:a16="http://schemas.microsoft.com/office/drawing/2014/main" id="{4C799238-78C6-9646-AE05-4BDC04988B51}"/>
              </a:ext>
            </a:extLst>
          </p:cNvPr>
          <p:cNvGrpSpPr/>
          <p:nvPr/>
        </p:nvGrpSpPr>
        <p:grpSpPr>
          <a:xfrm>
            <a:off x="6425986" y="61745"/>
            <a:ext cx="5227741" cy="384170"/>
            <a:chOff x="5151824" y="61745"/>
            <a:chExt cx="5227741" cy="384170"/>
          </a:xfrm>
        </p:grpSpPr>
        <p:sp>
          <p:nvSpPr>
            <p:cNvPr id="61" name="文本框 60">
              <a:extLst>
                <a:ext uri="{FF2B5EF4-FFF2-40B4-BE49-F238E27FC236}">
                  <a16:creationId xmlns:a16="http://schemas.microsoft.com/office/drawing/2014/main" id="{2E7B7ABD-73BE-C041-97EB-36B071606E06}"/>
                </a:ext>
              </a:extLst>
            </p:cNvPr>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62" name="文本框 61">
              <a:extLst>
                <a:ext uri="{FF2B5EF4-FFF2-40B4-BE49-F238E27FC236}">
                  <a16:creationId xmlns:a16="http://schemas.microsoft.com/office/drawing/2014/main" id="{85022A91-0102-DE41-88DE-A0BC700280CC}"/>
                </a:ext>
              </a:extLst>
            </p:cNvPr>
            <p:cNvSpPr txBox="1"/>
            <p:nvPr/>
          </p:nvSpPr>
          <p:spPr>
            <a:xfrm>
              <a:off x="6848096" y="61745"/>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63" name="文本框 62">
              <a:extLst>
                <a:ext uri="{FF2B5EF4-FFF2-40B4-BE49-F238E27FC236}">
                  <a16:creationId xmlns:a16="http://schemas.microsoft.com/office/drawing/2014/main" id="{BC2768D4-A981-454B-93E0-7279F8B334E3}"/>
                </a:ext>
              </a:extLst>
            </p:cNvPr>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64" name="文本框 63">
              <a:extLst>
                <a:ext uri="{FF2B5EF4-FFF2-40B4-BE49-F238E27FC236}">
                  <a16:creationId xmlns:a16="http://schemas.microsoft.com/office/drawing/2014/main" id="{B625F85F-1A11-934E-9639-D29ADDEB21B6}"/>
                </a:ext>
              </a:extLst>
            </p:cNvPr>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结论</a:t>
              </a:r>
            </a:p>
          </p:txBody>
        </p:sp>
        <p:grpSp>
          <p:nvGrpSpPr>
            <p:cNvPr id="65" name="组合 64">
              <a:extLst>
                <a:ext uri="{FF2B5EF4-FFF2-40B4-BE49-F238E27FC236}">
                  <a16:creationId xmlns:a16="http://schemas.microsoft.com/office/drawing/2014/main" id="{EDC1B54D-1CDE-1D4C-8EE9-D80821085E77}"/>
                </a:ext>
              </a:extLst>
            </p:cNvPr>
            <p:cNvGrpSpPr/>
            <p:nvPr/>
          </p:nvGrpSpPr>
          <p:grpSpPr>
            <a:xfrm>
              <a:off x="6791404" y="159486"/>
              <a:ext cx="2266094" cy="217845"/>
              <a:chOff x="6358270" y="115009"/>
              <a:chExt cx="2266094" cy="319206"/>
            </a:xfrm>
          </p:grpSpPr>
          <p:cxnSp>
            <p:nvCxnSpPr>
              <p:cNvPr id="66" name="直接连接符 43">
                <a:extLst>
                  <a:ext uri="{FF2B5EF4-FFF2-40B4-BE49-F238E27FC236}">
                    <a16:creationId xmlns:a16="http://schemas.microsoft.com/office/drawing/2014/main" id="{E5B7185A-F1E2-7F41-96AC-4CCA39D7773A}"/>
                  </a:ext>
                </a:extLst>
              </p:cNvPr>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44">
                <a:extLst>
                  <a:ext uri="{FF2B5EF4-FFF2-40B4-BE49-F238E27FC236}">
                    <a16:creationId xmlns:a16="http://schemas.microsoft.com/office/drawing/2014/main" id="{DF16CB8A-946D-A94F-8245-079631E2A834}"/>
                  </a:ext>
                </a:extLst>
              </p:cNvPr>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45">
                <a:extLst>
                  <a:ext uri="{FF2B5EF4-FFF2-40B4-BE49-F238E27FC236}">
                    <a16:creationId xmlns:a16="http://schemas.microsoft.com/office/drawing/2014/main" id="{7EB23882-C41C-E340-9898-08163482DDF2}"/>
                  </a:ext>
                </a:extLst>
              </p:cNvPr>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3" name="文本框 12">
            <a:extLst>
              <a:ext uri="{FF2B5EF4-FFF2-40B4-BE49-F238E27FC236}">
                <a16:creationId xmlns:a16="http://schemas.microsoft.com/office/drawing/2014/main" id="{5FAC2817-8009-2A91-FBC1-06C456932AFA}"/>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图扩散卷积</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17" name="图片 16" descr="GDC process">
            <a:extLst>
              <a:ext uri="{FF2B5EF4-FFF2-40B4-BE49-F238E27FC236}">
                <a16:creationId xmlns:a16="http://schemas.microsoft.com/office/drawing/2014/main" id="{9ADB0885-0CA4-49D6-AE01-280E5E323EB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954" y="1324665"/>
            <a:ext cx="8446359" cy="3570891"/>
          </a:xfrm>
          <a:prstGeom prst="rect">
            <a:avLst/>
          </a:prstGeom>
          <a:noFill/>
          <a:ln>
            <a:noFill/>
          </a:ln>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65729CF-F9E1-4BFE-921B-C3ED6795EDA8}"/>
                  </a:ext>
                </a:extLst>
              </p:cNvPr>
              <p:cNvSpPr txBox="1"/>
              <p:nvPr/>
            </p:nvSpPr>
            <p:spPr>
              <a:xfrm>
                <a:off x="145381" y="5214390"/>
                <a:ext cx="11881304" cy="1484124"/>
              </a:xfrm>
              <a:prstGeom prst="rect">
                <a:avLst/>
              </a:prstGeom>
              <a:noFill/>
              <a:ln>
                <a:solidFill>
                  <a:schemeClr val="tx1"/>
                </a:solidFill>
              </a:ln>
            </p:spPr>
            <p:txBody>
              <a:bodyPr wrap="square" rtlCol="0">
                <a:spAutoFit/>
              </a:bodyPr>
              <a:lstStyle/>
              <a:p>
                <a:pPr algn="just"/>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1</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：开始时所有注意力放在节点</a:t>
                </a:r>
                <a:r>
                  <a:rPr lang="zh-CN" altLang="zh-CN" sz="1800" i="1" kern="100" dirty="0">
                    <a:effectLst/>
                    <a:latin typeface="Times New Roman" panose="02020603050405020304" pitchFamily="18" charset="0"/>
                    <a:ea typeface="宋体" panose="02010600030101010101" pitchFamily="2" charset="-122"/>
                    <a:sym typeface="Times New Roman" panose="02020603050405020304" pitchFamily="18" charset="0"/>
                  </a:rPr>
                  <a:t> </a:t>
                </a:r>
                <a:r>
                  <a:rPr lang="en-US" altLang="zh-CN" sz="1800" i="1" kern="100" dirty="0">
                    <a:effectLst/>
                    <a:latin typeface="Times New Roman" panose="02020603050405020304" pitchFamily="18" charset="0"/>
                    <a:ea typeface="宋体" panose="02010600030101010101" pitchFamily="2" charset="-122"/>
                    <a:sym typeface="Times New Roman" panose="02020603050405020304" pitchFamily="18" charset="0"/>
                  </a:rPr>
                  <a:t>v</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上，对</a:t>
                </a:r>
                <a:r>
                  <a:rPr lang="zh-CN" altLang="zh-CN" sz="1800" kern="100" dirty="0">
                    <a:effectLst/>
                    <a:highlight>
                      <a:srgbClr val="FFFF00"/>
                    </a:highlight>
                    <a:latin typeface="Times New Roman" panose="02020603050405020304" pitchFamily="18" charset="0"/>
                    <a:ea typeface="宋体" panose="02010600030101010101" pitchFamily="2" charset="-122"/>
                    <a:sym typeface="Times New Roman" panose="02020603050405020304" pitchFamily="18" charset="0"/>
                  </a:rPr>
                  <a:t>原始图</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进行</a:t>
                </a:r>
                <a:r>
                  <a:rPr lang="zh-CN" altLang="zh-CN" sz="1800" kern="100" dirty="0">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扩散</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，不断将一些注意力传递给邻居，将注意力分散开。</a:t>
                </a:r>
              </a:p>
              <a:p>
                <a:pPr algn="just"/>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2</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：一段时间后，</a:t>
                </a:r>
                <a:r>
                  <a:rPr lang="zh-CN" altLang="zh-CN" sz="1800" kern="100" dirty="0">
                    <a:effectLst/>
                    <a:highlight>
                      <a:srgbClr val="FFFF00"/>
                    </a:highlight>
                    <a:latin typeface="Times New Roman" panose="02020603050405020304" pitchFamily="18" charset="0"/>
                    <a:ea typeface="宋体" panose="02010600030101010101" pitchFamily="2" charset="-122"/>
                    <a:sym typeface="Times New Roman" panose="02020603050405020304" pitchFamily="18" charset="0"/>
                  </a:rPr>
                  <a:t>扩散后的密度定义了起始节点</a:t>
                </a:r>
                <a:r>
                  <a:rPr lang="en-US" altLang="zh-CN" sz="1800" i="1" kern="100" dirty="0">
                    <a:effectLst/>
                    <a:highlight>
                      <a:srgbClr val="FFFF00"/>
                    </a:highlight>
                    <a:latin typeface="Times New Roman" panose="02020603050405020304" pitchFamily="18" charset="0"/>
                    <a:ea typeface="宋体" panose="02010600030101010101" pitchFamily="2" charset="-122"/>
                    <a:sym typeface="Times New Roman" panose="02020603050405020304" pitchFamily="18" charset="0"/>
                  </a:rPr>
                  <a:t>v</a:t>
                </a:r>
                <a:r>
                  <a:rPr lang="zh-CN" altLang="zh-CN" sz="1800" kern="100" dirty="0">
                    <a:effectLst/>
                    <a:highlight>
                      <a:srgbClr val="FFFF00"/>
                    </a:highlight>
                    <a:latin typeface="Times New Roman" panose="02020603050405020304" pitchFamily="18" charset="0"/>
                    <a:ea typeface="宋体" panose="02010600030101010101" pitchFamily="2" charset="-122"/>
                    <a:sym typeface="Times New Roman" panose="02020603050405020304" pitchFamily="18" charset="0"/>
                  </a:rPr>
                  <a:t>的边</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t>
                </a:r>
              </a:p>
              <a:p>
                <a:pPr algn="just"/>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zh-CN" sz="1800" kern="1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通过对每个节点这样做，得到了一个矩阵</a:t>
                </a:r>
                <a:r>
                  <a:rPr lang="en-US" altLang="zh-CN" sz="1800" kern="1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S</a:t>
                </a:r>
                <a:r>
                  <a:rPr lang="zh-CN" altLang="zh-CN" sz="1800" kern="1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，它定义了一个</a:t>
                </a:r>
                <a:r>
                  <a:rPr lang="zh-CN" altLang="zh-CN" sz="1800" kern="100" dirty="0">
                    <a:solidFill>
                      <a:srgbClr val="000000"/>
                    </a:solidFill>
                    <a:effectLst/>
                    <a:highlight>
                      <a:srgbClr val="FFFF00"/>
                    </a:highligh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新的连续加权图（稠密）</a:t>
                </a:r>
                <a:r>
                  <a:rPr lang="zh-CN" altLang="zh-CN" sz="1800" kern="100" dirty="0">
                    <a:solidFill>
                      <a:srgbClr val="000000"/>
                    </a:solidFill>
                    <a:effectLst/>
                    <a:latin typeface="Times New Roman" panose="02020603050405020304" pitchFamily="18" charset="0"/>
                    <a:ea typeface="宋体" panose="02010600030101010101" pitchFamily="2" charset="-122"/>
                    <a:cs typeface="Arial" panose="020B0604020202020204" pitchFamily="34" charset="0"/>
                    <a:sym typeface="Times New Roman" panose="02020603050405020304" pitchFamily="18" charset="0"/>
                  </a:rPr>
                  <a:t>。</a:t>
                </a:r>
                <a:endPar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gn="just"/>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Step</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：移除所有权值较小的边。对每个节点这样做一次，得到一个新的</a:t>
                </a:r>
                <a:r>
                  <a:rPr lang="zh-CN" altLang="zh-CN" sz="1800" kern="100" dirty="0">
                    <a:effectLst/>
                    <a:highlight>
                      <a:srgbClr val="FFFF00"/>
                    </a:highlight>
                    <a:latin typeface="Times New Roman" panose="02020603050405020304" pitchFamily="18" charset="0"/>
                    <a:ea typeface="宋体" panose="02010600030101010101" pitchFamily="2" charset="-122"/>
                    <a:sym typeface="Times New Roman" panose="02020603050405020304" pitchFamily="18" charset="0"/>
                  </a:rPr>
                  <a:t>稀疏的加权图</a:t>
                </a:r>
                <a14:m>
                  <m:oMath xmlns:m="http://schemas.openxmlformats.org/officeDocument/2006/math">
                    <m:r>
                      <a:rPr lang="zh-CN" altLang="en-US" i="1" kern="100" dirty="0">
                        <a:highlight>
                          <a:srgbClr val="FFFF00"/>
                        </a:highlight>
                        <a:latin typeface="Cambria Math" panose="02040503050406030204" pitchFamily="18" charset="0"/>
                        <a:ea typeface="Cambria Math" panose="02040503050406030204" pitchFamily="18" charset="0"/>
                        <a:sym typeface="Times New Roman" panose="02020603050405020304" pitchFamily="18" charset="0"/>
                      </a:rPr>
                      <m:t>和稀疏矩阵</m:t>
                    </m:r>
                    <m:acc>
                      <m:accPr>
                        <m:chr m:val="̃"/>
                        <m:ctrlPr>
                          <a:rPr lang="zh-CN" altLang="zh-CN" sz="1800" i="1" kern="100">
                            <a:effectLst/>
                            <a:highlight>
                              <a:srgbClr val="FFFF00"/>
                            </a:highlight>
                            <a:latin typeface="Cambria Math" panose="02040503050406030204" pitchFamily="18" charset="0"/>
                            <a:ea typeface="Cambria Math" panose="02040503050406030204" pitchFamily="18" charset="0"/>
                            <a:sym typeface="Times New Roman" panose="02020603050405020304" pitchFamily="18" charset="0"/>
                          </a:rPr>
                        </m:ctrlPr>
                      </m:accPr>
                      <m:e>
                        <m:r>
                          <m:rPr>
                            <m:sty m:val="p"/>
                          </m:rPr>
                          <a:rPr lang="en-US" altLang="zh-CN" sz="1800" kern="100">
                            <a:effectLst/>
                            <a:highlight>
                              <a:srgbClr val="FFFF00"/>
                            </a:highlight>
                            <a:latin typeface="Cambria Math" panose="02040503050406030204" pitchFamily="18" charset="0"/>
                            <a:ea typeface="宋体" panose="02010600030101010101" pitchFamily="2" charset="-122"/>
                            <a:sym typeface="Times New Roman" panose="02020603050405020304" pitchFamily="18" charset="0"/>
                          </a:rPr>
                          <m:t>S</m:t>
                        </m:r>
                      </m:e>
                    </m:acc>
                  </m:oMath>
                </a14:m>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t>
                </a:r>
              </a:p>
              <a:p>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365729CF-F9E1-4BFE-921B-C3ED6795EDA8}"/>
                  </a:ext>
                </a:extLst>
              </p:cNvPr>
              <p:cNvSpPr txBox="1">
                <a:spLocks noRot="1" noChangeAspect="1" noMove="1" noResize="1" noEditPoints="1" noAdjustHandles="1" noChangeArrowheads="1" noChangeShapeType="1" noTextEdit="1"/>
              </p:cNvSpPr>
              <p:nvPr/>
            </p:nvSpPr>
            <p:spPr>
              <a:xfrm>
                <a:off x="145381" y="5214390"/>
                <a:ext cx="11881304" cy="1484124"/>
              </a:xfrm>
              <a:prstGeom prst="rect">
                <a:avLst/>
              </a:prstGeom>
              <a:blipFill>
                <a:blip r:embed="rId5"/>
                <a:stretch>
                  <a:fillRect l="-410" t="-2439"/>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2CE5034-38FC-4DFD-9596-3F95B28FBBCC}"/>
                  </a:ext>
                </a:extLst>
              </p:cNvPr>
              <p:cNvSpPr txBox="1"/>
              <p:nvPr/>
            </p:nvSpPr>
            <p:spPr>
              <a:xfrm>
                <a:off x="8908551" y="2247573"/>
                <a:ext cx="3283450" cy="930126"/>
              </a:xfrm>
              <a:prstGeom prst="rect">
                <a:avLst/>
              </a:prstGeom>
              <a:noFill/>
              <a:ln>
                <a:solidFill>
                  <a:schemeClr val="tx1"/>
                </a:solidFill>
              </a:ln>
            </p:spPr>
            <p:txBody>
              <a:bodyPr wrap="square" rtlCol="0">
                <a:spAutoFit/>
              </a:bodyPr>
              <a:lstStyle/>
              <a:p>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本质上</a:t>
                </a:r>
                <a:r>
                  <a:rPr lang="zh-CN" altLang="en-US"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1800" b="1"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GDC</a:t>
                </a:r>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是用广义图</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扩散矩阵</a:t>
                </a:r>
                <a:r>
                  <a:rPr lang="en-US" altLang="zh-CN" sz="1800" b="1" i="1" dirty="0">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 S </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的稀疏化版本</a:t>
                </a:r>
                <a14:m>
                  <m:oMath xmlns:m="http://schemas.openxmlformats.org/officeDocument/2006/math">
                    <m:acc>
                      <m:accPr>
                        <m:chr m:val="̃"/>
                        <m:ctrlPr>
                          <a:rPr lang="zh-CN" altLang="zh-CN" b="1" i="1">
                            <a:solidFill>
                              <a:srgbClr val="FF0000"/>
                            </a:solidFill>
                            <a:effectLst/>
                            <a:latin typeface="Cambria Math" panose="02040503050406030204" pitchFamily="18" charset="0"/>
                            <a:ea typeface="Cambria Math" panose="02040503050406030204" pitchFamily="18" charset="0"/>
                            <a:sym typeface="Times New Roman" panose="02020603050405020304" pitchFamily="18" charset="0"/>
                          </a:rPr>
                        </m:ctrlPr>
                      </m:accPr>
                      <m:e>
                        <m:r>
                          <a:rPr lang="en-US" altLang="zh-CN" sz="18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𝑺</m:t>
                        </m:r>
                      </m:e>
                    </m:acc>
                  </m:oMath>
                </a14:m>
                <a:r>
                  <a:rPr lang="zh-CN" altLang="zh-CN" sz="1800" b="1"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交换普通</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邻接矩阵</a:t>
                </a:r>
                <a:r>
                  <a:rPr lang="en-US" altLang="zh-CN" sz="1800" b="1" i="1" dirty="0">
                    <a:solidFill>
                      <a:srgbClr val="FF0000"/>
                    </a:solidFill>
                    <a:effectLst/>
                    <a:latin typeface="Times New Roman" panose="02020603050405020304" pitchFamily="18" charset="0"/>
                    <a:ea typeface="宋体" panose="02010600030101010101" pitchFamily="2" charset="-122"/>
                    <a:sym typeface="Times New Roman" panose="02020603050405020304" pitchFamily="18" charset="0"/>
                  </a:rPr>
                  <a:t>A</a:t>
                </a:r>
                <a:endParaRPr lang="zh-CN" altLang="en-US" b="1"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C2CE5034-38FC-4DFD-9596-3F95B28FBBCC}"/>
                  </a:ext>
                </a:extLst>
              </p:cNvPr>
              <p:cNvSpPr txBox="1">
                <a:spLocks noRot="1" noChangeAspect="1" noMove="1" noResize="1" noEditPoints="1" noAdjustHandles="1" noChangeArrowheads="1" noChangeShapeType="1" noTextEdit="1"/>
              </p:cNvSpPr>
              <p:nvPr/>
            </p:nvSpPr>
            <p:spPr>
              <a:xfrm>
                <a:off x="8908551" y="2247573"/>
                <a:ext cx="3283450" cy="930126"/>
              </a:xfrm>
              <a:prstGeom prst="rect">
                <a:avLst/>
              </a:prstGeom>
              <a:blipFill>
                <a:blip r:embed="rId6"/>
                <a:stretch>
                  <a:fillRect l="-1294" t="-4545" r="-185" b="-9740"/>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63534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9AE117-E769-8417-FF2A-E1FD7D12A93E}"/>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5381" y="65708"/>
            <a:ext cx="1001728" cy="347019"/>
          </a:xfrm>
          <a:prstGeom prst="rect">
            <a:avLst/>
          </a:prstGeom>
        </p:spPr>
      </p:pic>
      <p:sp>
        <p:nvSpPr>
          <p:cNvPr id="59" name="矩形 58">
            <a:extLst>
              <a:ext uri="{FF2B5EF4-FFF2-40B4-BE49-F238E27FC236}">
                <a16:creationId xmlns:a16="http://schemas.microsoft.com/office/drawing/2014/main" id="{809D95B6-A3DC-C349-8CED-DA3637F51852}"/>
              </a:ext>
            </a:extLst>
          </p:cNvPr>
          <p:cNvSpPr/>
          <p:nvPr/>
        </p:nvSpPr>
        <p:spPr>
          <a:xfrm>
            <a:off x="8168479" y="111029"/>
            <a:ext cx="894839"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nvGrpSpPr>
          <p:cNvPr id="60" name="组合 59">
            <a:extLst>
              <a:ext uri="{FF2B5EF4-FFF2-40B4-BE49-F238E27FC236}">
                <a16:creationId xmlns:a16="http://schemas.microsoft.com/office/drawing/2014/main" id="{4C799238-78C6-9646-AE05-4BDC04988B51}"/>
              </a:ext>
            </a:extLst>
          </p:cNvPr>
          <p:cNvGrpSpPr/>
          <p:nvPr/>
        </p:nvGrpSpPr>
        <p:grpSpPr>
          <a:xfrm>
            <a:off x="6425986" y="61745"/>
            <a:ext cx="5227741" cy="384170"/>
            <a:chOff x="5151824" y="61745"/>
            <a:chExt cx="5227741" cy="384170"/>
          </a:xfrm>
        </p:grpSpPr>
        <p:sp>
          <p:nvSpPr>
            <p:cNvPr id="61" name="文本框 60">
              <a:extLst>
                <a:ext uri="{FF2B5EF4-FFF2-40B4-BE49-F238E27FC236}">
                  <a16:creationId xmlns:a16="http://schemas.microsoft.com/office/drawing/2014/main" id="{2E7B7ABD-73BE-C041-97EB-36B071606E06}"/>
                </a:ext>
              </a:extLst>
            </p:cNvPr>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62" name="文本框 61">
              <a:extLst>
                <a:ext uri="{FF2B5EF4-FFF2-40B4-BE49-F238E27FC236}">
                  <a16:creationId xmlns:a16="http://schemas.microsoft.com/office/drawing/2014/main" id="{85022A91-0102-DE41-88DE-A0BC700280CC}"/>
                </a:ext>
              </a:extLst>
            </p:cNvPr>
            <p:cNvSpPr txBox="1"/>
            <p:nvPr/>
          </p:nvSpPr>
          <p:spPr>
            <a:xfrm>
              <a:off x="6848096" y="61745"/>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63" name="文本框 62">
              <a:extLst>
                <a:ext uri="{FF2B5EF4-FFF2-40B4-BE49-F238E27FC236}">
                  <a16:creationId xmlns:a16="http://schemas.microsoft.com/office/drawing/2014/main" id="{BC2768D4-A981-454B-93E0-7279F8B334E3}"/>
                </a:ext>
              </a:extLst>
            </p:cNvPr>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64" name="文本框 63">
              <a:extLst>
                <a:ext uri="{FF2B5EF4-FFF2-40B4-BE49-F238E27FC236}">
                  <a16:creationId xmlns:a16="http://schemas.microsoft.com/office/drawing/2014/main" id="{B625F85F-1A11-934E-9639-D29ADDEB21B6}"/>
                </a:ext>
              </a:extLst>
            </p:cNvPr>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结论</a:t>
              </a:r>
            </a:p>
          </p:txBody>
        </p:sp>
        <p:grpSp>
          <p:nvGrpSpPr>
            <p:cNvPr id="65" name="组合 64">
              <a:extLst>
                <a:ext uri="{FF2B5EF4-FFF2-40B4-BE49-F238E27FC236}">
                  <a16:creationId xmlns:a16="http://schemas.microsoft.com/office/drawing/2014/main" id="{EDC1B54D-1CDE-1D4C-8EE9-D80821085E77}"/>
                </a:ext>
              </a:extLst>
            </p:cNvPr>
            <p:cNvGrpSpPr/>
            <p:nvPr/>
          </p:nvGrpSpPr>
          <p:grpSpPr>
            <a:xfrm>
              <a:off x="6791404" y="159486"/>
              <a:ext cx="2266094" cy="217845"/>
              <a:chOff x="6358270" y="115009"/>
              <a:chExt cx="2266094" cy="319206"/>
            </a:xfrm>
          </p:grpSpPr>
          <p:cxnSp>
            <p:nvCxnSpPr>
              <p:cNvPr id="66" name="直接连接符 43">
                <a:extLst>
                  <a:ext uri="{FF2B5EF4-FFF2-40B4-BE49-F238E27FC236}">
                    <a16:creationId xmlns:a16="http://schemas.microsoft.com/office/drawing/2014/main" id="{E5B7185A-F1E2-7F41-96AC-4CCA39D7773A}"/>
                  </a:ext>
                </a:extLst>
              </p:cNvPr>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44">
                <a:extLst>
                  <a:ext uri="{FF2B5EF4-FFF2-40B4-BE49-F238E27FC236}">
                    <a16:creationId xmlns:a16="http://schemas.microsoft.com/office/drawing/2014/main" id="{DF16CB8A-946D-A94F-8245-079631E2A834}"/>
                  </a:ext>
                </a:extLst>
              </p:cNvPr>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45">
                <a:extLst>
                  <a:ext uri="{FF2B5EF4-FFF2-40B4-BE49-F238E27FC236}">
                    <a16:creationId xmlns:a16="http://schemas.microsoft.com/office/drawing/2014/main" id="{7EB23882-C41C-E340-9898-08163482DDF2}"/>
                  </a:ext>
                </a:extLst>
              </p:cNvPr>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3" name="文本框 12">
            <a:extLst>
              <a:ext uri="{FF2B5EF4-FFF2-40B4-BE49-F238E27FC236}">
                <a16:creationId xmlns:a16="http://schemas.microsoft.com/office/drawing/2014/main" id="{5FAC2817-8009-2A91-FBC1-06C456932AFA}"/>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图扩散卷积</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17" name="图片 16" descr="GDC process">
            <a:extLst>
              <a:ext uri="{FF2B5EF4-FFF2-40B4-BE49-F238E27FC236}">
                <a16:creationId xmlns:a16="http://schemas.microsoft.com/office/drawing/2014/main" id="{9ADB0885-0CA4-49D6-AE01-280E5E323EB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955" y="1324665"/>
            <a:ext cx="6758554" cy="2403273"/>
          </a:xfrm>
          <a:prstGeom prst="rect">
            <a:avLst/>
          </a:prstGeom>
          <a:noFill/>
          <a:ln>
            <a:noFill/>
          </a:ln>
        </p:spPr>
      </p:pic>
      <p:sp>
        <p:nvSpPr>
          <p:cNvPr id="4" name="文本框 3">
            <a:extLst>
              <a:ext uri="{FF2B5EF4-FFF2-40B4-BE49-F238E27FC236}">
                <a16:creationId xmlns:a16="http://schemas.microsoft.com/office/drawing/2014/main" id="{FD499149-2E41-4078-AB86-36AB4872E72C}"/>
              </a:ext>
            </a:extLst>
          </p:cNvPr>
          <p:cNvSpPr txBox="1"/>
          <p:nvPr/>
        </p:nvSpPr>
        <p:spPr>
          <a:xfrm>
            <a:off x="365760" y="4023360"/>
            <a:ext cx="6758555" cy="1754326"/>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几点思考：</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图扩散平滑图上的邻域</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图像的高斯滤波器去噪</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sym typeface="Times New Roman" panose="02020603050405020304" pitchFamily="18" charset="0"/>
              </a:rPr>
              <a:t>稀疏化：前提“四</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六度分离”导致的局部化；</a:t>
            </a:r>
            <a:r>
              <a:rPr lang="en-US" altLang="zh-CN" sz="1800" dirty="0">
                <a:effectLst/>
                <a:latin typeface="Times New Roman" panose="02020603050405020304" pitchFamily="18" charset="0"/>
                <a:ea typeface="宋体" panose="02010600030101010101" pitchFamily="2" charset="-122"/>
              </a:rPr>
              <a:t>top-k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或阈值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zh-CN" sz="1800" kern="100" dirty="0">
                <a:effectLst/>
                <a:latin typeface="Times New Roman" panose="02020603050405020304" pitchFamily="18" charset="0"/>
                <a:ea typeface="宋体" panose="02010600030101010101" pitchFamily="2" charset="-122"/>
              </a:rPr>
              <a:t>局限</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基于同类假设，即</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物以类聚</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。扩展到异亲关系（即</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异性相吸</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）表现不佳。</a:t>
            </a:r>
          </a:p>
          <a:p>
            <a:pPr marL="285750" indent="-285750">
              <a:buFont typeface="Wingdings" panose="05000000000000000000" pitchFamily="2" charset="2"/>
              <a:buChar char="Ø"/>
            </a:pP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CA628AD-6A24-4E5F-A5FE-1F0168D1F27F}"/>
                  </a:ext>
                </a:extLst>
              </p:cNvPr>
              <p:cNvSpPr txBox="1"/>
              <p:nvPr/>
            </p:nvSpPr>
            <p:spPr>
              <a:xfrm>
                <a:off x="7840024" y="4023360"/>
                <a:ext cx="3986216" cy="1508555"/>
              </a:xfrm>
              <a:prstGeom prst="rect">
                <a:avLst/>
              </a:prstGeom>
              <a:noFill/>
            </p:spPr>
            <p:txBody>
              <a:bodyPr wrap="square" rtlCol="0">
                <a:spAutoFit/>
              </a:bodyPr>
              <a:lstStyle/>
              <a:p>
                <a:r>
                  <a:rPr lang="en-US" altLang="zh-CN" sz="1800" dirty="0">
                    <a:effectLst/>
                    <a:latin typeface="Times New Roman" panose="02020603050405020304" pitchFamily="18" charset="0"/>
                    <a:ea typeface="宋体" panose="02010600030101010101" pitchFamily="2" charset="-122"/>
                  </a:rPr>
                  <a:t>GDC</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四步骤：</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计算过渡矩阵</a:t>
                </a:r>
                <a:r>
                  <a:rPr lang="en-US" altLang="zh-CN" sz="1800" dirty="0">
                    <a:effectLst/>
                    <a:latin typeface="Times New Roman" panose="02020603050405020304" pitchFamily="18" charset="0"/>
                    <a:ea typeface="宋体" panose="02010600030101010101" pitchFamily="2" charset="-122"/>
                  </a:rPr>
                  <a:t> T</a:t>
                </a:r>
                <a:r>
                  <a:rPr lang="zh-CN" altLang="en-US" sz="18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smtClean="0">
                            <a:solidFill>
                              <a:schemeClr val="tx1"/>
                            </a:solidFill>
                            <a:effectLst/>
                            <a:latin typeface="Cambria Math" panose="02040503050406030204" pitchFamily="18" charset="0"/>
                            <a:ea typeface="Cambria Math" panose="020405030504060302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𝑇</m:t>
                        </m:r>
                      </m:e>
                      <m:sub>
                        <m:r>
                          <m:rPr>
                            <m:sty m:val="p"/>
                          </m:rPr>
                          <a:rPr lang="en-US" altLang="zh-CN" sz="18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rw</m:t>
                        </m:r>
                      </m:sub>
                    </m:sSub>
                  </m:oMath>
                </a14:m>
                <a:r>
                  <a:rPr lang="en-US" alt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𝑇</m:t>
                        </m:r>
                      </m:e>
                      <m:sub>
                        <m:r>
                          <m:rPr>
                            <m:sty m:val="p"/>
                          </m:rPr>
                          <a:rPr lang="en-US" altLang="zh-CN">
                            <a:solidFill>
                              <a:schemeClr val="tx1"/>
                            </a:solidFill>
                            <a:latin typeface="Cambria Math" panose="02040503050406030204" pitchFamily="18" charset="0"/>
                          </a:rPr>
                          <m:t>sym</m:t>
                        </m:r>
                      </m:sub>
                    </m:sSub>
                  </m:oMath>
                </a14:m>
                <a:endParaRPr lang="en-US" alt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solidFill>
                      <a:schemeClr val="tx1"/>
                    </a:solidFill>
                    <a:effectLst/>
                    <a:latin typeface="Times New Roman" panose="02020603050405020304" pitchFamily="18" charset="0"/>
                    <a:ea typeface="宋体" panose="02010600030101010101" pitchFamily="2" charset="-122"/>
                  </a:rPr>
                  <a:t>2.</a:t>
                </a:r>
                <a:r>
                  <a:rPr lang="zh-CN" alt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广义图扩散矩阵</a:t>
                </a:r>
                <a:r>
                  <a:rPr lang="en-US" altLang="zh-CN" sz="1800" dirty="0">
                    <a:solidFill>
                      <a:schemeClr val="tx1"/>
                    </a:solidFill>
                    <a:effectLst/>
                    <a:latin typeface="Times New Roman" panose="02020603050405020304" pitchFamily="18" charset="0"/>
                    <a:ea typeface="宋体" panose="02010600030101010101" pitchFamily="2" charset="-122"/>
                  </a:rPr>
                  <a:t>S</a:t>
                </a:r>
                <a:r>
                  <a:rPr lang="zh-CN" altLang="en-US" sz="1800" dirty="0">
                    <a:solidFill>
                      <a:schemeClr val="tx1"/>
                    </a:solidFill>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𝑆</m:t>
                    </m:r>
                    <m:r>
                      <a:rPr lang="en-US" altLang="zh-CN" sz="1800" i="1" smtClean="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grow m:val="on"/>
                        <m:ctrlPr>
                          <a:rPr lang="zh-CN" altLang="zh-CN" i="1">
                            <a:solidFill>
                              <a:schemeClr val="tx1"/>
                            </a:solidFill>
                            <a:effectLst/>
                            <a:latin typeface="Cambria Math" panose="02040503050406030204" pitchFamily="18" charset="0"/>
                            <a:ea typeface="Cambria Math" panose="02040503050406030204" pitchFamily="18" charset="0"/>
                          </a:rPr>
                        </m:ctrlPr>
                      </m:naryPr>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=0</m:t>
                        </m:r>
                      </m:sub>
                      <m:sup>
                        <m:r>
                          <a:rPr lang="en-US" altLang="zh-CN" sz="18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sup>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 </m:t>
                        </m:r>
                      </m:e>
                    </m:nary>
                    <m:sSub>
                      <m:sSubPr>
                        <m:ctrlPr>
                          <a:rPr lang="zh-CN" altLang="zh-CN" i="1">
                            <a:solidFill>
                              <a:schemeClr val="tx1"/>
                            </a:solidFill>
                            <a:effectLst/>
                            <a:latin typeface="Cambria Math" panose="02040503050406030204" pitchFamily="18" charset="0"/>
                            <a:ea typeface="Cambria Math" panose="020405030504060302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𝑘</m:t>
                        </m:r>
                      </m:sub>
                    </m:sSub>
                    <m:sSup>
                      <m:sSupPr>
                        <m:ctrlPr>
                          <a:rPr lang="zh-CN" altLang="zh-CN" i="1">
                            <a:solidFill>
                              <a:schemeClr val="tx1"/>
                            </a:solidFill>
                            <a:effectLst/>
                            <a:latin typeface="Cambria Math" panose="02040503050406030204" pitchFamily="18" charset="0"/>
                            <a:ea typeface="Cambria Math" panose="02040503050406030204" pitchFamily="18" charset="0"/>
                          </a:rPr>
                        </m:ctrlPr>
                      </m:sSup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𝑇</m:t>
                        </m:r>
                      </m:e>
                      <m:sup>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𝑘</m:t>
                        </m:r>
                      </m:sup>
                    </m:sSup>
                  </m:oMath>
                </a14:m>
                <a:endParaRPr lang="en-US" altLang="zh-CN"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rPr>
                  <a:t>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 截断小值稀疏化得到稀疏矩阵</a:t>
                </a: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𝑆</m:t>
                        </m:r>
                      </m:e>
                    </m:acc>
                  </m:oMath>
                </a14:m>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rPr>
                  <a:t>4.</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计算过渡矩阵</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𝑇</m:t>
                        </m:r>
                      </m:e>
                      <m:sub>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b="0" i="1" smtClean="0">
                                <a:effectLst/>
                                <a:latin typeface="Cambria Math" panose="02040503050406030204" pitchFamily="18" charset="0"/>
                                <a:ea typeface="宋体" panose="02010600030101010101" pitchFamily="2" charset="-122"/>
                                <a:cs typeface="Times New Roman" panose="02020603050405020304" pitchFamily="18" charset="0"/>
                              </a:rPr>
                              <m:t>𝑠</m:t>
                            </m:r>
                          </m:e>
                        </m:acc>
                      </m:sub>
                    </m:sSub>
                  </m:oMath>
                </a14:m>
                <a:endParaRPr lang="zh-CN" altLang="en-US" dirty="0"/>
              </a:p>
            </p:txBody>
          </p:sp>
        </mc:Choice>
        <mc:Fallback xmlns="">
          <p:sp>
            <p:nvSpPr>
              <p:cNvPr id="6" name="文本框 5">
                <a:extLst>
                  <a:ext uri="{FF2B5EF4-FFF2-40B4-BE49-F238E27FC236}">
                    <a16:creationId xmlns:a16="http://schemas.microsoft.com/office/drawing/2014/main" id="{5CA628AD-6A24-4E5F-A5FE-1F0168D1F27F}"/>
                  </a:ext>
                </a:extLst>
              </p:cNvPr>
              <p:cNvSpPr txBox="1">
                <a:spLocks noRot="1" noChangeAspect="1" noMove="1" noResize="1" noEditPoints="1" noAdjustHandles="1" noChangeArrowheads="1" noChangeShapeType="1" noTextEdit="1"/>
              </p:cNvSpPr>
              <p:nvPr/>
            </p:nvSpPr>
            <p:spPr>
              <a:xfrm>
                <a:off x="7840024" y="4023360"/>
                <a:ext cx="3986216" cy="1508555"/>
              </a:xfrm>
              <a:prstGeom prst="rect">
                <a:avLst/>
              </a:prstGeom>
              <a:blipFill>
                <a:blip r:embed="rId5"/>
                <a:stretch>
                  <a:fillRect l="-1223" t="-2834" b="-93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219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153129"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实验设置、数据集、模型</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0F6597E-976D-4F54-AC43-29B81510F445}"/>
                  </a:ext>
                </a:extLst>
              </p:cNvPr>
              <p:cNvSpPr txBox="1"/>
              <p:nvPr/>
            </p:nvSpPr>
            <p:spPr>
              <a:xfrm>
                <a:off x="98738" y="1301857"/>
                <a:ext cx="11974442" cy="2763385"/>
              </a:xfrm>
              <a:prstGeom prst="rect">
                <a:avLst/>
              </a:prstGeom>
              <a:noFill/>
            </p:spPr>
            <p:txBody>
              <a:bodyPr wrap="square" rtlCol="0">
                <a:spAutoFit/>
              </a:bodyPr>
              <a:lstStyle/>
              <a:p>
                <a:pPr marL="285750" indent="-285750">
                  <a:buFont typeface="Wingdings" panose="05000000000000000000" pitchFamily="2" charset="2"/>
                  <a:buChar char="Ø"/>
                </a:pP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过渡矩阵：带自循环的对称过渡矩阵</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acc>
                          <m:accPr>
                            <m:chr m:val="̃"/>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acc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𝑻</m:t>
                            </m:r>
                          </m:e>
                        </m:acc>
                      </m:e>
                      <m:sub>
                        <m:r>
                          <m:rPr>
                            <m:sty m:val="p"/>
                          </m:rPr>
                          <a:rPr lang="en-US" altLang="zh-CN" sz="1800" kern="100">
                            <a:effectLst/>
                            <a:latin typeface="Cambria Math" panose="02040503050406030204" pitchFamily="18" charset="0"/>
                            <a:ea typeface="宋体" panose="02010600030101010101" pitchFamily="2" charset="-122"/>
                            <a:sym typeface="Times New Roman" panose="02020603050405020304" pitchFamily="18" charset="0"/>
                          </a:rPr>
                          <m:t>sym</m:t>
                        </m:r>
                      </m:sub>
                    </m:s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𝑰</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𝑁</m:t>
                        </m:r>
                      </m:sub>
                    </m:s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𝑫</m:t>
                    </m:r>
                    <m:sSup>
                      <m:sSup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f>
                          <m:fPr>
                            <m:ctrlP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2</m:t>
                            </m:r>
                          </m:den>
                        </m:f>
                      </m:sup>
                    </m:s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𝑰</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𝑁</m:t>
                        </m:r>
                      </m:sub>
                    </m:s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𝑨</m:t>
                    </m:r>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𝑰</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𝑁</m:t>
                        </m:r>
                      </m:sub>
                    </m:s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𝑫</m:t>
                    </m:r>
                    <m:sSup>
                      <m:sSup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f>
                          <m:fPr>
                            <m:ctrlP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2</m:t>
                            </m:r>
                          </m:den>
                        </m:f>
                      </m:sup>
                    </m:sSup>
                  </m:oMath>
                </a14:m>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列随机</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游走</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过渡矩阵</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𝑇</m:t>
                        </m:r>
                      </m:e>
                      <m:sub>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𝑟𝑤</m:t>
                        </m:r>
                      </m:sub>
                      <m:sup>
                        <m:acc>
                          <m:accPr>
                            <m:chr m:val="̃"/>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acc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𝑺</m:t>
                            </m:r>
                          </m:e>
                        </m:acc>
                      </m:sup>
                    </m:sSub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m:t>
                    </m:r>
                    <m:acc>
                      <m:accPr>
                        <m:chr m:val="̃"/>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acc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𝑺</m:t>
                        </m:r>
                      </m:e>
                    </m:acc>
                    <m:sSubSup>
                      <m:sSubSupPr>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𝐷</m:t>
                        </m:r>
                      </m:e>
                      <m:sub>
                        <m:acc>
                          <m:accPr>
                            <m:chr m:val="̃"/>
                            <m:ctrlPr>
                              <a:rPr lang="zh-CN" altLang="zh-CN" sz="1800" i="1" kern="100">
                                <a:effectLst/>
                                <a:latin typeface="Cambria Math" panose="02040503050406030204" pitchFamily="18" charset="0"/>
                                <a:ea typeface="Cambria Math" panose="02040503050406030204" pitchFamily="18" charset="0"/>
                                <a:sym typeface="Times New Roman" panose="02020603050405020304" pitchFamily="18" charset="0"/>
                              </a:rPr>
                            </m:ctrlPr>
                          </m:accPr>
                          <m:e>
                            <m:r>
                              <a:rPr lang="en-US" altLang="zh-CN" sz="1800" b="1" i="1" kern="100">
                                <a:effectLst/>
                                <a:latin typeface="Cambria Math" panose="02040503050406030204" pitchFamily="18" charset="0"/>
                                <a:ea typeface="宋体" panose="02010600030101010101" pitchFamily="2" charset="-122"/>
                                <a:sym typeface="Times New Roman" panose="02020603050405020304" pitchFamily="18" charset="0"/>
                              </a:rPr>
                              <m:t>𝒔</m:t>
                            </m:r>
                          </m:e>
                        </m:acc>
                      </m:sub>
                      <m:sup>
                        <m:r>
                          <a:rPr lang="en-US" altLang="zh-CN" sz="1800" i="1" kern="100">
                            <a:effectLst/>
                            <a:latin typeface="Cambria Math" panose="02040503050406030204" pitchFamily="18" charset="0"/>
                            <a:ea typeface="宋体" panose="02010600030101010101" pitchFamily="2" charset="-122"/>
                            <a:sym typeface="Times New Roman" panose="02020603050405020304" pitchFamily="18" charset="0"/>
                          </a:rPr>
                          <m:t>−1</m:t>
                        </m:r>
                      </m:sup>
                    </m:sSubSup>
                  </m:oMath>
                </a14:m>
                <a:endParaRPr lang="en-US" altLang="zh-CN" sz="1800" i="1" kern="100" dirty="0">
                  <a:effectLst/>
                  <a:latin typeface="Times New Roman" panose="02020603050405020304" pitchFamily="18" charset="0"/>
                  <a:ea typeface="宋体" panose="02010600030101010101" pitchFamily="2" charset="-122"/>
                  <a:sym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a:t>
                </a:r>
                <a14:m>
                  <m:oMath xmlns:m="http://schemas.openxmlformats.org/officeDocument/2006/math">
                    <m:r>
                      <a:rPr lang="zh-CN" altLang="en-US" i="1" kern="100" dirty="0">
                        <a:latin typeface="Cambria Math" panose="02040503050406030204" pitchFamily="18" charset="0"/>
                        <a:ea typeface="Cambria Math" panose="02040503050406030204" pitchFamily="18" charset="0"/>
                        <a:sym typeface="Times New Roman" panose="02020603050405020304" pitchFamily="18" charset="0"/>
                      </a:rPr>
                      <m:t>加权</m:t>
                    </m:r>
                  </m:oMath>
                </a14:m>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系数</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heart </a:t>
                </a:r>
                <a:r>
                  <a:rPr lang="en-US" altLang="zh-CN" sz="1800" kern="100" dirty="0" err="1">
                    <a:effectLst/>
                    <a:latin typeface="Times New Roman" panose="02020603050405020304" pitchFamily="18" charset="0"/>
                    <a:ea typeface="宋体" panose="02010600030101010101" pitchFamily="2" charset="-122"/>
                    <a:sym typeface="Times New Roman" panose="02020603050405020304" pitchFamily="18" charset="0"/>
                  </a:rPr>
                  <a:t>kernl</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PPR</a:t>
                </a:r>
              </a:p>
              <a:p>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扩散矩阵</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S </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使用阈值或</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top-k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进行稀疏化</a:t>
                </a:r>
              </a:p>
              <a:p>
                <a:pPr marL="285750" indent="-285750">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sym typeface="Times New Roman" panose="02020603050405020304" pitchFamily="18" charset="0"/>
                  </a:rPr>
                  <a:t>6</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个数据集：引用图 </a:t>
                </a:r>
                <a:r>
                  <a:rPr lang="en-US" altLang="zh-CN" dirty="0">
                    <a:latin typeface="Times New Roman" panose="02020603050405020304" pitchFamily="18" charset="0"/>
                    <a:ea typeface="宋体" panose="02010600030101010101" pitchFamily="2" charset="-122"/>
                    <a:sym typeface="Times New Roman" panose="02020603050405020304" pitchFamily="18" charset="0"/>
                  </a:rPr>
                  <a:t>CITESEER</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CORA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sym typeface="Times New Roman" panose="02020603050405020304" pitchFamily="18" charset="0"/>
                  </a:rPr>
                  <a:t>PUBMED</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，共同作者图 </a:t>
                </a:r>
                <a:r>
                  <a:rPr lang="en-US" altLang="zh-CN" dirty="0">
                    <a:latin typeface="Times New Roman" panose="02020603050405020304" pitchFamily="18" charset="0"/>
                    <a:ea typeface="宋体" panose="02010600030101010101" pitchFamily="2" charset="-122"/>
                    <a:sym typeface="Times New Roman" panose="02020603050405020304" pitchFamily="18" charset="0"/>
                  </a:rPr>
                  <a:t>COAUTHOR CS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                         共同购买图 </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AMAZON COMPUTERS </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AMAZON PHOTO</a:t>
                </a:r>
              </a:p>
              <a:p>
                <a:pPr marL="285750" indent="-285750">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sym typeface="Times New Roman" panose="02020603050405020304" pitchFamily="18" charset="0"/>
                  </a:rPr>
                  <a:t>9</a:t>
                </a:r>
                <a:r>
                  <a:rPr lang="zh-CN" altLang="en-US" dirty="0">
                    <a:latin typeface="Times New Roman" panose="02020603050405020304" pitchFamily="18" charset="0"/>
                    <a:ea typeface="宋体" panose="02010600030101010101" pitchFamily="2" charset="-122"/>
                    <a:sym typeface="Times New Roman" panose="02020603050405020304" pitchFamily="18" charset="0"/>
                  </a:rPr>
                  <a:t>个模型：</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有监督的模型：图卷积网络（</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GCN</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）、图注意网络（</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GAT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）、跳跃知识网络（</a:t>
                </a:r>
                <a:r>
                  <a:rPr lang="en-US" altLang="zh-CN" dirty="0">
                    <a:latin typeface="Times New Roman" panose="02020603050405020304" pitchFamily="18" charset="0"/>
                    <a:ea typeface="宋体" panose="02010600030101010101" pitchFamily="2" charset="-122"/>
                    <a:sym typeface="Times New Roman" panose="02020603050405020304" pitchFamily="18" charset="0"/>
                  </a:rPr>
                  <a:t>JK</a:t>
                </a:r>
                <a:r>
                  <a:rPr lang="zh-CN" altLang="en-US" dirty="0">
                    <a:latin typeface="Times New Roman" panose="02020603050405020304" pitchFamily="18" charset="0"/>
                    <a:ea typeface="宋体" panose="02010600030101010101" pitchFamily="2" charset="-122"/>
                    <a:sym typeface="Times New Roman" panose="02020603050405020304" pitchFamily="18" charset="0"/>
                  </a:rPr>
                  <a:t>）、图同构网络（</a:t>
                </a:r>
                <a:r>
                  <a:rPr lang="en-US" altLang="zh-CN" dirty="0">
                    <a:latin typeface="Times New Roman" panose="02020603050405020304" pitchFamily="18" charset="0"/>
                    <a:ea typeface="宋体" panose="02010600030101010101" pitchFamily="2" charset="-122"/>
                    <a:sym typeface="Times New Roman" panose="02020603050405020304" pitchFamily="18" charset="0"/>
                  </a:rPr>
                  <a:t>GIN</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ARMA </a:t>
                </a:r>
              </a:p>
              <a:p>
                <a:r>
                  <a:rPr lang="zh-CN" altLang="en-US" dirty="0">
                    <a:latin typeface="Times New Roman" panose="02020603050405020304" pitchFamily="18" charset="0"/>
                    <a:ea typeface="宋体" panose="02010600030101010101" pitchFamily="2" charset="-122"/>
                    <a:sym typeface="Times New Roman" panose="02020603050405020304" pitchFamily="18" charset="0"/>
                  </a:rPr>
                  <a:t>无监督的模型：</a:t>
                </a:r>
                <a:r>
                  <a:rPr lang="en-US" altLang="zh-CN" dirty="0">
                    <a:latin typeface="Times New Roman" panose="02020603050405020304" pitchFamily="18" charset="0"/>
                    <a:ea typeface="宋体" panose="02010600030101010101" pitchFamily="2" charset="-122"/>
                    <a:sym typeface="Times New Roman" panose="02020603050405020304" pitchFamily="18" charset="0"/>
                  </a:rPr>
                  <a:t>degree corrected</a:t>
                </a:r>
                <a:r>
                  <a:rPr lang="zh-CN" altLang="en-US" dirty="0">
                    <a:latin typeface="Times New Roman" panose="02020603050405020304" pitchFamily="18" charset="0"/>
                    <a:ea typeface="宋体" panose="02010600030101010101" pitchFamily="2" charset="-122"/>
                    <a:sym typeface="Times New Roman" panose="02020603050405020304" pitchFamily="18" charset="0"/>
                  </a:rPr>
                  <a:t>随机块模型（</a:t>
                </a:r>
                <a:r>
                  <a:rPr lang="en-US" altLang="zh-CN" dirty="0">
                    <a:latin typeface="Times New Roman" panose="02020603050405020304" pitchFamily="18" charset="0"/>
                    <a:ea typeface="宋体" panose="02010600030101010101" pitchFamily="2" charset="-122"/>
                    <a:sym typeface="Times New Roman" panose="02020603050405020304" pitchFamily="18" charset="0"/>
                  </a:rPr>
                  <a:t>DCSBM</a:t>
                </a:r>
                <a:r>
                  <a:rPr lang="zh-CN" altLang="en-US" dirty="0">
                    <a:latin typeface="Times New Roman" panose="02020603050405020304" pitchFamily="18" charset="0"/>
                    <a:ea typeface="宋体" panose="02010600030101010101" pitchFamily="2" charset="-122"/>
                    <a:sym typeface="Times New Roman" panose="02020603050405020304" pitchFamily="18" charset="0"/>
                  </a:rPr>
                  <a:t>）、谱聚类、</a:t>
                </a:r>
                <a:r>
                  <a:rPr lang="en-US" altLang="zh-CN" dirty="0" err="1">
                    <a:latin typeface="Times New Roman" panose="02020603050405020304" pitchFamily="18" charset="0"/>
                    <a:ea typeface="宋体" panose="02010600030101010101" pitchFamily="2" charset="-122"/>
                    <a:sym typeface="Times New Roman" panose="02020603050405020304" pitchFamily="18" charset="0"/>
                  </a:rPr>
                  <a:t>DeepWalk</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Deep Graph Infomax</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sym typeface="Times New Roman" panose="02020603050405020304" pitchFamily="18" charset="0"/>
                  </a:rPr>
                  <a:t>DGI</a:t>
                </a:r>
                <a:r>
                  <a:rPr lang="zh-CN" altLang="en-US" dirty="0">
                    <a:latin typeface="Times New Roman" panose="02020603050405020304" pitchFamily="18" charset="0"/>
                    <a:ea typeface="宋体" panose="02010600030101010101" pitchFamily="2" charset="-122"/>
                    <a:sym typeface="Times New Roman" panose="02020603050405020304" pitchFamily="18" charset="0"/>
                  </a:rPr>
                  <a:t>）</a:t>
                </a:r>
              </a:p>
            </p:txBody>
          </p:sp>
        </mc:Choice>
        <mc:Fallback xmlns="">
          <p:sp>
            <p:nvSpPr>
              <p:cNvPr id="4" name="文本框 3">
                <a:extLst>
                  <a:ext uri="{FF2B5EF4-FFF2-40B4-BE49-F238E27FC236}">
                    <a16:creationId xmlns:a16="http://schemas.microsoft.com/office/drawing/2014/main" id="{30F6597E-976D-4F54-AC43-29B81510F445}"/>
                  </a:ext>
                </a:extLst>
              </p:cNvPr>
              <p:cNvSpPr txBox="1">
                <a:spLocks noRot="1" noChangeAspect="1" noMove="1" noResize="1" noEditPoints="1" noAdjustHandles="1" noChangeArrowheads="1" noChangeShapeType="1" noTextEdit="1"/>
              </p:cNvSpPr>
              <p:nvPr/>
            </p:nvSpPr>
            <p:spPr>
              <a:xfrm>
                <a:off x="98738" y="1301857"/>
                <a:ext cx="11974442" cy="2763385"/>
              </a:xfrm>
              <a:prstGeom prst="rect">
                <a:avLst/>
              </a:prstGeom>
              <a:blipFill>
                <a:blip r:embed="rId4"/>
                <a:stretch>
                  <a:fillRect l="-407" b="-28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9372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153129"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61224" y="52977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实验结果</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 name="文本框 3">
            <a:extLst>
              <a:ext uri="{FF2B5EF4-FFF2-40B4-BE49-F238E27FC236}">
                <a16:creationId xmlns:a16="http://schemas.microsoft.com/office/drawing/2014/main" id="{30F6597E-976D-4F54-AC43-29B81510F445}"/>
              </a:ext>
            </a:extLst>
          </p:cNvPr>
          <p:cNvSpPr txBox="1"/>
          <p:nvPr/>
        </p:nvSpPr>
        <p:spPr>
          <a:xfrm>
            <a:off x="98738" y="1301857"/>
            <a:ext cx="6147079" cy="3693319"/>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半监督的节点分类</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7" name="图片 16">
            <a:extLst>
              <a:ext uri="{FF2B5EF4-FFF2-40B4-BE49-F238E27FC236}">
                <a16:creationId xmlns:a16="http://schemas.microsoft.com/office/drawing/2014/main" id="{D6CC9772-3476-4061-8852-076C6C9FCFAC}"/>
              </a:ext>
            </a:extLst>
          </p:cNvPr>
          <p:cNvPicPr/>
          <p:nvPr/>
        </p:nvPicPr>
        <p:blipFill>
          <a:blip r:embed="rId4"/>
          <a:stretch>
            <a:fillRect/>
          </a:stretch>
        </p:blipFill>
        <p:spPr>
          <a:xfrm>
            <a:off x="261224" y="1621844"/>
            <a:ext cx="5861685" cy="3087370"/>
          </a:xfrm>
          <a:prstGeom prst="rect">
            <a:avLst/>
          </a:prstGeom>
        </p:spPr>
      </p:pic>
      <p:sp>
        <p:nvSpPr>
          <p:cNvPr id="5" name="文本框 4">
            <a:extLst>
              <a:ext uri="{FF2B5EF4-FFF2-40B4-BE49-F238E27FC236}">
                <a16:creationId xmlns:a16="http://schemas.microsoft.com/office/drawing/2014/main" id="{8ABE21F5-0DA0-40A7-9556-F15DDD93305E}"/>
              </a:ext>
            </a:extLst>
          </p:cNvPr>
          <p:cNvSpPr txBox="1"/>
          <p:nvPr/>
        </p:nvSpPr>
        <p:spPr>
          <a:xfrm>
            <a:off x="261223" y="5029201"/>
            <a:ext cx="5861685" cy="923330"/>
          </a:xfrm>
          <a:prstGeom prst="rect">
            <a:avLst/>
          </a:prstGeom>
          <a:noFill/>
          <a:ln>
            <a:solidFill>
              <a:schemeClr val="tx1"/>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有</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GDC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和没有</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GDC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的</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GNN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的节点分类准确率。在不同的模型和数据集上，</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GDC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都能持续提高准确率。它还能修复那些精度不佳的模型。</a:t>
            </a:r>
          </a:p>
        </p:txBody>
      </p:sp>
      <p:sp>
        <p:nvSpPr>
          <p:cNvPr id="6" name="文本框 5">
            <a:extLst>
              <a:ext uri="{FF2B5EF4-FFF2-40B4-BE49-F238E27FC236}">
                <a16:creationId xmlns:a16="http://schemas.microsoft.com/office/drawing/2014/main" id="{65E38976-0E2E-450B-BD26-2AA45702AC14}"/>
              </a:ext>
            </a:extLst>
          </p:cNvPr>
          <p:cNvSpPr txBox="1"/>
          <p:nvPr/>
        </p:nvSpPr>
        <p:spPr>
          <a:xfrm>
            <a:off x="6240124" y="1301857"/>
            <a:ext cx="3124376" cy="64633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无监督的聚类</a:t>
            </a:r>
          </a:p>
          <a:p>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 name="图片 19">
            <a:extLst>
              <a:ext uri="{FF2B5EF4-FFF2-40B4-BE49-F238E27FC236}">
                <a16:creationId xmlns:a16="http://schemas.microsoft.com/office/drawing/2014/main" id="{35486078-BC38-4D30-A3FB-0F626677E218}"/>
              </a:ext>
            </a:extLst>
          </p:cNvPr>
          <p:cNvPicPr/>
          <p:nvPr/>
        </p:nvPicPr>
        <p:blipFill>
          <a:blip r:embed="rId5"/>
          <a:stretch>
            <a:fillRect/>
          </a:stretch>
        </p:blipFill>
        <p:spPr>
          <a:xfrm>
            <a:off x="6240124" y="1648646"/>
            <a:ext cx="5813425" cy="2999740"/>
          </a:xfrm>
          <a:prstGeom prst="rect">
            <a:avLst/>
          </a:prstGeom>
        </p:spPr>
      </p:pic>
      <p:sp>
        <p:nvSpPr>
          <p:cNvPr id="7" name="文本框 6">
            <a:extLst>
              <a:ext uri="{FF2B5EF4-FFF2-40B4-BE49-F238E27FC236}">
                <a16:creationId xmlns:a16="http://schemas.microsoft.com/office/drawing/2014/main" id="{A6504FCB-D089-478D-8E80-D1F60F4336F4}"/>
              </a:ext>
            </a:extLst>
          </p:cNvPr>
          <p:cNvSpPr txBox="1"/>
          <p:nvPr/>
        </p:nvSpPr>
        <p:spPr>
          <a:xfrm>
            <a:off x="6586780" y="4995176"/>
            <a:ext cx="5466769" cy="646331"/>
          </a:xfrm>
          <a:prstGeom prst="rect">
            <a:avLst/>
          </a:prstGeom>
          <a:noFill/>
          <a:ln>
            <a:solidFill>
              <a:schemeClr val="tx1"/>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使用和不使用</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 GDC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时的聚类精度。在不同的模型和数据集中，</a:t>
            </a:r>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GDC </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始终能提高准确率。</a:t>
            </a:r>
          </a:p>
        </p:txBody>
      </p:sp>
    </p:spTree>
    <p:extLst>
      <p:ext uri="{BB962C8B-B14F-4D97-AF65-F5344CB8AC3E}">
        <p14:creationId xmlns:p14="http://schemas.microsoft.com/office/powerpoint/2010/main" val="2684107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153129"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61224" y="52977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5</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个问题</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 name="文本框 3">
            <a:extLst>
              <a:ext uri="{FF2B5EF4-FFF2-40B4-BE49-F238E27FC236}">
                <a16:creationId xmlns:a16="http://schemas.microsoft.com/office/drawing/2014/main" id="{30F6597E-976D-4F54-AC43-29B81510F445}"/>
              </a:ext>
            </a:extLst>
          </p:cNvPr>
          <p:cNvSpPr txBox="1"/>
          <p:nvPr/>
        </p:nvSpPr>
        <p:spPr>
          <a:xfrm>
            <a:off x="98738" y="1301857"/>
            <a:ext cx="4256286" cy="1785104"/>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Q1</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2000" b="1" dirty="0">
                <a:effectLst/>
                <a:latin typeface="Times New Roman" panose="02020603050405020304" pitchFamily="18" charset="0"/>
                <a:ea typeface="宋体" panose="02010600030101010101" pitchFamily="2" charset="-122"/>
                <a:sym typeface="Times New Roman" panose="02020603050405020304" pitchFamily="18" charset="0"/>
              </a:rPr>
              <a:t>GDC </a:t>
            </a: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是否会增加图密度？</a:t>
            </a:r>
          </a:p>
          <a:p>
            <a:pPr marL="285750" indent="-285750">
              <a:buFont typeface="Wingdings" panose="05000000000000000000" pitchFamily="2" charset="2"/>
              <a:buChar char="Ø"/>
            </a:pPr>
            <a:r>
              <a:rPr lang="en-US" altLang="zh-CN" sz="1800" dirty="0">
                <a:effectLst/>
                <a:latin typeface="Times New Roman" panose="02020603050405020304" pitchFamily="18" charset="0"/>
                <a:ea typeface="宋体" panose="02010600030101010101" pitchFamily="2" charset="-122"/>
              </a:rPr>
              <a:t>GDC</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需要大致相同的平均度才能超越原始图的性能，与数据集及其平均度无关</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存在最佳稀疏度</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稀疏化有利于计算，提高预测性能。</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17" name="图片 16">
            <a:extLst>
              <a:ext uri="{FF2B5EF4-FFF2-40B4-BE49-F238E27FC236}">
                <a16:creationId xmlns:a16="http://schemas.microsoft.com/office/drawing/2014/main" id="{CFDB9849-ABA0-4EC9-B0EA-85938F4BDDCC}"/>
              </a:ext>
            </a:extLst>
          </p:cNvPr>
          <p:cNvPicPr/>
          <p:nvPr/>
        </p:nvPicPr>
        <p:blipFill rotWithShape="1">
          <a:blip r:embed="rId4"/>
          <a:srcRect t="5865" b="5865"/>
          <a:stretch/>
        </p:blipFill>
        <p:spPr>
          <a:xfrm>
            <a:off x="261224" y="3211285"/>
            <a:ext cx="3675345" cy="2589866"/>
          </a:xfrm>
          <a:prstGeom prst="rect">
            <a:avLst/>
          </a:prstGeom>
        </p:spPr>
      </p:pic>
      <p:sp>
        <p:nvSpPr>
          <p:cNvPr id="5" name="文本框 4">
            <a:extLst>
              <a:ext uri="{FF2B5EF4-FFF2-40B4-BE49-F238E27FC236}">
                <a16:creationId xmlns:a16="http://schemas.microsoft.com/office/drawing/2014/main" id="{A9DABDE8-9AB1-467A-9AE0-6BA5D8EDCE05}"/>
              </a:ext>
            </a:extLst>
          </p:cNvPr>
          <p:cNvSpPr txBox="1"/>
          <p:nvPr/>
        </p:nvSpPr>
        <p:spPr>
          <a:xfrm>
            <a:off x="97544" y="6007405"/>
            <a:ext cx="4256286" cy="369332"/>
          </a:xfrm>
          <a:prstGeom prst="rect">
            <a:avLst/>
          </a:prstGeom>
          <a:noFill/>
          <a:ln>
            <a:solidFill>
              <a:schemeClr val="tx1"/>
            </a:solidFill>
          </a:ln>
        </p:spPr>
        <p:txBody>
          <a:bodyPr wrap="square" rtlCol="0">
            <a:spAutoFit/>
          </a:bodyPr>
          <a:lstStyle/>
          <a:p>
            <a:r>
              <a:rPr lang="en-US" altLang="zh-CN" sz="1800" dirty="0">
                <a:effectLst/>
                <a:latin typeface="Times New Roman" panose="02020603050405020304" pitchFamily="18" charset="0"/>
                <a:ea typeface="宋体" panose="02010600030101010101" pitchFamily="2" charset="-122"/>
              </a:rPr>
              <a:t>GCN+GDC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精确度（使用</a:t>
            </a:r>
            <a:r>
              <a:rPr lang="en-US" altLang="zh-CN" sz="1800" dirty="0">
                <a:effectLst/>
                <a:latin typeface="Times New Roman" panose="02020603050405020304" pitchFamily="18" charset="0"/>
                <a:ea typeface="宋体" panose="02010600030101010101" pitchFamily="2" charset="-122"/>
              </a:rPr>
              <a:t> PPR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 top-k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pic>
        <p:nvPicPr>
          <p:cNvPr id="7" name="图片 6">
            <a:extLst>
              <a:ext uri="{FF2B5EF4-FFF2-40B4-BE49-F238E27FC236}">
                <a16:creationId xmlns:a16="http://schemas.microsoft.com/office/drawing/2014/main" id="{12BDFFC0-BB62-4CF8-A876-CE4CE23C81F7}"/>
              </a:ext>
            </a:extLst>
          </p:cNvPr>
          <p:cNvPicPr>
            <a:picLocks noChangeAspect="1"/>
          </p:cNvPicPr>
          <p:nvPr/>
        </p:nvPicPr>
        <p:blipFill>
          <a:blip r:embed="rId5"/>
          <a:stretch>
            <a:fillRect/>
          </a:stretch>
        </p:blipFill>
        <p:spPr>
          <a:xfrm>
            <a:off x="4698585" y="2566675"/>
            <a:ext cx="3258005" cy="2629267"/>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6CA5E87-DB2F-41B0-87A8-4AF761B3A4C6}"/>
                  </a:ext>
                </a:extLst>
              </p:cNvPr>
              <p:cNvSpPr txBox="1"/>
              <p:nvPr/>
            </p:nvSpPr>
            <p:spPr>
              <a:xfrm>
                <a:off x="4502047" y="1301857"/>
                <a:ext cx="3651082" cy="954107"/>
              </a:xfrm>
              <a:prstGeom prst="rect">
                <a:avLst/>
              </a:prstGeom>
              <a:noFill/>
            </p:spPr>
            <p:txBody>
              <a:bodyPr wrap="square" rtlCol="0">
                <a:spAutoFit/>
              </a:bodyPr>
              <a:lstStyle/>
              <a:p>
                <a:r>
                  <a:rPr lang="en-US" altLang="zh-CN" sz="2000" b="1" dirty="0">
                    <a:effectLst/>
                    <a:latin typeface="Times New Roman" panose="02020603050405020304" pitchFamily="18" charset="0"/>
                    <a:ea typeface="宋体" panose="02010600030101010101" pitchFamily="2" charset="-122"/>
                  </a:rPr>
                  <a:t>Q2</a:t>
                </a: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rPr>
                  <a:t>：如何选择过渡矩阵</a:t>
                </a:r>
                <a:r>
                  <a:rPr lang="en-US" altLang="zh-CN" sz="2000" b="1" dirty="0">
                    <a:effectLst/>
                    <a:latin typeface="Times New Roman" panose="02020603050405020304" pitchFamily="18" charset="0"/>
                    <a:ea typeface="宋体" panose="02010600030101010101" pitchFamily="2" charset="-122"/>
                  </a:rPr>
                  <a:t> T</a:t>
                </a:r>
                <a:r>
                  <a:rPr lang="zh-CN" altLang="zh-CN" sz="20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𝑟𝑤</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性能更差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自循环没有明显影响</a:t>
                </a:r>
                <a:endParaRPr lang="zh-CN" altLang="en-US" dirty="0"/>
              </a:p>
            </p:txBody>
          </p:sp>
        </mc:Choice>
        <mc:Fallback xmlns="">
          <p:sp>
            <p:nvSpPr>
              <p:cNvPr id="8" name="文本框 7">
                <a:extLst>
                  <a:ext uri="{FF2B5EF4-FFF2-40B4-BE49-F238E27FC236}">
                    <a16:creationId xmlns:a16="http://schemas.microsoft.com/office/drawing/2014/main" id="{36CA5E87-DB2F-41B0-87A8-4AF761B3A4C6}"/>
                  </a:ext>
                </a:extLst>
              </p:cNvPr>
              <p:cNvSpPr txBox="1">
                <a:spLocks noRot="1" noChangeAspect="1" noMove="1" noResize="1" noEditPoints="1" noAdjustHandles="1" noChangeArrowheads="1" noChangeShapeType="1" noTextEdit="1"/>
              </p:cNvSpPr>
              <p:nvPr/>
            </p:nvSpPr>
            <p:spPr>
              <a:xfrm>
                <a:off x="4502047" y="1301857"/>
                <a:ext cx="3651082" cy="954107"/>
              </a:xfrm>
              <a:prstGeom prst="rect">
                <a:avLst/>
              </a:prstGeom>
              <a:blipFill>
                <a:blip r:embed="rId6"/>
                <a:stretch>
                  <a:fillRect l="-1839" t="-5128" b="-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35FF85B-A650-4675-A2F4-932ED9411B0A}"/>
                  </a:ext>
                </a:extLst>
              </p:cNvPr>
              <p:cNvSpPr txBox="1"/>
              <p:nvPr/>
            </p:nvSpPr>
            <p:spPr>
              <a:xfrm>
                <a:off x="4698585" y="5591760"/>
                <a:ext cx="4153546" cy="668260"/>
              </a:xfrm>
              <a:prstGeom prst="rect">
                <a:avLst/>
              </a:prstGeom>
              <a:noFill/>
              <a:ln>
                <a:solidFill>
                  <a:schemeClr val="tx1"/>
                </a:solidFill>
              </a:ln>
            </p:spPr>
            <p:txBody>
              <a:bodyPr wrap="square" rtlCol="0">
                <a:spAutoFit/>
              </a:bodyPr>
              <a:lstStyle/>
              <a:p>
                <a:r>
                  <a:rPr lang="zh-CN" altLang="zh-CN" sz="1800" dirty="0">
                    <a:effectLst/>
                    <a:latin typeface="Cambria Math" panose="02040503050406030204" pitchFamily="18" charset="0"/>
                    <a:ea typeface="宋体" panose="02010600030101010101" pitchFamily="2" charset="-122"/>
                    <a:cs typeface="Times New Roman" panose="02020603050405020304" pitchFamily="18" charset="0"/>
                  </a:rPr>
                  <a:t>使用</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𝑠𝑦𝑚</m:t>
                        </m:r>
                      </m:sub>
                    </m:sSub>
                  </m:oMath>
                </a14:m>
                <a:r>
                  <a:rPr lang="zh-CN" altLang="zh-CN" sz="1800" dirty="0">
                    <a:effectLst/>
                    <a:latin typeface="Cambria Math" panose="020405030504060302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𝑇</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𝑟𝑤</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a:t>
                </a:r>
                <a:r>
                  <a:rPr lang="en-US" altLang="zh-CN" sz="1800" dirty="0">
                    <a:effectLst/>
                    <a:latin typeface="Times New Roman" panose="02020603050405020304" pitchFamily="18" charset="0"/>
                    <a:ea typeface="宋体" panose="02010600030101010101" pitchFamily="2" charset="-122"/>
                  </a:rPr>
                  <a:t>GCN+GDC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精度的差异（使用</a:t>
                </a:r>
                <a:r>
                  <a:rPr lang="en-US" altLang="zh-CN" sz="1800" dirty="0">
                    <a:effectLst/>
                    <a:latin typeface="Times New Roman" panose="02020603050405020304" pitchFamily="18" charset="0"/>
                    <a:ea typeface="宋体" panose="02010600030101010101" pitchFamily="2" charset="-122"/>
                  </a:rPr>
                  <a:t> PPR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 top-k</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，百分点）</a:t>
                </a:r>
                <a:endParaRPr lang="zh-CN" altLang="en-US" dirty="0"/>
              </a:p>
            </p:txBody>
          </p:sp>
        </mc:Choice>
        <mc:Fallback xmlns="">
          <p:sp>
            <p:nvSpPr>
              <p:cNvPr id="9" name="文本框 8">
                <a:extLst>
                  <a:ext uri="{FF2B5EF4-FFF2-40B4-BE49-F238E27FC236}">
                    <a16:creationId xmlns:a16="http://schemas.microsoft.com/office/drawing/2014/main" id="{B35FF85B-A650-4675-A2F4-932ED9411B0A}"/>
                  </a:ext>
                </a:extLst>
              </p:cNvPr>
              <p:cNvSpPr txBox="1">
                <a:spLocks noRot="1" noChangeAspect="1" noMove="1" noResize="1" noEditPoints="1" noAdjustHandles="1" noChangeArrowheads="1" noChangeShapeType="1" noTextEdit="1"/>
              </p:cNvSpPr>
              <p:nvPr/>
            </p:nvSpPr>
            <p:spPr>
              <a:xfrm>
                <a:off x="4698585" y="5591760"/>
                <a:ext cx="4153546" cy="668260"/>
              </a:xfrm>
              <a:prstGeom prst="rect">
                <a:avLst/>
              </a:prstGeom>
              <a:blipFill>
                <a:blip r:embed="rId7"/>
                <a:stretch>
                  <a:fillRect l="-1171" t="-6250" b="-11607"/>
                </a:stretch>
              </a:blipFill>
              <a:ln>
                <a:solidFill>
                  <a:schemeClr val="tx1"/>
                </a:solid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D82E5F48-0197-4C80-9AFC-37B1F4AD3D02}"/>
              </a:ext>
            </a:extLst>
          </p:cNvPr>
          <p:cNvSpPr txBox="1"/>
          <p:nvPr/>
        </p:nvSpPr>
        <p:spPr>
          <a:xfrm>
            <a:off x="8300152" y="1321598"/>
            <a:ext cx="3651082" cy="954107"/>
          </a:xfrm>
          <a:prstGeom prst="rect">
            <a:avLst/>
          </a:prstGeom>
          <a:noFill/>
        </p:spPr>
        <p:txBody>
          <a:bodyPr wrap="square" rtlCol="0">
            <a:spAutoFit/>
          </a:bodyPr>
          <a:lstStyle/>
          <a:p>
            <a:r>
              <a:rPr lang="en-US" altLang="zh-CN" sz="2000" b="1" kern="100" dirty="0">
                <a:effectLst/>
                <a:latin typeface="Times New Roman" panose="02020603050405020304" pitchFamily="18" charset="0"/>
                <a:ea typeface="宋体" panose="02010600030101010101" pitchFamily="2" charset="-122"/>
              </a:rPr>
              <a:t>Q3</a:t>
            </a:r>
            <a:r>
              <a:rPr lang="zh-CN" altLang="zh-CN" sz="2000" b="1" kern="100" dirty="0">
                <a:effectLst/>
                <a:latin typeface="Times New Roman" panose="02020603050405020304" pitchFamily="18" charset="0"/>
                <a:ea typeface="宋体" panose="02010600030101010101" pitchFamily="2" charset="-122"/>
              </a:rPr>
              <a:t>：</a:t>
            </a:r>
            <a:r>
              <a:rPr lang="zh-CN" altLang="en-US" sz="2000" b="1" kern="100" dirty="0">
                <a:latin typeface="Times New Roman" panose="02020603050405020304" pitchFamily="18" charset="0"/>
                <a:ea typeface="宋体" panose="02010600030101010101" pitchFamily="2" charset="-122"/>
              </a:rPr>
              <a:t>标签率对 </a:t>
            </a:r>
            <a:r>
              <a:rPr lang="en-US" altLang="zh-CN" sz="2000" b="1" kern="100" dirty="0">
                <a:latin typeface="Times New Roman" panose="02020603050405020304" pitchFamily="18" charset="0"/>
                <a:ea typeface="宋体" panose="02010600030101010101" pitchFamily="2" charset="-122"/>
              </a:rPr>
              <a:t>GDC </a:t>
            </a:r>
            <a:r>
              <a:rPr lang="zh-CN" altLang="en-US" sz="2000" b="1" kern="100" dirty="0">
                <a:latin typeface="Times New Roman" panose="02020603050405020304" pitchFamily="18" charset="0"/>
                <a:ea typeface="宋体" panose="02010600030101010101" pitchFamily="2" charset="-122"/>
              </a:rPr>
              <a:t>有何影响？</a:t>
            </a:r>
            <a:endParaRPr lang="en-US" altLang="zh-CN" sz="2000" b="1" kern="100" dirty="0">
              <a:latin typeface="Times New Roman" panose="02020603050405020304" pitchFamily="18" charset="0"/>
              <a:ea typeface="宋体" panose="02010600030101010101" pitchFamily="2" charset="-122"/>
            </a:endParaRPr>
          </a:p>
          <a:p>
            <a:pPr marL="285750" indent="-285750">
              <a:buFont typeface="Wingdings" panose="05000000000000000000" pitchFamily="2" charset="2"/>
              <a:buChar char="Ø"/>
            </a:pPr>
            <a:r>
              <a:rPr lang="zh-CN" altLang="zh-CN" sz="1800" kern="100" dirty="0">
                <a:effectLst/>
                <a:latin typeface="Times New Roman" panose="02020603050405020304" pitchFamily="18" charset="0"/>
                <a:ea typeface="宋体" panose="02010600030101010101" pitchFamily="2" charset="-122"/>
              </a:rPr>
              <a:t>标签率越稀疏，</a:t>
            </a:r>
            <a:r>
              <a:rPr lang="en-US" altLang="zh-CN" sz="1800" kern="100" dirty="0">
                <a:effectLst/>
                <a:latin typeface="Times New Roman" panose="02020603050405020304" pitchFamily="18" charset="0"/>
                <a:ea typeface="宋体" panose="02010600030101010101" pitchFamily="2" charset="-122"/>
              </a:rPr>
              <a:t>GDC </a:t>
            </a:r>
            <a:r>
              <a:rPr lang="zh-CN" altLang="zh-CN" sz="1800" kern="100" dirty="0">
                <a:effectLst/>
                <a:latin typeface="Times New Roman" panose="02020603050405020304" pitchFamily="18" charset="0"/>
                <a:ea typeface="宋体" panose="02010600030101010101" pitchFamily="2" charset="-122"/>
              </a:rPr>
              <a:t>的改进幅度越大。</a:t>
            </a:r>
          </a:p>
        </p:txBody>
      </p:sp>
      <p:pic>
        <p:nvPicPr>
          <p:cNvPr id="12" name="图片 11">
            <a:extLst>
              <a:ext uri="{FF2B5EF4-FFF2-40B4-BE49-F238E27FC236}">
                <a16:creationId xmlns:a16="http://schemas.microsoft.com/office/drawing/2014/main" id="{1E84D25D-B7E3-4360-952B-78743CD1D742}"/>
              </a:ext>
            </a:extLst>
          </p:cNvPr>
          <p:cNvPicPr>
            <a:picLocks noChangeAspect="1"/>
          </p:cNvPicPr>
          <p:nvPr/>
        </p:nvPicPr>
        <p:blipFill>
          <a:blip r:embed="rId8"/>
          <a:stretch>
            <a:fillRect/>
          </a:stretch>
        </p:blipFill>
        <p:spPr>
          <a:xfrm>
            <a:off x="8718606" y="2736067"/>
            <a:ext cx="3172268" cy="2124371"/>
          </a:xfrm>
          <a:prstGeom prst="rect">
            <a:avLst/>
          </a:prstGeom>
        </p:spPr>
      </p:pic>
      <p:sp>
        <p:nvSpPr>
          <p:cNvPr id="13" name="文本框 12">
            <a:extLst>
              <a:ext uri="{FF2B5EF4-FFF2-40B4-BE49-F238E27FC236}">
                <a16:creationId xmlns:a16="http://schemas.microsoft.com/office/drawing/2014/main" id="{7EA0AE54-5D89-4B36-AC77-BAAB8B822EE4}"/>
              </a:ext>
            </a:extLst>
          </p:cNvPr>
          <p:cNvSpPr txBox="1"/>
          <p:nvPr/>
        </p:nvSpPr>
        <p:spPr>
          <a:xfrm>
            <a:off x="8992430" y="5438964"/>
            <a:ext cx="3100832" cy="369332"/>
          </a:xfrm>
          <a:prstGeom prst="rect">
            <a:avLst/>
          </a:prstGeom>
          <a:noFill/>
          <a:ln>
            <a:solidFill>
              <a:schemeClr val="tx1"/>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不同标签率下</a:t>
            </a:r>
            <a:r>
              <a:rPr lang="en-US" altLang="zh-CN" sz="1800" kern="100" dirty="0">
                <a:effectLst/>
                <a:latin typeface="Times New Roman" panose="02020603050405020304" pitchFamily="18" charset="0"/>
                <a:ea typeface="宋体" panose="02010600030101010101" pitchFamily="2" charset="-122"/>
              </a:rPr>
              <a:t>Cora</a:t>
            </a:r>
            <a:r>
              <a:rPr lang="zh-CN" altLang="zh-CN" sz="1800" kern="100" dirty="0">
                <a:effectLst/>
                <a:latin typeface="Times New Roman" panose="02020603050405020304" pitchFamily="18" charset="0"/>
                <a:ea typeface="宋体" panose="02010600030101010101" pitchFamily="2" charset="-122"/>
              </a:rPr>
              <a:t>的准确率</a:t>
            </a:r>
            <a:endParaRPr lang="zh-CN" altLang="en-US" dirty="0"/>
          </a:p>
        </p:txBody>
      </p:sp>
    </p:spTree>
    <p:extLst>
      <p:ext uri="{BB962C8B-B14F-4D97-AF65-F5344CB8AC3E}">
        <p14:creationId xmlns:p14="http://schemas.microsoft.com/office/powerpoint/2010/main" val="1987816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153129"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61224" y="52977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5</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个问题</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0F6597E-976D-4F54-AC43-29B81510F445}"/>
                  </a:ext>
                </a:extLst>
              </p:cNvPr>
              <p:cNvSpPr txBox="1"/>
              <p:nvPr/>
            </p:nvSpPr>
            <p:spPr>
              <a:xfrm>
                <a:off x="98738" y="1301857"/>
                <a:ext cx="11974442" cy="677108"/>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Q4</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：如何选择系数</a:t>
                </a:r>
                <a14:m>
                  <m:oMath xmlns:m="http://schemas.openxmlformats.org/officeDocument/2006/math">
                    <m:sSub>
                      <m:sSubPr>
                        <m:ctrlPr>
                          <a:rPr lang="zh-CN" altLang="zh-CN" sz="2000" b="1" i="1" smtClean="0">
                            <a:effectLst/>
                            <a:latin typeface="Cambria Math" panose="02040503050406030204" pitchFamily="18" charset="0"/>
                            <a:ea typeface="Cambria Math" panose="02040503050406030204" pitchFamily="18" charset="0"/>
                          </a:rPr>
                        </m:ctrlPr>
                      </m:sSubPr>
                      <m:e>
                        <m:r>
                          <a:rPr lang="en-US" altLang="zh-CN" sz="2000" b="1" i="1">
                            <a:effectLst/>
                            <a:latin typeface="Cambria Math" panose="02040503050406030204" pitchFamily="18" charset="0"/>
                            <a:ea typeface="宋体" panose="02010600030101010101" pitchFamily="2" charset="-122"/>
                            <a:cs typeface="Times New Roman" panose="02020603050405020304" pitchFamily="18" charset="0"/>
                          </a:rPr>
                          <m:t>𝜽</m:t>
                        </m:r>
                      </m:e>
                      <m:sub>
                        <m:r>
                          <a:rPr lang="en-US" altLang="zh-CN" sz="2000" b="1" i="1">
                            <a:effectLst/>
                            <a:latin typeface="Cambria Math" panose="02040503050406030204" pitchFamily="18" charset="0"/>
                            <a:ea typeface="宋体" panose="02010600030101010101" pitchFamily="2" charset="-122"/>
                            <a:cs typeface="Times New Roman" panose="02020603050405020304" pitchFamily="18" charset="0"/>
                          </a:rPr>
                          <m:t>𝒌</m:t>
                        </m:r>
                      </m:sub>
                    </m:sSub>
                  </m:oMath>
                </a14:m>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Wingdings" panose="05000000000000000000" pitchFamily="2" charset="2"/>
                  <a:buChar char="Ø"/>
                </a:pPr>
                <a:r>
                  <a:rPr lang="zh-CN" altLang="zh-CN" kern="100" dirty="0">
                    <a:effectLst/>
                    <a:latin typeface="Times New Roman" panose="02020603050405020304" pitchFamily="18" charset="0"/>
                    <a:ea typeface="宋体" panose="02010600030101010101" pitchFamily="2" charset="-122"/>
                  </a:rPr>
                  <a:t>最佳</a:t>
                </a:r>
                <a:r>
                  <a:rPr lang="zh-CN" altLang="en-US" kern="100" dirty="0">
                    <a:effectLst/>
                    <a:latin typeface="Times New Roman" panose="02020603050405020304" pitchFamily="18" charset="0"/>
                    <a:ea typeface="宋体" panose="02010600030101010101" pitchFamily="2" charset="-122"/>
                  </a:rPr>
                  <a:t>超参数</a:t>
                </a:r>
                <a:r>
                  <a:rPr lang="zh-CN" altLang="zh-CN" kern="100" dirty="0">
                    <a:effectLst/>
                    <a:latin typeface="Times New Roman" panose="02020603050405020304" pitchFamily="18" charset="0"/>
                    <a:ea typeface="宋体" panose="02010600030101010101" pitchFamily="2" charset="-122"/>
                  </a:rPr>
                  <a:t>在很小范围内，不同数据集和模型的最佳值一致。</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30F6597E-976D-4F54-AC43-29B81510F445}"/>
                  </a:ext>
                </a:extLst>
              </p:cNvPr>
              <p:cNvSpPr txBox="1">
                <a:spLocks noRot="1" noChangeAspect="1" noMove="1" noResize="1" noEditPoints="1" noAdjustHandles="1" noChangeArrowheads="1" noChangeShapeType="1" noTextEdit="1"/>
              </p:cNvSpPr>
              <p:nvPr/>
            </p:nvSpPr>
            <p:spPr>
              <a:xfrm>
                <a:off x="98738" y="1301857"/>
                <a:ext cx="11974442" cy="677108"/>
              </a:xfrm>
              <a:prstGeom prst="rect">
                <a:avLst/>
              </a:prstGeom>
              <a:blipFill>
                <a:blip r:embed="rId4"/>
                <a:stretch>
                  <a:fillRect l="-509" t="-7207" b="-11712"/>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D8D586D3-0B5E-466D-B3F8-72FBDF3A8D8B}"/>
              </a:ext>
            </a:extLst>
          </p:cNvPr>
          <p:cNvPicPr>
            <a:picLocks noChangeAspect="1"/>
          </p:cNvPicPr>
          <p:nvPr/>
        </p:nvPicPr>
        <p:blipFill>
          <a:blip r:embed="rId5"/>
          <a:stretch>
            <a:fillRect/>
          </a:stretch>
        </p:blipFill>
        <p:spPr>
          <a:xfrm>
            <a:off x="195261" y="1950504"/>
            <a:ext cx="9573961" cy="200052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3492A36-08B2-4138-AC2F-A62DF6E212CF}"/>
                  </a:ext>
                </a:extLst>
              </p:cNvPr>
              <p:cNvSpPr txBox="1"/>
              <p:nvPr/>
            </p:nvSpPr>
            <p:spPr>
              <a:xfrm>
                <a:off x="9865745" y="2257619"/>
                <a:ext cx="1943963" cy="1200329"/>
              </a:xfrm>
              <a:prstGeom prst="rect">
                <a:avLst/>
              </a:prstGeom>
              <a:noFill/>
              <a:ln>
                <a:solidFill>
                  <a:schemeClr val="tx1"/>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使用</a:t>
                </a:r>
                <a:r>
                  <a:rPr lang="en-US" altLang="zh-CN" sz="1800" kern="100" dirty="0">
                    <a:effectLst/>
                    <a:latin typeface="Times New Roman" panose="02020603050405020304" pitchFamily="18" charset="0"/>
                    <a:ea typeface="宋体" panose="02010600030101010101" pitchFamily="2" charset="-122"/>
                  </a:rPr>
                  <a:t> GDC </a:t>
                </a:r>
                <a:r>
                  <a:rPr lang="zh-CN" altLang="zh-CN" sz="1800" kern="100" dirty="0">
                    <a:effectLst/>
                    <a:latin typeface="Times New Roman" panose="02020603050405020304" pitchFamily="18" charset="0"/>
                    <a:ea typeface="宋体" panose="02010600030101010101" pitchFamily="2" charset="-122"/>
                  </a:rPr>
                  <a:t>并改变</a:t>
                </a:r>
                <a14:m>
                  <m:oMath xmlns:m="http://schemas.openxmlformats.org/officeDocument/2006/math">
                    <m:r>
                      <m:rPr>
                        <m:sty m:val="p"/>
                      </m:rPr>
                      <a:rPr lang="en-US" altLang="zh-CN" sz="1800" kern="100">
                        <a:effectLst/>
                        <a:latin typeface="Cambria Math" panose="02040503050406030204" pitchFamily="18" charset="0"/>
                        <a:ea typeface="宋体" panose="02010600030101010101" pitchFamily="2" charset="-122"/>
                      </a:rPr>
                      <m:t>PPR</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𝛼</m:t>
                        </m:r>
                      </m:e>
                    </m:d>
                  </m:oMath>
                </a14:m>
                <a:r>
                  <a:rPr lang="zh-CN" altLang="zh-CN" sz="1800" kern="100" dirty="0">
                    <a:effectLst/>
                    <a:latin typeface="Times New Roman" panose="02020603050405020304" pitchFamily="18" charset="0"/>
                    <a:ea typeface="宋体" panose="02010600030101010101" pitchFamily="2" charset="-122"/>
                  </a:rPr>
                  <a:t>和</a:t>
                </a:r>
                <a:r>
                  <a:rPr lang="en-US" altLang="zh-CN" sz="1800" i="1" kern="100" dirty="0">
                    <a:effectLst/>
                    <a:latin typeface="Times New Roman" panose="02020603050405020304" pitchFamily="18" charset="0"/>
                    <a:ea typeface="宋体" panose="02010600030101010101" pitchFamily="2" charset="-122"/>
                  </a:rPr>
                  <a:t>heart kernel (t)</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的超参数所达到的精度</a:t>
                </a:r>
                <a:endParaRPr lang="zh-CN" altLang="en-US" dirty="0"/>
              </a:p>
            </p:txBody>
          </p:sp>
        </mc:Choice>
        <mc:Fallback xmlns="">
          <p:sp>
            <p:nvSpPr>
              <p:cNvPr id="8" name="文本框 7">
                <a:extLst>
                  <a:ext uri="{FF2B5EF4-FFF2-40B4-BE49-F238E27FC236}">
                    <a16:creationId xmlns:a16="http://schemas.microsoft.com/office/drawing/2014/main" id="{F3492A36-08B2-4138-AC2F-A62DF6E212CF}"/>
                  </a:ext>
                </a:extLst>
              </p:cNvPr>
              <p:cNvSpPr txBox="1">
                <a:spLocks noRot="1" noChangeAspect="1" noMove="1" noResize="1" noEditPoints="1" noAdjustHandles="1" noChangeArrowheads="1" noChangeShapeType="1" noTextEdit="1"/>
              </p:cNvSpPr>
              <p:nvPr/>
            </p:nvSpPr>
            <p:spPr>
              <a:xfrm>
                <a:off x="9865745" y="2257619"/>
                <a:ext cx="1943963" cy="1200329"/>
              </a:xfrm>
              <a:prstGeom prst="rect">
                <a:avLst/>
              </a:prstGeom>
              <a:blipFill>
                <a:blip r:embed="rId6"/>
                <a:stretch>
                  <a:fillRect l="-2181" t="-3015" r="-1869" b="-5025"/>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217694D4-39EA-4153-B153-8B30A42A04F2}"/>
                  </a:ext>
                </a:extLst>
              </p:cNvPr>
              <p:cNvSpPr txBox="1"/>
              <p:nvPr/>
            </p:nvSpPr>
            <p:spPr>
              <a:xfrm>
                <a:off x="261224" y="3860355"/>
                <a:ext cx="10820064"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zh-CN"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学习类似系数的模型中获取</a:t>
                </a:r>
                <a:r>
                  <a:rPr lang="zh-CN" altLang="en-US" sz="18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sSub>
                      <m:sSubPr>
                        <m:ctrlPr>
                          <a:rPr lang="zh-CN" altLang="zh-CN" i="1">
                            <a:solidFill>
                              <a:schemeClr val="tx1"/>
                            </a:solidFill>
                            <a:effectLst/>
                            <a:latin typeface="Cambria Math" panose="02040503050406030204" pitchFamily="18" charset="0"/>
                            <a:ea typeface="Cambria Math" panose="02040503050406030204" pitchFamily="18" charset="0"/>
                          </a:rPr>
                        </m:ctrlPr>
                      </m:sSubPr>
                      <m:e>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en-US" dirty="0"/>
                  <a:t>，</a:t>
                </a:r>
                <a:r>
                  <a:rPr lang="zh-CN" altLang="zh-CN" dirty="0"/>
                  <a:t>即使手工调整正则化，训练后也比不上原系数。</a:t>
                </a:r>
              </a:p>
            </p:txBody>
          </p:sp>
        </mc:Choice>
        <mc:Fallback xmlns="">
          <p:sp>
            <p:nvSpPr>
              <p:cNvPr id="9" name="文本框 8">
                <a:extLst>
                  <a:ext uri="{FF2B5EF4-FFF2-40B4-BE49-F238E27FC236}">
                    <a16:creationId xmlns:a16="http://schemas.microsoft.com/office/drawing/2014/main" id="{217694D4-39EA-4153-B153-8B30A42A04F2}"/>
                  </a:ext>
                </a:extLst>
              </p:cNvPr>
              <p:cNvSpPr txBox="1">
                <a:spLocks noRot="1" noChangeAspect="1" noMove="1" noResize="1" noEditPoints="1" noAdjustHandles="1" noChangeArrowheads="1" noChangeShapeType="1" noTextEdit="1"/>
              </p:cNvSpPr>
              <p:nvPr/>
            </p:nvSpPr>
            <p:spPr>
              <a:xfrm>
                <a:off x="261224" y="3860355"/>
                <a:ext cx="10820064" cy="369332"/>
              </a:xfrm>
              <a:prstGeom prst="rect">
                <a:avLst/>
              </a:prstGeom>
              <a:blipFill>
                <a:blip r:embed="rId7"/>
                <a:stretch>
                  <a:fillRect l="-394" t="-13115" b="-26230"/>
                </a:stretch>
              </a:blipFill>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7CC73DC5-4638-4FFF-B561-896995278ED7}"/>
              </a:ext>
            </a:extLst>
          </p:cNvPr>
          <p:cNvPicPr>
            <a:picLocks noChangeAspect="1"/>
          </p:cNvPicPr>
          <p:nvPr/>
        </p:nvPicPr>
        <p:blipFill>
          <a:blip r:embed="rId8"/>
          <a:stretch>
            <a:fillRect/>
          </a:stretch>
        </p:blipFill>
        <p:spPr>
          <a:xfrm>
            <a:off x="380085" y="4333523"/>
            <a:ext cx="3248478" cy="2524477"/>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CA468E-E760-4035-A6F5-02519EED1CE4}"/>
                  </a:ext>
                </a:extLst>
              </p:cNvPr>
              <p:cNvSpPr txBox="1"/>
              <p:nvPr/>
            </p:nvSpPr>
            <p:spPr>
              <a:xfrm>
                <a:off x="4220195" y="5723016"/>
                <a:ext cx="3751610" cy="646331"/>
              </a:xfrm>
              <a:prstGeom prst="rect">
                <a:avLst/>
              </a:prstGeom>
              <a:noFill/>
              <a:ln>
                <a:solidFill>
                  <a:schemeClr val="tx2"/>
                </a:solidFill>
              </a:ln>
            </p:spPr>
            <p:txBody>
              <a:bodyPr wrap="square" rtlCol="0">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1800" dirty="0">
                    <a:effectLst/>
                    <a:latin typeface="Times New Roman" panose="02020603050405020304" pitchFamily="18" charset="0"/>
                    <a:ea typeface="宋体" panose="02010600030101010101" pitchFamily="2" charset="-122"/>
                  </a:rPr>
                  <a:t> PPR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定义的系数</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rPr>
                  <a:t> </a:t>
                </a:r>
                <a:r>
                  <a:rPr lang="en-US" altLang="zh-CN" sz="1800" dirty="0" err="1">
                    <a:effectLst/>
                    <a:latin typeface="Times New Roman" panose="02020603050405020304" pitchFamily="18" charset="0"/>
                    <a:ea typeface="宋体" panose="02010600030101010101" pitchFamily="2" charset="-122"/>
                  </a:rPr>
                  <a:t>AdaDIF</a:t>
                </a:r>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学习的系数</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dirty="0">
                    <a:effectLst/>
                    <a:latin typeface="Times New Roman" panose="02020603050405020304" pitchFamily="18" charset="0"/>
                    <a:ea typeface="宋体" panose="02010600030101010101" pitchFamily="2" charset="-122"/>
                  </a:rPr>
                  <a:t> GDC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精度</a:t>
                </a:r>
                <a:endParaRPr lang="zh-CN" altLang="en-US" dirty="0"/>
              </a:p>
            </p:txBody>
          </p:sp>
        </mc:Choice>
        <mc:Fallback xmlns="">
          <p:sp>
            <p:nvSpPr>
              <p:cNvPr id="12" name="文本框 11">
                <a:extLst>
                  <a:ext uri="{FF2B5EF4-FFF2-40B4-BE49-F238E27FC236}">
                    <a16:creationId xmlns:a16="http://schemas.microsoft.com/office/drawing/2014/main" id="{55CA468E-E760-4035-A6F5-02519EED1CE4}"/>
                  </a:ext>
                </a:extLst>
              </p:cNvPr>
              <p:cNvSpPr txBox="1">
                <a:spLocks noRot="1" noChangeAspect="1" noMove="1" noResize="1" noEditPoints="1" noAdjustHandles="1" noChangeArrowheads="1" noChangeShapeType="1" noTextEdit="1"/>
              </p:cNvSpPr>
              <p:nvPr/>
            </p:nvSpPr>
            <p:spPr>
              <a:xfrm>
                <a:off x="4220195" y="5723016"/>
                <a:ext cx="3751610" cy="646331"/>
              </a:xfrm>
              <a:prstGeom prst="rect">
                <a:avLst/>
              </a:prstGeom>
              <a:blipFill>
                <a:blip r:embed="rId9"/>
                <a:stretch>
                  <a:fillRect l="-1133" t="-6481" b="-12963"/>
                </a:stretch>
              </a:blipFill>
              <a:ln>
                <a:solidFill>
                  <a:schemeClr val="tx2"/>
                </a:solidFill>
              </a:ln>
            </p:spPr>
            <p:txBody>
              <a:bodyPr/>
              <a:lstStyle/>
              <a:p>
                <a:r>
                  <a:rPr lang="zh-CN" altLang="en-US">
                    <a:noFill/>
                  </a:rPr>
                  <a:t> </a:t>
                </a:r>
              </a:p>
            </p:txBody>
          </p:sp>
        </mc:Fallback>
      </mc:AlternateContent>
    </p:spTree>
    <p:extLst>
      <p:ext uri="{BB962C8B-B14F-4D97-AF65-F5344CB8AC3E}">
        <p14:creationId xmlns:p14="http://schemas.microsoft.com/office/powerpoint/2010/main" val="1326123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椭圆 59"/>
          <p:cNvSpPr/>
          <p:nvPr/>
        </p:nvSpPr>
        <p:spPr>
          <a:xfrm>
            <a:off x="9343844" y="2352542"/>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9" name="椭圆 58"/>
          <p:cNvSpPr/>
          <p:nvPr/>
        </p:nvSpPr>
        <p:spPr>
          <a:xfrm>
            <a:off x="6609398" y="2352542"/>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8" name="椭圆 57"/>
          <p:cNvSpPr/>
          <p:nvPr/>
        </p:nvSpPr>
        <p:spPr>
          <a:xfrm>
            <a:off x="3716387" y="2352542"/>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7" name="椭圆 36"/>
          <p:cNvSpPr/>
          <p:nvPr/>
        </p:nvSpPr>
        <p:spPr>
          <a:xfrm>
            <a:off x="870552" y="2352542"/>
            <a:ext cx="1913392" cy="1913392"/>
          </a:xfrm>
          <a:prstGeom prst="ellipse">
            <a:avLst/>
          </a:prstGeom>
          <a:gradFill flip="none" rotWithShape="1">
            <a:gsLst>
              <a:gs pos="0">
                <a:schemeClr val="accent1">
                  <a:lumMod val="60000"/>
                  <a:lumOff val="40000"/>
                </a:schemeClr>
              </a:gs>
              <a:gs pos="100000">
                <a:schemeClr val="accent1">
                  <a:lumMod val="75000"/>
                  <a:alpha val="67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3" name="组合 2"/>
          <p:cNvGrpSpPr/>
          <p:nvPr/>
        </p:nvGrpSpPr>
        <p:grpSpPr>
          <a:xfrm>
            <a:off x="-4632" y="-1"/>
            <a:ext cx="12196631" cy="2127749"/>
            <a:chOff x="-4632" y="-1"/>
            <a:chExt cx="12196631" cy="2127749"/>
          </a:xfrm>
        </p:grpSpPr>
        <p:sp>
          <p:nvSpPr>
            <p:cNvPr id="11" name="任意多边形: 形状 10"/>
            <p:cNvSpPr/>
            <p:nvPr/>
          </p:nvSpPr>
          <p:spPr>
            <a:xfrm flipV="1">
              <a:off x="0" y="1684"/>
              <a:ext cx="12191999" cy="2126064"/>
            </a:xfrm>
            <a:custGeom>
              <a:avLst/>
              <a:gdLst>
                <a:gd name="connsiteX0" fmla="*/ 0 w 12191999"/>
                <a:gd name="connsiteY0" fmla="*/ 2126064 h 2126064"/>
                <a:gd name="connsiteX1" fmla="*/ 12191999 w 12191999"/>
                <a:gd name="connsiteY1" fmla="*/ 2126064 h 2126064"/>
                <a:gd name="connsiteX2" fmla="*/ 0 w 12191999"/>
                <a:gd name="connsiteY2" fmla="*/ 0 h 2126064"/>
              </a:gdLst>
              <a:ahLst/>
              <a:cxnLst>
                <a:cxn ang="0">
                  <a:pos x="connsiteX0" y="connsiteY0"/>
                </a:cxn>
                <a:cxn ang="0">
                  <a:pos x="connsiteX1" y="connsiteY1"/>
                </a:cxn>
                <a:cxn ang="0">
                  <a:pos x="connsiteX2" y="connsiteY2"/>
                </a:cxn>
              </a:cxnLst>
              <a:rect l="l" t="t" r="r" b="b"/>
              <a:pathLst>
                <a:path w="12191999" h="2126064">
                  <a:moveTo>
                    <a:pt x="0" y="2126064"/>
                  </a:moveTo>
                  <a:lnTo>
                    <a:pt x="12191999" y="2126064"/>
                  </a:lnTo>
                  <a:lnTo>
                    <a:pt x="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 name="任意多边形: 形状 19"/>
            <p:cNvSpPr/>
            <p:nvPr/>
          </p:nvSpPr>
          <p:spPr>
            <a:xfrm flipV="1">
              <a:off x="-4632" y="-1"/>
              <a:ext cx="845081" cy="695700"/>
            </a:xfrm>
            <a:custGeom>
              <a:avLst/>
              <a:gdLst>
                <a:gd name="connsiteX0" fmla="*/ 0 w 845081"/>
                <a:gd name="connsiteY0" fmla="*/ 695700 h 695700"/>
                <a:gd name="connsiteX1" fmla="*/ 845081 w 845081"/>
                <a:gd name="connsiteY1" fmla="*/ 695700 h 695700"/>
                <a:gd name="connsiteX2" fmla="*/ 0 w 845081"/>
                <a:gd name="connsiteY2" fmla="*/ 0 h 695700"/>
                <a:gd name="connsiteX3" fmla="*/ 0 w 845081"/>
                <a:gd name="connsiteY3" fmla="*/ 695700 h 695700"/>
              </a:gdLst>
              <a:ahLst/>
              <a:cxnLst>
                <a:cxn ang="0">
                  <a:pos x="connsiteX0" y="connsiteY0"/>
                </a:cxn>
                <a:cxn ang="0">
                  <a:pos x="connsiteX1" y="connsiteY1"/>
                </a:cxn>
                <a:cxn ang="0">
                  <a:pos x="connsiteX2" y="connsiteY2"/>
                </a:cxn>
                <a:cxn ang="0">
                  <a:pos x="connsiteX3" y="connsiteY3"/>
                </a:cxn>
              </a:cxnLst>
              <a:rect l="l" t="t" r="r" b="b"/>
              <a:pathLst>
                <a:path w="845081" h="695700">
                  <a:moveTo>
                    <a:pt x="0" y="695700"/>
                  </a:moveTo>
                  <a:lnTo>
                    <a:pt x="845081" y="695700"/>
                  </a:lnTo>
                  <a:lnTo>
                    <a:pt x="0" y="0"/>
                  </a:lnTo>
                  <a:lnTo>
                    <a:pt x="0" y="695700"/>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 name="任意多边形: 形状 18"/>
            <p:cNvSpPr/>
            <p:nvPr/>
          </p:nvSpPr>
          <p:spPr>
            <a:xfrm flipV="1">
              <a:off x="2569944" y="9621"/>
              <a:ext cx="7642459" cy="1665174"/>
            </a:xfrm>
            <a:custGeom>
              <a:avLst/>
              <a:gdLst>
                <a:gd name="connsiteX0" fmla="*/ 2049597 w 7784426"/>
                <a:gd name="connsiteY0" fmla="*/ 1687299 h 1687299"/>
                <a:gd name="connsiteX1" fmla="*/ 7784426 w 7784426"/>
                <a:gd name="connsiteY1" fmla="*/ 1687299 h 1687299"/>
                <a:gd name="connsiteX2" fmla="*/ 7276089 w 7784426"/>
                <a:gd name="connsiteY2" fmla="*/ 1268818 h 1687299"/>
                <a:gd name="connsiteX3" fmla="*/ 0 w 7784426"/>
                <a:gd name="connsiteY3" fmla="*/ 0 h 1687299"/>
                <a:gd name="connsiteX4" fmla="*/ 2049597 w 7784426"/>
                <a:gd name="connsiteY4" fmla="*/ 1687299 h 1687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4426" h="1687299">
                  <a:moveTo>
                    <a:pt x="2049597" y="1687299"/>
                  </a:moveTo>
                  <a:lnTo>
                    <a:pt x="7784426" y="1687299"/>
                  </a:lnTo>
                  <a:lnTo>
                    <a:pt x="7276089" y="1268818"/>
                  </a:lnTo>
                  <a:lnTo>
                    <a:pt x="0" y="0"/>
                  </a:lnTo>
                  <a:lnTo>
                    <a:pt x="2049597" y="1687299"/>
                  </a:lnTo>
                  <a:close/>
                </a:path>
              </a:pathLst>
            </a:cu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grpSp>
        <p:nvGrpSpPr>
          <p:cNvPr id="32" name="组合 31"/>
          <p:cNvGrpSpPr/>
          <p:nvPr/>
        </p:nvGrpSpPr>
        <p:grpSpPr>
          <a:xfrm>
            <a:off x="3154566" y="4308301"/>
            <a:ext cx="5762554" cy="1341875"/>
            <a:chOff x="3102428" y="3755572"/>
            <a:chExt cx="5762554" cy="1730828"/>
          </a:xfrm>
        </p:grpSpPr>
        <p:cxnSp>
          <p:nvCxnSpPr>
            <p:cNvPr id="29" name="直接连接符 28"/>
            <p:cNvCxnSpPr/>
            <p:nvPr/>
          </p:nvCxnSpPr>
          <p:spPr>
            <a:xfrm>
              <a:off x="3102428"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6019799"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8864982" y="3755572"/>
              <a:ext cx="0" cy="1730828"/>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文本框 41"/>
          <p:cNvSpPr txBox="1"/>
          <p:nvPr/>
        </p:nvSpPr>
        <p:spPr>
          <a:xfrm>
            <a:off x="3452212" y="4605760"/>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5" name="文本框 44"/>
          <p:cNvSpPr txBox="1"/>
          <p:nvPr/>
        </p:nvSpPr>
        <p:spPr>
          <a:xfrm>
            <a:off x="6345223" y="4605760"/>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24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8" name="文本框 47"/>
          <p:cNvSpPr txBox="1"/>
          <p:nvPr/>
        </p:nvSpPr>
        <p:spPr>
          <a:xfrm>
            <a:off x="9079669" y="4605760"/>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4" name="椭圆 23"/>
          <p:cNvSpPr/>
          <p:nvPr/>
        </p:nvSpPr>
        <p:spPr>
          <a:xfrm>
            <a:off x="6945507" y="2644900"/>
            <a:ext cx="1300163" cy="130016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5" name="组合 4"/>
          <p:cNvGrpSpPr/>
          <p:nvPr/>
        </p:nvGrpSpPr>
        <p:grpSpPr>
          <a:xfrm>
            <a:off x="4023002" y="2644900"/>
            <a:ext cx="1300163" cy="1300163"/>
            <a:chOff x="4023002" y="2467476"/>
            <a:chExt cx="1300163" cy="1300163"/>
          </a:xfrm>
        </p:grpSpPr>
        <p:sp>
          <p:nvSpPr>
            <p:cNvPr id="23" name="椭圆 22"/>
            <p:cNvSpPr/>
            <p:nvPr/>
          </p:nvSpPr>
          <p:spPr>
            <a:xfrm>
              <a:off x="4023002" y="2467476"/>
              <a:ext cx="1300163" cy="130016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51" name="图形 50"/>
            <p:cNvPicPr>
              <a:picLocks noChangeAspect="1"/>
            </p:cNvPicPr>
            <p:nvPr/>
          </p:nvPicPr>
          <p:blipFill>
            <a:blip r:embed="rId3" cstate="email">
              <a:extLst>
                <a:ext uri="{96DAC541-7B7A-43D3-8B79-37D633B846F1}">
                  <asvg:svgBlip xmlns:asvg="http://schemas.microsoft.com/office/drawing/2016/SVG/main" r:embed="rId4"/>
                </a:ext>
              </a:extLst>
            </a:blip>
            <a:stretch>
              <a:fillRect/>
            </a:stretch>
          </p:blipFill>
          <p:spPr>
            <a:xfrm>
              <a:off x="4326109" y="2824061"/>
              <a:ext cx="638175" cy="638175"/>
            </a:xfrm>
            <a:prstGeom prst="rect">
              <a:avLst/>
            </a:prstGeom>
          </p:spPr>
        </p:pic>
      </p:grpSp>
      <p:sp>
        <p:nvSpPr>
          <p:cNvPr id="25" name="椭圆 24"/>
          <p:cNvSpPr/>
          <p:nvPr/>
        </p:nvSpPr>
        <p:spPr>
          <a:xfrm>
            <a:off x="9622572" y="2653014"/>
            <a:ext cx="1300163" cy="130016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 name="组合 3"/>
          <p:cNvGrpSpPr/>
          <p:nvPr/>
        </p:nvGrpSpPr>
        <p:grpSpPr>
          <a:xfrm>
            <a:off x="7796463" y="964934"/>
            <a:ext cx="4049551" cy="873366"/>
            <a:chOff x="7796463" y="964934"/>
            <a:chExt cx="4049551" cy="873366"/>
          </a:xfrm>
        </p:grpSpPr>
        <p:sp>
          <p:nvSpPr>
            <p:cNvPr id="33" name="文本框 32"/>
            <p:cNvSpPr txBox="1"/>
            <p:nvPr/>
          </p:nvSpPr>
          <p:spPr>
            <a:xfrm>
              <a:off x="8212132" y="964934"/>
              <a:ext cx="363388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0"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目            录</a:t>
              </a:r>
            </a:p>
          </p:txBody>
        </p:sp>
        <p:cxnSp>
          <p:nvCxnSpPr>
            <p:cNvPr id="35" name="直接连接符 34"/>
            <p:cNvCxnSpPr/>
            <p:nvPr/>
          </p:nvCxnSpPr>
          <p:spPr>
            <a:xfrm flipH="1">
              <a:off x="7796463" y="1838300"/>
              <a:ext cx="3607861"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0544175" y="1762998"/>
              <a:ext cx="86015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文本框 53"/>
          <p:cNvSpPr txBox="1"/>
          <p:nvPr/>
        </p:nvSpPr>
        <p:spPr>
          <a:xfrm>
            <a:off x="570102" y="4605760"/>
            <a:ext cx="2385970"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38" name="图形 37"/>
          <p:cNvPicPr>
            <a:picLocks noChangeAspect="1"/>
          </p:cNvPicPr>
          <p:nvPr/>
        </p:nvPicPr>
        <p:blipFill>
          <a:blip r:embed="rId5"/>
          <a:srcRect/>
          <a:stretch/>
        </p:blipFill>
        <p:spPr>
          <a:xfrm>
            <a:off x="616562" y="365509"/>
            <a:ext cx="1732483" cy="599425"/>
          </a:xfrm>
          <a:prstGeom prst="rect">
            <a:avLst/>
          </a:prstGeom>
        </p:spPr>
      </p:pic>
      <p:grpSp>
        <p:nvGrpSpPr>
          <p:cNvPr id="40" name="组合 39"/>
          <p:cNvGrpSpPr/>
          <p:nvPr/>
        </p:nvGrpSpPr>
        <p:grpSpPr>
          <a:xfrm>
            <a:off x="1177167" y="2659157"/>
            <a:ext cx="1300163" cy="1300163"/>
            <a:chOff x="1177167" y="2337355"/>
            <a:chExt cx="1300163" cy="1300163"/>
          </a:xfrm>
        </p:grpSpPr>
        <p:sp>
          <p:nvSpPr>
            <p:cNvPr id="56" name="椭圆 55"/>
            <p:cNvSpPr/>
            <p:nvPr/>
          </p:nvSpPr>
          <p:spPr>
            <a:xfrm>
              <a:off x="1177167" y="2337355"/>
              <a:ext cx="1300163" cy="1300163"/>
            </a:xfrm>
            <a:prstGeom prst="ellipse">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57" name="图形 51"/>
            <p:cNvPicPr>
              <a:picLocks noChangeAspect="1"/>
            </p:cNvPicPr>
            <p:nvPr/>
          </p:nvPicPr>
          <p:blipFill>
            <a:blip r:embed="rId6" cstate="email">
              <a:extLst>
                <a:ext uri="{96DAC541-7B7A-43D3-8B79-37D633B846F1}">
                  <asvg:svgBlip xmlns:asvg="http://schemas.microsoft.com/office/drawing/2016/SVG/main" r:embed="rId7"/>
                </a:ext>
              </a:extLst>
            </a:blip>
            <a:stretch>
              <a:fillRect/>
            </a:stretch>
          </p:blipFill>
          <p:spPr>
            <a:xfrm>
              <a:off x="1482804" y="2708834"/>
              <a:ext cx="633116" cy="634015"/>
            </a:xfrm>
            <a:prstGeom prst="rect">
              <a:avLst/>
            </a:prstGeom>
          </p:spPr>
        </p:pic>
      </p:grpSp>
      <p:pic>
        <p:nvPicPr>
          <p:cNvPr id="10" name="图形 9" descr="条形图 纯色填充">
            <a:extLst>
              <a:ext uri="{FF2B5EF4-FFF2-40B4-BE49-F238E27FC236}">
                <a16:creationId xmlns:a16="http://schemas.microsoft.com/office/drawing/2014/main" id="{92D80671-8E07-2E41-ADDE-E9E0FEA0C5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79331" y="2874604"/>
            <a:ext cx="804609" cy="804609"/>
          </a:xfrm>
          <a:prstGeom prst="rect">
            <a:avLst/>
          </a:prstGeom>
        </p:spPr>
      </p:pic>
      <p:pic>
        <p:nvPicPr>
          <p:cNvPr id="13" name="图形 12" descr="聊天气泡 纯色填充">
            <a:extLst>
              <a:ext uri="{FF2B5EF4-FFF2-40B4-BE49-F238E27FC236}">
                <a16:creationId xmlns:a16="http://schemas.microsoft.com/office/drawing/2014/main" id="{5CBAD0AD-8248-3A4D-BDFA-BBA4CB123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43340" y="2938987"/>
            <a:ext cx="865856" cy="865856"/>
          </a:xfrm>
          <a:prstGeom prst="rect">
            <a:avLst/>
          </a:prstGeom>
        </p:spPr>
      </p:pic>
    </p:spTree>
    <p:extLst>
      <p:ext uri="{BB962C8B-B14F-4D97-AF65-F5344CB8AC3E}">
        <p14:creationId xmlns:p14="http://schemas.microsoft.com/office/powerpoint/2010/main" val="375063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D8E11F3-467D-0C42-9171-AB4DFC72337D}"/>
              </a:ext>
            </a:extLst>
          </p:cNvPr>
          <p:cNvSpPr/>
          <p:nvPr/>
        </p:nvSpPr>
        <p:spPr>
          <a:xfrm>
            <a:off x="9269479" y="111029"/>
            <a:ext cx="953121"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97544" y="98895"/>
            <a:ext cx="1001728" cy="347019"/>
          </a:xfrm>
          <a:prstGeom prst="rect">
            <a:avLst/>
          </a:prstGeom>
        </p:spPr>
      </p:pic>
      <p:grpSp>
        <p:nvGrpSpPr>
          <p:cNvPr id="36" name="组合 35"/>
          <p:cNvGrpSpPr/>
          <p:nvPr/>
        </p:nvGrpSpPr>
        <p:grpSpPr>
          <a:xfrm>
            <a:off x="6425986" y="61745"/>
            <a:ext cx="5227741" cy="384170"/>
            <a:chOff x="5151824" y="61745"/>
            <a:chExt cx="5227741" cy="384170"/>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0" name="文本框 39"/>
            <p:cNvSpPr txBox="1"/>
            <p:nvPr/>
          </p:nvSpPr>
          <p:spPr>
            <a:xfrm>
              <a:off x="7979520" y="61745"/>
              <a:ext cx="100112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153129"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endPar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矩形 2">
            <a:extLst>
              <a:ext uri="{FF2B5EF4-FFF2-40B4-BE49-F238E27FC236}">
                <a16:creationId xmlns:a16="http://schemas.microsoft.com/office/drawing/2014/main" id="{850187F0-DFEB-F9D8-4C0C-F6A444D30949}"/>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文本框 14">
            <a:extLst>
              <a:ext uri="{FF2B5EF4-FFF2-40B4-BE49-F238E27FC236}">
                <a16:creationId xmlns:a16="http://schemas.microsoft.com/office/drawing/2014/main" id="{14971028-2A7A-46AD-9CC4-D144A0CA58A7}"/>
              </a:ext>
            </a:extLst>
          </p:cNvPr>
          <p:cNvSpPr txBox="1"/>
          <p:nvPr/>
        </p:nvSpPr>
        <p:spPr>
          <a:xfrm>
            <a:off x="261224" y="52977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5</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个问题</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 name="文本框 3">
            <a:extLst>
              <a:ext uri="{FF2B5EF4-FFF2-40B4-BE49-F238E27FC236}">
                <a16:creationId xmlns:a16="http://schemas.microsoft.com/office/drawing/2014/main" id="{30F6597E-976D-4F54-AC43-29B81510F445}"/>
              </a:ext>
            </a:extLst>
          </p:cNvPr>
          <p:cNvSpPr txBox="1"/>
          <p:nvPr/>
        </p:nvSpPr>
        <p:spPr>
          <a:xfrm>
            <a:off x="261224" y="1301857"/>
            <a:ext cx="10626089" cy="677108"/>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Q5: </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哪些节点受益于 </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GDC</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buFont typeface="Wingdings" panose="05000000000000000000" pitchFamily="2" charset="2"/>
              <a:buChar char="Ø"/>
            </a:pPr>
            <a:r>
              <a:rPr lang="zh-CN" altLang="zh-CN" kern="100" dirty="0">
                <a:effectLst/>
                <a:latin typeface="Times New Roman" panose="02020603050405020304" pitchFamily="18" charset="0"/>
                <a:ea typeface="宋体" panose="02010600030101010101" pitchFamily="2" charset="-122"/>
              </a:rPr>
              <a:t>距离较远的节点往往从</a:t>
            </a:r>
            <a:r>
              <a:rPr lang="en-US" altLang="zh-CN" kern="100" dirty="0">
                <a:effectLst/>
                <a:latin typeface="Times New Roman" panose="02020603050405020304" pitchFamily="18" charset="0"/>
                <a:ea typeface="宋体" panose="02010600030101010101" pitchFamily="2" charset="-122"/>
              </a:rPr>
              <a:t> GDC </a:t>
            </a:r>
            <a:r>
              <a:rPr lang="zh-CN" altLang="zh-CN" kern="100" dirty="0">
                <a:effectLst/>
                <a:latin typeface="Times New Roman" panose="02020603050405020304" pitchFamily="18" charset="0"/>
                <a:ea typeface="宋体" panose="02010600030101010101" pitchFamily="2" charset="-122"/>
              </a:rPr>
              <a:t>中获益更多</a:t>
            </a: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6" name="图片 5">
            <a:extLst>
              <a:ext uri="{FF2B5EF4-FFF2-40B4-BE49-F238E27FC236}">
                <a16:creationId xmlns:a16="http://schemas.microsoft.com/office/drawing/2014/main" id="{E1B06658-70AE-4397-8111-4B65AB95B61C}"/>
              </a:ext>
            </a:extLst>
          </p:cNvPr>
          <p:cNvPicPr>
            <a:picLocks noChangeAspect="1"/>
          </p:cNvPicPr>
          <p:nvPr/>
        </p:nvPicPr>
        <p:blipFill>
          <a:blip r:embed="rId4"/>
          <a:stretch>
            <a:fillRect/>
          </a:stretch>
        </p:blipFill>
        <p:spPr>
          <a:xfrm>
            <a:off x="261224" y="2154758"/>
            <a:ext cx="9707330" cy="2514951"/>
          </a:xfrm>
          <a:prstGeom prst="rect">
            <a:avLst/>
          </a:prstGeom>
        </p:spPr>
      </p:pic>
      <p:sp>
        <p:nvSpPr>
          <p:cNvPr id="7" name="文本框 6">
            <a:extLst>
              <a:ext uri="{FF2B5EF4-FFF2-40B4-BE49-F238E27FC236}">
                <a16:creationId xmlns:a16="http://schemas.microsoft.com/office/drawing/2014/main" id="{04E21C55-6778-4DC6-A8B2-66677516949B}"/>
              </a:ext>
            </a:extLst>
          </p:cNvPr>
          <p:cNvSpPr txBox="1"/>
          <p:nvPr/>
        </p:nvSpPr>
        <p:spPr>
          <a:xfrm>
            <a:off x="635213" y="4872909"/>
            <a:ext cx="9119029" cy="369332"/>
          </a:xfrm>
          <a:prstGeom prst="rect">
            <a:avLst/>
          </a:prstGeom>
          <a:noFill/>
          <a:ln>
            <a:solidFill>
              <a:schemeClr val="tx1"/>
            </a:solidFill>
          </a:ln>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rPr>
              <a:t>根据与训练集的距离（跳数），添加</a:t>
            </a:r>
            <a:r>
              <a:rPr lang="en-US" altLang="zh-CN" sz="1800" kern="100" dirty="0">
                <a:effectLst/>
                <a:latin typeface="Times New Roman" panose="02020603050405020304" pitchFamily="18" charset="0"/>
                <a:ea typeface="宋体" panose="02010600030101010101" pitchFamily="2" charset="-122"/>
              </a:rPr>
              <a:t> GDC </a:t>
            </a:r>
            <a:r>
              <a:rPr lang="zh-CN" altLang="zh-CN" sz="1800" kern="100" dirty="0">
                <a:effectLst/>
                <a:latin typeface="Times New Roman" panose="02020603050405020304" pitchFamily="18" charset="0"/>
                <a:ea typeface="宋体" panose="02010600030101010101" pitchFamily="2" charset="-122"/>
              </a:rPr>
              <a:t>后</a:t>
            </a:r>
            <a:r>
              <a:rPr lang="en-US" altLang="zh-CN" sz="1800" kern="100" dirty="0">
                <a:effectLst/>
                <a:latin typeface="Times New Roman" panose="02020603050405020304" pitchFamily="18" charset="0"/>
                <a:ea typeface="宋体" panose="02010600030101010101" pitchFamily="2" charset="-122"/>
              </a:rPr>
              <a:t> GCN </a:t>
            </a:r>
            <a:r>
              <a:rPr lang="zh-CN" altLang="zh-CN" sz="1800" kern="100" dirty="0">
                <a:effectLst/>
                <a:latin typeface="Times New Roman" panose="02020603050405020304" pitchFamily="18" charset="0"/>
                <a:ea typeface="宋体" panose="02010600030101010101" pitchFamily="2" charset="-122"/>
              </a:rPr>
              <a:t>精度的提高（百分点）</a:t>
            </a:r>
          </a:p>
        </p:txBody>
      </p:sp>
    </p:spTree>
    <p:extLst>
      <p:ext uri="{BB962C8B-B14F-4D97-AF65-F5344CB8AC3E}">
        <p14:creationId xmlns:p14="http://schemas.microsoft.com/office/powerpoint/2010/main" val="479632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D64C99-24A1-B511-BD1F-734CAA98C985}"/>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矩形 20">
            <a:extLst>
              <a:ext uri="{FF2B5EF4-FFF2-40B4-BE49-F238E27FC236}">
                <a16:creationId xmlns:a16="http://schemas.microsoft.com/office/drawing/2014/main" id="{AAAFEC57-7E2E-7744-974D-154158D6A800}"/>
              </a:ext>
            </a:extLst>
          </p:cNvPr>
          <p:cNvSpPr/>
          <p:nvPr/>
        </p:nvSpPr>
        <p:spPr>
          <a:xfrm>
            <a:off x="10452631" y="111029"/>
            <a:ext cx="1133702"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04803" y="70799"/>
            <a:ext cx="1001728" cy="347019"/>
          </a:xfrm>
          <a:prstGeom prst="rect">
            <a:avLst/>
          </a:prstGeom>
        </p:spPr>
      </p:pic>
      <p:grpSp>
        <p:nvGrpSpPr>
          <p:cNvPr id="36" name="组合 35"/>
          <p:cNvGrpSpPr/>
          <p:nvPr/>
        </p:nvGrpSpPr>
        <p:grpSpPr>
          <a:xfrm>
            <a:off x="6425986" y="55969"/>
            <a:ext cx="5248574" cy="389946"/>
            <a:chOff x="5151824" y="55969"/>
            <a:chExt cx="5248574" cy="389946"/>
          </a:xfrm>
        </p:grpSpPr>
        <p:sp>
          <p:nvSpPr>
            <p:cNvPr id="38" name="文本框 37"/>
            <p:cNvSpPr txBox="1"/>
            <p:nvPr/>
          </p:nvSpPr>
          <p:spPr>
            <a:xfrm>
              <a:off x="5151824" y="76583"/>
              <a:ext cx="1627513" cy="369332"/>
            </a:xfrm>
            <a:prstGeom prst="rect">
              <a:avLst/>
            </a:prstGeom>
            <a:noFill/>
          </p:spPr>
          <p:txBody>
            <a:bodyPr wrap="square" rtlCol="0">
              <a:spAutoFit/>
            </a:bodyPr>
            <a:lstStyle/>
            <a:p>
              <a:pPr lvl="0" algn="ctr">
                <a:defRPr/>
              </a:pPr>
              <a:r>
                <a:rPr lang="zh-CN" altLang="en-US" b="1" dirty="0">
                  <a:solidFill>
                    <a:srgbClr val="003F87"/>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42" name="文本框 41"/>
            <p:cNvSpPr txBox="1"/>
            <p:nvPr/>
          </p:nvSpPr>
          <p:spPr>
            <a:xfrm>
              <a:off x="9090241" y="55969"/>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18" name="文本框 17">
            <a:extLst>
              <a:ext uri="{FF2B5EF4-FFF2-40B4-BE49-F238E27FC236}">
                <a16:creationId xmlns:a16="http://schemas.microsoft.com/office/drawing/2014/main" id="{36E572F3-5DC5-7649-94B2-14B200AABC75}"/>
              </a:ext>
            </a:extLst>
          </p:cNvPr>
          <p:cNvSpPr txBox="1"/>
          <p:nvPr/>
        </p:nvSpPr>
        <p:spPr>
          <a:xfrm>
            <a:off x="8153129"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22" name="文本框 21">
            <a:extLst>
              <a:ext uri="{FF2B5EF4-FFF2-40B4-BE49-F238E27FC236}">
                <a16:creationId xmlns:a16="http://schemas.microsoft.com/office/drawing/2014/main" id="{428BF3B0-D5EF-D143-8E1A-C45BC259DD59}"/>
              </a:ext>
            </a:extLst>
          </p:cNvPr>
          <p:cNvSpPr txBox="1"/>
          <p:nvPr/>
        </p:nvSpPr>
        <p:spPr>
          <a:xfrm>
            <a:off x="9140992" y="70799"/>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 name="文本框 3">
            <a:extLst>
              <a:ext uri="{FF2B5EF4-FFF2-40B4-BE49-F238E27FC236}">
                <a16:creationId xmlns:a16="http://schemas.microsoft.com/office/drawing/2014/main" id="{71D8CD4E-2EFB-E8B1-29D3-4CC5B2166FDB}"/>
              </a:ext>
            </a:extLst>
          </p:cNvPr>
          <p:cNvSpPr txBox="1"/>
          <p:nvPr/>
        </p:nvSpPr>
        <p:spPr>
          <a:xfrm>
            <a:off x="256038" y="481263"/>
            <a:ext cx="6096000" cy="564257"/>
          </a:xfrm>
          <a:prstGeom prst="rect">
            <a:avLst/>
          </a:prstGeom>
          <a:noFill/>
        </p:spPr>
        <p:txBody>
          <a:bodyPr wrap="square">
            <a:spAutoFit/>
          </a:bodyPr>
          <a:lstStyle/>
          <a:p>
            <a:pPr algn="l">
              <a:lnSpc>
                <a:spcPct val="120000"/>
              </a:lnSpc>
              <a:spcBef>
                <a:spcPts val="0"/>
              </a:spcBef>
              <a:spcAft>
                <a:spcPts val="0"/>
              </a:spcAft>
            </a:pP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优点及扩展</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D21C97C-4E24-4BC9-8074-3F18E8E308D3}"/>
                  </a:ext>
                </a:extLst>
              </p:cNvPr>
              <p:cNvSpPr txBox="1"/>
              <p:nvPr/>
            </p:nvSpPr>
            <p:spPr>
              <a:xfrm>
                <a:off x="526942" y="1658319"/>
                <a:ext cx="11147618" cy="267765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提出基于稀疏广义图扩散的图扩散卷积（</a:t>
                </a: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GDC</a:t>
                </a: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）方法。</a:t>
                </a:r>
                <a:endPar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gn="just">
                  <a:lnSpc>
                    <a:spcPct val="150000"/>
                  </a:lnSpc>
                  <a:buFont typeface="Wingdings" panose="05000000000000000000" pitchFamily="2" charset="2"/>
                  <a:buChar char="Ø"/>
                </a:pP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GDC </a:t>
                </a: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是</a:t>
                </a: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GNN </a:t>
                </a: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中消息传递的一种更强大的空间局部扩展，够增强任何基于图的模型。</a:t>
                </a:r>
                <a:endParaRPr lang="en-US" altLang="zh-CN" sz="2000" kern="100" dirty="0">
                  <a:solidFill>
                    <a:schemeClr val="tx1"/>
                  </a:solidFill>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广泛而严谨的实验表明，</a:t>
                </a: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GDC </a:t>
                </a: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在有监督和无监督任务中都能持续提高各种模型的准确性</a:t>
                </a:r>
                <a:r>
                  <a:rPr lang="zh-CN" altLang="en-US"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kern="1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gn="just">
                  <a:lnSpc>
                    <a:spcPct val="150000"/>
                  </a:lnSpc>
                  <a:buFont typeface="Wingdings" panose="05000000000000000000" pitchFamily="2" charset="2"/>
                  <a:buChar char="Ø"/>
                </a:pP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扩展包括</a:t>
                </a:r>
                <a:r>
                  <a:rPr lang="zh-CN" altLang="en-US"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a:t>
                </a: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其他扩散系数</a:t>
                </a:r>
                <a14:m>
                  <m:oMath xmlns:m="http://schemas.openxmlformats.org/officeDocument/2006/math">
                    <m:sSub>
                      <m:sSubPr>
                        <m:ctrlPr>
                          <a:rPr lang="zh-CN" altLang="zh-CN" sz="2000" i="1" kern="100">
                            <a:solidFill>
                              <a:schemeClr val="tx1"/>
                            </a:solidFill>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𝜃</m:t>
                        </m:r>
                      </m:e>
                      <m:sub>
                        <m:r>
                          <a:rPr lang="en-US" altLang="zh-CN" sz="2000" i="1" kern="100">
                            <a:solidFill>
                              <a:schemeClr val="tx1"/>
                            </a:solidFill>
                            <a:effectLst/>
                            <a:latin typeface="Cambria Math" panose="02040503050406030204" pitchFamily="18" charset="0"/>
                            <a:ea typeface="宋体" panose="02010600030101010101" pitchFamily="2" charset="-122"/>
                            <a:sym typeface="Times New Roman" panose="02020603050405020304" pitchFamily="18" charset="0"/>
                          </a:rPr>
                          <m:t>𝑘</m:t>
                        </m:r>
                      </m:sub>
                    </m:sSub>
                  </m:oMath>
                </a14:m>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，如</a:t>
                </a: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r>
                  <a:rPr lang="en-US" altLang="zh-CN" sz="2000" kern="100" dirty="0" err="1">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Fouss</a:t>
                </a: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 </a:t>
                </a: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等人</a:t>
                </a:r>
                <a:r>
                  <a:rPr lang="en-US"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[22]</a:t>
                </a:r>
                <a:r>
                  <a:rPr lang="zh-CN" altLang="zh-CN" sz="2000" kern="100" dirty="0">
                    <a:solidFill>
                      <a:schemeClr val="tx1"/>
                    </a:solidFill>
                    <a:effectLst/>
                    <a:latin typeface="Times New Roman" panose="02020603050405020304" pitchFamily="18" charset="0"/>
                    <a:ea typeface="宋体" panose="02010600030101010101" pitchFamily="2" charset="-122"/>
                    <a:sym typeface="Times New Roman" panose="02020603050405020304" pitchFamily="18" charset="0"/>
                  </a:rPr>
                  <a:t>提出的方法所给出的扩散系数，以及更先进的随机游走和不是由过渡矩阵幂定义的算子。</a:t>
                </a:r>
              </a:p>
              <a:p>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6D21C97C-4E24-4BC9-8074-3F18E8E308D3}"/>
                  </a:ext>
                </a:extLst>
              </p:cNvPr>
              <p:cNvSpPr txBox="1">
                <a:spLocks noRot="1" noChangeAspect="1" noMove="1" noResize="1" noEditPoints="1" noAdjustHandles="1" noChangeArrowheads="1" noChangeShapeType="1" noTextEdit="1"/>
              </p:cNvSpPr>
              <p:nvPr/>
            </p:nvSpPr>
            <p:spPr>
              <a:xfrm>
                <a:off x="526942" y="1658319"/>
                <a:ext cx="11147618" cy="2677656"/>
              </a:xfrm>
              <a:prstGeom prst="rect">
                <a:avLst/>
              </a:prstGeom>
              <a:blipFill>
                <a:blip r:embed="rId4"/>
                <a:stretch>
                  <a:fillRect l="-492" r="-5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1242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0" y="1928399"/>
            <a:ext cx="12192000" cy="3090792"/>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7" name="文本框 16"/>
          <p:cNvSpPr txBox="1"/>
          <p:nvPr/>
        </p:nvSpPr>
        <p:spPr>
          <a:xfrm>
            <a:off x="4439081" y="3132989"/>
            <a:ext cx="3313838" cy="838499"/>
          </a:xfrm>
          <a:prstGeom prst="rect">
            <a:avLst/>
          </a:prstGeom>
          <a:noFill/>
        </p:spPr>
        <p:txBody>
          <a:bodyPr wrap="square" rtlCol="0">
            <a:spAutoFit/>
          </a:bodyPr>
          <a:lstStyle/>
          <a:p>
            <a:pPr marL="0" marR="0" lvl="0" indent="0" algn="ctr" defTabSz="914400" rtl="0" eaLnBrk="1" fontAlgn="auto" latinLnBrk="0" hangingPunct="1">
              <a:lnSpc>
                <a:spcPct val="110000"/>
              </a:lnSpc>
              <a:spcBef>
                <a:spcPts val="0"/>
              </a:spcBef>
              <a:spcAft>
                <a:spcPts val="0"/>
              </a:spcAft>
              <a:buClrTx/>
              <a:buSzTx/>
              <a:buFontTx/>
              <a:buNone/>
              <a:defRPr/>
            </a:pPr>
            <a:r>
              <a:rPr lang="zh-CN" altLang="en-US" sz="4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谢  谢！</a:t>
            </a:r>
            <a:endParaRPr kumimoji="0" lang="zh-CN" altLang="en-US" sz="48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5" name="图形 4"/>
          <p:cNvPicPr>
            <a:picLocks noChangeAspect="1"/>
          </p:cNvPicPr>
          <p:nvPr/>
        </p:nvPicPr>
        <p:blipFill>
          <a:blip r:embed="rId3"/>
          <a:srcRect/>
          <a:stretch/>
        </p:blipFill>
        <p:spPr>
          <a:xfrm>
            <a:off x="9866086" y="296743"/>
            <a:ext cx="1950560" cy="6757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4" name="文本框 3">
            <a:extLst>
              <a:ext uri="{FF2B5EF4-FFF2-40B4-BE49-F238E27FC236}">
                <a16:creationId xmlns:a16="http://schemas.microsoft.com/office/drawing/2014/main" id="{E8D625F6-5B6F-ED5B-B308-3DE86DB119D5}"/>
              </a:ext>
            </a:extLst>
          </p:cNvPr>
          <p:cNvSpPr txBox="1"/>
          <p:nvPr/>
        </p:nvSpPr>
        <p:spPr>
          <a:xfrm>
            <a:off x="829452" y="1588656"/>
            <a:ext cx="9409922" cy="707886"/>
          </a:xfrm>
          <a:prstGeom prst="rect">
            <a:avLst/>
          </a:prstGeom>
          <a:noFill/>
        </p:spPr>
        <p:txBody>
          <a:bodyPr wrap="square">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固定数量的邻域节点排序，与相同数量的卷积核参数相乘求和。</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CNN</a:t>
            </a:r>
          </a:p>
        </p:txBody>
      </p:sp>
      <p:pic>
        <p:nvPicPr>
          <p:cNvPr id="19" name="图片 18">
            <a:extLst>
              <a:ext uri="{FF2B5EF4-FFF2-40B4-BE49-F238E27FC236}">
                <a16:creationId xmlns:a16="http://schemas.microsoft.com/office/drawing/2014/main" id="{800E698C-8D6A-4387-BCDF-E2E0A997CB8A}"/>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49774" y="2126045"/>
            <a:ext cx="4990777" cy="2909737"/>
          </a:xfrm>
          <a:prstGeom prst="rect">
            <a:avLst/>
          </a:prstGeom>
          <a:noFill/>
        </p:spPr>
      </p:pic>
      <p:sp>
        <p:nvSpPr>
          <p:cNvPr id="5" name="文本框 4">
            <a:extLst>
              <a:ext uri="{FF2B5EF4-FFF2-40B4-BE49-F238E27FC236}">
                <a16:creationId xmlns:a16="http://schemas.microsoft.com/office/drawing/2014/main" id="{CEFBD805-FCDA-4A8A-B225-5061670727C3}"/>
              </a:ext>
            </a:extLst>
          </p:cNvPr>
          <p:cNvSpPr txBox="1"/>
          <p:nvPr/>
        </p:nvSpPr>
        <p:spPr>
          <a:xfrm>
            <a:off x="5907031" y="3048390"/>
            <a:ext cx="5091617" cy="1631216"/>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Step1</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：构建邻域。</a:t>
            </a:r>
          </a:p>
          <a:p>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找到固定数量的邻居节点。</a:t>
            </a:r>
          </a:p>
          <a:p>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对找到的邻居节点进行排序。</a:t>
            </a:r>
          </a:p>
          <a:p>
            <a:r>
              <a:rPr lang="en-US" altLang="zh-CN" sz="2000" dirty="0">
                <a:latin typeface="Times New Roman" panose="02020603050405020304" pitchFamily="18" charset="0"/>
                <a:ea typeface="宋体" panose="02010600030101010101" pitchFamily="2" charset="-122"/>
                <a:sym typeface="Times New Roman" panose="02020603050405020304" pitchFamily="18" charset="0"/>
              </a:rPr>
              <a:t>Step2</a:t>
            </a:r>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：对邻域的点与卷积核参数做内积。</a:t>
            </a:r>
          </a:p>
          <a:p>
            <a:endParaRPr lang="zh-CN" altLang="en-US" sz="2000"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59818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4" name="文本框 3">
            <a:extLst>
              <a:ext uri="{FF2B5EF4-FFF2-40B4-BE49-F238E27FC236}">
                <a16:creationId xmlns:a16="http://schemas.microsoft.com/office/drawing/2014/main" id="{E8D625F6-5B6F-ED5B-B308-3DE86DB119D5}"/>
              </a:ext>
            </a:extLst>
          </p:cNvPr>
          <p:cNvSpPr txBox="1"/>
          <p:nvPr/>
        </p:nvSpPr>
        <p:spPr>
          <a:xfrm>
            <a:off x="354540" y="1347060"/>
            <a:ext cx="9409922" cy="400110"/>
          </a:xfrm>
          <a:prstGeom prst="rect">
            <a:avLst/>
          </a:prstGeom>
          <a:noFill/>
        </p:spPr>
        <p:txBody>
          <a:bodyPr wrap="square">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借助神经网络的能力如深度特征抽取等来处理图结构的数据，直观结构：</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GNN</a:t>
            </a:r>
          </a:p>
        </p:txBody>
      </p:sp>
      <p:pic>
        <p:nvPicPr>
          <p:cNvPr id="19" name="图片 18">
            <a:extLst>
              <a:ext uri="{FF2B5EF4-FFF2-40B4-BE49-F238E27FC236}">
                <a16:creationId xmlns:a16="http://schemas.microsoft.com/office/drawing/2014/main" id="{800E698C-8D6A-4387-BCDF-E2E0A997CB8A}"/>
              </a:ext>
            </a:extLst>
          </p:cNvPr>
          <p:cNvPicPr/>
          <p:nvPr/>
        </p:nvPicPr>
        <p:blipFill>
          <a:blip r:embed="rId4"/>
          <a:srcRect/>
          <a:stretch/>
        </p:blipFill>
        <p:spPr bwMode="auto">
          <a:xfrm>
            <a:off x="488370" y="1747170"/>
            <a:ext cx="6779940" cy="2994016"/>
          </a:xfrm>
          <a:prstGeom prst="rect">
            <a:avLst/>
          </a:prstGeom>
          <a:noFill/>
        </p:spPr>
      </p:pic>
      <p:sp>
        <p:nvSpPr>
          <p:cNvPr id="6" name="文本框 5">
            <a:extLst>
              <a:ext uri="{FF2B5EF4-FFF2-40B4-BE49-F238E27FC236}">
                <a16:creationId xmlns:a16="http://schemas.microsoft.com/office/drawing/2014/main" id="{7DAA07C3-D133-4E2C-AE69-B0892B43A356}"/>
              </a:ext>
            </a:extLst>
          </p:cNvPr>
          <p:cNvSpPr txBox="1"/>
          <p:nvPr/>
        </p:nvSpPr>
        <p:spPr>
          <a:xfrm>
            <a:off x="488370" y="4847771"/>
            <a:ext cx="1645230"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为什么需要？</a:t>
            </a:r>
          </a:p>
        </p:txBody>
      </p:sp>
      <p:pic>
        <p:nvPicPr>
          <p:cNvPr id="20" name="图片 19">
            <a:extLst>
              <a:ext uri="{FF2B5EF4-FFF2-40B4-BE49-F238E27FC236}">
                <a16:creationId xmlns:a16="http://schemas.microsoft.com/office/drawing/2014/main" id="{B25BD307-C2FC-460D-89B3-CD0F70E9AD9C}"/>
              </a:ext>
            </a:extLst>
          </p:cNvPr>
          <p:cNvPicPr/>
          <p:nvPr/>
        </p:nvPicPr>
        <p:blipFill rotWithShape="1">
          <a:blip r:embed="rId5">
            <a:extLst>
              <a:ext uri="{28A0092B-C50C-407E-A947-70E740481C1C}">
                <a14:useLocalDpi xmlns:a14="http://schemas.microsoft.com/office/drawing/2010/main" val="0"/>
              </a:ext>
            </a:extLst>
          </a:blip>
          <a:srcRect l="5017" t="8416" r="6212" b="7418"/>
          <a:stretch/>
        </p:blipFill>
        <p:spPr bwMode="auto">
          <a:xfrm>
            <a:off x="2678021" y="4918484"/>
            <a:ext cx="4811350" cy="17000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78691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欧氏空间卷积</a:t>
            </a: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&amp;</a:t>
            </a:r>
            <a:r>
              <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非欧式空间卷积</a:t>
            </a:r>
            <a:endPar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21" name="Picture 4">
            <a:extLst>
              <a:ext uri="{FF2B5EF4-FFF2-40B4-BE49-F238E27FC236}">
                <a16:creationId xmlns:a16="http://schemas.microsoft.com/office/drawing/2014/main" id="{146BCBEC-32A1-4DDE-B4FA-E977D2A81130}"/>
              </a:ext>
            </a:extLst>
          </p:cNvPr>
          <p:cNvPicPr>
            <a:picLocks noChangeAspect="1" noChangeArrowheads="1"/>
          </p:cNvPicPr>
          <p:nvPr/>
        </p:nvPicPr>
        <p:blipFill>
          <a:blip r:embed="rId4"/>
          <a:srcRect/>
          <a:stretch/>
        </p:blipFill>
        <p:spPr bwMode="auto">
          <a:xfrm>
            <a:off x="444275" y="1648076"/>
            <a:ext cx="5031189" cy="25200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a:extLst>
              <a:ext uri="{FF2B5EF4-FFF2-40B4-BE49-F238E27FC236}">
                <a16:creationId xmlns:a16="http://schemas.microsoft.com/office/drawing/2014/main" id="{793CF934-973E-45A2-9807-7A571F881B5B}"/>
              </a:ext>
            </a:extLst>
          </p:cNvPr>
          <p:cNvPicPr/>
          <p:nvPr/>
        </p:nvPicPr>
        <p:blipFill rotWithShape="1">
          <a:blip r:embed="rId5" cstate="print">
            <a:extLst>
              <a:ext uri="{28A0092B-C50C-407E-A947-70E740481C1C}">
                <a14:useLocalDpi xmlns:a14="http://schemas.microsoft.com/office/drawing/2010/main" val="0"/>
              </a:ext>
            </a:extLst>
          </a:blip>
          <a:srcRect l="6297" t="5808" r="4662" b="8589"/>
          <a:stretch/>
        </p:blipFill>
        <p:spPr bwMode="auto">
          <a:xfrm>
            <a:off x="6409622" y="1714617"/>
            <a:ext cx="4589026" cy="2169181"/>
          </a:xfrm>
          <a:prstGeom prst="rect">
            <a:avLst/>
          </a:prstGeom>
          <a:noFill/>
          <a:ln>
            <a:noFill/>
          </a:ln>
          <a:extLst>
            <a:ext uri="{53640926-AAD7-44D8-BBD7-CCE9431645EC}">
              <a14:shadowObscured xmlns:a14="http://schemas.microsoft.com/office/drawing/2010/main"/>
            </a:ext>
          </a:extLst>
        </p:spPr>
      </p:pic>
      <p:sp>
        <p:nvSpPr>
          <p:cNvPr id="23" name="文本框 22">
            <a:extLst>
              <a:ext uri="{FF2B5EF4-FFF2-40B4-BE49-F238E27FC236}">
                <a16:creationId xmlns:a16="http://schemas.microsoft.com/office/drawing/2014/main" id="{94F6926A-35B4-4D8B-92F7-2CAC4FCB036D}"/>
              </a:ext>
            </a:extLst>
          </p:cNvPr>
          <p:cNvSpPr txBox="1"/>
          <p:nvPr/>
        </p:nvSpPr>
        <p:spPr>
          <a:xfrm>
            <a:off x="876860" y="4532569"/>
            <a:ext cx="4014454" cy="707886"/>
          </a:xfrm>
          <a:prstGeom prst="rect">
            <a:avLst/>
          </a:prstGeom>
          <a:noFill/>
        </p:spPr>
        <p:txBody>
          <a:bodyPr wrap="square" rtlCol="0">
            <a:spAutoFit/>
          </a:bodyPr>
          <a:lstStyle/>
          <a:p>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对于欧氏空间的图结构，通过卷积核滑动整个图区域。</a:t>
            </a:r>
          </a:p>
        </p:txBody>
      </p:sp>
      <p:sp>
        <p:nvSpPr>
          <p:cNvPr id="24" name="文本框 23">
            <a:extLst>
              <a:ext uri="{FF2B5EF4-FFF2-40B4-BE49-F238E27FC236}">
                <a16:creationId xmlns:a16="http://schemas.microsoft.com/office/drawing/2014/main" id="{5DC2E1F4-7330-49D4-94E2-6B5B5C161EEC}"/>
              </a:ext>
            </a:extLst>
          </p:cNvPr>
          <p:cNvSpPr txBox="1"/>
          <p:nvPr/>
        </p:nvSpPr>
        <p:spPr>
          <a:xfrm>
            <a:off x="6675316" y="4497756"/>
            <a:ext cx="4323331" cy="707886"/>
          </a:xfrm>
          <a:prstGeom prst="rect">
            <a:avLst/>
          </a:prstGeom>
          <a:noFill/>
        </p:spPr>
        <p:txBody>
          <a:bodyPr wrap="square" rtlCol="0">
            <a:spAutoFit/>
          </a:bodyPr>
          <a:lstStyle/>
          <a:p>
            <a:r>
              <a:rPr lang="zh-CN" altLang="en-US" sz="2000" dirty="0">
                <a:latin typeface="Times New Roman" panose="02020603050405020304" pitchFamily="18" charset="0"/>
                <a:ea typeface="宋体" panose="02010600030101010101" pitchFamily="2" charset="-122"/>
                <a:sym typeface="Times New Roman" panose="02020603050405020304" pitchFamily="18" charset="0"/>
              </a:rPr>
              <a:t>对于非欧氏空间的图结构，无法找到固定大小的卷积核滑动整个图区域。</a:t>
            </a:r>
          </a:p>
        </p:txBody>
      </p:sp>
    </p:spTree>
    <p:extLst>
      <p:ext uri="{BB962C8B-B14F-4D97-AF65-F5344CB8AC3E}">
        <p14:creationId xmlns:p14="http://schemas.microsoft.com/office/powerpoint/2010/main" val="66461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8AAD326-2A78-4862-99E3-223C10529189}"/>
                  </a:ext>
                </a:extLst>
              </p:cNvPr>
              <p:cNvSpPr txBox="1"/>
              <p:nvPr/>
            </p:nvSpPr>
            <p:spPr>
              <a:xfrm>
                <a:off x="140286" y="1179394"/>
                <a:ext cx="11582401" cy="5678606"/>
              </a:xfrm>
              <a:prstGeom prst="rect">
                <a:avLst/>
              </a:prstGeom>
              <a:noFill/>
            </p:spPr>
            <p:txBody>
              <a:bodyPr wrap="square" rtlCol="0">
                <a:spAutoFit/>
              </a:bodyPr>
              <a:lstStyle/>
              <a:p>
                <a:pPr algn="just"/>
                <a:r>
                  <a:rPr lang="zh-CN"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方案一：</a:t>
                </a:r>
                <a:r>
                  <a:rPr lang="zh-CN" altLang="zh-CN" sz="2000" b="1" kern="100" dirty="0">
                    <a:latin typeface="Times New Roman" panose="02020603050405020304" pitchFamily="18" charset="0"/>
                    <a:ea typeface="宋体" panose="02010600030101010101" pitchFamily="2" charset="-122"/>
                    <a:sym typeface="Times New Roman" panose="02020603050405020304" pitchFamily="18" charset="0"/>
                  </a:rPr>
                  <a:t>谱域</a:t>
                </a:r>
                <a:r>
                  <a:rPr lang="en-US" altLang="zh-CN" sz="2000" b="1" kern="100" dirty="0">
                    <a:latin typeface="Times New Roman" panose="02020603050405020304" pitchFamily="18" charset="0"/>
                    <a:ea typeface="宋体" panose="02010600030101010101" pitchFamily="2" charset="-122"/>
                    <a:sym typeface="Times New Roman" panose="02020603050405020304" pitchFamily="18" charset="0"/>
                  </a:rPr>
                  <a:t>GCN</a:t>
                </a:r>
                <a:r>
                  <a:rPr lang="zh-CN" altLang="en-US" sz="2000" b="1" kern="100" dirty="0">
                    <a:latin typeface="Times New Roman" panose="02020603050405020304" pitchFamily="18" charset="0"/>
                    <a:ea typeface="宋体" panose="02010600030101010101" pitchFamily="2" charset="-122"/>
                    <a:sym typeface="Times New Roman" panose="02020603050405020304" pitchFamily="18" charset="0"/>
                  </a:rPr>
                  <a:t>（</a:t>
                </a:r>
                <a:r>
                  <a:rPr lang="zh-CN"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图卷积运算</a:t>
                </a:r>
                <a:r>
                  <a:rPr lang="en-US"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从图信号中去除噪声</a:t>
                </a:r>
                <a:r>
                  <a:rPr lang="zh-CN" altLang="en-US" sz="2000" b="1" kern="100" dirty="0">
                    <a:effectLst/>
                    <a:latin typeface="Times New Roman" panose="02020603050405020304" pitchFamily="18" charset="0"/>
                    <a:ea typeface="宋体" panose="02010600030101010101" pitchFamily="2" charset="-122"/>
                    <a:sym typeface="Times New Roman" panose="02020603050405020304" pitchFamily="18" charset="0"/>
                  </a:rPr>
                  <a:t>）</a:t>
                </a:r>
                <a:endParaRPr lang="en-US"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dirty="0">
                  <a:latin typeface="Times New Roman" panose="02020603050405020304" pitchFamily="18" charset="0"/>
                  <a:ea typeface="宋体" panose="02010600030101010101" pitchFamily="2" charset="-122"/>
                  <a:sym typeface="Times New Roman" panose="02020603050405020304" pitchFamily="18" charset="0"/>
                </a:endParaRPr>
              </a:p>
              <a:p>
                <a:pPr marL="342900" lvl="0" indent="-342900" algn="just">
                  <a:buFont typeface="Wingdings" panose="05000000000000000000" pitchFamily="2" charset="2"/>
                  <a:buChar char=""/>
                </a:pPr>
                <a:r>
                  <a:rPr lang="zh-CN" altLang="zh-CN" b="1" kern="100" dirty="0">
                    <a:effectLst/>
                    <a:latin typeface="Times New Roman" panose="02020603050405020304" pitchFamily="18" charset="0"/>
                    <a:ea typeface="宋体" panose="02010600030101010101" pitchFamily="2" charset="-122"/>
                    <a:sym typeface="Times New Roman" panose="02020603050405020304" pitchFamily="18" charset="0"/>
                  </a:rPr>
                  <a:t>图傅里叶变换</a:t>
                </a:r>
                <a:r>
                  <a:rPr lang="zh-CN" altLang="en-US" b="1" kern="100" dirty="0">
                    <a:latin typeface="Times New Roman" panose="02020603050405020304" pitchFamily="18" charset="0"/>
                    <a:ea typeface="宋体" panose="02010600030101010101" pitchFamily="2" charset="-122"/>
                    <a:sym typeface="Times New Roman" panose="02020603050405020304" pitchFamily="18" charset="0"/>
                  </a:rPr>
                  <a:t>：</a:t>
                </a:r>
                <a:endParaRPr lang="en-US" altLang="zh-CN" b="1" kern="100" dirty="0">
                  <a:latin typeface="Times New Roman" panose="02020603050405020304" pitchFamily="18" charset="0"/>
                  <a:ea typeface="宋体" panose="02010600030101010101" pitchFamily="2" charset="-122"/>
                  <a:sym typeface="Times New Roman" panose="02020603050405020304" pitchFamily="18" charset="0"/>
                </a:endParaRPr>
              </a:p>
              <a:p>
                <a:pPr lvl="0" algn="just"/>
                <a:r>
                  <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rPr>
                  <a:t>拉普拉斯特征向量</a:t>
                </a:r>
                <a:r>
                  <a:rPr lang="en-US" altLang="zh-CN"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rPr>
                  <a:t>基函数，拉普拉斯矩阵的特征值 </a:t>
                </a:r>
                <a:r>
                  <a:rPr lang="en-US" altLang="zh-CN"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rPr>
                  <a:t>“频率”</a:t>
                </a:r>
              </a:p>
              <a:p>
                <a:pPr marL="342900" lvl="0" indent="-342900" algn="just">
                  <a:buFont typeface="+mj-ea"/>
                  <a:buAutoNum type="circleNumDbPlain"/>
                </a:pPr>
                <a:r>
                  <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rPr>
                  <a:t>图上的信号</a:t>
                </a:r>
                <a:r>
                  <a:rPr lang="zh-CN" altLang="en-US" kern="100" dirty="0">
                    <a:effectLst/>
                    <a:latin typeface="Times New Roman" panose="02020603050405020304" pitchFamily="18" charset="0"/>
                    <a:ea typeface="宋体" panose="02010600030101010101" pitchFamily="2" charset="-122"/>
                    <a:sym typeface="Times New Roman" panose="02020603050405020304" pitchFamily="18" charset="0"/>
                  </a:rPr>
                  <a:t>：</a:t>
                </a:r>
                <a14:m>
                  <m:oMath xmlns:m="http://schemas.openxmlformats.org/officeDocument/2006/math">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𝑥</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𝑥</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1</m:t>
                        </m:r>
                      </m:sub>
                    </m:s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𝑥</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2</m:t>
                        </m:r>
                      </m:sub>
                    </m:s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𝑥</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𝑛</m:t>
                        </m:r>
                      </m:sub>
                    </m:sSub>
                    <m:sSup>
                      <m:s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e>
                      <m:sup>
                        <m:r>
                          <a:rPr lang="en-US" altLang="zh-CN" kern="100">
                            <a:effectLst/>
                            <a:latin typeface="Cambria Math" panose="02040503050406030204" pitchFamily="18" charset="0"/>
                            <a:ea typeface="宋体" panose="02010600030101010101" pitchFamily="2" charset="-122"/>
                            <a:sym typeface="Times New Roman" panose="02020603050405020304" pitchFamily="18" charset="0"/>
                          </a:rPr>
                          <m:t>⊤</m:t>
                        </m:r>
                      </m:sup>
                    </m:s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Sup>
                      <m:s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ℝ</m:t>
                        </m:r>
                      </m:e>
                      <m: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𝑛</m:t>
                        </m:r>
                      </m:sup>
                    </m:sSup>
                  </m:oMath>
                </a14:m>
                <a:endPar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342900" lvl="0" indent="-342900" algn="just">
                  <a:buFont typeface="+mj-ea"/>
                  <a:buAutoNum type="circleNumDbPlain"/>
                </a:pPr>
                <a:r>
                  <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rPr>
                  <a:t>空间域→谱域：</a:t>
                </a:r>
                <a14:m>
                  <m:oMath xmlns:m="http://schemas.openxmlformats.org/officeDocument/2006/math">
                    <m:acc>
                      <m:accPr>
                        <m:chr m:val="̂"/>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acc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𝑥</m:t>
                        </m:r>
                      </m:e>
                    </m:acc>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Sup>
                      <m:s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𝑈</m:t>
                        </m:r>
                      </m:e>
                      <m:sup>
                        <m:r>
                          <a:rPr lang="en-US" altLang="zh-CN" kern="100">
                            <a:effectLst/>
                            <a:latin typeface="Cambria Math" panose="02040503050406030204" pitchFamily="18" charset="0"/>
                            <a:ea typeface="宋体" panose="02010600030101010101" pitchFamily="2" charset="-122"/>
                            <a:sym typeface="Times New Roman" panose="02020603050405020304" pitchFamily="18" charset="0"/>
                          </a:rPr>
                          <m:t>⊤</m:t>
                        </m:r>
                      </m:sup>
                    </m:s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𝑥</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Sup>
                      <m:s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ℝ</m:t>
                        </m:r>
                      </m:e>
                      <m: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𝑛</m:t>
                        </m:r>
                      </m:sup>
                    </m:sSup>
                  </m:oMath>
                </a14:m>
                <a:endPar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342900" lvl="0" indent="-342900" algn="just">
                  <a:buFont typeface="+mj-ea"/>
                  <a:buAutoNum type="circleNumDbPlain"/>
                </a:pPr>
                <a:r>
                  <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rPr>
                  <a:t>谱域→空间域：</a:t>
                </a:r>
                <a14:m>
                  <m:oMath xmlns:m="http://schemas.openxmlformats.org/officeDocument/2006/math">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𝑥</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𝑈</m:t>
                    </m:r>
                    <m:acc>
                      <m:accPr>
                        <m:chr m:val="̂"/>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acc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𝑥</m:t>
                        </m:r>
                      </m:e>
                    </m:acc>
                    <m:r>
                      <a:rPr lang="en-US" altLang="zh-CN" b="0" i="1" kern="100" smtClean="0">
                        <a:effectLst/>
                        <a:latin typeface="Cambria Math" panose="02040503050406030204" pitchFamily="18" charset="0"/>
                        <a:ea typeface="宋体" panose="02010600030101010101" pitchFamily="2" charset="-122"/>
                        <a:sym typeface="Times New Roman" panose="02020603050405020304" pitchFamily="18" charset="0"/>
                      </a:rPr>
                      <m:t>                        </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𝐿</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𝑈</m:t>
                    </m:r>
                    <m:r>
                      <m:rPr>
                        <m:sty m:val="p"/>
                      </m:rPr>
                      <a:rPr lang="en-US" altLang="zh-CN" kern="100">
                        <a:effectLst/>
                        <a:latin typeface="Cambria Math" panose="02040503050406030204" pitchFamily="18" charset="0"/>
                        <a:ea typeface="宋体" panose="02010600030101010101" pitchFamily="2" charset="-122"/>
                        <a:sym typeface="Times New Roman" panose="02020603050405020304" pitchFamily="18" charset="0"/>
                      </a:rPr>
                      <m:t>Λ</m:t>
                    </m:r>
                    <m:sSup>
                      <m:s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𝑈</m:t>
                        </m:r>
                      </m:e>
                      <m: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−1</m:t>
                        </m:r>
                      </m:sup>
                    </m:s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𝑈</m:t>
                    </m:r>
                    <m:d>
                      <m:dPr>
                        <m:begChr m:val="["/>
                        <m:endChr m:val="]"/>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dPr>
                      <m:e>
                        <m:m>
                          <m:mPr>
                            <m:plcHide m:val="on"/>
                            <m:mcs>
                              <m:mc>
                                <m:mcPr>
                                  <m:count m:val="3"/>
                                  <m:mcJc m:val="center"/>
                                </m:mcPr>
                              </m:mc>
                            </m:mcs>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mPr>
                          <m:mr>
                            <m:e>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𝜆</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1</m:t>
                                  </m:r>
                                </m:sub>
                              </m:sSub>
                            </m:e>
                            <m:e/>
                            <m:e/>
                          </m:mr>
                          <m:mr>
                            <m:e/>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e>
                            <m:e/>
                          </m:mr>
                          <m:mr>
                            <m:e/>
                            <m:e/>
                            <m:e>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𝜆</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𝑛</m:t>
                                  </m:r>
                                </m:sub>
                              </m:sSub>
                            </m:e>
                          </m:mr>
                        </m:m>
                      </m:e>
                    </m:d>
                    <m:sSup>
                      <m:s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𝑈</m:t>
                        </m:r>
                      </m:e>
                      <m: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−1</m:t>
                        </m:r>
                      </m:sup>
                    </m:s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𝑈</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acc>
                      <m:accPr>
                        <m:chr m:val="⃗"/>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accPr>
                      <m:e>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𝑢</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1</m:t>
                            </m:r>
                          </m:sub>
                        </m:sSub>
                      </m:e>
                    </m:acc>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acc>
                      <m:accPr>
                        <m:chr m:val="⃗"/>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accPr>
                      <m:e>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𝑢</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2</m:t>
                            </m:r>
                          </m:sub>
                        </m:sSub>
                      </m:e>
                    </m:acc>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acc>
                      <m:accPr>
                        <m:chr m:val="⃗"/>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accPr>
                      <m:e>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𝑢</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𝑛</m:t>
                            </m:r>
                          </m:sub>
                        </m:sSub>
                      </m:e>
                    </m:acc>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oMath>
                </a14:m>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B8AAD326-2A78-4862-99E3-223C10529189}"/>
                  </a:ext>
                </a:extLst>
              </p:cNvPr>
              <p:cNvSpPr txBox="1">
                <a:spLocks noRot="1" noChangeAspect="1" noMove="1" noResize="1" noEditPoints="1" noAdjustHandles="1" noChangeArrowheads="1" noChangeShapeType="1" noTextEdit="1"/>
              </p:cNvSpPr>
              <p:nvPr/>
            </p:nvSpPr>
            <p:spPr>
              <a:xfrm>
                <a:off x="140286" y="1179394"/>
                <a:ext cx="11582401" cy="5678606"/>
              </a:xfrm>
              <a:prstGeom prst="rect">
                <a:avLst/>
              </a:prstGeom>
              <a:blipFill>
                <a:blip r:embed="rId4"/>
                <a:stretch>
                  <a:fillRect l="-526" t="-751"/>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1C658580-3598-4FC7-BC95-B559E1B07898}"/>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04798" y="1664139"/>
            <a:ext cx="7232824" cy="3080856"/>
          </a:xfrm>
          <a:prstGeom prst="rect">
            <a:avLst/>
          </a:prstGeom>
          <a:noFill/>
        </p:spPr>
      </p:pic>
      <p:sp>
        <p:nvSpPr>
          <p:cNvPr id="5" name="文本框 4">
            <a:extLst>
              <a:ext uri="{FF2B5EF4-FFF2-40B4-BE49-F238E27FC236}">
                <a16:creationId xmlns:a16="http://schemas.microsoft.com/office/drawing/2014/main" id="{F9D5602B-D9AB-4C97-9062-2E830E105177}"/>
              </a:ext>
            </a:extLst>
          </p:cNvPr>
          <p:cNvSpPr txBox="1"/>
          <p:nvPr/>
        </p:nvSpPr>
        <p:spPr>
          <a:xfrm>
            <a:off x="7537622" y="1859339"/>
            <a:ext cx="4322769" cy="3139321"/>
          </a:xfrm>
          <a:prstGeom prst="rect">
            <a:avLst/>
          </a:prstGeom>
          <a:noFill/>
        </p:spPr>
        <p:txBody>
          <a:bodyPr wrap="square" rtlCol="0">
            <a:spAutoFit/>
          </a:bodyPr>
          <a:lstStyle/>
          <a:p>
            <a:pPr marL="342900" lvl="0" indent="-342900" algn="just">
              <a:buFont typeface="Wingdings" panose="05000000000000000000" pitchFamily="2" charset="2"/>
              <a:buChar char=""/>
            </a:pP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基本思路</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：先将空域输入信号和空域卷积核通过</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图</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傅里叶变换转换到谱域，然后在谱域中相乘，再通过反傅里叶变换转换回空域。</a:t>
            </a:r>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lvl="0" algn="just"/>
            <a:endPar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L="342900" lvl="0" indent="-342900" algn="just">
              <a:buFont typeface="Wingdings" panose="05000000000000000000" pitchFamily="2" charset="2"/>
              <a:buChar char=""/>
            </a:pPr>
            <a:r>
              <a:rPr lang="zh-CN" altLang="en-US" b="1" kern="100" dirty="0">
                <a:latin typeface="Times New Roman" panose="02020603050405020304" pitchFamily="18" charset="0"/>
                <a:ea typeface="宋体" panose="02010600030101010101" pitchFamily="2" charset="-122"/>
                <a:sym typeface="Times New Roman" panose="02020603050405020304" pitchFamily="18" charset="0"/>
              </a:rPr>
              <a:t>经典谱域</a:t>
            </a:r>
            <a:r>
              <a:rPr lang="en-US" altLang="zh-CN" b="1" kern="100" dirty="0">
                <a:latin typeface="Times New Roman" panose="02020603050405020304" pitchFamily="18" charset="0"/>
                <a:ea typeface="宋体" panose="02010600030101010101" pitchFamily="2" charset="-122"/>
                <a:sym typeface="Times New Roman" panose="02020603050405020304" pitchFamily="18" charset="0"/>
              </a:rPr>
              <a:t>GCN</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SCNN</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kern="100" dirty="0" err="1">
                <a:latin typeface="Times New Roman" panose="02020603050405020304" pitchFamily="18" charset="0"/>
                <a:ea typeface="宋体" panose="02010600030101010101" pitchFamily="2" charset="-122"/>
                <a:sym typeface="Times New Roman" panose="02020603050405020304" pitchFamily="18" charset="0"/>
              </a:rPr>
              <a:t>ChebNet</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kern="100" dirty="0">
                <a:latin typeface="Times New Roman" panose="02020603050405020304" pitchFamily="18" charset="0"/>
                <a:ea typeface="宋体" panose="02010600030101010101" pitchFamily="2" charset="-122"/>
                <a:sym typeface="Times New Roman" panose="02020603050405020304" pitchFamily="18" charset="0"/>
              </a:rPr>
              <a:t>GCN</a:t>
            </a:r>
          </a:p>
          <a:p>
            <a:pPr lvl="0" algn="just"/>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marL="342900" lvl="0" indent="-342900" algn="just">
              <a:buFont typeface="Wingdings" panose="05000000000000000000" pitchFamily="2" charset="2"/>
              <a:buChar char=""/>
            </a:pPr>
            <a:r>
              <a:rPr lang="zh-CN" altLang="en-US" sz="1800" b="1" kern="100" dirty="0">
                <a:effectLst/>
                <a:latin typeface="Times New Roman" panose="02020603050405020304" pitchFamily="18" charset="0"/>
                <a:ea typeface="宋体" panose="02010600030101010101" pitchFamily="2" charset="-122"/>
                <a:sym typeface="Times New Roman" panose="02020603050405020304" pitchFamily="18" charset="0"/>
              </a:rPr>
              <a:t>缺点</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：不适用于有向图；假定图结构是固定的；复杂度问题</a:t>
            </a:r>
            <a:endPar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endParaRPr>
          </a:p>
          <a:p>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207937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p>
        </p:txBody>
      </p:sp>
      <p:sp>
        <p:nvSpPr>
          <p:cNvPr id="17" name="文本框 16">
            <a:extLst>
              <a:ext uri="{FF2B5EF4-FFF2-40B4-BE49-F238E27FC236}">
                <a16:creationId xmlns:a16="http://schemas.microsoft.com/office/drawing/2014/main" id="{2A4EFD3E-F045-4615-AB4B-9F3EDB5A991B}"/>
              </a:ext>
            </a:extLst>
          </p:cNvPr>
          <p:cNvSpPr txBox="1"/>
          <p:nvPr/>
        </p:nvSpPr>
        <p:spPr>
          <a:xfrm>
            <a:off x="140285" y="1186122"/>
            <a:ext cx="11824407" cy="1292662"/>
          </a:xfrm>
          <a:prstGeom prst="rect">
            <a:avLst/>
          </a:prstGeom>
          <a:noFill/>
        </p:spPr>
        <p:txBody>
          <a:bodyPr wrap="square">
            <a:spAutoFit/>
          </a:bodyPr>
          <a:lstStyle/>
          <a:p>
            <a:pPr algn="just"/>
            <a:r>
              <a:rPr lang="zh-CN"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方案</a:t>
            </a:r>
            <a:r>
              <a:rPr lang="zh-CN" altLang="en-US" sz="2000" b="1" kern="100" dirty="0">
                <a:effectLst/>
                <a:latin typeface="Times New Roman" panose="02020603050405020304" pitchFamily="18" charset="0"/>
                <a:ea typeface="宋体" panose="02010600030101010101" pitchFamily="2" charset="-122"/>
                <a:sym typeface="Times New Roman" panose="02020603050405020304" pitchFamily="18" charset="0"/>
              </a:rPr>
              <a:t>二</a:t>
            </a:r>
            <a:r>
              <a:rPr lang="zh-CN"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en-US" sz="2000" b="1" kern="100" dirty="0">
                <a:latin typeface="Times New Roman" panose="02020603050405020304" pitchFamily="18" charset="0"/>
                <a:ea typeface="宋体" panose="02010600030101010101" pitchFamily="2" charset="-122"/>
                <a:sym typeface="Times New Roman" panose="02020603050405020304" pitchFamily="18" charset="0"/>
              </a:rPr>
              <a:t>空域</a:t>
            </a:r>
            <a:r>
              <a:rPr lang="en-US" altLang="zh-CN" sz="2000" b="1" kern="100" dirty="0">
                <a:latin typeface="Times New Roman" panose="02020603050405020304" pitchFamily="18" charset="0"/>
                <a:ea typeface="宋体" panose="02010600030101010101" pitchFamily="2" charset="-122"/>
                <a:sym typeface="Times New Roman" panose="02020603050405020304" pitchFamily="18" charset="0"/>
              </a:rPr>
              <a:t>GCN</a:t>
            </a:r>
            <a:r>
              <a:rPr lang="zh-CN" altLang="en-US" sz="2000" b="1" kern="100" dirty="0">
                <a:latin typeface="Times New Roman" panose="02020603050405020304" pitchFamily="18" charset="0"/>
                <a:ea typeface="宋体" panose="02010600030101010101" pitchFamily="2" charset="-122"/>
                <a:sym typeface="Times New Roman" panose="02020603050405020304" pitchFamily="18" charset="0"/>
              </a:rPr>
              <a:t>（</a:t>
            </a:r>
            <a:r>
              <a:rPr lang="zh-CN" altLang="en-US" sz="2000" b="1" kern="100" dirty="0">
                <a:effectLst/>
                <a:latin typeface="Times New Roman" panose="02020603050405020304" pitchFamily="18" charset="0"/>
                <a:ea typeface="宋体" panose="02010600030101010101" pitchFamily="2" charset="-122"/>
                <a:sym typeface="Times New Roman" panose="02020603050405020304" pitchFamily="18" charset="0"/>
              </a:rPr>
              <a:t>参考</a:t>
            </a:r>
            <a:r>
              <a:rPr lang="en-US"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CNN</a:t>
            </a:r>
            <a:r>
              <a:rPr lang="zh-CN" altLang="en-US" sz="2000" b="1" kern="100" dirty="0">
                <a:effectLst/>
                <a:latin typeface="Times New Roman" panose="02020603050405020304" pitchFamily="18" charset="0"/>
                <a:ea typeface="宋体" panose="02010600030101010101" pitchFamily="2" charset="-122"/>
                <a:sym typeface="Times New Roman" panose="02020603050405020304" pitchFamily="18" charset="0"/>
              </a:rPr>
              <a:t>对每个节点的邻居节点加权求和）</a:t>
            </a:r>
            <a:endParaRPr lang="en-US"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kern="100"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gn="just">
              <a:buFont typeface="Wingdings" panose="05000000000000000000" pitchFamily="2" charset="2"/>
              <a:buChar char="Ø"/>
            </a:pP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问题：图结构不存在固定的邻域结构</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kern="100" dirty="0">
              <a:effectLst/>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3" name="组合 12">
            <a:extLst>
              <a:ext uri="{FF2B5EF4-FFF2-40B4-BE49-F238E27FC236}">
                <a16:creationId xmlns:a16="http://schemas.microsoft.com/office/drawing/2014/main" id="{2605268F-1D9C-43F5-BE22-81FEED1D1D41}"/>
              </a:ext>
            </a:extLst>
          </p:cNvPr>
          <p:cNvGrpSpPr/>
          <p:nvPr/>
        </p:nvGrpSpPr>
        <p:grpSpPr>
          <a:xfrm>
            <a:off x="4293027" y="1617124"/>
            <a:ext cx="6509288" cy="814696"/>
            <a:chOff x="3983064" y="1617124"/>
            <a:chExt cx="6509288" cy="814696"/>
          </a:xfrm>
        </p:grpSpPr>
        <p:sp>
          <p:nvSpPr>
            <p:cNvPr id="5" name="左大括号 4">
              <a:extLst>
                <a:ext uri="{FF2B5EF4-FFF2-40B4-BE49-F238E27FC236}">
                  <a16:creationId xmlns:a16="http://schemas.microsoft.com/office/drawing/2014/main" id="{288E4C19-72B4-4318-A289-6F628AAA06ED}"/>
                </a:ext>
              </a:extLst>
            </p:cNvPr>
            <p:cNvSpPr/>
            <p:nvPr/>
          </p:nvSpPr>
          <p:spPr>
            <a:xfrm>
              <a:off x="3983064" y="1623880"/>
              <a:ext cx="402956" cy="680186"/>
            </a:xfrm>
            <a:prstGeom prst="leftBrace">
              <a:avLst>
                <a:gd name="adj1" fmla="val 47312"/>
                <a:gd name="adj2" fmla="val 48047"/>
              </a:avLst>
            </a:prstGeom>
            <a:ln>
              <a:tailEnd type="triangl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 name="文本框 5">
              <a:extLst>
                <a:ext uri="{FF2B5EF4-FFF2-40B4-BE49-F238E27FC236}">
                  <a16:creationId xmlns:a16="http://schemas.microsoft.com/office/drawing/2014/main" id="{ECE633EB-5E01-4AB2-9ACB-4EBCB6050498}"/>
                </a:ext>
              </a:extLst>
            </p:cNvPr>
            <p:cNvSpPr txBox="1"/>
            <p:nvPr/>
          </p:nvSpPr>
          <p:spPr>
            <a:xfrm>
              <a:off x="4386020" y="1617124"/>
              <a:ext cx="4804474"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每一个节点的邻域大小不同且是变化的</a:t>
              </a:r>
            </a:p>
          </p:txBody>
        </p:sp>
        <p:sp>
          <p:nvSpPr>
            <p:cNvPr id="24" name="文本框 23">
              <a:extLst>
                <a:ext uri="{FF2B5EF4-FFF2-40B4-BE49-F238E27FC236}">
                  <a16:creationId xmlns:a16="http://schemas.microsoft.com/office/drawing/2014/main" id="{941FED68-BBF7-4306-B9B6-BBE34E542ADD}"/>
                </a:ext>
              </a:extLst>
            </p:cNvPr>
            <p:cNvSpPr txBox="1"/>
            <p:nvPr/>
          </p:nvSpPr>
          <p:spPr>
            <a:xfrm>
              <a:off x="4386020" y="2062488"/>
              <a:ext cx="6106332" cy="369332"/>
            </a:xfrm>
            <a:prstGeom prst="rect">
              <a:avLst/>
            </a:prstGeom>
            <a:noFill/>
          </p:spPr>
          <p:txBody>
            <a:bodyPr wrap="square">
              <a:spAutoFit/>
            </a:bodyPr>
            <a:lstStyle/>
            <a:p>
              <a:r>
                <a:rPr lang="zh-CN" altLang="en-US" dirty="0">
                  <a:latin typeface="Times New Roman" panose="02020603050405020304" pitchFamily="18" charset="0"/>
                  <a:ea typeface="宋体" panose="02010600030101010101" pitchFamily="2" charset="-122"/>
                  <a:sym typeface="Times New Roman" panose="02020603050405020304" pitchFamily="18" charset="0"/>
                </a:rPr>
                <a:t>同一领域内的节点不存在顺序性</a:t>
              </a:r>
            </a:p>
          </p:txBody>
        </p:sp>
      </p:grpSp>
      <p:pic>
        <p:nvPicPr>
          <p:cNvPr id="25" name="图片 24">
            <a:extLst>
              <a:ext uri="{FF2B5EF4-FFF2-40B4-BE49-F238E27FC236}">
                <a16:creationId xmlns:a16="http://schemas.microsoft.com/office/drawing/2014/main" id="{A8FECD0C-C3D1-4563-9239-402327526A25}"/>
              </a:ext>
            </a:extLst>
          </p:cNvPr>
          <p:cNvPicPr/>
          <p:nvPr/>
        </p:nvPicPr>
        <p:blipFill>
          <a:blip r:embed="rId4"/>
          <a:stretch>
            <a:fillRect/>
          </a:stretch>
        </p:blipFill>
        <p:spPr>
          <a:xfrm>
            <a:off x="1076731" y="2431820"/>
            <a:ext cx="5626688" cy="2744269"/>
          </a:xfrm>
          <a:prstGeom prst="rect">
            <a:avLst/>
          </a:prstGeom>
        </p:spPr>
      </p:pic>
      <p:sp>
        <p:nvSpPr>
          <p:cNvPr id="27" name="文本框 26">
            <a:extLst>
              <a:ext uri="{FF2B5EF4-FFF2-40B4-BE49-F238E27FC236}">
                <a16:creationId xmlns:a16="http://schemas.microsoft.com/office/drawing/2014/main" id="{3C820FB5-F665-45FC-8968-1A387D35FD6A}"/>
              </a:ext>
            </a:extLst>
          </p:cNvPr>
          <p:cNvSpPr txBox="1"/>
          <p:nvPr/>
        </p:nvSpPr>
        <p:spPr>
          <a:xfrm>
            <a:off x="3890075" y="5049536"/>
            <a:ext cx="3992325" cy="1200329"/>
          </a:xfrm>
          <a:prstGeom prst="rect">
            <a:avLst/>
          </a:prstGeom>
          <a:noFill/>
        </p:spPr>
        <p:txBody>
          <a:bodyPr wrap="square">
            <a:spAutoFit/>
          </a:bodyPr>
          <a:lstStyle/>
          <a:p>
            <a:pPr marL="266700" algn="just"/>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(b) Graph Convolution</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：取红色节点及其邻域的节点特征的平均值。与图像数据不同，节点的</a:t>
            </a: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邻域是无序的</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大小不同且是可变的</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t>
            </a:r>
          </a:p>
        </p:txBody>
      </p:sp>
      <p:sp>
        <p:nvSpPr>
          <p:cNvPr id="29" name="文本框 28">
            <a:extLst>
              <a:ext uri="{FF2B5EF4-FFF2-40B4-BE49-F238E27FC236}">
                <a16:creationId xmlns:a16="http://schemas.microsoft.com/office/drawing/2014/main" id="{FEE6CC0D-FD89-401B-A8D2-70393D1E435D}"/>
              </a:ext>
            </a:extLst>
          </p:cNvPr>
          <p:cNvSpPr txBox="1"/>
          <p:nvPr/>
        </p:nvSpPr>
        <p:spPr>
          <a:xfrm>
            <a:off x="-50860" y="5049536"/>
            <a:ext cx="3897424" cy="1200329"/>
          </a:xfrm>
          <a:prstGeom prst="rect">
            <a:avLst/>
          </a:prstGeom>
          <a:noFill/>
        </p:spPr>
        <p:txBody>
          <a:bodyPr wrap="square">
            <a:spAutoFit/>
          </a:bodyPr>
          <a:lstStyle/>
          <a:p>
            <a:pPr marL="266700"/>
            <a:r>
              <a:rPr lang="en-US"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(a)2D Convolution</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sym typeface="Times New Roman" panose="02020603050405020304" pitchFamily="18" charset="0"/>
              </a:rPr>
              <a:t>每个像素是一个节点，</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红色节点的像素值与邻居节点的像素值加权平均。节点的</a:t>
            </a: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邻居是有序的</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，且</a:t>
            </a:r>
            <a:r>
              <a:rPr lang="zh-CN" altLang="zh-CN" sz="1800" b="1" kern="100" dirty="0">
                <a:effectLst/>
                <a:latin typeface="Times New Roman" panose="02020603050405020304" pitchFamily="18" charset="0"/>
                <a:ea typeface="宋体" panose="02010600030101010101" pitchFamily="2" charset="-122"/>
                <a:sym typeface="Times New Roman" panose="02020603050405020304" pitchFamily="18" charset="0"/>
              </a:rPr>
              <a:t>大小相同且固定</a:t>
            </a:r>
            <a:r>
              <a:rPr lang="zh-CN" altLang="zh-CN" sz="1800" kern="100" dirty="0">
                <a:effectLst/>
                <a:latin typeface="Times New Roman" panose="02020603050405020304" pitchFamily="18" charset="0"/>
                <a:ea typeface="宋体" panose="02010600030101010101" pitchFamily="2" charset="-122"/>
                <a:sym typeface="Times New Roman" panose="02020603050405020304" pitchFamily="18" charset="0"/>
              </a:rPr>
              <a:t>。</a:t>
            </a:r>
          </a:p>
        </p:txBody>
      </p:sp>
    </p:spTree>
    <p:extLst>
      <p:ext uri="{BB962C8B-B14F-4D97-AF65-F5344CB8AC3E}">
        <p14:creationId xmlns:p14="http://schemas.microsoft.com/office/powerpoint/2010/main" val="155968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A4EFD3E-F045-4615-AB4B-9F3EDB5A991B}"/>
                  </a:ext>
                </a:extLst>
              </p:cNvPr>
              <p:cNvSpPr txBox="1"/>
              <p:nvPr/>
            </p:nvSpPr>
            <p:spPr>
              <a:xfrm>
                <a:off x="140286" y="1175524"/>
                <a:ext cx="11824407" cy="5806398"/>
              </a:xfrm>
              <a:prstGeom prst="rect">
                <a:avLst/>
              </a:prstGeom>
              <a:noFill/>
            </p:spPr>
            <p:txBody>
              <a:bodyPr wrap="square">
                <a:spAutoFit/>
              </a:bodyPr>
              <a:lstStyle/>
              <a:p>
                <a:pPr algn="just"/>
                <a:r>
                  <a:rPr lang="zh-CN"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方案</a:t>
                </a:r>
                <a:r>
                  <a:rPr lang="zh-CN" altLang="en-US" sz="2000" b="1" kern="100" dirty="0">
                    <a:effectLst/>
                    <a:latin typeface="Times New Roman" panose="02020603050405020304" pitchFamily="18" charset="0"/>
                    <a:ea typeface="宋体" panose="02010600030101010101" pitchFamily="2" charset="-122"/>
                    <a:sym typeface="Times New Roman" panose="02020603050405020304" pitchFamily="18" charset="0"/>
                  </a:rPr>
                  <a:t>二</a:t>
                </a:r>
                <a:r>
                  <a:rPr lang="zh-CN" altLang="zh-CN" sz="2000" b="1" kern="100" dirty="0">
                    <a:effectLst/>
                    <a:latin typeface="Times New Roman" panose="02020603050405020304" pitchFamily="18" charset="0"/>
                    <a:ea typeface="宋体" panose="02010600030101010101" pitchFamily="2" charset="-122"/>
                    <a:sym typeface="Times New Roman" panose="02020603050405020304" pitchFamily="18" charset="0"/>
                  </a:rPr>
                  <a:t>：</a:t>
                </a:r>
                <a:r>
                  <a:rPr lang="zh-CN" altLang="en-US" sz="2000" b="1" kern="100" dirty="0">
                    <a:latin typeface="Times New Roman" panose="02020603050405020304" pitchFamily="18" charset="0"/>
                    <a:ea typeface="宋体" panose="02010600030101010101" pitchFamily="2" charset="-122"/>
                    <a:sym typeface="Times New Roman" panose="02020603050405020304" pitchFamily="18" charset="0"/>
                  </a:rPr>
                  <a:t>空域</a:t>
                </a:r>
                <a:r>
                  <a:rPr lang="en-US" altLang="zh-CN" sz="2000" b="1" kern="100" dirty="0">
                    <a:latin typeface="Times New Roman" panose="02020603050405020304" pitchFamily="18" charset="0"/>
                    <a:ea typeface="宋体" panose="02010600030101010101" pitchFamily="2" charset="-122"/>
                    <a:sym typeface="Times New Roman" panose="02020603050405020304" pitchFamily="18" charset="0"/>
                  </a:rPr>
                  <a:t>GCN</a:t>
                </a:r>
                <a:endParaRPr lang="en-US" altLang="zh-CN" sz="2000" kern="100" dirty="0">
                  <a:latin typeface="Times New Roman" panose="02020603050405020304" pitchFamily="18" charset="0"/>
                  <a:ea typeface="宋体" panose="02010600030101010101" pitchFamily="2" charset="-122"/>
                  <a:sym typeface="Times New Roman" panose="02020603050405020304" pitchFamily="18" charset="0"/>
                </a:endParaRPr>
              </a:p>
              <a:p>
                <a:pPr marL="342900" indent="-342900" algn="just">
                  <a:buFont typeface="Wingdings" panose="05000000000000000000" pitchFamily="2" charset="2"/>
                  <a:buChar char="Ø"/>
                </a:pPr>
                <a:r>
                  <a:rPr lang="zh-CN" altLang="en-US" kern="100" dirty="0">
                    <a:effectLst/>
                    <a:latin typeface="Times New Roman" panose="02020603050405020304" pitchFamily="18" charset="0"/>
                    <a:ea typeface="宋体" panose="02010600030101010101" pitchFamily="2" charset="-122"/>
                    <a:sym typeface="Times New Roman" panose="02020603050405020304" pitchFamily="18" charset="0"/>
                  </a:rPr>
                  <a:t>解决思路：①使用随机游走的方法，根据被选中的概率期望大小选择</a:t>
                </a:r>
                <a:r>
                  <a:rPr lang="zh-CN" altLang="en-US" kern="100" dirty="0">
                    <a:effectLst/>
                    <a:highlight>
                      <a:srgbClr val="C0C0C0"/>
                    </a:highlight>
                    <a:latin typeface="Times New Roman" panose="02020603050405020304" pitchFamily="18" charset="0"/>
                    <a:ea typeface="宋体" panose="02010600030101010101" pitchFamily="2" charset="-122"/>
                    <a:sym typeface="Times New Roman" panose="02020603050405020304" pitchFamily="18" charset="0"/>
                  </a:rPr>
                  <a:t>固定数量的邻居节点</a:t>
                </a:r>
                <a:r>
                  <a:rPr lang="zh-CN" altLang="en-US" kern="100" dirty="0">
                    <a:effectLst/>
                    <a:latin typeface="Times New Roman" panose="02020603050405020304" pitchFamily="18" charset="0"/>
                    <a:ea typeface="宋体" panose="02010600030101010101" pitchFamily="2" charset="-122"/>
                    <a:sym typeface="Times New Roman" panose="02020603050405020304" pitchFamily="18" charset="0"/>
                  </a:rPr>
                  <a:t>。</a:t>
                </a:r>
                <a:endParaRPr lang="en-US" altLang="zh-CN"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gn="just"/>
                <a:r>
                  <a:rPr lang="zh-CN" altLang="en-US" kern="100" dirty="0">
                    <a:effectLst/>
                    <a:latin typeface="Times New Roman" panose="02020603050405020304" pitchFamily="18" charset="0"/>
                    <a:ea typeface="宋体" panose="02010600030101010101" pitchFamily="2" charset="-122"/>
                    <a:sym typeface="Times New Roman" panose="02020603050405020304" pitchFamily="18" charset="0"/>
                  </a:rPr>
                  <a:t>②根据节点被选择的概率期望</a:t>
                </a:r>
                <a:r>
                  <a:rPr lang="zh-CN" altLang="en-US" kern="100" dirty="0">
                    <a:effectLst/>
                    <a:highlight>
                      <a:srgbClr val="808080"/>
                    </a:highlight>
                    <a:latin typeface="Times New Roman" panose="02020603050405020304" pitchFamily="18" charset="0"/>
                    <a:ea typeface="宋体" panose="02010600030101010101" pitchFamily="2" charset="-122"/>
                    <a:sym typeface="Times New Roman" panose="02020603050405020304" pitchFamily="18" charset="0"/>
                  </a:rPr>
                  <a:t>对邻域排序</a:t>
                </a:r>
                <a:r>
                  <a:rPr lang="zh-CN" altLang="en-US" kern="100" dirty="0">
                    <a:effectLst/>
                    <a:latin typeface="Times New Roman" panose="02020603050405020304" pitchFamily="18" charset="0"/>
                    <a:ea typeface="宋体" panose="02010600030101010101" pitchFamily="2" charset="-122"/>
                    <a:sym typeface="Times New Roman" panose="02020603050405020304" pitchFamily="18" charset="0"/>
                  </a:rPr>
                  <a:t>。</a:t>
                </a:r>
                <a:endParaRPr lang="en-US" altLang="zh-CN" kern="100" dirty="0">
                  <a:latin typeface="Times New Roman" panose="02020603050405020304" pitchFamily="18" charset="0"/>
                  <a:ea typeface="宋体" panose="02010600030101010101" pitchFamily="2" charset="-122"/>
                  <a:sym typeface="Times New Roman" panose="02020603050405020304" pitchFamily="18" charset="0"/>
                </a:endParaRPr>
              </a:p>
              <a:p>
                <a:pPr algn="just"/>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Step1</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i="1" kern="100" dirty="0">
                    <a:effectLst/>
                    <a:latin typeface="Times New Roman" panose="02020603050405020304" pitchFamily="18" charset="0"/>
                    <a:ea typeface="宋体" panose="02010600030101010101" pitchFamily="2" charset="-122"/>
                    <a:sym typeface="Times New Roman" panose="02020603050405020304" pitchFamily="18" charset="0"/>
                  </a:rPr>
                  <a:t>P=D</a:t>
                </a:r>
                <a:r>
                  <a:rPr lang="en-US" altLang="zh-CN" i="1" kern="100" baseline="30000" dirty="0">
                    <a:effectLst/>
                    <a:latin typeface="Times New Roman" panose="02020603050405020304" pitchFamily="18" charset="0"/>
                    <a:ea typeface="宋体" panose="02010600030101010101" pitchFamily="2" charset="-122"/>
                    <a:sym typeface="Times New Roman" panose="02020603050405020304" pitchFamily="18" charset="0"/>
                  </a:rPr>
                  <a:t>-1</a:t>
                </a:r>
                <a:r>
                  <a:rPr lang="en-US" altLang="zh-CN" i="1" kern="100" dirty="0">
                    <a:effectLst/>
                    <a:latin typeface="Times New Roman" panose="02020603050405020304" pitchFamily="18" charset="0"/>
                    <a:ea typeface="宋体" panose="02010600030101010101" pitchFamily="2" charset="-122"/>
                    <a:sym typeface="Times New Roman" panose="02020603050405020304" pitchFamily="18" charset="0"/>
                  </a:rPr>
                  <a:t>S</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a:t>
                </a:r>
                <a:r>
                  <a:rPr lang="en-US" altLang="zh-CN" sz="1800" i="1" kern="100" dirty="0">
                    <a:effectLst/>
                    <a:latin typeface="Times New Roman" panose="02020603050405020304" pitchFamily="18" charset="0"/>
                    <a:ea typeface="宋体" panose="02010600030101010101" pitchFamily="2" charset="-122"/>
                  </a:rPr>
                  <a:t>P</a:t>
                </a:r>
                <a:r>
                  <a:rPr lang="zh-CN" altLang="zh-CN" sz="1800" kern="100" dirty="0">
                    <a:effectLst/>
                    <a:latin typeface="Times New Roman" panose="02020603050405020304" pitchFamily="18" charset="0"/>
                    <a:ea typeface="宋体" panose="02010600030101010101" pitchFamily="2" charset="-122"/>
                  </a:rPr>
                  <a:t>：图上的随机游走转移矩阵；</a:t>
                </a:r>
                <a:r>
                  <a:rPr lang="en-US" altLang="zh-CN" sz="1800" i="1" kern="100" dirty="0">
                    <a:effectLst/>
                    <a:latin typeface="Times New Roman" panose="02020603050405020304" pitchFamily="18" charset="0"/>
                    <a:ea typeface="宋体" panose="02010600030101010101" pitchFamily="2" charset="-122"/>
                  </a:rPr>
                  <a:t>S</a:t>
                </a:r>
                <a:r>
                  <a:rPr lang="zh-CN" altLang="zh-CN" sz="1800" kern="100" dirty="0">
                    <a:effectLst/>
                    <a:latin typeface="Times New Roman" panose="02020603050405020304" pitchFamily="18" charset="0"/>
                    <a:ea typeface="宋体" panose="02010600030101010101" pitchFamily="2" charset="-122"/>
                  </a:rPr>
                  <a:t>：相似度矩阵（类似邻接矩阵）；</a:t>
                </a:r>
                <a:r>
                  <a:rPr lang="en-US" altLang="zh-CN" sz="1800" i="1" kern="100" dirty="0">
                    <a:effectLst/>
                    <a:latin typeface="Times New Roman" panose="02020603050405020304" pitchFamily="18" charset="0"/>
                    <a:ea typeface="宋体" panose="02010600030101010101" pitchFamily="2" charset="-122"/>
                  </a:rPr>
                  <a:t>D</a:t>
                </a:r>
                <a:r>
                  <a:rPr lang="zh-CN" altLang="zh-CN" sz="1800" kern="100" dirty="0">
                    <a:effectLst/>
                    <a:latin typeface="Times New Roman" panose="02020603050405020304" pitchFamily="18" charset="0"/>
                    <a:ea typeface="宋体" panose="02010600030101010101" pitchFamily="2" charset="-122"/>
                  </a:rPr>
                  <a:t>：度矩阵</a:t>
                </a:r>
                <a:r>
                  <a:rPr lang="zh-CN" altLang="en-US" kern="100" dirty="0">
                    <a:latin typeface="Times New Roman" panose="02020603050405020304" pitchFamily="18" charset="0"/>
                    <a:ea typeface="宋体" panose="02010600030101010101" pitchFamily="2" charset="-122"/>
                    <a:sym typeface="Times New Roman" panose="02020603050405020304" pitchFamily="18" charset="0"/>
                  </a:rPr>
                  <a:t>）</a:t>
                </a: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0" marR="0" lvl="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Step2</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：归一化</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作为转移矩阵</a:t>
                </a:r>
              </a:p>
              <a:p>
                <a:pPr lvl="0" eaLnBrk="0" fontAlgn="base" hangingPunct="0">
                  <a:spcBef>
                    <a:spcPct val="0"/>
                  </a:spcBef>
                  <a:spcAft>
                    <a:spcPct val="0"/>
                  </a:spcAft>
                </a:pP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Step3</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：定义</a:t>
                </a:r>
                <a:r>
                  <a:rPr kumimoji="0" lang="zh-CN" altLang="en-US" b="0" i="0" u="none" strike="noStrike" cap="none" normalizeH="0" baseline="0" dirty="0">
                    <a:ln>
                      <a:noFill/>
                    </a:ln>
                    <a:solidFill>
                      <a:schemeClr val="tx1"/>
                    </a:solidFill>
                    <a:effectLst/>
                    <a:highlight>
                      <a:srgbClr val="C0C0C0"/>
                    </a:highligh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多步的转移期望</a:t>
                </a:r>
                <a14:m>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𝑄</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(0)</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𝐼</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𝑄</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(1)</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𝐼</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𝑃</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 </m:t>
                    </m:r>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𝑄</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up>
                    </m:s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nary>
                      <m:naryPr>
                        <m:chr m:val="∑"/>
                        <m:limLoc m:val="undOvr"/>
                        <m:grow m:val="on"/>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naryPr>
                      <m:sub>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𝑖</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=0</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sup>
                      <m:e>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 </m:t>
                        </m:r>
                      </m:e>
                    </m:nary>
                    <m:sSup>
                      <m:sSupPr>
                        <m:ctrlPr>
                          <a:rPr lang="zh-CN" altLang="zh-CN" i="1">
                            <a:effectLst/>
                            <a:latin typeface="Cambria Math" panose="02040503050406030204" pitchFamily="18" charset="0"/>
                            <a:ea typeface="Cambria Math" panose="02040503050406030204" pitchFamily="18" charset="0"/>
                            <a:sym typeface="Times New Roman" panose="02020603050405020304" pitchFamily="18" charset="0"/>
                          </a:rPr>
                        </m:ctrlPr>
                      </m:sSupPr>
                      <m:e>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𝑃</m:t>
                        </m:r>
                      </m:e>
                      <m: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sup>
                    </m:sSup>
                  </m:oMath>
                </a14:m>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0" eaLnBrk="0" fontAlgn="base" hangingPunct="0">
                  <a:spcBef>
                    <a:spcPct val="0"/>
                  </a:spcBef>
                  <a:spcAft>
                    <a:spcPct val="0"/>
                  </a:spcAft>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每一项</a:t>
                </a:r>
                <a14:m>
                  <m:oMath xmlns:m="http://schemas.openxmlformats.org/officeDocument/2006/math">
                    <m:sSubSup>
                      <m:sSubSupPr>
                        <m:ctrlPr>
                          <a:rPr lang="zh-CN" altLang="zh-CN" i="1">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i="1">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𝑄</m:t>
                        </m:r>
                      </m:e>
                      <m:sub>
                        <m:r>
                          <a:rPr lang="en-US" altLang="zh-CN" i="1">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𝑖𝑗</m:t>
                        </m:r>
                      </m:sub>
                      <m:sup>
                        <m:r>
                          <a:rPr lang="en-US" altLang="zh-CN" i="1">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i="1">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i="1">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up>
                    </m:sSubSup>
                  </m:oMath>
                </a14:m>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表示</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k</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步内，节点</a:t>
                </a:r>
                <a:r>
                  <a:rPr kumimoji="0" lang="en-US" altLang="zh-CN"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出发到节点</a:t>
                </a:r>
                <a:r>
                  <a:rPr kumimoji="0" lang="en-US" altLang="zh-CN"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的期望访问数。</a:t>
                </a: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0" eaLnBrk="0" fontAlgn="base" hangingPunct="0">
                  <a:spcBef>
                    <a:spcPct val="0"/>
                  </a:spcBef>
                  <a:spcAft>
                    <a:spcPct val="0"/>
                  </a:spcAft>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0" eaLnBrk="0" fontAlgn="base" hangingPunct="0">
                  <a:spcBef>
                    <a:spcPct val="0"/>
                  </a:spcBef>
                  <a:spcAft>
                    <a:spcPct val="0"/>
                  </a:spcAft>
                </a:pP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0" eaLnBrk="0" fontAlgn="base" hangingPunct="0">
                  <a:spcBef>
                    <a:spcPct val="0"/>
                  </a:spcBef>
                  <a:spcAft>
                    <a:spcPct val="0"/>
                  </a:spcAft>
                </a:pPr>
                <a:endPar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0" eaLnBrk="0" fontAlgn="base" hangingPunct="0">
                  <a:spcBef>
                    <a:spcPct val="0"/>
                  </a:spcBef>
                  <a:spcAft>
                    <a:spcPct val="0"/>
                  </a:spcAft>
                </a:pPr>
                <a:endPar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R="0" lvl="0" algn="l" eaLnBrk="0" fontAlgn="base" hangingPunct="0">
                  <a:lnSpc>
                    <a:spcPct val="100000"/>
                  </a:lnSpc>
                  <a:spcBef>
                    <a:spcPct val="0"/>
                  </a:spcBef>
                  <a:spcAft>
                    <a:spcPct val="0"/>
                  </a:spcAft>
                  <a:buClrTx/>
                  <a:buSzTx/>
                  <a:buFontTx/>
                  <a:buNone/>
                  <a:tabLst/>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Step4</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：根据期望大小选择邻域</a:t>
                </a:r>
              </a:p>
              <a:p>
                <a:pPr marR="0" lvl="0" algn="l" eaLnBrk="0" fontAlgn="base" hangingPunct="0">
                  <a:lnSpc>
                    <a:spcPct val="100000"/>
                  </a:lnSpc>
                  <a:spcBef>
                    <a:spcPct val="0"/>
                  </a:spcBef>
                  <a:spcAft>
                    <a:spcPct val="0"/>
                  </a:spcAft>
                  <a:buClrTx/>
                  <a:buSzTx/>
                  <a:buFontTx/>
                  <a:buNone/>
                  <a:tabLst/>
                </a:pPr>
                <a14:m>
                  <m:oMath xmlns:m="http://schemas.openxmlformats.org/officeDocument/2006/math">
                    <m:sSubSup>
                      <m:sSubSupPr>
                        <m:ctrlPr>
                          <a:rPr lang="zh-CN" altLang="zh-CN" i="1" smtClean="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𝜋</m:t>
                        </m:r>
                      </m:e>
                      <m:sub>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𝑖</m:t>
                        </m:r>
                      </m:sub>
                      <m: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𝑘</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sup>
                    </m:sSubSup>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𝑐</m:t>
                    </m:r>
                    <m:r>
                      <a:rPr lang="en-US" altLang="zh-CN" i="1">
                        <a:effectLst/>
                        <a:latin typeface="Cambria Math" panose="02040503050406030204" pitchFamily="18" charset="0"/>
                        <a:ea typeface="宋体" panose="02010600030101010101" pitchFamily="2" charset="-122"/>
                        <a:cs typeface="Times New Roman" panose="02020603050405020304" pitchFamily="18" charset="0"/>
                        <a:sym typeface="Times New Roman" panose="02020603050405020304" pitchFamily="18" charset="0"/>
                      </a:rPr>
                      <m:t>)</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表示</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k</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步内由节点</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出发的访问期望数第</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大的节点，则</a:t>
                </a:r>
                <a:r>
                  <a:rPr lang="zh-CN" altLang="en-US" dirty="0">
                    <a:highlight>
                      <a:srgbClr val="808080"/>
                    </a:highligh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选择的邻域顺序</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14:m>
                  <m:oMath xmlns:m="http://schemas.openxmlformats.org/officeDocument/2006/math">
                    <m:sSub>
                      <m:sSubPr>
                        <m:ctrlPr>
                          <a:rPr lang="zh-CN" altLang="zh-CN" i="1" kern="100" smtClean="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𝑄</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𝑖</m:t>
                        </m:r>
                        <m:sSubSup>
                          <m:sSub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𝑖</m:t>
                            </m:r>
                          </m:sub>
                          <m: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(1)</m:t>
                        </m:r>
                      </m:sub>
                    </m:s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&gt;</m:t>
                    </m:r>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𝑄</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𝑖</m:t>
                        </m:r>
                        <m:sSubSup>
                          <m:sSub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𝑖</m:t>
                            </m:r>
                          </m:sub>
                          <m: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(2)</m:t>
                        </m:r>
                      </m:sub>
                    </m:s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&gt;…&gt;</m:t>
                    </m:r>
                    <m:sSub>
                      <m:sSub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𝑄</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𝑖</m:t>
                        </m:r>
                        <m:sSubSup>
                          <m:sSubSupPr>
                            <m:ctrlPr>
                              <a:rPr lang="zh-CN" altLang="zh-CN"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𝑖</m:t>
                            </m:r>
                          </m:sub>
                          <m: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𝑁</m:t>
                        </m:r>
                        <m:r>
                          <a:rPr lang="en-US" altLang="zh-CN" i="1" kern="100">
                            <a:effectLst/>
                            <a:latin typeface="Cambria Math" panose="02040503050406030204" pitchFamily="18" charset="0"/>
                            <a:ea typeface="宋体" panose="02010600030101010101" pitchFamily="2" charset="-122"/>
                            <a:sym typeface="Times New Roman" panose="02020603050405020304" pitchFamily="18" charset="0"/>
                          </a:rPr>
                          <m:t>)</m:t>
                        </m:r>
                      </m:sub>
                    </m:sSub>
                  </m:oMath>
                </a14:m>
                <a:endParaRPr lang="zh-CN" altLang="zh-CN"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marR="0" lvl="0" algn="l" eaLnBrk="0" fontAlgn="base" hangingPunct="0">
                  <a:lnSpc>
                    <a:spcPct val="100000"/>
                  </a:lnSpc>
                  <a:spcBef>
                    <a:spcPct val="0"/>
                  </a:spcBef>
                  <a:spcAft>
                    <a:spcPct val="0"/>
                  </a:spcAft>
                  <a:buClrTx/>
                  <a:buSzTx/>
                  <a:buFontTx/>
                  <a:buNone/>
                  <a:tabLst/>
                </a:pP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Step5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：做</a:t>
                </a:r>
                <a:r>
                  <a:rPr lang="en-US" altLang="zh-CN"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卷积 </a:t>
                </a:r>
                <a14:m>
                  <m:oMath xmlns:m="http://schemas.openxmlformats.org/officeDocument/2006/math">
                    <m:d>
                      <m:dPr>
                        <m:begChr m:val=""/>
                        <m:endChr m:val="]"/>
                        <m:ctrlPr>
                          <a:rPr lang="zh-CN" altLang="zh-CN" sz="2000" i="1" kern="100" smtClean="0">
                            <a:effectLst/>
                            <a:latin typeface="Cambria Math" panose="02040503050406030204" pitchFamily="18" charset="0"/>
                            <a:ea typeface="Cambria Math" panose="02040503050406030204" pitchFamily="18" charset="0"/>
                            <a:sym typeface="Times New Roman" panose="02020603050405020304" pitchFamily="18" charset="0"/>
                          </a:rPr>
                        </m:ctrlPr>
                      </m:d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𝐶𝑜𝑛</m:t>
                        </m:r>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𝑣</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b="1" i="1" kern="100">
                            <a:effectLst/>
                            <a:latin typeface="Cambria Math" panose="02040503050406030204" pitchFamily="18" charset="0"/>
                            <a:ea typeface="宋体" panose="02010600030101010101" pitchFamily="2" charset="-122"/>
                            <a:sym typeface="Times New Roman" panose="02020603050405020304" pitchFamily="18" charset="0"/>
                          </a:rPr>
                          <m:t>𝐱</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dPr>
                          <m:e>
                            <m:m>
                              <m:mPr>
                                <m:plcHide m:val="on"/>
                                <m:mcs>
                                  <m:mc>
                                    <m:mcPr>
                                      <m:count m:val="3"/>
                                      <m:mcJc m:val="center"/>
                                    </m:mcPr>
                                  </m:mc>
                                </m:mcs>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mPr>
                              <m:mr>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𝑥</m:t>
                                      </m:r>
                                    </m:e>
                                    <m:sub>
                                      <m:sSubSup>
                                        <m:sSubSup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1</m:t>
                                          </m:r>
                                        </m:sub>
                                        <m: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(1)</m:t>
                                      </m:r>
                                    </m:sub>
                                  </m:sSub>
                                </m:e>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e>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𝑥</m:t>
                                      </m:r>
                                    </m:e>
                                    <m:sub>
                                      <m:sSubSup>
                                        <m:sSubSup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1</m:t>
                                          </m:r>
                                        </m:sub>
                                        <m: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𝑝</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b>
                                  </m:sSub>
                                </m:e>
                              </m:mr>
                              <m:mr>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𝑥</m:t>
                                      </m:r>
                                    </m:e>
                                    <m:sub>
                                      <m:sSubSup>
                                        <m:sSubSup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2</m:t>
                                          </m:r>
                                        </m:sub>
                                        <m: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(1)</m:t>
                                      </m:r>
                                    </m:sub>
                                  </m:sSub>
                                </m:e>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e>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𝑥</m:t>
                                      </m:r>
                                    </m:e>
                                    <m:sub>
                                      <m:sSubSup>
                                        <m:sSubSup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2</m:t>
                                          </m:r>
                                        </m:sub>
                                        <m: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𝑝</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b>
                                  </m:sSub>
                                </m:e>
                              </m:mr>
                              <m:m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e>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e>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e>
                              </m:mr>
                              <m:mr>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𝑥</m:t>
                                      </m:r>
                                    </m:e>
                                    <m:sub>
                                      <m:sSubSup>
                                        <m:sSubSup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𝑁</m:t>
                                          </m:r>
                                        </m:sub>
                                        <m: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(1)</m:t>
                                      </m:r>
                                    </m:sub>
                                  </m:sSub>
                                </m:e>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e>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𝑥</m:t>
                                      </m:r>
                                    </m:e>
                                    <m:sub>
                                      <m:sSubSup>
                                        <m:sSubSup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Sup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𝜋</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𝑁</m:t>
                                          </m:r>
                                        </m:sub>
                                        <m: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𝑘</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p>
                                      </m:sSubSup>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𝑝</m:t>
                                      </m:r>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sub>
                                  </m:sSub>
                                </m:e>
                              </m:mr>
                            </m:m>
                          </m:e>
                        </m:d>
                      </m:e>
                    </m:d>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d>
                      <m:dPr>
                        <m:begChr m:val="["/>
                        <m:endChr m:val="]"/>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dPr>
                      <m:e>
                        <m:eqArr>
                          <m:eqArr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eqArrPr>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𝑤</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1</m:t>
                                </m:r>
                              </m:sub>
                            </m:sSub>
                          </m:e>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𝑤</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2</m:t>
                                </m:r>
                              </m:sub>
                            </m:sSub>
                          </m:e>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m:t>
                            </m:r>
                          </m:e>
                          <m:e>
                            <m:sSub>
                              <m:sSubPr>
                                <m:ctrlPr>
                                  <a:rPr lang="zh-CN" altLang="zh-CN" sz="2000" i="1" kern="100">
                                    <a:effectLst/>
                                    <a:latin typeface="Cambria Math" panose="02040503050406030204" pitchFamily="18" charset="0"/>
                                    <a:ea typeface="Cambria Math" panose="02040503050406030204" pitchFamily="18" charset="0"/>
                                    <a:sym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𝑤</m:t>
                                </m:r>
                              </m:e>
                              <m:sub>
                                <m:r>
                                  <a:rPr lang="en-US" altLang="zh-CN" sz="2000" i="1" kern="100">
                                    <a:effectLst/>
                                    <a:latin typeface="Cambria Math" panose="02040503050406030204" pitchFamily="18" charset="0"/>
                                    <a:ea typeface="宋体" panose="02010600030101010101" pitchFamily="2" charset="-122"/>
                                    <a:sym typeface="Times New Roman" panose="02020603050405020304" pitchFamily="18" charset="0"/>
                                  </a:rPr>
                                  <m:t>𝑝</m:t>
                                </m:r>
                              </m:sub>
                            </m:sSub>
                          </m:e>
                        </m:eqArr>
                      </m:e>
                    </m:d>
                  </m:oMath>
                </a14:m>
                <a:endParaRPr lang="zh-CN" altLang="zh-CN" sz="2000" kern="100" dirty="0">
                  <a:effectLst/>
                  <a:latin typeface="Times New Roman" panose="02020603050405020304" pitchFamily="18" charset="0"/>
                  <a:ea typeface="宋体" panose="02010600030101010101" pitchFamily="2" charset="-122"/>
                  <a:sym typeface="Times New Roman" panose="02020603050405020304" pitchFamily="18" charset="0"/>
                </a:endParaRPr>
              </a:p>
              <a:p>
                <a:pPr algn="just"/>
                <a:endParaRPr lang="en-US" altLang="zh-CN" sz="2000" kern="100" dirty="0">
                  <a:effectLst/>
                  <a:latin typeface="Times New Roman" panose="02020603050405020304" pitchFamily="18" charset="0"/>
                  <a:ea typeface="宋体" panose="02010600030101010101" pitchFamily="2" charset="-122"/>
                  <a:sym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2A4EFD3E-F045-4615-AB4B-9F3EDB5A991B}"/>
                  </a:ext>
                </a:extLst>
              </p:cNvPr>
              <p:cNvSpPr txBox="1">
                <a:spLocks noRot="1" noChangeAspect="1" noMove="1" noResize="1" noEditPoints="1" noAdjustHandles="1" noChangeArrowheads="1" noChangeShapeType="1" noTextEdit="1"/>
              </p:cNvSpPr>
              <p:nvPr/>
            </p:nvSpPr>
            <p:spPr>
              <a:xfrm>
                <a:off x="140286" y="1175524"/>
                <a:ext cx="11824407" cy="5806398"/>
              </a:xfrm>
              <a:prstGeom prst="rect">
                <a:avLst/>
              </a:prstGeom>
              <a:blipFill>
                <a:blip r:embed="rId4"/>
                <a:stretch>
                  <a:fillRect l="-515" t="-840"/>
                </a:stretch>
              </a:blipFill>
            </p:spPr>
            <p:txBody>
              <a:bodyPr/>
              <a:lstStyle/>
              <a:p>
                <a:r>
                  <a:rPr lang="zh-CN" altLang="en-US">
                    <a:noFill/>
                  </a:rPr>
                  <a:t> </a:t>
                </a:r>
              </a:p>
            </p:txBody>
          </p:sp>
        </mc:Fallback>
      </mc:AlternateContent>
      <p:pic>
        <p:nvPicPr>
          <p:cNvPr id="1025" name="图片 7">
            <a:extLst>
              <a:ext uri="{FF2B5EF4-FFF2-40B4-BE49-F238E27FC236}">
                <a16:creationId xmlns:a16="http://schemas.microsoft.com/office/drawing/2014/main" id="{0D276C05-298B-4510-9EFE-A010140D51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257" t="3871" r="4536" b="6708"/>
          <a:stretch>
            <a:fillRect/>
          </a:stretch>
        </p:blipFill>
        <p:spPr bwMode="auto">
          <a:xfrm>
            <a:off x="5955611" y="2967834"/>
            <a:ext cx="5698116" cy="1472674"/>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28D9BB46-61FB-4B15-8A19-E72B2680FB34}"/>
              </a:ext>
            </a:extLst>
          </p:cNvPr>
          <p:cNvSpPr/>
          <p:nvPr/>
        </p:nvSpPr>
        <p:spPr>
          <a:xfrm>
            <a:off x="3643951" y="4995081"/>
            <a:ext cx="2311659" cy="450376"/>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矩形 10">
            <a:extLst>
              <a:ext uri="{FF2B5EF4-FFF2-40B4-BE49-F238E27FC236}">
                <a16:creationId xmlns:a16="http://schemas.microsoft.com/office/drawing/2014/main" id="{4E5C4F26-1F43-421D-B45A-31D9D8C8AB72}"/>
              </a:ext>
            </a:extLst>
          </p:cNvPr>
          <p:cNvSpPr/>
          <p:nvPr/>
        </p:nvSpPr>
        <p:spPr>
          <a:xfrm>
            <a:off x="6236286" y="5227093"/>
            <a:ext cx="377512" cy="12555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81520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481263"/>
            <a:ext cx="12192000" cy="72000"/>
          </a:xfrm>
          <a:prstGeom prst="rect">
            <a:avLst/>
          </a:prstGeom>
          <a:solidFill>
            <a:srgbClr val="003F87">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18209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1" name="图形 40"/>
          <p:cNvPicPr>
            <a:picLocks noChangeAspect="1"/>
          </p:cNvPicPr>
          <p:nvPr/>
        </p:nvPicPr>
        <p:blipFill>
          <a:blip r:embed="rId3"/>
          <a:srcRect/>
          <a:stretch/>
        </p:blipFill>
        <p:spPr>
          <a:xfrm>
            <a:off x="140286" y="110116"/>
            <a:ext cx="1001728" cy="347019"/>
          </a:xfrm>
          <a:prstGeom prst="rect">
            <a:avLst/>
          </a:prstGeom>
        </p:spPr>
      </p:pic>
      <p:grpSp>
        <p:nvGrpSpPr>
          <p:cNvPr id="36" name="组合 35"/>
          <p:cNvGrpSpPr/>
          <p:nvPr/>
        </p:nvGrpSpPr>
        <p:grpSpPr>
          <a:xfrm>
            <a:off x="6454554" y="61745"/>
            <a:ext cx="5199173" cy="384170"/>
            <a:chOff x="5180392" y="61745"/>
            <a:chExt cx="5199173" cy="384170"/>
          </a:xfrm>
        </p:grpSpPr>
        <p:sp>
          <p:nvSpPr>
            <p:cNvPr id="37" name="矩形 36"/>
            <p:cNvSpPr/>
            <p:nvPr/>
          </p:nvSpPr>
          <p:spPr>
            <a:xfrm>
              <a:off x="5339636" y="104027"/>
              <a:ext cx="1311305" cy="308804"/>
            </a:xfrm>
            <a:prstGeom prst="rect">
              <a:avLst/>
            </a:prstGeom>
            <a:solidFill>
              <a:srgbClr val="003F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8" name="文本框 37"/>
            <p:cNvSpPr txBox="1"/>
            <p:nvPr/>
          </p:nvSpPr>
          <p:spPr>
            <a:xfrm>
              <a:off x="5180392" y="61745"/>
              <a:ext cx="1627513" cy="369332"/>
            </a:xfrm>
            <a:prstGeom prst="rect">
              <a:avLst/>
            </a:prstGeom>
            <a:noFill/>
          </p:spPr>
          <p:txBody>
            <a:bodyPr wrap="square" rtlCol="0">
              <a:spAutoFit/>
            </a:bodyPr>
            <a:lstStyle/>
            <a:p>
              <a:pPr lvl="0" algn="ctr">
                <a:defRPr/>
              </a:pPr>
              <a:r>
                <a:rPr lang="zh-CN" altLang="en-US"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背景</a:t>
              </a:r>
            </a:p>
          </p:txBody>
        </p:sp>
        <p:sp>
          <p:nvSpPr>
            <p:cNvPr id="39" name="文本框 38"/>
            <p:cNvSpPr txBox="1"/>
            <p:nvPr/>
          </p:nvSpPr>
          <p:spPr>
            <a:xfrm>
              <a:off x="6878967" y="76583"/>
              <a:ext cx="980323"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理论</a:t>
              </a:r>
            </a:p>
          </p:txBody>
        </p:sp>
        <p:sp>
          <p:nvSpPr>
            <p:cNvPr id="40" name="文本框 39"/>
            <p:cNvSpPr txBox="1"/>
            <p:nvPr/>
          </p:nvSpPr>
          <p:spPr>
            <a:xfrm>
              <a:off x="7866830" y="61745"/>
              <a:ext cx="12469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a:t>
              </a:r>
            </a:p>
          </p:txBody>
        </p:sp>
        <p:sp>
          <p:nvSpPr>
            <p:cNvPr id="42" name="文本框 41"/>
            <p:cNvSpPr txBox="1"/>
            <p:nvPr/>
          </p:nvSpPr>
          <p:spPr>
            <a:xfrm>
              <a:off x="9069408" y="61745"/>
              <a:ext cx="131015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rgbClr val="003F87"/>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总结</a:t>
              </a:r>
            </a:p>
          </p:txBody>
        </p:sp>
        <p:grpSp>
          <p:nvGrpSpPr>
            <p:cNvPr id="43" name="组合 42"/>
            <p:cNvGrpSpPr/>
            <p:nvPr/>
          </p:nvGrpSpPr>
          <p:grpSpPr>
            <a:xfrm>
              <a:off x="6791404" y="159486"/>
              <a:ext cx="2266094" cy="217845"/>
              <a:chOff x="6358270" y="115009"/>
              <a:chExt cx="2266094" cy="319206"/>
            </a:xfrm>
          </p:grpSpPr>
          <p:cxnSp>
            <p:nvCxnSpPr>
              <p:cNvPr id="44" name="直接连接符 43"/>
              <p:cNvCxnSpPr/>
              <p:nvPr/>
            </p:nvCxnSpPr>
            <p:spPr>
              <a:xfrm>
                <a:off x="6358270"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7439541" y="115009"/>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624364" y="126721"/>
                <a:ext cx="0" cy="307494"/>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sp>
        <p:nvSpPr>
          <p:cNvPr id="3" name="矩形 2">
            <a:extLst>
              <a:ext uri="{FF2B5EF4-FFF2-40B4-BE49-F238E27FC236}">
                <a16:creationId xmlns:a16="http://schemas.microsoft.com/office/drawing/2014/main" id="{215AFBB7-8EF6-C669-1757-77E2A652136A}"/>
              </a:ext>
            </a:extLst>
          </p:cNvPr>
          <p:cNvSpPr/>
          <p:nvPr/>
        </p:nvSpPr>
        <p:spPr>
          <a:xfrm>
            <a:off x="1" y="535148"/>
            <a:ext cx="12191998" cy="565512"/>
          </a:xfrm>
          <a:prstGeom prst="rect">
            <a:avLst/>
          </a:prstGeom>
          <a:solidFill>
            <a:srgbClr val="003F8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62DF09DB-E1E9-2F2A-804D-D7C0E8696383}"/>
              </a:ext>
            </a:extLst>
          </p:cNvPr>
          <p:cNvSpPr txBox="1"/>
          <p:nvPr/>
        </p:nvSpPr>
        <p:spPr>
          <a:xfrm>
            <a:off x="140286" y="535148"/>
            <a:ext cx="6096000" cy="523220"/>
          </a:xfrm>
          <a:prstGeom prst="rect">
            <a:avLst/>
          </a:prstGeom>
          <a:noFill/>
        </p:spPr>
        <p:txBody>
          <a:bodyPr wrap="square">
            <a:spAutoFit/>
          </a:bodyPr>
          <a:lstStyle/>
          <a:p>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GCN</a:t>
            </a:r>
          </a:p>
        </p:txBody>
      </p:sp>
      <p:sp>
        <p:nvSpPr>
          <p:cNvPr id="4" name="文本框 3">
            <a:extLst>
              <a:ext uri="{FF2B5EF4-FFF2-40B4-BE49-F238E27FC236}">
                <a16:creationId xmlns:a16="http://schemas.microsoft.com/office/drawing/2014/main" id="{53FECB1C-4935-43B4-AFCD-904C44F05AD2}"/>
              </a:ext>
            </a:extLst>
          </p:cNvPr>
          <p:cNvSpPr txBox="1"/>
          <p:nvPr/>
        </p:nvSpPr>
        <p:spPr>
          <a:xfrm>
            <a:off x="440537" y="1337480"/>
            <a:ext cx="11591498" cy="954107"/>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个术语</a:t>
            </a:r>
            <a:endParaRPr lang="en-US" altLang="zh-CN" sz="2000" b="1"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sym typeface="Times New Roman" panose="02020603050405020304" pitchFamily="18" charset="0"/>
              </a:rPr>
              <a:t>Aggregate</a:t>
            </a:r>
            <a:r>
              <a:rPr lang="zh-CN" altLang="en-US" dirty="0">
                <a:latin typeface="Times New Roman" panose="02020603050405020304" pitchFamily="18" charset="0"/>
                <a:ea typeface="宋体" panose="02010600030101010101" pitchFamily="2" charset="-122"/>
                <a:sym typeface="Times New Roman" panose="02020603050405020304" pitchFamily="18" charset="0"/>
              </a:rPr>
              <a:t>：用当前层的某节点邻居状态特征更新下一层该节点的状态特征。</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r>
              <a:rPr lang="en-US" altLang="zh-CN" b="1" dirty="0">
                <a:latin typeface="Times New Roman" panose="02020603050405020304" pitchFamily="18" charset="0"/>
                <a:ea typeface="宋体" panose="02010600030101010101" pitchFamily="2" charset="-122"/>
                <a:sym typeface="Times New Roman" panose="02020603050405020304" pitchFamily="18" charset="0"/>
              </a:rPr>
              <a:t>Readout</a:t>
            </a:r>
            <a:r>
              <a:rPr lang="zh-CN" altLang="en-US" dirty="0">
                <a:latin typeface="Times New Roman" panose="02020603050405020304" pitchFamily="18" charset="0"/>
                <a:ea typeface="宋体" panose="02010600030101010101" pitchFamily="2" charset="-122"/>
                <a:sym typeface="Times New Roman" panose="02020603050405020304" pitchFamily="18" charset="0"/>
              </a:rPr>
              <a:t>：把所有节点的状态特征集合起来代表整个图的状态特征。</a:t>
            </a:r>
          </a:p>
        </p:txBody>
      </p:sp>
      <p:pic>
        <p:nvPicPr>
          <p:cNvPr id="17" name="图片 16">
            <a:extLst>
              <a:ext uri="{FF2B5EF4-FFF2-40B4-BE49-F238E27FC236}">
                <a16:creationId xmlns:a16="http://schemas.microsoft.com/office/drawing/2014/main" id="{631860E7-8340-48FE-A6A1-2A9B1CAD91F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9295" y="2576015"/>
            <a:ext cx="9351216" cy="2971800"/>
          </a:xfrm>
          <a:prstGeom prst="rect">
            <a:avLst/>
          </a:prstGeom>
          <a:noFill/>
        </p:spPr>
      </p:pic>
    </p:spTree>
    <p:extLst>
      <p:ext uri="{BB962C8B-B14F-4D97-AF65-F5344CB8AC3E}">
        <p14:creationId xmlns:p14="http://schemas.microsoft.com/office/powerpoint/2010/main" val="124570217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10668</TotalTime>
  <Words>2987</Words>
  <Application>Microsoft Office PowerPoint</Application>
  <PresentationFormat>宽屏</PresentationFormat>
  <Paragraphs>306</Paragraphs>
  <Slides>22</Slides>
  <Notes>22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Cullen Doris</dc:creator>
  <cp:lastModifiedBy>媛媛 庞</cp:lastModifiedBy>
  <cp:revision>2003</cp:revision>
  <dcterms:created xsi:type="dcterms:W3CDTF">2022-11-10T08:00:01Z</dcterms:created>
  <dcterms:modified xsi:type="dcterms:W3CDTF">2024-03-24T10:56:35Z</dcterms:modified>
</cp:coreProperties>
</file>