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22"/>
  </p:notesMasterIdLst>
  <p:sldIdLst>
    <p:sldId id="259" r:id="rId2"/>
    <p:sldId id="342" r:id="rId3"/>
    <p:sldId id="382" r:id="rId4"/>
    <p:sldId id="414" r:id="rId5"/>
    <p:sldId id="401" r:id="rId6"/>
    <p:sldId id="383" r:id="rId7"/>
    <p:sldId id="427" r:id="rId8"/>
    <p:sldId id="415" r:id="rId9"/>
    <p:sldId id="416" r:id="rId10"/>
    <p:sldId id="418" r:id="rId11"/>
    <p:sldId id="419" r:id="rId12"/>
    <p:sldId id="420" r:id="rId13"/>
    <p:sldId id="421" r:id="rId14"/>
    <p:sldId id="422" r:id="rId15"/>
    <p:sldId id="408" r:id="rId16"/>
    <p:sldId id="423" r:id="rId17"/>
    <p:sldId id="424" r:id="rId18"/>
    <p:sldId id="425" r:id="rId19"/>
    <p:sldId id="426" r:id="rId20"/>
    <p:sldId id="280"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4A9"/>
    <a:srgbClr val="C00000"/>
    <a:srgbClr val="E5E5E5"/>
    <a:srgbClr val="30A665"/>
    <a:srgbClr val="D0E8F3"/>
    <a:srgbClr val="F7F7F7"/>
    <a:srgbClr val="F0F0F0"/>
    <a:srgbClr val="632B8D"/>
    <a:srgbClr val="00FE00"/>
    <a:srgbClr val="31A665"/>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8" autoAdjust="0"/>
    <p:restoredTop sz="86477" autoAdjust="0"/>
  </p:normalViewPr>
  <p:slideViewPr>
    <p:cSldViewPr snapToGrid="0" showGuides="1">
      <p:cViewPr>
        <p:scale>
          <a:sx n="70" d="100"/>
          <a:sy n="70" d="100"/>
        </p:scale>
        <p:origin x="-6" y="546"/>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8EAAD-B2CC-431F-8762-3FC732074C7F}" type="datetimeFigureOut">
              <a:rPr lang="zh-CN" altLang="en-US" smtClean="0"/>
              <a:t>2023/9/17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81A5-8BA8-46CA-A0EB-12669391404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05A81A5-8BA8-46CA-A0EB-126693914041}" type="slidenum">
              <a:rPr lang="zh-CN" altLang="en-US" smtClean="0"/>
              <a:t>11</a:t>
            </a:fld>
            <a:endParaRPr lang="zh-CN" altLang="en-US"/>
          </a:p>
        </p:txBody>
      </p:sp>
    </p:spTree>
    <p:extLst>
      <p:ext uri="{BB962C8B-B14F-4D97-AF65-F5344CB8AC3E}">
        <p14:creationId xmlns:p14="http://schemas.microsoft.com/office/powerpoint/2010/main" val="3709122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l"/>
                <a:endParaRPr lang="zh-CN" altLang="en-US" dirty="0"/>
              </a:p>
            </p:txBody>
          </p:sp>
        </mc:Choice>
        <mc:Fallback xmlns="">
          <p:sp>
            <p:nvSpPr>
              <p:cNvPr id="3" name="备注占位符 2"/>
              <p:cNvSpPr>
                <a:spLocks noGrp="1"/>
              </p:cNvSpPr>
              <p:nvPr>
                <p:ph type="body" idx="1"/>
              </p:nvPr>
            </p:nvSpPr>
            <p:spPr/>
            <p:txBody>
              <a:bodyPr/>
              <a:lstStyle/>
              <a:p>
                <a:pPr algn="l"/>
                <a:r>
                  <a:rPr lang="en-US" altLang="zh-CN" sz="1800" b="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dirty="0"/>
                  <a:t>叶贝斯网络</a:t>
                </a:r>
                <a:r>
                  <a:rPr lang="en-US" altLang="zh-CN" dirty="0"/>
                  <a:t>】</a:t>
                </a:r>
                <a:r>
                  <a:rPr lang="zh-CN" altLang="en-US" b="0" i="0" dirty="0">
                    <a:solidFill>
                      <a:srgbClr val="374151"/>
                    </a:solidFill>
                    <a:effectLst/>
                    <a:latin typeface="Söhne"/>
                  </a:rPr>
                  <a:t>用于建模随机变量之间条件依赖关系的图形化表示方法。每个节点表示一个随机变量，而有向边表示变量之间的因果关系或者条件概率关系。</a:t>
                </a:r>
                <a:endParaRPr lang="en-US" altLang="zh-CN" b="0" i="0" dirty="0">
                  <a:solidFill>
                    <a:srgbClr val="374151"/>
                  </a:solidFill>
                  <a:effectLst/>
                  <a:latin typeface="Söhne"/>
                </a:endParaRPr>
              </a:p>
              <a:p>
                <a:pPr algn="l"/>
                <a:r>
                  <a:rPr lang="zh-CN" altLang="en-US" b="0" i="0">
                    <a:solidFill>
                      <a:srgbClr val="374151"/>
                    </a:solidFill>
                    <a:effectLst/>
                    <a:latin typeface="Cambria Math" panose="02040503050406030204" pitchFamily="18" charset="0"/>
                  </a:rPr>
                  <a:t>𝜑</a:t>
                </a:r>
                <a:r>
                  <a:rPr lang="en-US" altLang="zh-CN" b="0" i="0">
                    <a:solidFill>
                      <a:srgbClr val="374151"/>
                    </a:solidFill>
                    <a:effectLst/>
                    <a:latin typeface="Cambria Math" panose="02040503050406030204" pitchFamily="18" charset="0"/>
                  </a:rPr>
                  <a:t>_π</a:t>
                </a:r>
                <a:r>
                  <a:rPr lang="zh-CN" altLang="en-US" b="0" i="0">
                    <a:solidFill>
                      <a:srgbClr val="374151"/>
                    </a:solidFill>
                    <a:effectLst/>
                    <a:latin typeface="Cambria Math" panose="02040503050406030204" pitchFamily="18" charset="0"/>
                  </a:rPr>
                  <a:t> 是</a:t>
                </a:r>
                <a:r>
                  <a:rPr lang="zh-CN" altLang="en-US" b="0" i="0" dirty="0">
                    <a:solidFill>
                      <a:srgbClr val="374151"/>
                    </a:solidFill>
                    <a:effectLst/>
                    <a:latin typeface="Söhne"/>
                  </a:rPr>
                  <a:t>由线性模型</a:t>
                </a:r>
                <a:r>
                  <a:rPr lang="en-US" altLang="zh-CN" b="0" i="0" dirty="0">
                    <a:solidFill>
                      <a:srgbClr val="374151"/>
                    </a:solidFill>
                    <a:effectLst/>
                    <a:latin typeface="Söhne"/>
                  </a:rPr>
                  <a:t>f_π</a:t>
                </a:r>
                <a:r>
                  <a:rPr lang="zh-CN" altLang="en-US" b="0" i="0" dirty="0">
                    <a:solidFill>
                      <a:srgbClr val="374151"/>
                    </a:solidFill>
                    <a:effectLst/>
                    <a:latin typeface="Söhne"/>
                  </a:rPr>
                  <a:t>和</a:t>
                </a:r>
                <a:r>
                  <a:rPr lang="en-US" altLang="zh-CN" b="0" i="0" dirty="0" err="1">
                    <a:solidFill>
                      <a:srgbClr val="374151"/>
                    </a:solidFill>
                    <a:effectLst/>
                    <a:latin typeface="Söhne"/>
                  </a:rPr>
                  <a:t>softmax</a:t>
                </a:r>
                <a:r>
                  <a:rPr lang="zh-CN" altLang="en-US" b="0" i="0" dirty="0">
                    <a:solidFill>
                      <a:srgbClr val="374151"/>
                    </a:solidFill>
                    <a:effectLst/>
                    <a:latin typeface="Söhne"/>
                  </a:rPr>
                  <a:t>函数组成的非线性变换</a:t>
                </a:r>
                <a:endParaRPr lang="en-US" altLang="zh-CN" b="0" i="0" dirty="0">
                  <a:solidFill>
                    <a:srgbClr val="374151"/>
                  </a:solidFill>
                  <a:effectLst/>
                  <a:latin typeface="Söhne"/>
                </a:endParaRPr>
              </a:p>
              <a:p>
                <a:pPr algn="l"/>
                <a:r>
                  <a:rPr lang="el-GR" altLang="zh-CN" b="0" i="0" dirty="0">
                    <a:solidFill>
                      <a:srgbClr val="374151"/>
                    </a:solidFill>
                    <a:effectLst/>
                    <a:latin typeface="Söhne"/>
                  </a:rPr>
                  <a:t>Φ</a:t>
                </a:r>
                <a:r>
                  <a:rPr lang="en-US" altLang="zh-CN" b="0" i="0" dirty="0">
                    <a:solidFill>
                      <a:srgbClr val="374151"/>
                    </a:solidFill>
                    <a:effectLst/>
                    <a:latin typeface="Söhne"/>
                  </a:rPr>
                  <a:t>_</a:t>
                </a:r>
                <a:r>
                  <a:rPr lang="en-US" altLang="zh-CN" b="0" i="0" dirty="0" err="1">
                    <a:solidFill>
                      <a:srgbClr val="374151"/>
                    </a:solidFill>
                    <a:effectLst/>
                    <a:latin typeface="Söhne"/>
                  </a:rPr>
                  <a:t>k_μ</a:t>
                </a:r>
                <a:r>
                  <a:rPr lang="zh-CN" altLang="en-US" b="0" i="0" dirty="0">
                    <a:solidFill>
                      <a:srgbClr val="374151"/>
                    </a:solidFill>
                    <a:effectLst/>
                    <a:latin typeface="Söhne"/>
                  </a:rPr>
                  <a:t>和</a:t>
                </a:r>
                <a:r>
                  <a:rPr lang="en-US" altLang="zh-CN" b="0" i="0" dirty="0" err="1">
                    <a:solidFill>
                      <a:srgbClr val="374151"/>
                    </a:solidFill>
                    <a:effectLst/>
                    <a:latin typeface="Söhne"/>
                  </a:rPr>
                  <a:t>φ_k</a:t>
                </a:r>
                <a:r>
                  <a:rPr lang="en-US" altLang="zh-CN" b="0" i="0" dirty="0">
                    <a:solidFill>
                      <a:srgbClr val="374151"/>
                    </a:solidFill>
                    <a:effectLst/>
                    <a:latin typeface="Söhne"/>
                  </a:rPr>
                  <a:t>_</a:t>
                </a:r>
                <a:r>
                  <a:rPr lang="zh-CN" altLang="en-US" b="0" i="0" dirty="0">
                    <a:solidFill>
                      <a:srgbClr val="374151"/>
                    </a:solidFill>
                    <a:effectLst/>
                    <a:latin typeface="Söhne"/>
                  </a:rPr>
                  <a:t>是线性模型</a:t>
                </a:r>
                <a:endParaRPr lang="en-US" altLang="zh-CN" b="0" i="0" dirty="0">
                  <a:solidFill>
                    <a:srgbClr val="374151"/>
                  </a:solidFill>
                  <a:effectLst/>
                  <a:latin typeface="Söhne"/>
                </a:endParaRPr>
              </a:p>
              <a:p>
                <a:pPr algn="l"/>
                <a:endParaRPr lang="zh-CN" altLang="en-US" dirty="0"/>
              </a:p>
            </p:txBody>
          </p:sp>
        </mc:Fallback>
      </mc:AlternateContent>
      <p:sp>
        <p:nvSpPr>
          <p:cNvPr id="4" name="灯片编号占位符 3"/>
          <p:cNvSpPr>
            <a:spLocks noGrp="1"/>
          </p:cNvSpPr>
          <p:nvPr>
            <p:ph type="sldNum" sz="quarter" idx="5"/>
          </p:nvPr>
        </p:nvSpPr>
        <p:spPr/>
        <p:txBody>
          <a:bodyPr/>
          <a:lstStyle/>
          <a:p>
            <a:fld id="{C05A81A5-8BA8-46CA-A0EB-126693914041}" type="slidenum">
              <a:rPr lang="zh-CN" altLang="en-US" smtClean="0"/>
              <a:t>12</a:t>
            </a:fld>
            <a:endParaRPr lang="zh-CN" altLang="en-US"/>
          </a:p>
        </p:txBody>
      </p:sp>
    </p:spTree>
    <p:extLst>
      <p:ext uri="{BB962C8B-B14F-4D97-AF65-F5344CB8AC3E}">
        <p14:creationId xmlns:p14="http://schemas.microsoft.com/office/powerpoint/2010/main" val="2298432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05A81A5-8BA8-46CA-A0EB-126693914041}" type="slidenum">
              <a:rPr lang="zh-CN" altLang="en-US" smtClean="0"/>
              <a:t>13</a:t>
            </a:fld>
            <a:endParaRPr lang="zh-CN" altLang="en-US"/>
          </a:p>
        </p:txBody>
      </p:sp>
    </p:spTree>
    <p:extLst>
      <p:ext uri="{BB962C8B-B14F-4D97-AF65-F5344CB8AC3E}">
        <p14:creationId xmlns:p14="http://schemas.microsoft.com/office/powerpoint/2010/main" val="1346832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dirty="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05A81A5-8BA8-46CA-A0EB-126693914041}" type="slidenum">
              <a:rPr lang="zh-CN" altLang="en-US" smtClean="0"/>
              <a:t>14</a:t>
            </a:fld>
            <a:endParaRPr lang="zh-CN" altLang="en-US"/>
          </a:p>
        </p:txBody>
      </p:sp>
    </p:spTree>
    <p:extLst>
      <p:ext uri="{BB962C8B-B14F-4D97-AF65-F5344CB8AC3E}">
        <p14:creationId xmlns:p14="http://schemas.microsoft.com/office/powerpoint/2010/main" val="1683450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15</a:t>
            </a:fld>
            <a:endParaRPr lang="zh-CN" altLang="en-US"/>
          </a:p>
        </p:txBody>
      </p:sp>
    </p:spTree>
    <p:extLst>
      <p:ext uri="{BB962C8B-B14F-4D97-AF65-F5344CB8AC3E}">
        <p14:creationId xmlns:p14="http://schemas.microsoft.com/office/powerpoint/2010/main" val="1712908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16</a:t>
            </a:fld>
            <a:endParaRPr lang="zh-CN" altLang="en-US"/>
          </a:p>
        </p:txBody>
      </p:sp>
    </p:spTree>
    <p:extLst>
      <p:ext uri="{BB962C8B-B14F-4D97-AF65-F5344CB8AC3E}">
        <p14:creationId xmlns:p14="http://schemas.microsoft.com/office/powerpoint/2010/main" val="444794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17</a:t>
            </a:fld>
            <a:endParaRPr lang="zh-CN" altLang="en-US"/>
          </a:p>
        </p:txBody>
      </p:sp>
    </p:spTree>
    <p:extLst>
      <p:ext uri="{BB962C8B-B14F-4D97-AF65-F5344CB8AC3E}">
        <p14:creationId xmlns:p14="http://schemas.microsoft.com/office/powerpoint/2010/main" val="148128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18</a:t>
            </a:fld>
            <a:endParaRPr lang="zh-CN" altLang="en-US"/>
          </a:p>
        </p:txBody>
      </p:sp>
    </p:spTree>
    <p:extLst>
      <p:ext uri="{BB962C8B-B14F-4D97-AF65-F5344CB8AC3E}">
        <p14:creationId xmlns:p14="http://schemas.microsoft.com/office/powerpoint/2010/main" val="4115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19</a:t>
            </a:fld>
            <a:endParaRPr lang="zh-CN" altLang="en-US"/>
          </a:p>
        </p:txBody>
      </p:sp>
    </p:spTree>
    <p:extLst>
      <p:ext uri="{BB962C8B-B14F-4D97-AF65-F5344CB8AC3E}">
        <p14:creationId xmlns:p14="http://schemas.microsoft.com/office/powerpoint/2010/main" val="1833497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05A81A5-8BA8-46CA-A0EB-126693914041}"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b="0"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2</a:t>
            </a:fld>
            <a:endParaRPr lang="zh-CN" altLang="en-US"/>
          </a:p>
        </p:txBody>
      </p:sp>
    </p:spTree>
    <p:extLst>
      <p:ext uri="{BB962C8B-B14F-4D97-AF65-F5344CB8AC3E}">
        <p14:creationId xmlns:p14="http://schemas.microsoft.com/office/powerpoint/2010/main" val="274333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3</a:t>
            </a:fld>
            <a:endParaRPr lang="zh-CN" altLang="en-US"/>
          </a:p>
        </p:txBody>
      </p:sp>
    </p:spTree>
    <p:extLst>
      <p:ext uri="{BB962C8B-B14F-4D97-AF65-F5344CB8AC3E}">
        <p14:creationId xmlns:p14="http://schemas.microsoft.com/office/powerpoint/2010/main" val="3133469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b="0"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4</a:t>
            </a:fld>
            <a:endParaRPr lang="zh-CN" altLang="en-US"/>
          </a:p>
        </p:txBody>
      </p:sp>
    </p:spTree>
    <p:extLst>
      <p:ext uri="{BB962C8B-B14F-4D97-AF65-F5344CB8AC3E}">
        <p14:creationId xmlns:p14="http://schemas.microsoft.com/office/powerpoint/2010/main" val="347762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5</a:t>
            </a:fld>
            <a:endParaRPr lang="zh-CN" altLang="en-US"/>
          </a:p>
        </p:txBody>
      </p:sp>
    </p:spTree>
    <p:extLst>
      <p:ext uri="{BB962C8B-B14F-4D97-AF65-F5344CB8AC3E}">
        <p14:creationId xmlns:p14="http://schemas.microsoft.com/office/powerpoint/2010/main" val="378211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6</a:t>
            </a:fld>
            <a:endParaRPr lang="zh-CN" altLang="en-US"/>
          </a:p>
        </p:txBody>
      </p:sp>
    </p:spTree>
    <p:extLst>
      <p:ext uri="{BB962C8B-B14F-4D97-AF65-F5344CB8AC3E}">
        <p14:creationId xmlns:p14="http://schemas.microsoft.com/office/powerpoint/2010/main" val="180557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8</a:t>
            </a:fld>
            <a:endParaRPr lang="zh-CN" altLang="en-US"/>
          </a:p>
        </p:txBody>
      </p:sp>
    </p:spTree>
    <p:extLst>
      <p:ext uri="{BB962C8B-B14F-4D97-AF65-F5344CB8AC3E}">
        <p14:creationId xmlns:p14="http://schemas.microsoft.com/office/powerpoint/2010/main" val="3344582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9</a:t>
            </a:fld>
            <a:endParaRPr lang="zh-CN" altLang="en-US"/>
          </a:p>
        </p:txBody>
      </p:sp>
    </p:spTree>
    <p:extLst>
      <p:ext uri="{BB962C8B-B14F-4D97-AF65-F5344CB8AC3E}">
        <p14:creationId xmlns:p14="http://schemas.microsoft.com/office/powerpoint/2010/main" val="262314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C05A81A5-8BA8-46CA-A0EB-126693914041}" type="slidenum">
              <a:rPr lang="zh-CN" altLang="en-US" smtClean="0"/>
              <a:t>10</a:t>
            </a:fld>
            <a:endParaRPr lang="zh-CN" altLang="en-US"/>
          </a:p>
        </p:txBody>
      </p:sp>
    </p:spTree>
    <p:extLst>
      <p:ext uri="{BB962C8B-B14F-4D97-AF65-F5344CB8AC3E}">
        <p14:creationId xmlns:p14="http://schemas.microsoft.com/office/powerpoint/2010/main" val="133784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79BB2C-214F-4ECA-B668-C69368B461C3}" type="datetimeFigureOut">
              <a:rPr lang="zh-CN" altLang="en-US" smtClean="0"/>
              <a:t>2023/9/17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FEFC0E-2FD6-46EF-A188-B70EEC57A27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9BB2C-214F-4ECA-B668-C69368B461C3}" type="datetimeFigureOut">
              <a:rPr lang="zh-CN" altLang="en-US" smtClean="0"/>
              <a:t>2023/9/17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EFC0E-2FD6-46EF-A188-B70EEC57A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6.wmf"/><Relationship Id="rId5" Type="http://schemas.openxmlformats.org/officeDocument/2006/relationships/oleObject" Target="../embeddings/oleObject18.bin"/><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image" Target="../media/image31.w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oleObject" Target="../embeddings/oleObject20.bin"/><Relationship Id="rId11" Type="http://schemas.openxmlformats.org/officeDocument/2006/relationships/image" Target="../media/image35.png"/><Relationship Id="rId5" Type="http://schemas.openxmlformats.org/officeDocument/2006/relationships/image" Target="../media/image30.wmf"/><Relationship Id="rId10" Type="http://schemas.openxmlformats.org/officeDocument/2006/relationships/image" Target="../media/image34.png"/><Relationship Id="rId4" Type="http://schemas.openxmlformats.org/officeDocument/2006/relationships/oleObject" Target="../embeddings/oleObject19.bin"/><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wmf"/></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oleObject" Target="../embeddings/oleObject23.bin"/><Relationship Id="rId4" Type="http://schemas.openxmlformats.org/officeDocument/2006/relationships/image" Target="../media/image45.wmf"/></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26" Type="http://schemas.openxmlformats.org/officeDocument/2006/relationships/image" Target="../media/image13.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notesSlide" Target="../notesSlides/notesSlide5.xml"/><Relationship Id="rId16" Type="http://schemas.openxmlformats.org/officeDocument/2006/relationships/image" Target="../media/image8.wmf"/><Relationship Id="rId20" Type="http://schemas.openxmlformats.org/officeDocument/2006/relationships/image" Target="../media/image10.wmf"/><Relationship Id="rId29" Type="http://schemas.openxmlformats.org/officeDocument/2006/relationships/oleObject" Target="../embeddings/oleObject14.bin"/><Relationship Id="rId1" Type="http://schemas.openxmlformats.org/officeDocument/2006/relationships/slideLayout" Target="../slideLayouts/slideLayout1.xml"/><Relationship Id="rId6" Type="http://schemas.openxmlformats.org/officeDocument/2006/relationships/image" Target="../media/image3.wmf"/><Relationship Id="rId11" Type="http://schemas.openxmlformats.org/officeDocument/2006/relationships/oleObject" Target="../embeddings/oleObject5.bin"/><Relationship Id="rId24" Type="http://schemas.openxmlformats.org/officeDocument/2006/relationships/image" Target="../media/image12.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4.wmf"/><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 Id="rId27" Type="http://schemas.openxmlformats.org/officeDocument/2006/relationships/oleObject" Target="../embeddings/oleObject13.bin"/><Relationship Id="rId30" Type="http://schemas.openxmlformats.org/officeDocument/2006/relationships/image" Target="../media/image15.w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18.jpeg"/><Relationship Id="rId7" Type="http://schemas.openxmlformats.org/officeDocument/2006/relationships/image" Target="../media/image20.wm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oleObject" Target="../embeddings/oleObject16.bin"/><Relationship Id="rId5" Type="http://schemas.openxmlformats.org/officeDocument/2006/relationships/image" Target="../media/image19.wmf"/><Relationship Id="rId4" Type="http://schemas.openxmlformats.org/officeDocument/2006/relationships/oleObject" Target="../embeddings/oleObject15.bin"/><Relationship Id="rId9" Type="http://schemas.openxmlformats.org/officeDocument/2006/relationships/image" Target="../media/image21.wm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8784145" y="1"/>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2" name="矩形 11"/>
          <p:cNvSpPr/>
          <p:nvPr/>
        </p:nvSpPr>
        <p:spPr>
          <a:xfrm>
            <a:off x="9603951" y="0"/>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6" name="矩形 15"/>
          <p:cNvSpPr/>
          <p:nvPr/>
        </p:nvSpPr>
        <p:spPr>
          <a:xfrm>
            <a:off x="8784145" y="4905914"/>
            <a:ext cx="409903" cy="197470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7" name="矩形 16"/>
          <p:cNvSpPr/>
          <p:nvPr/>
        </p:nvSpPr>
        <p:spPr>
          <a:xfrm>
            <a:off x="9603951" y="4875911"/>
            <a:ext cx="409903" cy="197470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7" name="文本框 6"/>
          <p:cNvSpPr txBox="1"/>
          <p:nvPr/>
        </p:nvSpPr>
        <p:spPr>
          <a:xfrm>
            <a:off x="0" y="2198255"/>
            <a:ext cx="12335774" cy="2308324"/>
          </a:xfrm>
          <a:prstGeom prst="rect">
            <a:avLst/>
          </a:prstGeom>
          <a:noFill/>
        </p:spPr>
        <p:txBody>
          <a:bodyPr wrap="square" rtlCol="0">
            <a:spAutoFit/>
            <a:scene3d>
              <a:camera prst="orthographicFront"/>
              <a:lightRig rig="threePt" dir="t"/>
            </a:scene3d>
            <a:sp3d contourW="12700"/>
          </a:bodyPr>
          <a:lstStyle/>
          <a:p>
            <a:pPr algn="ctr"/>
            <a:r>
              <a:rPr lang="en-US" altLang="zh-CN" sz="4000"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GMDNet:A</a:t>
            </a:r>
            <a:r>
              <a:rPr lang="en-US" altLang="zh-CN" sz="4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Graph-Based Mixture Density Network for Estimating Packages’ Multimodal Travel Time Distribution</a:t>
            </a:r>
            <a:r>
              <a:rPr lang="zh-CN" altLang="en-US" sz="3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gn="ctr"/>
            <a:r>
              <a:rPr lang="zh-CN" altLang="en-US" sz="3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一种面向物流网络中包裹的多峰行程时间分布预测的</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gn="ctr"/>
            <a:r>
              <a:rPr lang="zh-CN" altLang="en-US" sz="3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基于图的混合密度网络</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 name="文本框 3">
            <a:extLst>
              <a:ext uri="{FF2B5EF4-FFF2-40B4-BE49-F238E27FC236}">
                <a16:creationId xmlns:a16="http://schemas.microsoft.com/office/drawing/2014/main" id="{3383F572-1BA5-440A-ACAA-DEDDFAB17305}"/>
              </a:ext>
            </a:extLst>
          </p:cNvPr>
          <p:cNvSpPr txBox="1"/>
          <p:nvPr/>
        </p:nvSpPr>
        <p:spPr>
          <a:xfrm>
            <a:off x="4704060" y="5468083"/>
            <a:ext cx="2339102" cy="461665"/>
          </a:xfrm>
          <a:prstGeom prst="rect">
            <a:avLst/>
          </a:prstGeom>
          <a:noFill/>
        </p:spPr>
        <p:txBody>
          <a:bodyPr wrap="none" rtlCol="0">
            <a:spAutoFit/>
          </a:bodyPr>
          <a:lstStyle/>
          <a:p>
            <a:r>
              <a:rPr lang="zh-CN" altLang="en-US" sz="2400" dirty="0">
                <a:latin typeface="Times New Roman" panose="02020603050405020304" pitchFamily="18" charset="0"/>
                <a:ea typeface="宋体" panose="02010600030101010101" pitchFamily="2" charset="-122"/>
                <a:sym typeface="Times New Roman" panose="02020603050405020304" pitchFamily="18" charset="0"/>
              </a:rPr>
              <a:t>汇报人：庞媛媛</a:t>
            </a:r>
          </a:p>
        </p:txBody>
      </p:sp>
      <p:sp>
        <p:nvSpPr>
          <p:cNvPr id="3" name="文本框 2">
            <a:extLst>
              <a:ext uri="{FF2B5EF4-FFF2-40B4-BE49-F238E27FC236}">
                <a16:creationId xmlns:a16="http://schemas.microsoft.com/office/drawing/2014/main" id="{120A5798-C0FF-E0CD-732C-570474872556}"/>
              </a:ext>
            </a:extLst>
          </p:cNvPr>
          <p:cNvSpPr txBox="1"/>
          <p:nvPr/>
        </p:nvSpPr>
        <p:spPr>
          <a:xfrm>
            <a:off x="2629454" y="4504953"/>
            <a:ext cx="6933091" cy="369332"/>
          </a:xfrm>
          <a:prstGeom prst="rect">
            <a:avLst/>
          </a:prstGeom>
          <a:noFill/>
        </p:spPr>
        <p:txBody>
          <a:bodyPr wrap="square">
            <a:spAutoFit/>
          </a:body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2023.6</a:t>
            </a:r>
            <a:r>
              <a:rPr lang="en-US" altLang="zh-CN" b="0" i="0" dirty="0">
                <a:effectLst/>
                <a:latin typeface="Times New Roman" panose="02020603050405020304" pitchFamily="18" charset="0"/>
                <a:ea typeface="宋体" panose="02010600030101010101" pitchFamily="2" charset="-122"/>
                <a:sym typeface="Times New Roman" panose="02020603050405020304" pitchFamily="18" charset="0"/>
              </a:rPr>
              <a:t>《AAAI</a:t>
            </a:r>
            <a:r>
              <a:rPr lang="zh-CN" altLang="en-US" b="0" i="0" dirty="0">
                <a:effectLst/>
                <a:latin typeface="Times New Roman" panose="02020603050405020304" pitchFamily="18" charset="0"/>
                <a:ea typeface="宋体" panose="02010600030101010101" pitchFamily="2" charset="-122"/>
                <a:sym typeface="Times New Roman" panose="02020603050405020304" pitchFamily="18" charset="0"/>
              </a:rPr>
              <a:t>人工智能会议论文集</a:t>
            </a:r>
            <a:r>
              <a:rPr lang="en-US" altLang="zh-CN" b="0" i="0" dirty="0">
                <a:effectLst/>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 DOI: 10.1609/aaai.v37i4.25578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0228275"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5 </a:t>
            </a:r>
            <a:r>
              <a:rPr lang="en-US" altLang="zh-CN"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模型：</a:t>
            </a:r>
            <a:r>
              <a:rPr lang="zh-CN" altLang="en-US" sz="2800" dirty="0">
                <a:latin typeface="Times New Roman" panose="02020603050405020304" pitchFamily="18" charset="0"/>
                <a:ea typeface="宋体" panose="02010600030101010101" pitchFamily="2" charset="-122"/>
                <a:sym typeface="Times New Roman" panose="02020603050405020304" pitchFamily="18" charset="0"/>
              </a:rPr>
              <a:t>根据输入路线和物流网络学习包裹的</a:t>
            </a:r>
            <a:r>
              <a:rPr lang="en-US" altLang="zh-CN" sz="2800" dirty="0">
                <a:latin typeface="Times New Roman" panose="02020603050405020304" pitchFamily="18" charset="0"/>
                <a:ea typeface="宋体" panose="02010600030101010101" pitchFamily="2" charset="-122"/>
                <a:sym typeface="Times New Roman" panose="02020603050405020304" pitchFamily="18" charset="0"/>
              </a:rPr>
              <a:t>MTTD</a:t>
            </a:r>
          </a:p>
        </p:txBody>
      </p:sp>
      <p:sp>
        <p:nvSpPr>
          <p:cNvPr id="11" name="文本框 10"/>
          <p:cNvSpPr txBox="1"/>
          <p:nvPr/>
        </p:nvSpPr>
        <p:spPr>
          <a:xfrm>
            <a:off x="0" y="1201307"/>
            <a:ext cx="11617569" cy="4702569"/>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图协同路径编码层：</a:t>
            </a:r>
            <a:r>
              <a:rPr lang="zh-CN"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rPr>
              <a:t>对物流网络中的空间依赖性进行建模（得到点的嵌入和边的嵌入），并整合了路径中边之间的相互关系，以生成路径的综合表示（得到路径嵌入）。</a:t>
            </a:r>
            <a:endParaRPr lang="en-US"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sz="1800" b="1" kern="100" dirty="0">
                <a:effectLst/>
                <a:latin typeface="Times New Roman" panose="02020603050405020304" pitchFamily="18" charset="0"/>
                <a:ea typeface="宋体" panose="02010600030101010101" pitchFamily="2" charset="-122"/>
                <a:sym typeface="Times New Roman" panose="02020603050405020304" pitchFamily="18" charset="0"/>
              </a:rPr>
              <a:t>空间依赖性建模：得到各个节点和边的嵌入</a:t>
            </a:r>
            <a:endParaRPr lang="en-US"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step1 </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对给定节点和边特征进行线性变换得到节点和边的嵌入作为输入</a:t>
            </a: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step2 </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通过图神经网络对节点和边之间的空间依赖关系建模，每层更新节点和边的嵌入</a:t>
            </a: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节点嵌入和边的嵌入更新公式：</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kern="100" dirty="0">
                <a:effectLst/>
                <a:latin typeface="Times New Roman" panose="02020603050405020304" pitchFamily="18" charset="0"/>
                <a:ea typeface="宋体" panose="02010600030101010101" pitchFamily="2" charset="-122"/>
                <a:sym typeface="Times New Roman" panose="02020603050405020304" pitchFamily="18" charset="0"/>
              </a:rPr>
              <a:t>step3 </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得到空间相关性编码输出 ：          节点的嵌入和边的嵌入</a:t>
            </a:r>
            <a:endParaRPr lang="en-US" altLang="zh-CN" kern="100" dirty="0">
              <a:effectLst/>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3" name="图片 2">
            <a:extLst>
              <a:ext uri="{FF2B5EF4-FFF2-40B4-BE49-F238E27FC236}">
                <a16:creationId xmlns:a16="http://schemas.microsoft.com/office/drawing/2014/main" id="{D83065B0-702F-66AD-02C2-32C724653CFD}"/>
              </a:ext>
            </a:extLst>
          </p:cNvPr>
          <p:cNvPicPr>
            <a:picLocks noChangeAspect="1"/>
          </p:cNvPicPr>
          <p:nvPr/>
        </p:nvPicPr>
        <p:blipFill rotWithShape="1">
          <a:blip r:embed="rId3"/>
          <a:srcRect l="31451"/>
          <a:stretch/>
        </p:blipFill>
        <p:spPr>
          <a:xfrm>
            <a:off x="3490452" y="3310298"/>
            <a:ext cx="6135330" cy="1081001"/>
          </a:xfrm>
          <a:prstGeom prst="rect">
            <a:avLst/>
          </a:prstGeom>
        </p:spPr>
      </p:pic>
      <p:pic>
        <p:nvPicPr>
          <p:cNvPr id="9" name="图片 8">
            <a:extLst>
              <a:ext uri="{FF2B5EF4-FFF2-40B4-BE49-F238E27FC236}">
                <a16:creationId xmlns:a16="http://schemas.microsoft.com/office/drawing/2014/main" id="{C339E4FD-613E-C9FF-435C-BA0A7BE9FDBB}"/>
              </a:ext>
            </a:extLst>
          </p:cNvPr>
          <p:cNvPicPr>
            <a:picLocks noChangeAspect="1"/>
          </p:cNvPicPr>
          <p:nvPr/>
        </p:nvPicPr>
        <p:blipFill>
          <a:blip r:embed="rId4"/>
          <a:stretch>
            <a:fillRect/>
          </a:stretch>
        </p:blipFill>
        <p:spPr>
          <a:xfrm>
            <a:off x="2485481" y="4374237"/>
            <a:ext cx="6742857" cy="1200000"/>
          </a:xfrm>
          <a:prstGeom prst="rect">
            <a:avLst/>
          </a:prstGeom>
        </p:spPr>
      </p:pic>
      <p:graphicFrame>
        <p:nvGraphicFramePr>
          <p:cNvPr id="4" name="对象 3">
            <a:extLst>
              <a:ext uri="{FF2B5EF4-FFF2-40B4-BE49-F238E27FC236}">
                <a16:creationId xmlns:a16="http://schemas.microsoft.com/office/drawing/2014/main" id="{B6842525-8672-E343-67D3-0A4864AFC898}"/>
              </a:ext>
            </a:extLst>
          </p:cNvPr>
          <p:cNvGraphicFramePr>
            <a:graphicFrameLocks noChangeAspect="1"/>
          </p:cNvGraphicFramePr>
          <p:nvPr>
            <p:extLst>
              <p:ext uri="{D42A27DB-BD31-4B8C-83A1-F6EECF244321}">
                <p14:modId xmlns:p14="http://schemas.microsoft.com/office/powerpoint/2010/main" val="4101450880"/>
              </p:ext>
            </p:extLst>
          </p:nvPr>
        </p:nvGraphicFramePr>
        <p:xfrm>
          <a:off x="3302000" y="5511022"/>
          <a:ext cx="736600" cy="392854"/>
        </p:xfrm>
        <a:graphic>
          <a:graphicData uri="http://schemas.openxmlformats.org/presentationml/2006/ole">
            <mc:AlternateContent xmlns:mc="http://schemas.openxmlformats.org/markup-compatibility/2006">
              <mc:Choice xmlns:v="urn:schemas-microsoft-com:vml" Requires="v">
                <p:oleObj name="Equation" r:id="rId5" imgW="431613" imgH="228501" progId="Equation.DSMT4">
                  <p:embed/>
                </p:oleObj>
              </mc:Choice>
              <mc:Fallback>
                <p:oleObj name="Equation" r:id="rId5" imgW="431613" imgH="228501"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000" y="5511022"/>
                        <a:ext cx="736600" cy="392854"/>
                      </a:xfrm>
                      <a:prstGeom prst="rect">
                        <a:avLst/>
                      </a:prstGeom>
                      <a:noFill/>
                    </p:spPr>
                  </p:pic>
                </p:oleObj>
              </mc:Fallback>
            </mc:AlternateContent>
          </a:graphicData>
        </a:graphic>
      </p:graphicFrame>
    </p:spTree>
    <p:extLst>
      <p:ext uri="{BB962C8B-B14F-4D97-AF65-F5344CB8AC3E}">
        <p14:creationId xmlns:p14="http://schemas.microsoft.com/office/powerpoint/2010/main" val="336291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0426729"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5 </a:t>
            </a:r>
            <a:r>
              <a:rPr lang="en-US" altLang="zh-CN"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模型：</a:t>
            </a:r>
            <a:r>
              <a:rPr lang="zh-CN" altLang="en-US" sz="2800" dirty="0">
                <a:latin typeface="Times New Roman" panose="02020603050405020304" pitchFamily="18" charset="0"/>
                <a:ea typeface="宋体" panose="02010600030101010101" pitchFamily="2" charset="-122"/>
                <a:sym typeface="Times New Roman" panose="02020603050405020304" pitchFamily="18" charset="0"/>
              </a:rPr>
              <a:t>根据输入路线和物流网络学习包裹的</a:t>
            </a:r>
            <a:r>
              <a:rPr lang="en-US" altLang="zh-CN" sz="2800" dirty="0">
                <a:latin typeface="Times New Roman" panose="02020603050405020304" pitchFamily="18" charset="0"/>
                <a:ea typeface="宋体" panose="02010600030101010101" pitchFamily="2" charset="-122"/>
                <a:sym typeface="Times New Roman" panose="02020603050405020304" pitchFamily="18" charset="0"/>
              </a:rPr>
              <a:t>MTTD</a:t>
            </a:r>
          </a:p>
        </p:txBody>
      </p:sp>
      <p:sp>
        <p:nvSpPr>
          <p:cNvPr id="11" name="文本框 10"/>
          <p:cNvSpPr txBox="1"/>
          <p:nvPr/>
        </p:nvSpPr>
        <p:spPr>
          <a:xfrm>
            <a:off x="0" y="1201307"/>
            <a:ext cx="11617569" cy="4240905"/>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图协同路径编码层：</a:t>
            </a:r>
            <a:r>
              <a:rPr lang="zh-CN"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rPr>
              <a:t>对物流网络中的空间依赖性进行建模（得到点的嵌入和边的嵌入），并整合了路径中边之间的相互关系，以生成路径的综合表示（得到路径嵌入）。</a:t>
            </a:r>
            <a:endParaRPr lang="en-US"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sz="1800" b="1" kern="100" dirty="0">
                <a:effectLst/>
                <a:latin typeface="Times New Roman" panose="02020603050405020304" pitchFamily="18" charset="0"/>
                <a:ea typeface="宋体" panose="02010600030101010101" pitchFamily="2" charset="-122"/>
                <a:sym typeface="Times New Roman" panose="02020603050405020304" pitchFamily="18" charset="0"/>
              </a:rPr>
              <a:t>互相关建模：整合路径中各边之间的相互关联，生成路线的综合嵌入。</a:t>
            </a:r>
            <a:endParaRPr lang="en-US"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step1 </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由边的嵌入堆叠得到初始路线的嵌入以便将顺序偏差纳入模型（路径的前后顺序关系）</a:t>
            </a: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s</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tep2 </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采用多头自注意力机制整合路线中各边的相互信息，得到更新的路径嵌入</a:t>
            </a: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step3 </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与路径相关特征相连得到最终的路径嵌入</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a:t>
            </a:r>
          </a:p>
        </p:txBody>
      </p:sp>
      <p:pic>
        <p:nvPicPr>
          <p:cNvPr id="16" name="图片 15">
            <a:extLst>
              <a:ext uri="{FF2B5EF4-FFF2-40B4-BE49-F238E27FC236}">
                <a16:creationId xmlns:a16="http://schemas.microsoft.com/office/drawing/2014/main" id="{4F3C16B3-BD50-4CCE-8C1A-5CFB8B2C0F02}"/>
              </a:ext>
            </a:extLst>
          </p:cNvPr>
          <p:cNvPicPr>
            <a:picLocks noChangeAspect="1"/>
          </p:cNvPicPr>
          <p:nvPr/>
        </p:nvPicPr>
        <p:blipFill>
          <a:blip r:embed="rId3"/>
          <a:stretch>
            <a:fillRect/>
          </a:stretch>
        </p:blipFill>
        <p:spPr>
          <a:xfrm>
            <a:off x="3539538" y="3389720"/>
            <a:ext cx="4583736" cy="598245"/>
          </a:xfrm>
          <a:prstGeom prst="rect">
            <a:avLst/>
          </a:prstGeom>
        </p:spPr>
      </p:pic>
      <p:pic>
        <p:nvPicPr>
          <p:cNvPr id="18" name="图片 17">
            <a:extLst>
              <a:ext uri="{FF2B5EF4-FFF2-40B4-BE49-F238E27FC236}">
                <a16:creationId xmlns:a16="http://schemas.microsoft.com/office/drawing/2014/main" id="{C8921BBC-6E24-10A1-F016-F5799E72A34B}"/>
              </a:ext>
            </a:extLst>
          </p:cNvPr>
          <p:cNvPicPr>
            <a:picLocks noChangeAspect="1"/>
          </p:cNvPicPr>
          <p:nvPr/>
        </p:nvPicPr>
        <p:blipFill>
          <a:blip r:embed="rId4"/>
          <a:stretch>
            <a:fillRect/>
          </a:stretch>
        </p:blipFill>
        <p:spPr>
          <a:xfrm>
            <a:off x="2801181" y="4019605"/>
            <a:ext cx="5414086" cy="956432"/>
          </a:xfrm>
          <a:prstGeom prst="rect">
            <a:avLst/>
          </a:prstGeom>
        </p:spPr>
      </p:pic>
    </p:spTree>
    <p:extLst>
      <p:ext uri="{BB962C8B-B14F-4D97-AF65-F5344CB8AC3E}">
        <p14:creationId xmlns:p14="http://schemas.microsoft.com/office/powerpoint/2010/main" val="418709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0426729"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5 </a:t>
            </a:r>
            <a:r>
              <a:rPr lang="en-US" altLang="zh-CN"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模型：</a:t>
            </a:r>
            <a:r>
              <a:rPr lang="zh-CN" altLang="en-US" sz="2800" dirty="0">
                <a:latin typeface="Times New Roman" panose="02020603050405020304" pitchFamily="18" charset="0"/>
                <a:ea typeface="宋体" panose="02010600030101010101" pitchFamily="2" charset="-122"/>
                <a:sym typeface="Times New Roman" panose="02020603050405020304" pitchFamily="18" charset="0"/>
              </a:rPr>
              <a:t>根据输入路线和物流网络学习包裹的</a:t>
            </a:r>
            <a:r>
              <a:rPr lang="en-US" altLang="zh-CN" sz="2800" dirty="0">
                <a:latin typeface="Times New Roman" panose="02020603050405020304" pitchFamily="18" charset="0"/>
                <a:ea typeface="宋体" panose="02010600030101010101" pitchFamily="2" charset="-122"/>
                <a:sym typeface="Times New Roman" panose="02020603050405020304" pitchFamily="18" charset="0"/>
              </a:rPr>
              <a:t>MTTD</a:t>
            </a:r>
          </a:p>
        </p:txBody>
      </p:sp>
      <p:sp>
        <p:nvSpPr>
          <p:cNvPr id="11" name="文本框 10"/>
          <p:cNvSpPr txBox="1"/>
          <p:nvPr/>
        </p:nvSpPr>
        <p:spPr>
          <a:xfrm>
            <a:off x="0" y="1201307"/>
            <a:ext cx="11617569" cy="5115311"/>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kern="100" dirty="0">
                <a:effectLst/>
                <a:latin typeface="Times New Roman" panose="02020603050405020304" pitchFamily="18" charset="0"/>
                <a:ea typeface="宋体" panose="02010600030101010101" pitchFamily="2" charset="-122"/>
                <a:sym typeface="Times New Roman" panose="02020603050405020304" pitchFamily="18" charset="0"/>
              </a:rPr>
              <a:t>混合密度解码层：</a:t>
            </a:r>
            <a:r>
              <a:rPr lang="zh-CN" altLang="en-US" b="1" kern="100" dirty="0">
                <a:latin typeface="Times New Roman" panose="02020603050405020304" pitchFamily="18" charset="0"/>
                <a:ea typeface="宋体" panose="02010600030101010101" pitchFamily="2" charset="-122"/>
                <a:sym typeface="Times New Roman" panose="02020603050405020304" pitchFamily="18" charset="0"/>
              </a:rPr>
              <a:t>根据路径嵌入对混合权重和混合分量进行建模</a:t>
            </a: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建模过程用叶贝斯网络表示</a:t>
            </a: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绿色节点是观测到的随机变量，黄色节点是未观测到的节点，蓝色节点是确定性路径嵌入</a:t>
            </a: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混合权重建模为具有</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K</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种可能状态的分类分布</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条件分布由确定性路径嵌入计算</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混合分量的条件分布来自高斯分布族</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采用            网络根据路径嵌入输出混合高斯分布的参数</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endPar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3" name="图片 2">
            <a:extLst>
              <a:ext uri="{FF2B5EF4-FFF2-40B4-BE49-F238E27FC236}">
                <a16:creationId xmlns:a16="http://schemas.microsoft.com/office/drawing/2014/main" id="{07E29666-7E3B-F2B2-8BC6-5994AE36B7A3}"/>
              </a:ext>
            </a:extLst>
          </p:cNvPr>
          <p:cNvPicPr>
            <a:picLocks noChangeAspect="1"/>
          </p:cNvPicPr>
          <p:nvPr/>
        </p:nvPicPr>
        <p:blipFill>
          <a:blip r:embed="rId3"/>
          <a:stretch>
            <a:fillRect/>
          </a:stretch>
        </p:blipFill>
        <p:spPr>
          <a:xfrm>
            <a:off x="3057905" y="1746343"/>
            <a:ext cx="3179122" cy="1554680"/>
          </a:xfrm>
          <a:prstGeom prst="rect">
            <a:avLst/>
          </a:prstGeom>
        </p:spPr>
      </p:pic>
      <p:graphicFrame>
        <p:nvGraphicFramePr>
          <p:cNvPr id="9" name="对象 8">
            <a:extLst>
              <a:ext uri="{FF2B5EF4-FFF2-40B4-BE49-F238E27FC236}">
                <a16:creationId xmlns:a16="http://schemas.microsoft.com/office/drawing/2014/main" id="{5A240943-A7D1-14E5-33D7-B5DF37D1622B}"/>
              </a:ext>
            </a:extLst>
          </p:cNvPr>
          <p:cNvGraphicFramePr>
            <a:graphicFrameLocks noChangeAspect="1"/>
          </p:cNvGraphicFramePr>
          <p:nvPr>
            <p:extLst>
              <p:ext uri="{D42A27DB-BD31-4B8C-83A1-F6EECF244321}">
                <p14:modId xmlns:p14="http://schemas.microsoft.com/office/powerpoint/2010/main" val="425811673"/>
              </p:ext>
            </p:extLst>
          </p:nvPr>
        </p:nvGraphicFramePr>
        <p:xfrm>
          <a:off x="5410201" y="3777095"/>
          <a:ext cx="1562100" cy="405545"/>
        </p:xfrm>
        <a:graphic>
          <a:graphicData uri="http://schemas.openxmlformats.org/presentationml/2006/ole">
            <mc:AlternateContent xmlns:mc="http://schemas.openxmlformats.org/markup-compatibility/2006">
              <mc:Choice xmlns:v="urn:schemas-microsoft-com:vml" Requires="v">
                <p:oleObj name="Equation" r:id="rId4" imgW="990170" imgH="253890" progId="Equation.DSMT4">
                  <p:embed/>
                </p:oleObj>
              </mc:Choice>
              <mc:Fallback>
                <p:oleObj name="Equation" r:id="rId4" imgW="990170" imgH="25389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1" y="3777095"/>
                        <a:ext cx="1562100" cy="405545"/>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A7B237F7-B694-61CA-FF3A-E751FB3ABEB9}"/>
              </a:ext>
            </a:extLst>
          </p:cNvPr>
          <p:cNvGraphicFramePr>
            <a:graphicFrameLocks noChangeAspect="1"/>
          </p:cNvGraphicFramePr>
          <p:nvPr>
            <p:extLst>
              <p:ext uri="{D42A27DB-BD31-4B8C-83A1-F6EECF244321}">
                <p14:modId xmlns:p14="http://schemas.microsoft.com/office/powerpoint/2010/main" val="3554431227"/>
              </p:ext>
            </p:extLst>
          </p:nvPr>
        </p:nvGraphicFramePr>
        <p:xfrm>
          <a:off x="864172" y="5019962"/>
          <a:ext cx="653334" cy="420001"/>
        </p:xfrm>
        <a:graphic>
          <a:graphicData uri="http://schemas.openxmlformats.org/presentationml/2006/ole">
            <mc:AlternateContent xmlns:mc="http://schemas.openxmlformats.org/markup-compatibility/2006">
              <mc:Choice xmlns:v="urn:schemas-microsoft-com:vml" Requires="v">
                <p:oleObj name="Equation" r:id="rId6" imgW="406048" imgH="253780" progId="Equation.DSMT4">
                  <p:embed/>
                </p:oleObj>
              </mc:Choice>
              <mc:Fallback>
                <p:oleObj name="Equation" r:id="rId6" imgW="406048" imgH="25378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172" y="5019962"/>
                        <a:ext cx="653334" cy="420001"/>
                      </a:xfrm>
                      <a:prstGeom prst="rect">
                        <a:avLst/>
                      </a:prstGeom>
                      <a:noFill/>
                    </p:spPr>
                  </p:pic>
                </p:oleObj>
              </mc:Fallback>
            </mc:AlternateContent>
          </a:graphicData>
        </a:graphic>
      </p:graphicFrame>
      <p:pic>
        <p:nvPicPr>
          <p:cNvPr id="23" name="图片 22">
            <a:extLst>
              <a:ext uri="{FF2B5EF4-FFF2-40B4-BE49-F238E27FC236}">
                <a16:creationId xmlns:a16="http://schemas.microsoft.com/office/drawing/2014/main" id="{71D29FE0-0370-74CA-9C59-67DEB5EBE861}"/>
              </a:ext>
            </a:extLst>
          </p:cNvPr>
          <p:cNvPicPr>
            <a:picLocks noChangeAspect="1"/>
          </p:cNvPicPr>
          <p:nvPr/>
        </p:nvPicPr>
        <p:blipFill>
          <a:blip r:embed="rId8"/>
          <a:stretch>
            <a:fillRect/>
          </a:stretch>
        </p:blipFill>
        <p:spPr>
          <a:xfrm>
            <a:off x="4496655" y="4144812"/>
            <a:ext cx="4085370" cy="425393"/>
          </a:xfrm>
          <a:prstGeom prst="rect">
            <a:avLst/>
          </a:prstGeom>
        </p:spPr>
      </p:pic>
      <p:pic>
        <p:nvPicPr>
          <p:cNvPr id="25" name="图片 24">
            <a:extLst>
              <a:ext uri="{FF2B5EF4-FFF2-40B4-BE49-F238E27FC236}">
                <a16:creationId xmlns:a16="http://schemas.microsoft.com/office/drawing/2014/main" id="{355C89ED-B64D-8F7C-F60A-507CCA08D758}"/>
              </a:ext>
            </a:extLst>
          </p:cNvPr>
          <p:cNvPicPr>
            <a:picLocks noChangeAspect="1"/>
          </p:cNvPicPr>
          <p:nvPr/>
        </p:nvPicPr>
        <p:blipFill>
          <a:blip r:embed="rId9"/>
          <a:stretch>
            <a:fillRect/>
          </a:stretch>
        </p:blipFill>
        <p:spPr>
          <a:xfrm>
            <a:off x="4194656" y="4530535"/>
            <a:ext cx="4301072" cy="526082"/>
          </a:xfrm>
          <a:prstGeom prst="rect">
            <a:avLst/>
          </a:prstGeom>
        </p:spPr>
      </p:pic>
      <p:pic>
        <p:nvPicPr>
          <p:cNvPr id="27" name="图片 26">
            <a:extLst>
              <a:ext uri="{FF2B5EF4-FFF2-40B4-BE49-F238E27FC236}">
                <a16:creationId xmlns:a16="http://schemas.microsoft.com/office/drawing/2014/main" id="{059BEA44-306D-F1B8-4368-1FDFED0FFB1D}"/>
              </a:ext>
            </a:extLst>
          </p:cNvPr>
          <p:cNvPicPr>
            <a:picLocks noChangeAspect="1"/>
          </p:cNvPicPr>
          <p:nvPr/>
        </p:nvPicPr>
        <p:blipFill>
          <a:blip r:embed="rId10"/>
          <a:stretch>
            <a:fillRect/>
          </a:stretch>
        </p:blipFill>
        <p:spPr>
          <a:xfrm>
            <a:off x="5935411" y="5071466"/>
            <a:ext cx="4008689" cy="427155"/>
          </a:xfrm>
          <a:prstGeom prst="rect">
            <a:avLst/>
          </a:prstGeom>
        </p:spPr>
      </p:pic>
      <p:pic>
        <p:nvPicPr>
          <p:cNvPr id="29" name="图片 28">
            <a:extLst>
              <a:ext uri="{FF2B5EF4-FFF2-40B4-BE49-F238E27FC236}">
                <a16:creationId xmlns:a16="http://schemas.microsoft.com/office/drawing/2014/main" id="{7A15821F-6720-C75C-E5CA-DA6C5493013E}"/>
              </a:ext>
            </a:extLst>
          </p:cNvPr>
          <p:cNvPicPr>
            <a:picLocks noChangeAspect="1"/>
          </p:cNvPicPr>
          <p:nvPr/>
        </p:nvPicPr>
        <p:blipFill>
          <a:blip r:embed="rId11"/>
          <a:stretch>
            <a:fillRect/>
          </a:stretch>
        </p:blipFill>
        <p:spPr>
          <a:xfrm>
            <a:off x="5521701" y="5573623"/>
            <a:ext cx="4422399" cy="368533"/>
          </a:xfrm>
          <a:prstGeom prst="rect">
            <a:avLst/>
          </a:prstGeom>
        </p:spPr>
      </p:pic>
      <p:sp>
        <p:nvSpPr>
          <p:cNvPr id="2" name="文本框 1">
            <a:extLst>
              <a:ext uri="{FF2B5EF4-FFF2-40B4-BE49-F238E27FC236}">
                <a16:creationId xmlns:a16="http://schemas.microsoft.com/office/drawing/2014/main" id="{3FFCDCDB-09B5-E588-3223-6C81C463CA70}"/>
              </a:ext>
            </a:extLst>
          </p:cNvPr>
          <p:cNvSpPr txBox="1"/>
          <p:nvPr/>
        </p:nvSpPr>
        <p:spPr>
          <a:xfrm>
            <a:off x="6400400" y="1843678"/>
            <a:ext cx="5677869" cy="923330"/>
          </a:xfrm>
          <a:prstGeom prst="rect">
            <a:avLst/>
          </a:prstGeom>
          <a:solidFill>
            <a:schemeClr val="bg1">
              <a:lumMod val="85000"/>
            </a:schemeClr>
          </a:solidFill>
        </p:spPr>
        <p:txBody>
          <a:bodyPr wrap="square" rtlCol="0">
            <a:spAutoFit/>
          </a:bodyPr>
          <a:lstStyle/>
          <a:p>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叶贝斯网络：建模随机变量之间条件依赖关系</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的图形化表示方法。</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节点：随机变量；有向边：因果关系</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条件概率关系。</a:t>
            </a:r>
            <a:endParaRPr lang="zh-CN" altLang="en-US" dirty="0"/>
          </a:p>
        </p:txBody>
      </p:sp>
    </p:spTree>
    <p:extLst>
      <p:ext uri="{BB962C8B-B14F-4D97-AF65-F5344CB8AC3E}">
        <p14:creationId xmlns:p14="http://schemas.microsoft.com/office/powerpoint/2010/main" val="360496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63999"/>
            <a:ext cx="10426729"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5 </a:t>
            </a:r>
            <a:r>
              <a:rPr lang="en-US" altLang="zh-CN"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模型：</a:t>
            </a:r>
            <a:r>
              <a:rPr lang="zh-CN" altLang="en-US" sz="2800" dirty="0">
                <a:latin typeface="Times New Roman" panose="02020603050405020304" pitchFamily="18" charset="0"/>
                <a:ea typeface="宋体" panose="02010600030101010101" pitchFamily="2" charset="-122"/>
                <a:sym typeface="Times New Roman" panose="02020603050405020304" pitchFamily="18" charset="0"/>
              </a:rPr>
              <a:t>根据输入路线和物流网络学习包裹的</a:t>
            </a:r>
            <a:r>
              <a:rPr lang="en-US" altLang="zh-CN" sz="2800" dirty="0">
                <a:latin typeface="Times New Roman" panose="02020603050405020304" pitchFamily="18" charset="0"/>
                <a:ea typeface="宋体" panose="02010600030101010101" pitchFamily="2" charset="-122"/>
                <a:sym typeface="Times New Roman" panose="02020603050405020304" pitchFamily="18" charset="0"/>
              </a:rPr>
              <a:t>MTTD</a:t>
            </a:r>
          </a:p>
        </p:txBody>
      </p:sp>
      <p:sp>
        <p:nvSpPr>
          <p:cNvPr id="11" name="文本框 10"/>
          <p:cNvSpPr txBox="1"/>
          <p:nvPr/>
        </p:nvSpPr>
        <p:spPr>
          <a:xfrm>
            <a:off x="0" y="1115582"/>
            <a:ext cx="11617569" cy="3828227"/>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kern="100" dirty="0">
                <a:latin typeface="Times New Roman" panose="02020603050405020304" pitchFamily="18" charset="0"/>
                <a:ea typeface="宋体" panose="02010600030101010101" pitchFamily="2" charset="-122"/>
                <a:sym typeface="Times New Roman" panose="02020603050405020304" pitchFamily="18" charset="0"/>
              </a:rPr>
              <a:t>通过</a:t>
            </a:r>
            <a:r>
              <a:rPr lang="en-US" altLang="zh-CN" sz="2000" b="1" kern="100" dirty="0">
                <a:latin typeface="Times New Roman" panose="02020603050405020304" pitchFamily="18" charset="0"/>
                <a:ea typeface="宋体" panose="02010600030101010101" pitchFamily="2" charset="-122"/>
                <a:sym typeface="Times New Roman" panose="02020603050405020304" pitchFamily="18" charset="0"/>
              </a:rPr>
              <a:t>EM</a:t>
            </a:r>
            <a:r>
              <a:rPr lang="zh-CN" altLang="en-US" sz="2000" b="1" kern="100" dirty="0">
                <a:latin typeface="Times New Roman" panose="02020603050405020304" pitchFamily="18" charset="0"/>
                <a:ea typeface="宋体" panose="02010600030101010101" pitchFamily="2" charset="-122"/>
                <a:sym typeface="Times New Roman" panose="02020603050405020304" pitchFamily="18" charset="0"/>
              </a:rPr>
              <a:t>框架进行模型训练预测</a:t>
            </a:r>
            <a:r>
              <a:rPr lang="zh-CN" altLang="en-US" sz="2000" b="1" kern="100" dirty="0">
                <a:effectLst/>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sz="1800" b="1" kern="100" dirty="0">
                <a:effectLst/>
                <a:latin typeface="Times New Roman" panose="02020603050405020304" pitchFamily="18" charset="0"/>
                <a:ea typeface="宋体" panose="02010600030101010101" pitchFamily="2" charset="-122"/>
                <a:sym typeface="Times New Roman" panose="02020603050405020304" pitchFamily="18" charset="0"/>
              </a:rPr>
              <a:t>训练</a:t>
            </a:r>
            <a:r>
              <a:rPr lang="zh-CN" altLang="en-US" b="1" kern="100"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采用期望最大化方法最大化似然估计中似然函数的对数</a:t>
            </a: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step1 </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引入指示变量后通过</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Jensen</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不等式编写对数似然的下界</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step2 </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最大化对数似然的下界</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step3 </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通过边缘化推导标准化项并计算指示变量的后验概率来执行</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EM</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算法的</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E-step</a:t>
            </a:r>
          </a:p>
          <a:p>
            <a:pPr>
              <a:lnSpc>
                <a:spcPct val="150000"/>
              </a:lnSpc>
            </a:pP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step4 </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避免单峰分布输出</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在              上应用可选的狄利克雷正则化向</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λ</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得目标函数</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 step5 </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使用梯度下降实现</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M-step</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使方程</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18</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最大化，反复进行直至收敛获得最优的最大似然估计</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MLE</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假设</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6" name="图片 15">
            <a:extLst>
              <a:ext uri="{FF2B5EF4-FFF2-40B4-BE49-F238E27FC236}">
                <a16:creationId xmlns:a16="http://schemas.microsoft.com/office/drawing/2014/main" id="{DD868231-4AB8-0559-A35D-B8EFEC0C7CB1}"/>
              </a:ext>
            </a:extLst>
          </p:cNvPr>
          <p:cNvPicPr>
            <a:picLocks noChangeAspect="1"/>
          </p:cNvPicPr>
          <p:nvPr/>
        </p:nvPicPr>
        <p:blipFill>
          <a:blip r:embed="rId3"/>
          <a:stretch>
            <a:fillRect/>
          </a:stretch>
        </p:blipFill>
        <p:spPr>
          <a:xfrm>
            <a:off x="6629755" y="1604956"/>
            <a:ext cx="4666742" cy="508957"/>
          </a:xfrm>
          <a:prstGeom prst="rect">
            <a:avLst/>
          </a:prstGeom>
        </p:spPr>
      </p:pic>
      <p:pic>
        <p:nvPicPr>
          <p:cNvPr id="18" name="图片 17">
            <a:extLst>
              <a:ext uri="{FF2B5EF4-FFF2-40B4-BE49-F238E27FC236}">
                <a16:creationId xmlns:a16="http://schemas.microsoft.com/office/drawing/2014/main" id="{3328E949-A342-E34C-0AE7-8488BD51D5A7}"/>
              </a:ext>
            </a:extLst>
          </p:cNvPr>
          <p:cNvPicPr>
            <a:picLocks noChangeAspect="1"/>
          </p:cNvPicPr>
          <p:nvPr/>
        </p:nvPicPr>
        <p:blipFill>
          <a:blip r:embed="rId4"/>
          <a:stretch>
            <a:fillRect/>
          </a:stretch>
        </p:blipFill>
        <p:spPr>
          <a:xfrm>
            <a:off x="6034820" y="1986937"/>
            <a:ext cx="4324053" cy="406461"/>
          </a:xfrm>
          <a:prstGeom prst="rect">
            <a:avLst/>
          </a:prstGeom>
        </p:spPr>
      </p:pic>
      <p:pic>
        <p:nvPicPr>
          <p:cNvPr id="20" name="图片 19">
            <a:extLst>
              <a:ext uri="{FF2B5EF4-FFF2-40B4-BE49-F238E27FC236}">
                <a16:creationId xmlns:a16="http://schemas.microsoft.com/office/drawing/2014/main" id="{A40C5ADA-EE93-4991-4CA8-D7A51E68171D}"/>
              </a:ext>
            </a:extLst>
          </p:cNvPr>
          <p:cNvPicPr>
            <a:picLocks noChangeAspect="1"/>
          </p:cNvPicPr>
          <p:nvPr/>
        </p:nvPicPr>
        <p:blipFill>
          <a:blip r:embed="rId5"/>
          <a:stretch>
            <a:fillRect/>
          </a:stretch>
        </p:blipFill>
        <p:spPr>
          <a:xfrm>
            <a:off x="3095812" y="2436675"/>
            <a:ext cx="4623696" cy="855970"/>
          </a:xfrm>
          <a:prstGeom prst="rect">
            <a:avLst/>
          </a:prstGeom>
        </p:spPr>
      </p:pic>
      <p:pic>
        <p:nvPicPr>
          <p:cNvPr id="22" name="图片 21">
            <a:extLst>
              <a:ext uri="{FF2B5EF4-FFF2-40B4-BE49-F238E27FC236}">
                <a16:creationId xmlns:a16="http://schemas.microsoft.com/office/drawing/2014/main" id="{EDB25682-DC2E-36C0-38EC-F38BADDB0C07}"/>
              </a:ext>
            </a:extLst>
          </p:cNvPr>
          <p:cNvPicPr>
            <a:picLocks noChangeAspect="1"/>
          </p:cNvPicPr>
          <p:nvPr/>
        </p:nvPicPr>
        <p:blipFill rotWithShape="1">
          <a:blip r:embed="rId6"/>
          <a:srcRect t="16701"/>
          <a:stretch/>
        </p:blipFill>
        <p:spPr>
          <a:xfrm>
            <a:off x="32902" y="3675178"/>
            <a:ext cx="4438650" cy="439584"/>
          </a:xfrm>
          <a:prstGeom prst="rect">
            <a:avLst/>
          </a:prstGeom>
        </p:spPr>
      </p:pic>
      <p:pic>
        <p:nvPicPr>
          <p:cNvPr id="24" name="图片 23">
            <a:extLst>
              <a:ext uri="{FF2B5EF4-FFF2-40B4-BE49-F238E27FC236}">
                <a16:creationId xmlns:a16="http://schemas.microsoft.com/office/drawing/2014/main" id="{2478807D-BA91-EC7B-D48A-D1843D56AD13}"/>
              </a:ext>
            </a:extLst>
          </p:cNvPr>
          <p:cNvPicPr>
            <a:picLocks noChangeAspect="1"/>
          </p:cNvPicPr>
          <p:nvPr/>
        </p:nvPicPr>
        <p:blipFill>
          <a:blip r:embed="rId7"/>
          <a:stretch>
            <a:fillRect/>
          </a:stretch>
        </p:blipFill>
        <p:spPr>
          <a:xfrm>
            <a:off x="4767266" y="3626123"/>
            <a:ext cx="4195860" cy="449556"/>
          </a:xfrm>
          <a:prstGeom prst="rect">
            <a:avLst/>
          </a:prstGeom>
        </p:spPr>
      </p:pic>
      <p:graphicFrame>
        <p:nvGraphicFramePr>
          <p:cNvPr id="28" name="对象 27">
            <a:extLst>
              <a:ext uri="{FF2B5EF4-FFF2-40B4-BE49-F238E27FC236}">
                <a16:creationId xmlns:a16="http://schemas.microsoft.com/office/drawing/2014/main" id="{D096094E-C010-8BB0-C5F8-C7BB3B4DA0D0}"/>
              </a:ext>
            </a:extLst>
          </p:cNvPr>
          <p:cNvGraphicFramePr>
            <a:graphicFrameLocks noChangeAspect="1"/>
          </p:cNvGraphicFramePr>
          <p:nvPr>
            <p:extLst>
              <p:ext uri="{D42A27DB-BD31-4B8C-83A1-F6EECF244321}">
                <p14:modId xmlns:p14="http://schemas.microsoft.com/office/powerpoint/2010/main" val="1156302592"/>
              </p:ext>
            </p:extLst>
          </p:nvPr>
        </p:nvGraphicFramePr>
        <p:xfrm>
          <a:off x="2710049" y="4182075"/>
          <a:ext cx="771525" cy="319252"/>
        </p:xfrm>
        <a:graphic>
          <a:graphicData uri="http://schemas.openxmlformats.org/presentationml/2006/ole">
            <mc:AlternateContent xmlns:mc="http://schemas.openxmlformats.org/markup-compatibility/2006">
              <mc:Choice xmlns:v="urn:schemas-microsoft-com:vml" Requires="v">
                <p:oleObj name="Equation" r:id="rId8" imgW="545863" imgH="228501" progId="Equation.DSMT4">
                  <p:embed/>
                </p:oleObj>
              </mc:Choice>
              <mc:Fallback>
                <p:oleObj name="Equation" r:id="rId8" imgW="545863" imgH="228501"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0049" y="4182075"/>
                        <a:ext cx="771525" cy="319252"/>
                      </a:xfrm>
                      <a:prstGeom prst="rect">
                        <a:avLst/>
                      </a:prstGeom>
                      <a:noFill/>
                    </p:spPr>
                  </p:pic>
                </p:oleObj>
              </mc:Fallback>
            </mc:AlternateContent>
          </a:graphicData>
        </a:graphic>
      </p:graphicFrame>
      <p:pic>
        <p:nvPicPr>
          <p:cNvPr id="30" name="图片 29">
            <a:extLst>
              <a:ext uri="{FF2B5EF4-FFF2-40B4-BE49-F238E27FC236}">
                <a16:creationId xmlns:a16="http://schemas.microsoft.com/office/drawing/2014/main" id="{1F53F270-8E3A-1792-7740-5F6448A1F998}"/>
              </a:ext>
            </a:extLst>
          </p:cNvPr>
          <p:cNvPicPr>
            <a:picLocks noChangeAspect="1"/>
          </p:cNvPicPr>
          <p:nvPr/>
        </p:nvPicPr>
        <p:blipFill>
          <a:blip r:embed="rId10"/>
          <a:stretch>
            <a:fillRect/>
          </a:stretch>
        </p:blipFill>
        <p:spPr>
          <a:xfrm>
            <a:off x="7996140" y="4084719"/>
            <a:ext cx="4195860" cy="510988"/>
          </a:xfrm>
          <a:prstGeom prst="rect">
            <a:avLst/>
          </a:prstGeom>
        </p:spPr>
      </p:pic>
      <p:sp>
        <p:nvSpPr>
          <p:cNvPr id="31" name="文本框 30">
            <a:extLst>
              <a:ext uri="{FF2B5EF4-FFF2-40B4-BE49-F238E27FC236}">
                <a16:creationId xmlns:a16="http://schemas.microsoft.com/office/drawing/2014/main" id="{86A5E2AA-32F7-4C7F-F1F6-B0573EFD2BE6}"/>
              </a:ext>
            </a:extLst>
          </p:cNvPr>
          <p:cNvSpPr txBox="1"/>
          <p:nvPr/>
        </p:nvSpPr>
        <p:spPr>
          <a:xfrm>
            <a:off x="124784" y="4978240"/>
            <a:ext cx="11617569" cy="1593770"/>
          </a:xfrm>
          <a:prstGeom prst="rect">
            <a:avLst/>
          </a:prstGeom>
          <a:solidFill>
            <a:schemeClr val="bg1">
              <a:lumMod val="95000"/>
            </a:schemeClr>
          </a:solidFill>
        </p:spPr>
        <p:txBody>
          <a:bodyPr wrap="square" rtlCol="0">
            <a:spAutoFit/>
          </a:bodyPr>
          <a:lstStyle/>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EM</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算法步骤：</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初始化：选择初试的模型参数值</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E-step</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：计算隐函数据的期望</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M-step</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：更新模型参数以最大化期望的对数似然</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→重复迭代直至模型参数收敛或达到预设值</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→终止</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342754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0426729"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5 </a:t>
            </a:r>
            <a:r>
              <a:rPr lang="en-US" altLang="zh-CN"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模型：</a:t>
            </a:r>
            <a:r>
              <a:rPr lang="zh-CN" altLang="en-US" sz="2800" dirty="0">
                <a:latin typeface="Times New Roman" panose="02020603050405020304" pitchFamily="18" charset="0"/>
                <a:ea typeface="宋体" panose="02010600030101010101" pitchFamily="2" charset="-122"/>
                <a:sym typeface="Times New Roman" panose="02020603050405020304" pitchFamily="18" charset="0"/>
              </a:rPr>
              <a:t>根据输入路线和物流网络学习包裹的</a:t>
            </a:r>
            <a:r>
              <a:rPr lang="en-US" altLang="zh-CN" sz="2800" dirty="0">
                <a:latin typeface="Times New Roman" panose="02020603050405020304" pitchFamily="18" charset="0"/>
                <a:ea typeface="宋体" panose="02010600030101010101" pitchFamily="2" charset="-122"/>
                <a:sym typeface="Times New Roman" panose="02020603050405020304" pitchFamily="18" charset="0"/>
              </a:rPr>
              <a:t>MTTD</a:t>
            </a:r>
          </a:p>
        </p:txBody>
      </p:sp>
      <p:sp>
        <p:nvSpPr>
          <p:cNvPr id="11" name="文本框 10"/>
          <p:cNvSpPr txBox="1"/>
          <p:nvPr/>
        </p:nvSpPr>
        <p:spPr>
          <a:xfrm>
            <a:off x="0" y="1115582"/>
            <a:ext cx="11617569" cy="5490221"/>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kern="100" dirty="0">
                <a:latin typeface="Times New Roman" panose="02020603050405020304" pitchFamily="18" charset="0"/>
                <a:ea typeface="宋体" panose="02010600030101010101" pitchFamily="2" charset="-122"/>
                <a:sym typeface="Times New Roman" panose="02020603050405020304" pitchFamily="18" charset="0"/>
              </a:rPr>
              <a:t>通过</a:t>
            </a:r>
            <a:r>
              <a:rPr lang="en-US" altLang="zh-CN" sz="2000" b="1" kern="100" dirty="0">
                <a:latin typeface="Times New Roman" panose="02020603050405020304" pitchFamily="18" charset="0"/>
                <a:ea typeface="宋体" panose="02010600030101010101" pitchFamily="2" charset="-122"/>
                <a:sym typeface="Times New Roman" panose="02020603050405020304" pitchFamily="18" charset="0"/>
              </a:rPr>
              <a:t>EM</a:t>
            </a:r>
            <a:r>
              <a:rPr lang="zh-CN" altLang="en-US" sz="2000" b="1" kern="100" dirty="0">
                <a:latin typeface="Times New Roman" panose="02020603050405020304" pitchFamily="18" charset="0"/>
                <a:ea typeface="宋体" panose="02010600030101010101" pitchFamily="2" charset="-122"/>
                <a:sym typeface="Times New Roman" panose="02020603050405020304" pitchFamily="18" charset="0"/>
              </a:rPr>
              <a:t>框架进行模型训练预测</a:t>
            </a:r>
            <a:r>
              <a:rPr lang="zh-CN" altLang="en-US" sz="2000" b="1" kern="100" dirty="0">
                <a:effectLst/>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sz="1800" b="1" kern="100" dirty="0">
                <a:effectLst/>
                <a:latin typeface="Times New Roman" panose="02020603050405020304" pitchFamily="18" charset="0"/>
                <a:ea typeface="宋体" panose="02010600030101010101" pitchFamily="2" charset="-122"/>
                <a:sym typeface="Times New Roman" panose="02020603050405020304" pitchFamily="18" charset="0"/>
              </a:rPr>
              <a:t>预测</a:t>
            </a:r>
            <a:endParaRPr lang="en-US"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 name="图片 1">
            <a:extLst>
              <a:ext uri="{FF2B5EF4-FFF2-40B4-BE49-F238E27FC236}">
                <a16:creationId xmlns:a16="http://schemas.microsoft.com/office/drawing/2014/main" id="{ED9F8307-3FE3-49B4-23D7-78C2ED35F7F4}"/>
              </a:ext>
            </a:extLst>
          </p:cNvPr>
          <p:cNvPicPr>
            <a:picLocks noChangeAspect="1"/>
          </p:cNvPicPr>
          <p:nvPr/>
        </p:nvPicPr>
        <p:blipFill rotWithShape="1">
          <a:blip r:embed="rId3">
            <a:extLst>
              <a:ext uri="{28A0092B-C50C-407E-A947-70E740481C1C}">
                <a14:useLocalDpi xmlns:a14="http://schemas.microsoft.com/office/drawing/2010/main" val="0"/>
              </a:ext>
            </a:extLst>
          </a:blip>
          <a:srcRect r="3792"/>
          <a:stretch/>
        </p:blipFill>
        <p:spPr bwMode="auto">
          <a:xfrm>
            <a:off x="1675911" y="1819681"/>
            <a:ext cx="6890385" cy="431086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960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6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实验</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p:cNvSpPr txBox="1"/>
          <p:nvPr/>
        </p:nvSpPr>
        <p:spPr>
          <a:xfrm>
            <a:off x="194712" y="1285697"/>
            <a:ext cx="11617569" cy="5259388"/>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数据集：</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菜鸟网络中两个地区的真实物流数据集，</a:t>
            </a:r>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2022.2.6~2022.3.8</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物流网络中包裹的行程信息。</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基准：</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sym typeface="Times New Roman" panose="02020603050405020304" pitchFamily="18" charset="0"/>
              </a:rPr>
              <a:t>History Average</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HA</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LightGBM</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dirty="0">
                <a:latin typeface="Times New Roman" panose="02020603050405020304" pitchFamily="18" charset="0"/>
                <a:ea typeface="宋体" panose="02010600030101010101" pitchFamily="2" charset="-122"/>
                <a:sym typeface="Times New Roman" panose="02020603050405020304" pitchFamily="18" charset="0"/>
              </a:rPr>
              <a:t>Wide-Deep-Recurrent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WDR</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混合密度网络（</a:t>
            </a:r>
            <a:r>
              <a:rPr lang="en-US" altLang="zh-CN" dirty="0">
                <a:latin typeface="Times New Roman" panose="02020603050405020304" pitchFamily="18" charset="0"/>
                <a:ea typeface="宋体" panose="02010600030101010101" pitchFamily="2" charset="-122"/>
                <a:sym typeface="Times New Roman" panose="02020603050405020304" pitchFamily="18" charset="0"/>
              </a:rPr>
              <a:t>MDN</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核密度估计（</a:t>
            </a:r>
            <a:r>
              <a:rPr lang="en-US" altLang="zh-CN" dirty="0">
                <a:latin typeface="Times New Roman" panose="02020603050405020304" pitchFamily="18" charset="0"/>
                <a:ea typeface="宋体" panose="02010600030101010101" pitchFamily="2" charset="-122"/>
                <a:sym typeface="Times New Roman" panose="02020603050405020304" pitchFamily="18" charset="0"/>
              </a:rPr>
              <a:t>KDE</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sym typeface="Times New Roman" panose="02020603050405020304" pitchFamily="18" charset="0"/>
              </a:rPr>
              <a:t>宽</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深</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循环网络（</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GCGTTE</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梯度下降训练的</a:t>
            </a: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GMDNet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-GD</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 name="图片 1">
            <a:extLst>
              <a:ext uri="{FF2B5EF4-FFF2-40B4-BE49-F238E27FC236}">
                <a16:creationId xmlns:a16="http://schemas.microsoft.com/office/drawing/2014/main" id="{4B12BF43-FAD2-E781-42D0-5E4B705A090C}"/>
              </a:ext>
            </a:extLst>
          </p:cNvPr>
          <p:cNvPicPr>
            <a:picLocks noChangeAspect="1"/>
          </p:cNvPicPr>
          <p:nvPr/>
        </p:nvPicPr>
        <p:blipFill>
          <a:blip r:embed="rId3"/>
          <a:stretch>
            <a:fillRect/>
          </a:stretch>
        </p:blipFill>
        <p:spPr>
          <a:xfrm>
            <a:off x="1784173" y="1752599"/>
            <a:ext cx="6264451" cy="1958693"/>
          </a:xfrm>
          <a:prstGeom prst="rect">
            <a:avLst/>
          </a:prstGeom>
        </p:spPr>
      </p:pic>
    </p:spTree>
    <p:extLst>
      <p:ext uri="{BB962C8B-B14F-4D97-AF65-F5344CB8AC3E}">
        <p14:creationId xmlns:p14="http://schemas.microsoft.com/office/powerpoint/2010/main" val="2082723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6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实验</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p:cNvSpPr txBox="1"/>
          <p:nvPr/>
        </p:nvSpPr>
        <p:spPr>
          <a:xfrm>
            <a:off x="194712" y="1285697"/>
            <a:ext cx="11617569" cy="2252989"/>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评估指标：</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较大的        和较小的</a:t>
            </a:r>
            <a:r>
              <a:rPr lang="en-US" altLang="zh-CN" dirty="0">
                <a:latin typeface="Times New Roman" panose="02020603050405020304" pitchFamily="18" charset="0"/>
                <a:ea typeface="宋体" panose="02010600030101010101" pitchFamily="2" charset="-122"/>
                <a:sym typeface="Times New Roman" panose="02020603050405020304" pitchFamily="18" charset="0"/>
              </a:rPr>
              <a:t>MAE/MAPE/CRPS</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模型性能更好</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sym typeface="Times New Roman" panose="02020603050405020304" pitchFamily="18" charset="0"/>
              </a:rPr>
              <a:t>平均绝对误差</a:t>
            </a:r>
            <a:r>
              <a:rPr lang="en-US" altLang="zh-CN" dirty="0">
                <a:latin typeface="Times New Roman" panose="02020603050405020304" pitchFamily="18" charset="0"/>
                <a:ea typeface="宋体" panose="02010600030101010101" pitchFamily="2" charset="-122"/>
                <a:sym typeface="Times New Roman" panose="02020603050405020304" pitchFamily="18" charset="0"/>
              </a:rPr>
              <a:t>MAE</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和平均绝对百分比误差</a:t>
            </a:r>
            <a:r>
              <a:rPr lang="en-US" altLang="zh-CN" dirty="0">
                <a:latin typeface="Times New Roman" panose="02020603050405020304" pitchFamily="18" charset="0"/>
                <a:ea typeface="宋体" panose="02010600030101010101" pitchFamily="2" charset="-122"/>
                <a:sym typeface="Times New Roman" panose="02020603050405020304" pitchFamily="18" charset="0"/>
              </a:rPr>
              <a:t>MAPE</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：衡量预测与标签之间的偏差程度</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dirty="0">
                <a:latin typeface="Times New Roman" panose="02020603050405020304" pitchFamily="18" charset="0"/>
                <a:ea typeface="宋体" panose="02010600030101010101" pitchFamily="2" charset="-122"/>
                <a:sym typeface="Times New Roman" panose="02020603050405020304" pitchFamily="18" charset="0"/>
              </a:rPr>
              <a:t>对数似然         和连续排名概率分数</a:t>
            </a:r>
            <a:r>
              <a:rPr lang="en-US" altLang="zh-CN" dirty="0">
                <a:latin typeface="Times New Roman" panose="02020603050405020304" pitchFamily="18" charset="0"/>
                <a:ea typeface="宋体" panose="02010600030101010101" pitchFamily="2" charset="-122"/>
                <a:sym typeface="Times New Roman" panose="02020603050405020304" pitchFamily="18" charset="0"/>
              </a:rPr>
              <a:t>CRPS</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：衡量预测与观测结果的匹配程度</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实验结果：</a:t>
            </a:r>
            <a:r>
              <a:rPr lang="en-US" altLang="zh-CN" sz="1800" kern="100" dirty="0" err="1">
                <a:effectLst/>
                <a:latin typeface="Times New Roman" panose="02020603050405020304" pitchFamily="18" charset="0"/>
                <a:ea typeface="宋体" panose="02010600030101010101" pitchFamily="2" charset="-122"/>
                <a:sym typeface="Times New Roman" panose="02020603050405020304" pitchFamily="18" charset="0"/>
              </a:rPr>
              <a:t>GMDNet</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在两个数据集上表现优于其他方法</a:t>
            </a:r>
          </a:p>
          <a:p>
            <a:pPr marL="285750" indent="-28575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 name="对象 3">
            <a:extLst>
              <a:ext uri="{FF2B5EF4-FFF2-40B4-BE49-F238E27FC236}">
                <a16:creationId xmlns:a16="http://schemas.microsoft.com/office/drawing/2014/main" id="{58F260A9-7C87-ACBC-3B99-504857670C13}"/>
              </a:ext>
            </a:extLst>
          </p:cNvPr>
          <p:cNvGraphicFramePr>
            <a:graphicFrameLocks noChangeAspect="1"/>
          </p:cNvGraphicFramePr>
          <p:nvPr>
            <p:extLst>
              <p:ext uri="{D42A27DB-BD31-4B8C-83A1-F6EECF244321}">
                <p14:modId xmlns:p14="http://schemas.microsoft.com/office/powerpoint/2010/main" val="230847392"/>
              </p:ext>
            </p:extLst>
          </p:nvPr>
        </p:nvGraphicFramePr>
        <p:xfrm>
          <a:off x="1504949" y="2285353"/>
          <a:ext cx="493603" cy="285770"/>
        </p:xfrm>
        <a:graphic>
          <a:graphicData uri="http://schemas.openxmlformats.org/presentationml/2006/ole">
            <mc:AlternateContent xmlns:mc="http://schemas.openxmlformats.org/markup-compatibility/2006">
              <mc:Choice xmlns:v="urn:schemas-microsoft-com:vml" Requires="v">
                <p:oleObj name="Equation" r:id="rId3" imgW="355292" imgH="203024" progId="Equation.DSMT4">
                  <p:embed/>
                </p:oleObj>
              </mc:Choice>
              <mc:Fallback>
                <p:oleObj name="Equation" r:id="rId3" imgW="355292" imgH="203024"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49" y="2285353"/>
                        <a:ext cx="493603" cy="285770"/>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36DE5BA0-F478-487B-6A72-5744126BC85F}"/>
              </a:ext>
            </a:extLst>
          </p:cNvPr>
          <p:cNvGraphicFramePr>
            <a:graphicFrameLocks noChangeAspect="1"/>
          </p:cNvGraphicFramePr>
          <p:nvPr>
            <p:extLst>
              <p:ext uri="{D42A27DB-BD31-4B8C-83A1-F6EECF244321}">
                <p14:modId xmlns:p14="http://schemas.microsoft.com/office/powerpoint/2010/main" val="3519236929"/>
              </p:ext>
            </p:extLst>
          </p:nvPr>
        </p:nvGraphicFramePr>
        <p:xfrm>
          <a:off x="2581274" y="1471180"/>
          <a:ext cx="493603" cy="285770"/>
        </p:xfrm>
        <a:graphic>
          <a:graphicData uri="http://schemas.openxmlformats.org/presentationml/2006/ole">
            <mc:AlternateContent xmlns:mc="http://schemas.openxmlformats.org/markup-compatibility/2006">
              <mc:Choice xmlns:v="urn:schemas-microsoft-com:vml" Requires="v">
                <p:oleObj name="Equation" r:id="rId5" imgW="355292" imgH="203024" progId="Equation.DSMT4">
                  <p:embed/>
                </p:oleObj>
              </mc:Choice>
              <mc:Fallback>
                <p:oleObj name="Equation" r:id="rId5" imgW="355292" imgH="203024" progId="Equation.DSMT4">
                  <p:embed/>
                  <p:pic>
                    <p:nvPicPr>
                      <p:cNvPr id="4" name="对象 3">
                        <a:extLst>
                          <a:ext uri="{FF2B5EF4-FFF2-40B4-BE49-F238E27FC236}">
                            <a16:creationId xmlns:a16="http://schemas.microsoft.com/office/drawing/2014/main" id="{58F260A9-7C87-ACBC-3B99-504857670C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1274" y="1471180"/>
                        <a:ext cx="493603" cy="285770"/>
                      </a:xfrm>
                      <a:prstGeom prst="rect">
                        <a:avLst/>
                      </a:prstGeom>
                      <a:noFill/>
                    </p:spPr>
                  </p:pic>
                </p:oleObj>
              </mc:Fallback>
            </mc:AlternateContent>
          </a:graphicData>
        </a:graphic>
      </p:graphicFrame>
      <p:pic>
        <p:nvPicPr>
          <p:cNvPr id="14" name="图片 13">
            <a:extLst>
              <a:ext uri="{FF2B5EF4-FFF2-40B4-BE49-F238E27FC236}">
                <a16:creationId xmlns:a16="http://schemas.microsoft.com/office/drawing/2014/main" id="{287DA6D5-7443-9DE6-E849-5329C111252E}"/>
              </a:ext>
            </a:extLst>
          </p:cNvPr>
          <p:cNvPicPr>
            <a:picLocks noChangeAspect="1"/>
          </p:cNvPicPr>
          <p:nvPr/>
        </p:nvPicPr>
        <p:blipFill>
          <a:blip r:embed="rId6"/>
          <a:stretch>
            <a:fillRect/>
          </a:stretch>
        </p:blipFill>
        <p:spPr>
          <a:xfrm>
            <a:off x="431371" y="3023806"/>
            <a:ext cx="11144250" cy="2526144"/>
          </a:xfrm>
          <a:prstGeom prst="rect">
            <a:avLst/>
          </a:prstGeom>
        </p:spPr>
      </p:pic>
    </p:spTree>
    <p:extLst>
      <p:ext uri="{BB962C8B-B14F-4D97-AF65-F5344CB8AC3E}">
        <p14:creationId xmlns:p14="http://schemas.microsoft.com/office/powerpoint/2010/main" val="252290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6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实验</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p:cNvSpPr txBox="1"/>
          <p:nvPr/>
        </p:nvSpPr>
        <p:spPr>
          <a:xfrm>
            <a:off x="128037" y="1029801"/>
            <a:ext cx="11617569" cy="4517903"/>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成分分析：</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分析比较</a:t>
            </a: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的三个变体</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Wo-GD</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多层感知机代替图协同路径编码层→证明考虑物流网络中空间依赖性和相互关联性的必要</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Wo-R</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去除互相关建模模块→证明路径中整合边之间相互信息的重要性</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Wo-M</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混合分量数设置为</a:t>
            </a:r>
            <a:r>
              <a:rPr lang="en-US" altLang="zh-CN"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→证明对多峰行程时间分布的建模更近似真实分布情况</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9" name="图片 8">
            <a:extLst>
              <a:ext uri="{FF2B5EF4-FFF2-40B4-BE49-F238E27FC236}">
                <a16:creationId xmlns:a16="http://schemas.microsoft.com/office/drawing/2014/main" id="{A8396085-FC7A-ACFF-A5C6-CC8999E8DC53}"/>
              </a:ext>
            </a:extLst>
          </p:cNvPr>
          <p:cNvPicPr>
            <a:picLocks noChangeAspect="1"/>
          </p:cNvPicPr>
          <p:nvPr/>
        </p:nvPicPr>
        <p:blipFill>
          <a:blip r:embed="rId3"/>
          <a:stretch>
            <a:fillRect/>
          </a:stretch>
        </p:blipFill>
        <p:spPr>
          <a:xfrm>
            <a:off x="1832568" y="1525546"/>
            <a:ext cx="8085513" cy="2703554"/>
          </a:xfrm>
          <a:prstGeom prst="rect">
            <a:avLst/>
          </a:prstGeom>
        </p:spPr>
      </p:pic>
    </p:spTree>
    <p:extLst>
      <p:ext uri="{BB962C8B-B14F-4D97-AF65-F5344CB8AC3E}">
        <p14:creationId xmlns:p14="http://schemas.microsoft.com/office/powerpoint/2010/main" val="200842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6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实验</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p:cNvSpPr txBox="1"/>
          <p:nvPr/>
        </p:nvSpPr>
        <p:spPr>
          <a:xfrm>
            <a:off x="128037" y="1039326"/>
            <a:ext cx="11617569" cy="5395067"/>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案例分析：</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绘制</a:t>
            </a:r>
            <a:r>
              <a:rPr lang="en-US" altLang="zh-CN" dirty="0">
                <a:latin typeface="Times New Roman" panose="02020603050405020304" pitchFamily="18" charset="0"/>
                <a:ea typeface="宋体" panose="02010600030101010101" pitchFamily="2" charset="-122"/>
                <a:sym typeface="Times New Roman" panose="02020603050405020304" pitchFamily="18" charset="0"/>
              </a:rPr>
              <a:t>wo-GR/wo-M/GCGTTE/KDE/</a:t>
            </a: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GMDNet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实际行程时间分布</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p"/>
            </a:pP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Wo-GD</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和</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KDE</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无法很好地近似包裹行程时间分布，原因：不了解图结构信息，无法建模空间依赖性；</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Wo-M</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产生单峰分布，占据实际分布的大部分，但无法贴近实际；</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GCGTTE</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未能贴近实际，原因：未考虑空间依赖性</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&amp;GAN</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训练困难且不稳定；</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nSpc>
                <a:spcPct val="150000"/>
              </a:lnSpc>
              <a:buFont typeface="Wingdings" panose="05000000000000000000" pitchFamily="2" charset="2"/>
              <a:buChar char="n"/>
            </a:pPr>
            <a:r>
              <a:rPr lang="en-US" altLang="zh-CN" b="1" dirty="0" err="1">
                <a:latin typeface="Times New Roman" panose="02020603050405020304" pitchFamily="18" charset="0"/>
                <a:ea typeface="宋体" panose="02010600030101010101" pitchFamily="2" charset="-122"/>
                <a:sym typeface="Times New Roman" panose="02020603050405020304" pitchFamily="18" charset="0"/>
              </a:rPr>
              <a:t>GMDNet</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：能够学习物流网络中空间相关性和影响因素，贴近实际的多峰分布</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4" name="图片 3">
            <a:extLst>
              <a:ext uri="{FF2B5EF4-FFF2-40B4-BE49-F238E27FC236}">
                <a16:creationId xmlns:a16="http://schemas.microsoft.com/office/drawing/2014/main" id="{A3347934-C027-D988-DAA6-D6587F1AE168}"/>
              </a:ext>
            </a:extLst>
          </p:cNvPr>
          <p:cNvPicPr>
            <a:picLocks noChangeAspect="1"/>
          </p:cNvPicPr>
          <p:nvPr/>
        </p:nvPicPr>
        <p:blipFill>
          <a:blip r:embed="rId3"/>
          <a:stretch>
            <a:fillRect/>
          </a:stretch>
        </p:blipFill>
        <p:spPr>
          <a:xfrm>
            <a:off x="2602609" y="1483744"/>
            <a:ext cx="6136980" cy="3231131"/>
          </a:xfrm>
          <a:prstGeom prst="rect">
            <a:avLst/>
          </a:prstGeom>
        </p:spPr>
      </p:pic>
    </p:spTree>
    <p:extLst>
      <p:ext uri="{BB962C8B-B14F-4D97-AF65-F5344CB8AC3E}">
        <p14:creationId xmlns:p14="http://schemas.microsoft.com/office/powerpoint/2010/main" val="34593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769966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7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结论</a:t>
            </a:r>
            <a:endParaRPr lang="en-US" altLang="zh-CN" sz="28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p:cNvSpPr txBox="1"/>
          <p:nvPr/>
        </p:nvSpPr>
        <p:spPr>
          <a:xfrm>
            <a:off x="128037" y="1039326"/>
            <a:ext cx="11617569" cy="2951064"/>
          </a:xfrm>
          <a:prstGeom prst="rect">
            <a:avLst/>
          </a:prstGeom>
          <a:noFill/>
        </p:spPr>
        <p:txBody>
          <a:bodyPr wrap="square" rtlCol="0">
            <a:spAutoFit/>
          </a:bodyPr>
          <a:lstStyle/>
          <a:p>
            <a:pPr>
              <a:lnSpc>
                <a:spcPct val="150000"/>
              </a:lnSpc>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通过研究物流网络中包裹的</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MTTD</a:t>
            </a:r>
          </a:p>
          <a:p>
            <a:pPr marL="285750" indent="-285750">
              <a:lnSpc>
                <a:spcPct val="150000"/>
              </a:lnSpc>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为研究以图结构数据为条件的</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MTTD</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学习提供极具吸引力的研究机会</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提出一种基于图的混合密度网络</a:t>
            </a:r>
            <a:r>
              <a:rPr lang="en-US" altLang="zh-CN" b="1" dirty="0" err="1">
                <a:latin typeface="Times New Roman" panose="02020603050405020304" pitchFamily="18" charset="0"/>
                <a:ea typeface="宋体" panose="02010600030101010101" pitchFamily="2" charset="-122"/>
                <a:sym typeface="Times New Roman" panose="02020603050405020304" pitchFamily="18" charset="0"/>
              </a:rPr>
              <a:t>GMDNet</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用于准确预测包裹的行程时间分布</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其中，图协同路径编码层模拟物流网络中复杂空间的依赖性和路径中各边之间的互关联性</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混合密度解码层输出多峰分布以扩展图的</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TTE</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功能</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r>
              <a:rPr lang="en-US" altLang="zh-CN" b="1"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训练过程采用</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EM</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框架保证局部收敛和结果稳定</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在真实数据集上证明了</a:t>
            </a:r>
            <a:r>
              <a:rPr lang="en-US" altLang="zh-CN" b="1" dirty="0" err="1">
                <a:latin typeface="Times New Roman" panose="02020603050405020304" pitchFamily="18" charset="0"/>
                <a:ea typeface="宋体" panose="02010600030101010101" pitchFamily="2" charset="-122"/>
                <a:sym typeface="Times New Roman" panose="02020603050405020304" pitchFamily="18" charset="0"/>
              </a:rPr>
              <a:t>GMDNet</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有效性</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98042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2174463"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1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研究背景：</a:t>
            </a:r>
            <a:r>
              <a:rPr lang="zh-CN" altLang="en-US" sz="2600" dirty="0">
                <a:latin typeface="Times New Roman" panose="02020603050405020304" pitchFamily="18" charset="0"/>
                <a:ea typeface="宋体" panose="02010600030101010101" pitchFamily="2" charset="-122"/>
                <a:sym typeface="Times New Roman" panose="02020603050405020304" pitchFamily="18" charset="0"/>
              </a:rPr>
              <a:t>物流网络复杂</a:t>
            </a:r>
            <a:r>
              <a:rPr lang="en-US" altLang="zh-CN" sz="2600" dirty="0">
                <a:latin typeface="Times New Roman" panose="02020603050405020304" pitchFamily="18" charset="0"/>
                <a:ea typeface="宋体" panose="02010600030101010101" pitchFamily="2" charset="-122"/>
                <a:sym typeface="Times New Roman" panose="02020603050405020304" pitchFamily="18" charset="0"/>
              </a:rPr>
              <a:t>VS</a:t>
            </a:r>
            <a:r>
              <a:rPr lang="zh-CN" altLang="en-US" sz="2600" dirty="0">
                <a:latin typeface="Times New Roman" panose="02020603050405020304" pitchFamily="18" charset="0"/>
                <a:ea typeface="宋体" panose="02010600030101010101" pitchFamily="2" charset="-122"/>
                <a:sym typeface="Times New Roman" panose="02020603050405020304" pitchFamily="18" charset="0"/>
              </a:rPr>
              <a:t>包裹行程多样</a:t>
            </a:r>
            <a:endParaRPr lang="en-US" altLang="zh-CN" sz="26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 name="矩形 3"/>
          <p:cNvSpPr/>
          <p:nvPr/>
        </p:nvSpPr>
        <p:spPr>
          <a:xfrm>
            <a:off x="290163" y="1993182"/>
            <a:ext cx="5700904" cy="2854115"/>
          </a:xfrm>
          <a:prstGeom prst="rect">
            <a:avLst/>
          </a:prstGeom>
        </p:spPr>
        <p:txBody>
          <a:bodyPr wrap="square">
            <a:spAutoFit/>
          </a:bodyPr>
          <a:lstStyle/>
          <a:p>
            <a:pPr marL="342900" indent="-342900">
              <a:lnSpc>
                <a:spcPct val="13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物流平台关键任务：</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估算包裹从起始节点到目的节点的路径行程时间分布</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lnSpc>
                <a:spcPct val="13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重要性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：消费者安排取货时间，减轻等待焦虑；物流平外提前制定调度计划；</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lnSpc>
                <a:spcPct val="13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面临挑战：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物流网络中复杂的</a:t>
            </a:r>
            <a:r>
              <a:rPr lang="zh-CN" altLang="en-US" sz="2000" u="sng"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空间关联</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a:t>
            </a:r>
            <a:r>
              <a:rPr lang="zh-CN" altLang="en-US" sz="2000" u="sng"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影响因素</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；包裹的行程时间分布是</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多峰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的，即一条给定的路线可能不止一个输出。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9" name="下箭头 8"/>
          <p:cNvSpPr/>
          <p:nvPr/>
        </p:nvSpPr>
        <p:spPr>
          <a:xfrm>
            <a:off x="3140615" y="5179758"/>
            <a:ext cx="409361" cy="441960"/>
          </a:xfrm>
          <a:prstGeom prst="downArrow">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矩形 9"/>
          <p:cNvSpPr/>
          <p:nvPr/>
        </p:nvSpPr>
        <p:spPr>
          <a:xfrm>
            <a:off x="595420" y="5707105"/>
            <a:ext cx="8577989" cy="520848"/>
          </a:xfrm>
          <a:prstGeom prst="rect">
            <a:avLst/>
          </a:prstGeom>
        </p:spPr>
        <p:txBody>
          <a:bodyPr wrap="none">
            <a:spAutoFit/>
          </a:bodyPr>
          <a:lstStyle/>
          <a:p>
            <a:pPr>
              <a:lnSpc>
                <a:spcPct val="130000"/>
              </a:lnSpc>
            </a:pPr>
            <a:r>
              <a:rPr lang="zh-CN" altLang="en-US"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如何考虑物流网络的空间关联</a:t>
            </a:r>
            <a:r>
              <a:rPr lang="en-US" altLang="zh-CN"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影响因素</a:t>
            </a:r>
            <a:r>
              <a:rPr lang="en-US" altLang="zh-CN"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多峰行程时间分布？</a:t>
            </a:r>
            <a:endParaRPr lang="zh-CN" altLang="en-US" sz="2400" b="1" dirty="0">
              <a:solidFill>
                <a:srgbClr val="2D84A9"/>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文本框 13"/>
          <p:cNvSpPr txBox="1"/>
          <p:nvPr/>
        </p:nvSpPr>
        <p:spPr>
          <a:xfrm>
            <a:off x="7723543" y="4887370"/>
            <a:ext cx="2886948" cy="292388"/>
          </a:xfrm>
          <a:prstGeom prst="rect">
            <a:avLst/>
          </a:prstGeom>
          <a:noFill/>
        </p:spPr>
        <p:txBody>
          <a:bodyPr wrap="square" rtlCol="0">
            <a:spAutoFit/>
          </a:bodyPr>
          <a:lstStyle>
            <a:defPPr>
              <a:defRPr lang="zh-CN"/>
            </a:defPPr>
            <a:lvl1pPr>
              <a:defRPr sz="1300" b="1">
                <a:latin typeface="Times New Roman" panose="02020603050405020304" pitchFamily="18" charset="0"/>
                <a:ea typeface="楷体" panose="02010609060101010101" pitchFamily="49" charset="-122"/>
                <a:cs typeface="Times New Roman" panose="02020603050405020304" pitchFamily="18" charset="0"/>
              </a:defRPr>
            </a:lvl1pPr>
          </a:lstStyle>
          <a:p>
            <a:pPr algn="ctr"/>
            <a:r>
              <a:rPr lang="zh-CN" altLang="en-US" dirty="0">
                <a:ea typeface="宋体" panose="02010600030101010101" pitchFamily="2" charset="-122"/>
                <a:sym typeface="Times New Roman" panose="02020603050405020304" pitchFamily="18" charset="0"/>
              </a:rPr>
              <a:t>给定物流网络路线的包裹</a:t>
            </a:r>
            <a:r>
              <a:rPr lang="en-US" altLang="zh-CN" dirty="0">
                <a:ea typeface="宋体" panose="02010600030101010101" pitchFamily="2" charset="-122"/>
                <a:sym typeface="Times New Roman" panose="02020603050405020304" pitchFamily="18" charset="0"/>
              </a:rPr>
              <a:t>MTTD</a:t>
            </a:r>
          </a:p>
        </p:txBody>
      </p:sp>
      <p:pic>
        <p:nvPicPr>
          <p:cNvPr id="2" name="图片 1">
            <a:extLst>
              <a:ext uri="{FF2B5EF4-FFF2-40B4-BE49-F238E27FC236}">
                <a16:creationId xmlns:a16="http://schemas.microsoft.com/office/drawing/2014/main" id="{06F680C0-08A1-5349-CB0A-9C276AB0DF08}"/>
              </a:ext>
            </a:extLst>
          </p:cNvPr>
          <p:cNvPicPr>
            <a:picLocks noChangeAspect="1"/>
          </p:cNvPicPr>
          <p:nvPr/>
        </p:nvPicPr>
        <p:blipFill>
          <a:blip r:embed="rId3"/>
          <a:srcRect/>
          <a:stretch/>
        </p:blipFill>
        <p:spPr>
          <a:xfrm>
            <a:off x="5985141" y="1900262"/>
            <a:ext cx="6206859" cy="2945161"/>
          </a:xfrm>
          <a:prstGeom prst="rect">
            <a:avLst/>
          </a:prstGeom>
        </p:spPr>
      </p:pic>
    </p:spTree>
    <p:extLst>
      <p:ext uri="{BB962C8B-B14F-4D97-AF65-F5344CB8AC3E}">
        <p14:creationId xmlns:p14="http://schemas.microsoft.com/office/powerpoint/2010/main" val="454052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784145" y="1"/>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2" name="矩形 11"/>
          <p:cNvSpPr/>
          <p:nvPr/>
        </p:nvSpPr>
        <p:spPr>
          <a:xfrm>
            <a:off x="9603951" y="0"/>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5" name="矩形 14"/>
          <p:cNvSpPr/>
          <p:nvPr/>
        </p:nvSpPr>
        <p:spPr>
          <a:xfrm>
            <a:off x="6231615" y="3059678"/>
            <a:ext cx="3687227" cy="132343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8000" b="1" i="0" u="none" strike="noStrike" kern="1200" cap="none" spc="300" normalizeH="0" baseline="0" noProof="0" dirty="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rPr>
              <a:t>谢 谢！</a:t>
            </a:r>
            <a:endParaRPr kumimoji="0" lang="en-US" sz="8000" b="1" i="0" u="none" strike="noStrike" kern="1200" cap="none" spc="300" normalizeH="0" baseline="0" noProof="0" dirty="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6" name="矩形 15"/>
          <p:cNvSpPr/>
          <p:nvPr/>
        </p:nvSpPr>
        <p:spPr>
          <a:xfrm>
            <a:off x="8784145" y="4611562"/>
            <a:ext cx="409903" cy="2249212"/>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7" name="矩形 16"/>
          <p:cNvSpPr/>
          <p:nvPr/>
        </p:nvSpPr>
        <p:spPr>
          <a:xfrm>
            <a:off x="9603951" y="4611561"/>
            <a:ext cx="409903" cy="22492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2" name="椭圆 1"/>
          <p:cNvSpPr/>
          <p:nvPr/>
        </p:nvSpPr>
        <p:spPr>
          <a:xfrm>
            <a:off x="6558237" y="5042352"/>
            <a:ext cx="312459" cy="312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19" name="椭圆 18"/>
          <p:cNvSpPr/>
          <p:nvPr/>
        </p:nvSpPr>
        <p:spPr>
          <a:xfrm>
            <a:off x="6558237" y="5499619"/>
            <a:ext cx="312459" cy="3124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mn-ea"/>
              <a:sym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2174463"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2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研究内容</a:t>
            </a:r>
            <a:endPar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749219FD-7A46-AF73-2A8B-D04810D9BC2B}"/>
              </a:ext>
            </a:extLst>
          </p:cNvPr>
          <p:cNvSpPr txBox="1"/>
          <p:nvPr/>
        </p:nvSpPr>
        <p:spPr>
          <a:xfrm>
            <a:off x="595420" y="1476414"/>
            <a:ext cx="10827925" cy="3902350"/>
          </a:xfrm>
          <a:prstGeom prst="rect">
            <a:avLst/>
          </a:prstGeom>
          <a:noFill/>
        </p:spPr>
        <p:txBody>
          <a:bodyPr wrap="square" rtlCol="0">
            <a:spAutoFit/>
          </a:bodyPr>
          <a:lstStyle/>
          <a:p>
            <a:pPr>
              <a:lnSpc>
                <a:spcPct val="150000"/>
              </a:lnSpc>
              <a:spcBef>
                <a:spcPts val="600"/>
              </a:spcBef>
            </a:pPr>
            <a:r>
              <a:rPr kumimoji="1" lang="zh-CN" altLang="en-US" dirty="0">
                <a:latin typeface="Times New Roman" panose="02020603050405020304" pitchFamily="18" charset="0"/>
                <a:ea typeface="宋体" panose="02010600030101010101" pitchFamily="2" charset="-122"/>
                <a:sym typeface="Times New Roman" panose="02020603050405020304" pitchFamily="18" charset="0"/>
              </a:rPr>
              <a:t>之前研究</a:t>
            </a:r>
            <a:endParaRPr kumimoji="1"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spcBef>
                <a:spcPts val="600"/>
              </a:spcBef>
              <a:buFont typeface="Wingdings" panose="05000000000000000000" pitchFamily="2" charset="2"/>
              <a:buChar char="p"/>
            </a:pPr>
            <a:r>
              <a:rPr kumimoji="1" lang="zh-CN" altLang="en-US" dirty="0">
                <a:latin typeface="Times New Roman" panose="02020603050405020304" pitchFamily="18" charset="0"/>
                <a:ea typeface="宋体" panose="02010600030101010101" pitchFamily="2" charset="-122"/>
                <a:sym typeface="Times New Roman" panose="02020603050405020304" pitchFamily="18" charset="0"/>
              </a:rPr>
              <a:t>基于链路的方法：不能很好地处理图结构数据和物流网络中的复杂相关性</a:t>
            </a:r>
            <a:endParaRPr kumimoji="1"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spcBef>
                <a:spcPts val="600"/>
              </a:spcBef>
              <a:buFont typeface="Wingdings" panose="05000000000000000000" pitchFamily="2" charset="2"/>
              <a:buChar char="p"/>
            </a:pPr>
            <a:r>
              <a:rPr kumimoji="1" lang="zh-CN" altLang="en-US" dirty="0">
                <a:latin typeface="Times New Roman" panose="02020603050405020304" pitchFamily="18" charset="0"/>
                <a:ea typeface="宋体" panose="02010600030101010101" pitchFamily="2" charset="-122"/>
                <a:sym typeface="Times New Roman" panose="02020603050405020304" pitchFamily="18" charset="0"/>
              </a:rPr>
              <a:t>公路网络中行程时间估算（</a:t>
            </a:r>
            <a:r>
              <a:rPr kumimoji="1" lang="en-US" altLang="zh-CN" dirty="0">
                <a:latin typeface="Times New Roman" panose="02020603050405020304" pitchFamily="18" charset="0"/>
                <a:ea typeface="宋体" panose="02010600030101010101" pitchFamily="2" charset="-122"/>
                <a:sym typeface="Times New Roman" panose="02020603050405020304" pitchFamily="18" charset="0"/>
              </a:rPr>
              <a:t>TTE</a:t>
            </a:r>
            <a:r>
              <a:rPr kumimoji="1" lang="zh-CN" altLang="en-US" dirty="0">
                <a:latin typeface="Times New Roman" panose="02020603050405020304" pitchFamily="18" charset="0"/>
                <a:ea typeface="宋体" panose="02010600030101010101" pitchFamily="2" charset="-122"/>
                <a:sym typeface="Times New Roman" panose="02020603050405020304" pitchFamily="18" charset="0"/>
              </a:rPr>
              <a:t>）：虽考虑到图结构数据但不能描述包裹的</a:t>
            </a:r>
            <a:r>
              <a:rPr kumimoji="1" lang="en-US" altLang="zh-CN" dirty="0">
                <a:latin typeface="Times New Roman" panose="02020603050405020304" pitchFamily="18" charset="0"/>
                <a:ea typeface="宋体" panose="02010600030101010101" pitchFamily="2" charset="-122"/>
                <a:sym typeface="Times New Roman" panose="02020603050405020304" pitchFamily="18" charset="0"/>
              </a:rPr>
              <a:t>MTTD</a:t>
            </a:r>
          </a:p>
          <a:p>
            <a:pPr marL="285750" indent="-285750">
              <a:lnSpc>
                <a:spcPct val="150000"/>
              </a:lnSpc>
              <a:spcBef>
                <a:spcPts val="600"/>
              </a:spcBef>
              <a:buFont typeface="Wingdings" panose="05000000000000000000" pitchFamily="2" charset="2"/>
              <a:buChar char="n"/>
            </a:pPr>
            <a:endParaRPr kumimoji="1"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spcBef>
                <a:spcPts val="600"/>
              </a:spcBef>
              <a:buFont typeface="Wingdings" panose="05000000000000000000" pitchFamily="2" charset="2"/>
              <a:buChar char="n"/>
            </a:pPr>
            <a:r>
              <a:rPr kumimoji="1" lang="zh-CN" altLang="en-US" dirty="0">
                <a:latin typeface="Times New Roman" panose="02020603050405020304" pitchFamily="18" charset="0"/>
                <a:ea typeface="宋体" panose="02010600030101010101" pitchFamily="2" charset="-122"/>
                <a:sym typeface="Times New Roman" panose="02020603050405020304" pitchFamily="18" charset="0"/>
              </a:rPr>
              <a:t>拓展基于图的</a:t>
            </a:r>
            <a:r>
              <a:rPr kumimoji="1" lang="en-US" altLang="zh-CN" dirty="0">
                <a:latin typeface="Times New Roman" panose="02020603050405020304" pitchFamily="18" charset="0"/>
                <a:ea typeface="宋体" panose="02010600030101010101" pitchFamily="2" charset="-122"/>
                <a:sym typeface="Times New Roman" panose="02020603050405020304" pitchFamily="18" charset="0"/>
              </a:rPr>
              <a:t>TTE</a:t>
            </a:r>
            <a:r>
              <a:rPr kumimoji="1" lang="zh-CN" altLang="en-US" dirty="0">
                <a:latin typeface="Times New Roman" panose="02020603050405020304" pitchFamily="18" charset="0"/>
                <a:ea typeface="宋体" panose="02010600030101010101" pitchFamily="2" charset="-122"/>
                <a:sym typeface="Times New Roman" panose="02020603050405020304" pitchFamily="18" charset="0"/>
              </a:rPr>
              <a:t>方法的功能：突破输出仅限期望值或单一分布的局限；</a:t>
            </a:r>
            <a:endParaRPr kumimoji="1"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spcBef>
                <a:spcPts val="600"/>
              </a:spcBef>
              <a:buFont typeface="Wingdings" panose="05000000000000000000" pitchFamily="2" charset="2"/>
              <a:buChar char="n"/>
            </a:pPr>
            <a:r>
              <a:rPr kumimoji="1" lang="zh-CN" altLang="en-US" b="1" dirty="0">
                <a:latin typeface="Times New Roman" panose="02020603050405020304" pitchFamily="18" charset="0"/>
                <a:ea typeface="宋体" panose="02010600030101010101" pitchFamily="2" charset="-122"/>
                <a:sym typeface="Times New Roman" panose="02020603050405020304" pitchFamily="18" charset="0"/>
              </a:rPr>
              <a:t>提出基于图的混合密度网络</a:t>
            </a:r>
            <a:r>
              <a:rPr kumimoji="1" lang="en-US" altLang="zh-CN" b="1" dirty="0" err="1">
                <a:latin typeface="Times New Roman" panose="02020603050405020304" pitchFamily="18" charset="0"/>
                <a:ea typeface="宋体" panose="02010600030101010101" pitchFamily="2" charset="-122"/>
                <a:sym typeface="Times New Roman" panose="02020603050405020304" pitchFamily="18" charset="0"/>
              </a:rPr>
              <a:t>GMDNet</a:t>
            </a:r>
            <a:r>
              <a:rPr kumimoji="1" lang="zh-CN" altLang="en-US" b="1" dirty="0">
                <a:latin typeface="Times New Roman" panose="02020603050405020304" pitchFamily="18" charset="0"/>
                <a:ea typeface="宋体" panose="02010600030101010101" pitchFamily="2" charset="-122"/>
                <a:sym typeface="Times New Roman" panose="02020603050405020304" pitchFamily="18" charset="0"/>
              </a:rPr>
              <a:t>用于预测包裹的</a:t>
            </a:r>
            <a:r>
              <a:rPr kumimoji="1" lang="en-US" altLang="zh-CN" b="1" dirty="0">
                <a:latin typeface="Times New Roman" panose="02020603050405020304" pitchFamily="18" charset="0"/>
                <a:ea typeface="宋体" panose="02010600030101010101" pitchFamily="2" charset="-122"/>
                <a:sym typeface="Times New Roman" panose="02020603050405020304" pitchFamily="18" charset="0"/>
              </a:rPr>
              <a:t>MTTD</a:t>
            </a:r>
            <a:r>
              <a:rPr kumimoji="1" lang="zh-CN" altLang="en-US" b="1" dirty="0">
                <a:latin typeface="Times New Roman" panose="02020603050405020304" pitchFamily="18" charset="0"/>
                <a:ea typeface="宋体" panose="02010600030101010101" pitchFamily="2" charset="-122"/>
                <a:sym typeface="Times New Roman" panose="02020603050405020304" pitchFamily="18" charset="0"/>
              </a:rPr>
              <a:t>：集成图神经网络和混合密度网络优点</a:t>
            </a:r>
            <a:r>
              <a:rPr kumimoji="1" lang="en-US" altLang="zh-CN" b="1" dirty="0">
                <a:latin typeface="Times New Roman" panose="02020603050405020304" pitchFamily="18" charset="0"/>
                <a:ea typeface="宋体" panose="02010600030101010101" pitchFamily="2" charset="-122"/>
                <a:sym typeface="Times New Roman" panose="02020603050405020304" pitchFamily="18" charset="0"/>
              </a:rPr>
              <a:t>+</a:t>
            </a:r>
          </a:p>
          <a:p>
            <a:pPr>
              <a:lnSpc>
                <a:spcPct val="150000"/>
              </a:lnSpc>
              <a:spcBef>
                <a:spcPts val="600"/>
              </a:spcBef>
            </a:pPr>
            <a:r>
              <a:rPr kumimoji="1" lang="zh-CN" altLang="en-US" b="1" dirty="0">
                <a:latin typeface="Times New Roman" panose="02020603050405020304" pitchFamily="18" charset="0"/>
                <a:ea typeface="宋体" panose="02010600030101010101" pitchFamily="2" charset="-122"/>
                <a:sym typeface="Times New Roman" panose="02020603050405020304" pitchFamily="18" charset="0"/>
              </a:rPr>
              <a:t>考虑物流网络的空间关联；训练采用期望最大化</a:t>
            </a:r>
            <a:r>
              <a:rPr kumimoji="1" lang="en-US" altLang="zh-CN" b="1" dirty="0">
                <a:latin typeface="Times New Roman" panose="02020603050405020304" pitchFamily="18" charset="0"/>
                <a:ea typeface="宋体" panose="02010600030101010101" pitchFamily="2" charset="-122"/>
                <a:sym typeface="Times New Roman" panose="02020603050405020304" pitchFamily="18" charset="0"/>
              </a:rPr>
              <a:t>EM</a:t>
            </a:r>
            <a:r>
              <a:rPr kumimoji="1" lang="zh-CN" altLang="en-US" b="1" dirty="0">
                <a:latin typeface="Times New Roman" panose="02020603050405020304" pitchFamily="18" charset="0"/>
                <a:ea typeface="宋体" panose="02010600030101010101" pitchFamily="2" charset="-122"/>
                <a:sym typeface="Times New Roman" panose="02020603050405020304" pitchFamily="18" charset="0"/>
              </a:rPr>
              <a:t>框架保证局部收敛，梯度下降更稳定</a:t>
            </a:r>
            <a:r>
              <a:rPr kumimoji="1" lang="zh-CN" altLang="en-US" dirty="0">
                <a:latin typeface="Times New Roman" panose="02020603050405020304" pitchFamily="18" charset="0"/>
                <a:ea typeface="宋体" panose="02010600030101010101" pitchFamily="2" charset="-122"/>
                <a:sym typeface="Times New Roman" panose="02020603050405020304" pitchFamily="18" charset="0"/>
              </a:rPr>
              <a:t>；</a:t>
            </a:r>
            <a:endParaRPr kumimoji="1"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spcBef>
                <a:spcPts val="600"/>
              </a:spcBef>
              <a:buFont typeface="Wingdings" panose="05000000000000000000" pitchFamily="2" charset="2"/>
              <a:buChar char="n"/>
            </a:pPr>
            <a:r>
              <a:rPr kumimoji="1" lang="en-US" altLang="zh-CN" dirty="0">
                <a:latin typeface="Times New Roman" panose="02020603050405020304" pitchFamily="18" charset="0"/>
                <a:ea typeface="宋体" panose="02010600030101010101" pitchFamily="2" charset="-122"/>
                <a:sym typeface="Times New Roman" panose="02020603050405020304" pitchFamily="18" charset="0"/>
              </a:rPr>
              <a:t> </a:t>
            </a:r>
            <a:r>
              <a:rPr kumimoji="1" lang="zh-CN" altLang="en-US" dirty="0">
                <a:latin typeface="Times New Roman" panose="02020603050405020304" pitchFamily="18" charset="0"/>
                <a:ea typeface="宋体" panose="02010600030101010101" pitchFamily="2" charset="-122"/>
                <a:sym typeface="Times New Roman" panose="02020603050405020304" pitchFamily="18" charset="0"/>
              </a:rPr>
              <a:t>两个真实物流数据集上实验，证明</a:t>
            </a:r>
            <a:r>
              <a:rPr kumimoji="1" lang="en-US" altLang="zh-CN" dirty="0" err="1">
                <a:latin typeface="Times New Roman" panose="02020603050405020304" pitchFamily="18" charset="0"/>
                <a:ea typeface="宋体" panose="02010600030101010101" pitchFamily="2" charset="-122"/>
                <a:sym typeface="Times New Roman" panose="02020603050405020304" pitchFamily="18" charset="0"/>
              </a:rPr>
              <a:t>GMDNet</a:t>
            </a:r>
            <a:r>
              <a:rPr kumimoji="1" lang="zh-CN" altLang="en-US" dirty="0">
                <a:latin typeface="Times New Roman" panose="02020603050405020304" pitchFamily="18" charset="0"/>
                <a:ea typeface="宋体" panose="02010600030101010101" pitchFamily="2" charset="-122"/>
                <a:sym typeface="Times New Roman" panose="02020603050405020304" pitchFamily="18" charset="0"/>
              </a:rPr>
              <a:t>性能优越； </a:t>
            </a:r>
            <a:endParaRPr kumimoji="1"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344252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39" y="285770"/>
            <a:ext cx="12174463"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3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相关研究</a:t>
            </a:r>
            <a:endParaRPr lang="en-US" altLang="zh-CN" sz="260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 name="矩形 3"/>
          <p:cNvSpPr/>
          <p:nvPr/>
        </p:nvSpPr>
        <p:spPr>
          <a:xfrm>
            <a:off x="194712" y="1039326"/>
            <a:ext cx="11997288" cy="5250733"/>
          </a:xfrm>
          <a:prstGeom prst="rect">
            <a:avLst/>
          </a:prstGeom>
        </p:spPr>
        <p:txBody>
          <a:bodyPr wrap="square">
            <a:spAutoFit/>
          </a:bodyPr>
          <a:lstStyle/>
          <a:p>
            <a:pPr marL="342900" indent="-342900">
              <a:lnSpc>
                <a:spcPct val="13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行程时间估算</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TTE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基于路段的方法：效率高但无法纳入路线的上下文信息（例：交叉路口延误）；</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基于路线的方法</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RNN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的方法：利用各种特征学习行程时间</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基于图神经网络的方法：捕捉网络中的时空依赖性</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上述方法的缺点：输出仅限预期值或单峰分布</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342900" indent="-342900">
              <a:lnSpc>
                <a:spcPct val="13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行程时间分布</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：基于高斯马尔科夫随机场：计算路径的行程时间分布</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学习行程时间均值的模型：建立方差与均值之间的关系推导行程时间分布</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深度生成模型：通过实时交通状况学习行程时间分布</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基于深度图学习和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GAN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：以分布形式估计行程时间</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上述方法的缺点：没有探讨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MTTD</a:t>
            </a:r>
          </a:p>
          <a:p>
            <a:pPr marL="342900" indent="-342900">
              <a:lnSpc>
                <a:spcPct val="130000"/>
              </a:lnSpc>
              <a:buFont typeface="Wingdings" panose="05000000000000000000" pitchFamily="2" charset="2"/>
              <a:buChar char="n"/>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多峰行程时间分布</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MTTD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：基于高斯混合模型和马尔科夫链模型估计路网中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MTTD</a:t>
            </a:r>
          </a:p>
          <a:p>
            <a:pPr>
              <a:lnSpc>
                <a:spcPct val="130000"/>
              </a:lnSpc>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GAN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估计路网中</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MTTD</a:t>
            </a:r>
          </a:p>
          <a:p>
            <a:pPr>
              <a:lnSpc>
                <a:spcPct val="13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上述方法的缺点：通过链路对行程时间建模估计</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MTTD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而不考虑整个网络的拓扑结构。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p>
        </p:txBody>
      </p:sp>
      <p:sp>
        <p:nvSpPr>
          <p:cNvPr id="3" name="下箭头 8">
            <a:extLst>
              <a:ext uri="{FF2B5EF4-FFF2-40B4-BE49-F238E27FC236}">
                <a16:creationId xmlns:a16="http://schemas.microsoft.com/office/drawing/2014/main" id="{EEBF1059-06B2-DA1F-9E79-4E954E0C485C}"/>
              </a:ext>
            </a:extLst>
          </p:cNvPr>
          <p:cNvSpPr/>
          <p:nvPr/>
        </p:nvSpPr>
        <p:spPr>
          <a:xfrm rot="16200000">
            <a:off x="8410397" y="1901848"/>
            <a:ext cx="409361" cy="441960"/>
          </a:xfrm>
          <a:prstGeom prst="downArrow">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矩形 10">
            <a:extLst>
              <a:ext uri="{FF2B5EF4-FFF2-40B4-BE49-F238E27FC236}">
                <a16:creationId xmlns:a16="http://schemas.microsoft.com/office/drawing/2014/main" id="{27DF94C6-F218-FAB1-080D-572856F7EF7C}"/>
              </a:ext>
            </a:extLst>
          </p:cNvPr>
          <p:cNvSpPr/>
          <p:nvPr/>
        </p:nvSpPr>
        <p:spPr>
          <a:xfrm>
            <a:off x="9005850" y="1619935"/>
            <a:ext cx="2656496" cy="1000980"/>
          </a:xfrm>
          <a:prstGeom prst="rect">
            <a:avLst/>
          </a:prstGeom>
        </p:spPr>
        <p:txBody>
          <a:bodyPr wrap="none">
            <a:spAutoFit/>
          </a:bodyPr>
          <a:lstStyle/>
          <a:p>
            <a:pPr>
              <a:lnSpc>
                <a:spcPct val="130000"/>
              </a:lnSpc>
            </a:pPr>
            <a:r>
              <a:rPr lang="zh-CN" altLang="en-US"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拓展基于图的</a:t>
            </a:r>
            <a:r>
              <a:rPr lang="en-US" altLang="zh-CN"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TTE</a:t>
            </a:r>
          </a:p>
          <a:p>
            <a:pPr>
              <a:lnSpc>
                <a:spcPct val="130000"/>
              </a:lnSpc>
            </a:pPr>
            <a:r>
              <a:rPr lang="zh-CN" altLang="en-US"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方法的功能</a:t>
            </a:r>
            <a:endParaRPr lang="zh-CN" altLang="en-US" sz="2400" b="1" dirty="0">
              <a:solidFill>
                <a:srgbClr val="2D84A9"/>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下箭头 8">
            <a:extLst>
              <a:ext uri="{FF2B5EF4-FFF2-40B4-BE49-F238E27FC236}">
                <a16:creationId xmlns:a16="http://schemas.microsoft.com/office/drawing/2014/main" id="{663085B1-5D52-B33A-409D-0D1412BABC4F}"/>
              </a:ext>
            </a:extLst>
          </p:cNvPr>
          <p:cNvSpPr/>
          <p:nvPr/>
        </p:nvSpPr>
        <p:spPr>
          <a:xfrm rot="16200000">
            <a:off x="8410398" y="4546446"/>
            <a:ext cx="409361" cy="441960"/>
          </a:xfrm>
          <a:prstGeom prst="downArrow">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矩形 12">
            <a:extLst>
              <a:ext uri="{FF2B5EF4-FFF2-40B4-BE49-F238E27FC236}">
                <a16:creationId xmlns:a16="http://schemas.microsoft.com/office/drawing/2014/main" id="{345502D5-3028-E1A1-9DC5-A422CC7C8309}"/>
              </a:ext>
            </a:extLst>
          </p:cNvPr>
          <p:cNvSpPr/>
          <p:nvPr/>
        </p:nvSpPr>
        <p:spPr>
          <a:xfrm>
            <a:off x="8929568" y="4134667"/>
            <a:ext cx="3262432" cy="1005788"/>
          </a:xfrm>
          <a:prstGeom prst="rect">
            <a:avLst/>
          </a:prstGeom>
        </p:spPr>
        <p:txBody>
          <a:bodyPr wrap="none">
            <a:spAutoFit/>
          </a:bodyPr>
          <a:lstStyle/>
          <a:p>
            <a:pPr>
              <a:lnSpc>
                <a:spcPct val="130000"/>
              </a:lnSpc>
            </a:pPr>
            <a:r>
              <a:rPr lang="zh-CN" altLang="en-US"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基于图的混合密度网络</a:t>
            </a:r>
            <a:endParaRPr lang="en-US" altLang="zh-CN"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30000"/>
              </a:lnSpc>
            </a:pPr>
            <a:r>
              <a:rPr lang="en-US" altLang="zh-CN"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2400" b="1" dirty="0">
                <a:solidFill>
                  <a:srgbClr val="2D84A9"/>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利用空间关联</a:t>
            </a:r>
            <a:endParaRPr lang="zh-CN" altLang="en-US" sz="2400" b="1" dirty="0">
              <a:solidFill>
                <a:srgbClr val="2D84A9"/>
              </a:solidFill>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54955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44870"/>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11" name="文本框 10"/>
          <p:cNvSpPr txBox="1"/>
          <p:nvPr/>
        </p:nvSpPr>
        <p:spPr>
          <a:xfrm>
            <a:off x="1190840" y="296655"/>
            <a:ext cx="6331190"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4 </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相关定义</a:t>
            </a:r>
            <a:endParaRPr lang="en-US" altLang="zh-CN" sz="26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 name="文本框 3"/>
          <p:cNvSpPr txBox="1"/>
          <p:nvPr/>
        </p:nvSpPr>
        <p:spPr>
          <a:xfrm>
            <a:off x="389424" y="1434920"/>
            <a:ext cx="11298485" cy="985013"/>
          </a:xfrm>
          <a:prstGeom prst="rect">
            <a:avLst/>
          </a:prstGeom>
          <a:solidFill>
            <a:schemeClr val="bg1">
              <a:lumMod val="95000"/>
            </a:schemeClr>
          </a:solidFill>
        </p:spPr>
        <p:txBody>
          <a:bodyPr wrap="square" rtlCol="0">
            <a:spAutoFit/>
          </a:bodyPr>
          <a:lstStyle/>
          <a:p>
            <a:pPr>
              <a:lnSpc>
                <a:spcPct val="11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定义</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物流网络</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本质为有向图，                                                   每个节点对应一个物流实体（如商店、运转中心），</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是边的集合，               和                    分别是节点和边的特征，                为相邻矩阵。</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0" name="文本框 9">
            <a:extLst>
              <a:ext uri="{FF2B5EF4-FFF2-40B4-BE49-F238E27FC236}">
                <a16:creationId xmlns:a16="http://schemas.microsoft.com/office/drawing/2014/main" id="{F3C7A6D3-7455-EAB5-E45E-0D5787A9F50D}"/>
              </a:ext>
            </a:extLst>
          </p:cNvPr>
          <p:cNvSpPr txBox="1"/>
          <p:nvPr/>
        </p:nvSpPr>
        <p:spPr>
          <a:xfrm>
            <a:off x="348436" y="2760643"/>
            <a:ext cx="11298485" cy="680314"/>
          </a:xfrm>
          <a:prstGeom prst="rect">
            <a:avLst/>
          </a:prstGeom>
          <a:solidFill>
            <a:schemeClr val="bg1">
              <a:lumMod val="95000"/>
            </a:schemeClr>
          </a:solidFill>
        </p:spPr>
        <p:txBody>
          <a:bodyPr wrap="square" rtlCol="0">
            <a:spAutoFit/>
          </a:bodyPr>
          <a:lstStyle/>
          <a:p>
            <a:pPr>
              <a:lnSpc>
                <a:spcPct val="11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定义</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路径</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元组                表示，              是路径中的边序列，        是</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中与路径相关的特征。</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19" name="对象 18">
            <a:extLst>
              <a:ext uri="{FF2B5EF4-FFF2-40B4-BE49-F238E27FC236}">
                <a16:creationId xmlns:a16="http://schemas.microsoft.com/office/drawing/2014/main" id="{0BDFC6A9-8063-2F52-B2DC-9C59398F954C}"/>
              </a:ext>
            </a:extLst>
          </p:cNvPr>
          <p:cNvGraphicFramePr>
            <a:graphicFrameLocks noChangeAspect="1"/>
          </p:cNvGraphicFramePr>
          <p:nvPr>
            <p:extLst>
              <p:ext uri="{D42A27DB-BD31-4B8C-83A1-F6EECF244321}">
                <p14:modId xmlns:p14="http://schemas.microsoft.com/office/powerpoint/2010/main" val="1066491800"/>
              </p:ext>
            </p:extLst>
          </p:nvPr>
        </p:nvGraphicFramePr>
        <p:xfrm>
          <a:off x="1978925" y="1775630"/>
          <a:ext cx="1678675" cy="338963"/>
        </p:xfrm>
        <a:graphic>
          <a:graphicData uri="http://schemas.openxmlformats.org/presentationml/2006/ole">
            <mc:AlternateContent xmlns:mc="http://schemas.openxmlformats.org/markup-compatibility/2006">
              <mc:Choice xmlns:v="urn:schemas-microsoft-com:vml" Requires="v">
                <p:oleObj name="Equation" r:id="rId3" imgW="990170" imgH="203112" progId="Equation.DSMT4">
                  <p:embed/>
                </p:oleObj>
              </mc:Choice>
              <mc:Fallback>
                <p:oleObj name="Equation" r:id="rId3" imgW="990170" imgH="203112"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8925" y="1775630"/>
                        <a:ext cx="1678675" cy="338963"/>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BB8E4B2B-E491-3D23-839A-E412F59C93EE}"/>
              </a:ext>
            </a:extLst>
          </p:cNvPr>
          <p:cNvGraphicFramePr>
            <a:graphicFrameLocks noChangeAspect="1"/>
          </p:cNvGraphicFramePr>
          <p:nvPr>
            <p:extLst>
              <p:ext uri="{D42A27DB-BD31-4B8C-83A1-F6EECF244321}">
                <p14:modId xmlns:p14="http://schemas.microsoft.com/office/powerpoint/2010/main" val="3358586546"/>
              </p:ext>
            </p:extLst>
          </p:nvPr>
        </p:nvGraphicFramePr>
        <p:xfrm>
          <a:off x="3643952" y="1771693"/>
          <a:ext cx="1285877" cy="342900"/>
        </p:xfrm>
        <a:graphic>
          <a:graphicData uri="http://schemas.openxmlformats.org/presentationml/2006/ole">
            <mc:AlternateContent xmlns:mc="http://schemas.openxmlformats.org/markup-compatibility/2006">
              <mc:Choice xmlns:v="urn:schemas-microsoft-com:vml" Requires="v">
                <p:oleObj name="Equation" r:id="rId5" imgW="850900" imgH="228600" progId="Equation.DSMT4">
                  <p:embed/>
                </p:oleObj>
              </mc:Choice>
              <mc:Fallback>
                <p:oleObj name="Equation" r:id="rId5" imgW="850900" imgH="2286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3952" y="1771693"/>
                        <a:ext cx="1285877" cy="342900"/>
                      </a:xfrm>
                      <a:prstGeom prst="rect">
                        <a:avLst/>
                      </a:prstGeom>
                      <a:noFill/>
                    </p:spPr>
                  </p:pic>
                </p:oleObj>
              </mc:Fallback>
            </mc:AlternateContent>
          </a:graphicData>
        </a:graphic>
      </p:graphicFrame>
      <p:sp>
        <p:nvSpPr>
          <p:cNvPr id="24" name="Rectangle 16">
            <a:extLst>
              <a:ext uri="{FF2B5EF4-FFF2-40B4-BE49-F238E27FC236}">
                <a16:creationId xmlns:a16="http://schemas.microsoft.com/office/drawing/2014/main" id="{28D88ABC-421E-2DEF-B2B0-75B8BD75A4C9}"/>
              </a:ext>
            </a:extLst>
          </p:cNvPr>
          <p:cNvSpPr>
            <a:spLocks noChangeArrowheads="1"/>
          </p:cNvSpPr>
          <p:nvPr/>
        </p:nvSpPr>
        <p:spPr bwMode="auto">
          <a:xfrm>
            <a:off x="460968" y="199567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5" name="对象 24">
            <a:extLst>
              <a:ext uri="{FF2B5EF4-FFF2-40B4-BE49-F238E27FC236}">
                <a16:creationId xmlns:a16="http://schemas.microsoft.com/office/drawing/2014/main" id="{81477F7B-B195-9CD0-3009-01EC76EC0AB5}"/>
              </a:ext>
            </a:extLst>
          </p:cNvPr>
          <p:cNvGraphicFramePr>
            <a:graphicFrameLocks noChangeAspect="1"/>
          </p:cNvGraphicFramePr>
          <p:nvPr>
            <p:extLst>
              <p:ext uri="{D42A27DB-BD31-4B8C-83A1-F6EECF244321}">
                <p14:modId xmlns:p14="http://schemas.microsoft.com/office/powerpoint/2010/main" val="2140808180"/>
              </p:ext>
            </p:extLst>
          </p:nvPr>
        </p:nvGraphicFramePr>
        <p:xfrm>
          <a:off x="403071" y="2073649"/>
          <a:ext cx="1692685" cy="384701"/>
        </p:xfrm>
        <a:graphic>
          <a:graphicData uri="http://schemas.openxmlformats.org/presentationml/2006/ole">
            <mc:AlternateContent xmlns:mc="http://schemas.openxmlformats.org/markup-compatibility/2006">
              <mc:Choice xmlns:v="urn:schemas-microsoft-com:vml" Requires="v">
                <p:oleObj name="Equation" r:id="rId7" imgW="1054100" imgH="241300" progId="Equation.DSMT4">
                  <p:embed/>
                </p:oleObj>
              </mc:Choice>
              <mc:Fallback>
                <p:oleObj name="Equation" r:id="rId7" imgW="1054100" imgH="2413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071" y="2073649"/>
                        <a:ext cx="1692685" cy="384701"/>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3E1931FC-9B04-7ECA-7390-3B1BF4AC5B68}"/>
              </a:ext>
            </a:extLst>
          </p:cNvPr>
          <p:cNvGraphicFramePr>
            <a:graphicFrameLocks noChangeAspect="1"/>
          </p:cNvGraphicFramePr>
          <p:nvPr>
            <p:extLst>
              <p:ext uri="{D42A27DB-BD31-4B8C-83A1-F6EECF244321}">
                <p14:modId xmlns:p14="http://schemas.microsoft.com/office/powerpoint/2010/main" val="1121989579"/>
              </p:ext>
            </p:extLst>
          </p:nvPr>
        </p:nvGraphicFramePr>
        <p:xfrm>
          <a:off x="3318523" y="2091583"/>
          <a:ext cx="942023" cy="273050"/>
        </p:xfrm>
        <a:graphic>
          <a:graphicData uri="http://schemas.openxmlformats.org/presentationml/2006/ole">
            <mc:AlternateContent xmlns:mc="http://schemas.openxmlformats.org/markup-compatibility/2006">
              <mc:Choice xmlns:v="urn:schemas-microsoft-com:vml" Requires="v">
                <p:oleObj name="Equation" r:id="rId9" imgW="647700" imgH="190500" progId="Equation.DSMT4">
                  <p:embed/>
                </p:oleObj>
              </mc:Choice>
              <mc:Fallback>
                <p:oleObj name="Equation" r:id="rId9" imgW="647700" imgH="1905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8523" y="2091583"/>
                        <a:ext cx="942023" cy="273050"/>
                      </a:xfrm>
                      <a:prstGeom prst="rect">
                        <a:avLst/>
                      </a:prstGeom>
                      <a:noFill/>
                    </p:spPr>
                  </p:pic>
                </p:oleObj>
              </mc:Fallback>
            </mc:AlternateContent>
          </a:graphicData>
        </a:graphic>
      </p:graphicFrame>
      <p:graphicFrame>
        <p:nvGraphicFramePr>
          <p:cNvPr id="31" name="对象 30">
            <a:extLst>
              <a:ext uri="{FF2B5EF4-FFF2-40B4-BE49-F238E27FC236}">
                <a16:creationId xmlns:a16="http://schemas.microsoft.com/office/drawing/2014/main" id="{5116EB7F-1541-11D9-19F6-8801E223C0DF}"/>
              </a:ext>
            </a:extLst>
          </p:cNvPr>
          <p:cNvGraphicFramePr>
            <a:graphicFrameLocks noChangeAspect="1"/>
          </p:cNvGraphicFramePr>
          <p:nvPr>
            <p:extLst>
              <p:ext uri="{D42A27DB-BD31-4B8C-83A1-F6EECF244321}">
                <p14:modId xmlns:p14="http://schemas.microsoft.com/office/powerpoint/2010/main" val="2248538651"/>
              </p:ext>
            </p:extLst>
          </p:nvPr>
        </p:nvGraphicFramePr>
        <p:xfrm>
          <a:off x="4585975" y="2091583"/>
          <a:ext cx="1078548" cy="273050"/>
        </p:xfrm>
        <a:graphic>
          <a:graphicData uri="http://schemas.openxmlformats.org/presentationml/2006/ole">
            <mc:AlternateContent xmlns:mc="http://schemas.openxmlformats.org/markup-compatibility/2006">
              <mc:Choice xmlns:v="urn:schemas-microsoft-com:vml" Requires="v">
                <p:oleObj name="Equation" r:id="rId11" imgW="749300" imgH="190500" progId="Equation.DSMT4">
                  <p:embed/>
                </p:oleObj>
              </mc:Choice>
              <mc:Fallback>
                <p:oleObj name="Equation" r:id="rId11" imgW="749300" imgH="1905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85975" y="2091583"/>
                        <a:ext cx="1078548" cy="273050"/>
                      </a:xfrm>
                      <a:prstGeom prst="rect">
                        <a:avLst/>
                      </a:prstGeom>
                      <a:noFill/>
                    </p:spPr>
                  </p:pic>
                </p:oleObj>
              </mc:Fallback>
            </mc:AlternateContent>
          </a:graphicData>
        </a:graphic>
      </p:graphicFrame>
      <p:graphicFrame>
        <p:nvGraphicFramePr>
          <p:cNvPr id="43" name="对象 42">
            <a:extLst>
              <a:ext uri="{FF2B5EF4-FFF2-40B4-BE49-F238E27FC236}">
                <a16:creationId xmlns:a16="http://schemas.microsoft.com/office/drawing/2014/main" id="{E93E04E8-EACE-8AFC-51B8-5DB9D206984F}"/>
              </a:ext>
            </a:extLst>
          </p:cNvPr>
          <p:cNvGraphicFramePr>
            <a:graphicFrameLocks noChangeAspect="1"/>
          </p:cNvGraphicFramePr>
          <p:nvPr>
            <p:extLst>
              <p:ext uri="{D42A27DB-BD31-4B8C-83A1-F6EECF244321}">
                <p14:modId xmlns:p14="http://schemas.microsoft.com/office/powerpoint/2010/main" val="4228275486"/>
              </p:ext>
            </p:extLst>
          </p:nvPr>
        </p:nvGraphicFramePr>
        <p:xfrm>
          <a:off x="8162888" y="2019924"/>
          <a:ext cx="1026656" cy="320830"/>
        </p:xfrm>
        <a:graphic>
          <a:graphicData uri="http://schemas.openxmlformats.org/presentationml/2006/ole">
            <mc:AlternateContent xmlns:mc="http://schemas.openxmlformats.org/markup-compatibility/2006">
              <mc:Choice xmlns:v="urn:schemas-microsoft-com:vml" Requires="v">
                <p:oleObj name="Equation" r:id="rId13" imgW="609336" imgH="190417" progId="Equation.DSMT4">
                  <p:embed/>
                </p:oleObj>
              </mc:Choice>
              <mc:Fallback>
                <p:oleObj name="Equation" r:id="rId13" imgW="609336" imgH="190417" progId="Equation.DSMT4">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2888" y="2019924"/>
                        <a:ext cx="1026656" cy="320830"/>
                      </a:xfrm>
                      <a:prstGeom prst="rect">
                        <a:avLst/>
                      </a:prstGeom>
                      <a:noFill/>
                    </p:spPr>
                  </p:pic>
                </p:oleObj>
              </mc:Fallback>
            </mc:AlternateContent>
          </a:graphicData>
        </a:graphic>
      </p:graphicFrame>
      <p:sp>
        <p:nvSpPr>
          <p:cNvPr id="46" name="Rectangle 36">
            <a:extLst>
              <a:ext uri="{FF2B5EF4-FFF2-40B4-BE49-F238E27FC236}">
                <a16:creationId xmlns:a16="http://schemas.microsoft.com/office/drawing/2014/main" id="{493BB8D4-63F6-2725-1F89-F8B7A34CCA37}"/>
              </a:ext>
            </a:extLst>
          </p:cNvPr>
          <p:cNvSpPr>
            <a:spLocks noChangeArrowheads="1"/>
          </p:cNvSpPr>
          <p:nvPr/>
        </p:nvSpPr>
        <p:spPr bwMode="auto">
          <a:xfrm>
            <a:off x="0" y="-17378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47" name="对象 46">
            <a:extLst>
              <a:ext uri="{FF2B5EF4-FFF2-40B4-BE49-F238E27FC236}">
                <a16:creationId xmlns:a16="http://schemas.microsoft.com/office/drawing/2014/main" id="{51E08204-EE4E-AA16-97FE-6BE3B2ACABB2}"/>
              </a:ext>
            </a:extLst>
          </p:cNvPr>
          <p:cNvGraphicFramePr>
            <a:graphicFrameLocks noChangeAspect="1"/>
          </p:cNvGraphicFramePr>
          <p:nvPr>
            <p:extLst>
              <p:ext uri="{D42A27DB-BD31-4B8C-83A1-F6EECF244321}">
                <p14:modId xmlns:p14="http://schemas.microsoft.com/office/powerpoint/2010/main" val="3219373400"/>
              </p:ext>
            </p:extLst>
          </p:nvPr>
        </p:nvGraphicFramePr>
        <p:xfrm>
          <a:off x="930325" y="3118044"/>
          <a:ext cx="812750" cy="266873"/>
        </p:xfrm>
        <a:graphic>
          <a:graphicData uri="http://schemas.openxmlformats.org/presentationml/2006/ole">
            <mc:AlternateContent xmlns:mc="http://schemas.openxmlformats.org/markup-compatibility/2006">
              <mc:Choice xmlns:v="urn:schemas-microsoft-com:vml" Requires="v">
                <p:oleObj name="Equation" r:id="rId15" imgW="634680" imgH="203040" progId="Equation.DSMT4">
                  <p:embed/>
                </p:oleObj>
              </mc:Choice>
              <mc:Fallback>
                <p:oleObj name="Equation" r:id="rId15" imgW="634680" imgH="203040" progId="Equation.DSMT4">
                  <p:embed/>
                  <p:pic>
                    <p:nvPicPr>
                      <p:cNvPr id="0" name="Object 35"/>
                      <p:cNvPicPr>
                        <a:picLocks noChangeAspect="1" noChangeArrowheads="1"/>
                      </p:cNvPicPr>
                      <p:nvPr/>
                    </p:nvPicPr>
                    <p:blipFill>
                      <a:blip r:embed="rId16"/>
                      <a:srcRect/>
                      <a:stretch>
                        <a:fillRect/>
                      </a:stretch>
                    </p:blipFill>
                    <p:spPr bwMode="auto">
                      <a:xfrm>
                        <a:off x="930325" y="3118044"/>
                        <a:ext cx="812750" cy="266873"/>
                      </a:xfrm>
                      <a:prstGeom prst="rect">
                        <a:avLst/>
                      </a:prstGeom>
                      <a:noFill/>
                    </p:spPr>
                  </p:pic>
                </p:oleObj>
              </mc:Fallback>
            </mc:AlternateContent>
          </a:graphicData>
        </a:graphic>
      </p:graphicFrame>
      <p:graphicFrame>
        <p:nvGraphicFramePr>
          <p:cNvPr id="51" name="对象 50">
            <a:extLst>
              <a:ext uri="{FF2B5EF4-FFF2-40B4-BE49-F238E27FC236}">
                <a16:creationId xmlns:a16="http://schemas.microsoft.com/office/drawing/2014/main" id="{9A78C8D1-B1FF-07F3-4B48-78B1A994FA87}"/>
              </a:ext>
            </a:extLst>
          </p:cNvPr>
          <p:cNvGraphicFramePr>
            <a:graphicFrameLocks noChangeAspect="1"/>
          </p:cNvGraphicFramePr>
          <p:nvPr>
            <p:extLst>
              <p:ext uri="{D42A27DB-BD31-4B8C-83A1-F6EECF244321}">
                <p14:modId xmlns:p14="http://schemas.microsoft.com/office/powerpoint/2010/main" val="3839122547"/>
              </p:ext>
            </p:extLst>
          </p:nvPr>
        </p:nvGraphicFramePr>
        <p:xfrm>
          <a:off x="2329831" y="3117288"/>
          <a:ext cx="911813" cy="266872"/>
        </p:xfrm>
        <a:graphic>
          <a:graphicData uri="http://schemas.openxmlformats.org/presentationml/2006/ole">
            <mc:AlternateContent xmlns:mc="http://schemas.openxmlformats.org/markup-compatibility/2006">
              <mc:Choice xmlns:v="urn:schemas-microsoft-com:vml" Requires="v">
                <p:oleObj name="Equation" r:id="rId17" imgW="787400" imgH="228600" progId="Equation.DSMT4">
                  <p:embed/>
                </p:oleObj>
              </mc:Choice>
              <mc:Fallback>
                <p:oleObj name="Equation" r:id="rId17" imgW="787400" imgH="228600" progId="Equation.DSMT4">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29831" y="3117288"/>
                        <a:ext cx="911813" cy="266872"/>
                      </a:xfrm>
                      <a:prstGeom prst="rect">
                        <a:avLst/>
                      </a:prstGeom>
                      <a:noFill/>
                    </p:spPr>
                  </p:pic>
                </p:oleObj>
              </mc:Fallback>
            </mc:AlternateContent>
          </a:graphicData>
        </a:graphic>
      </p:graphicFrame>
      <p:sp>
        <p:nvSpPr>
          <p:cNvPr id="52" name="Rectangle 42">
            <a:extLst>
              <a:ext uri="{FF2B5EF4-FFF2-40B4-BE49-F238E27FC236}">
                <a16:creationId xmlns:a16="http://schemas.microsoft.com/office/drawing/2014/main" id="{97EEA00B-F9CD-ECB2-49F2-8C85D4A12E1C}"/>
              </a:ext>
            </a:extLst>
          </p:cNvPr>
          <p:cNvSpPr>
            <a:spLocks noChangeArrowheads="1"/>
          </p:cNvSpPr>
          <p:nvPr/>
        </p:nvSpPr>
        <p:spPr bwMode="auto">
          <a:xfrm>
            <a:off x="0" y="-17378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53" name="对象 52">
            <a:extLst>
              <a:ext uri="{FF2B5EF4-FFF2-40B4-BE49-F238E27FC236}">
                <a16:creationId xmlns:a16="http://schemas.microsoft.com/office/drawing/2014/main" id="{7DECFCE3-0FC2-BF42-6B78-2E8687CC7C3A}"/>
              </a:ext>
            </a:extLst>
          </p:cNvPr>
          <p:cNvGraphicFramePr>
            <a:graphicFrameLocks noChangeAspect="1"/>
          </p:cNvGraphicFramePr>
          <p:nvPr>
            <p:extLst>
              <p:ext uri="{D42A27DB-BD31-4B8C-83A1-F6EECF244321}">
                <p14:modId xmlns:p14="http://schemas.microsoft.com/office/powerpoint/2010/main" val="3671048047"/>
              </p:ext>
            </p:extLst>
          </p:nvPr>
        </p:nvGraphicFramePr>
        <p:xfrm>
          <a:off x="5223037" y="3117760"/>
          <a:ext cx="577688" cy="262585"/>
        </p:xfrm>
        <a:graphic>
          <a:graphicData uri="http://schemas.openxmlformats.org/presentationml/2006/ole">
            <mc:AlternateContent xmlns:mc="http://schemas.openxmlformats.org/markup-compatibility/2006">
              <mc:Choice xmlns:v="urn:schemas-microsoft-com:vml" Requires="v">
                <p:oleObj name="Equation" r:id="rId19" imgW="520474" imgH="241195" progId="Equation.DSMT4">
                  <p:embed/>
                </p:oleObj>
              </mc:Choice>
              <mc:Fallback>
                <p:oleObj name="Equation" r:id="rId19" imgW="520474" imgH="241195" progId="Equation.DSMT4">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23037" y="3117760"/>
                        <a:ext cx="577688" cy="262585"/>
                      </a:xfrm>
                      <a:prstGeom prst="rect">
                        <a:avLst/>
                      </a:prstGeom>
                      <a:noFill/>
                    </p:spPr>
                  </p:pic>
                </p:oleObj>
              </mc:Fallback>
            </mc:AlternateContent>
          </a:graphicData>
        </a:graphic>
      </p:graphicFrame>
      <p:sp>
        <p:nvSpPr>
          <p:cNvPr id="54" name="文本框 53">
            <a:extLst>
              <a:ext uri="{FF2B5EF4-FFF2-40B4-BE49-F238E27FC236}">
                <a16:creationId xmlns:a16="http://schemas.microsoft.com/office/drawing/2014/main" id="{01020C69-49F0-1E84-B188-B5F4678C454A}"/>
              </a:ext>
            </a:extLst>
          </p:cNvPr>
          <p:cNvSpPr txBox="1"/>
          <p:nvPr/>
        </p:nvSpPr>
        <p:spPr>
          <a:xfrm>
            <a:off x="371795" y="3798154"/>
            <a:ext cx="11275126" cy="985013"/>
          </a:xfrm>
          <a:prstGeom prst="rect">
            <a:avLst/>
          </a:prstGeom>
          <a:solidFill>
            <a:schemeClr val="bg1">
              <a:lumMod val="95000"/>
            </a:schemeClr>
          </a:solidFill>
        </p:spPr>
        <p:txBody>
          <a:bodyPr wrap="square" rtlCol="0">
            <a:spAutoFit/>
          </a:bodyPr>
          <a:lstStyle/>
          <a:p>
            <a:pPr>
              <a:lnSpc>
                <a:spcPct val="11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问题陈述</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给定物流网络      和包裹在请求时间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的路线     ，我们的目标是预测包裹的行程时间分布</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ct val="11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    给定</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的实际行程时间（即标签）。</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80" name="对象 79">
            <a:extLst>
              <a:ext uri="{FF2B5EF4-FFF2-40B4-BE49-F238E27FC236}">
                <a16:creationId xmlns:a16="http://schemas.microsoft.com/office/drawing/2014/main" id="{9BA1EF50-F94B-FA97-9410-A5C5F6BC2779}"/>
              </a:ext>
            </a:extLst>
          </p:cNvPr>
          <p:cNvGraphicFramePr>
            <a:graphicFrameLocks noChangeAspect="1"/>
          </p:cNvGraphicFramePr>
          <p:nvPr>
            <p:extLst>
              <p:ext uri="{D42A27DB-BD31-4B8C-83A1-F6EECF244321}">
                <p14:modId xmlns:p14="http://schemas.microsoft.com/office/powerpoint/2010/main" val="1337545591"/>
              </p:ext>
            </p:extLst>
          </p:nvPr>
        </p:nvGraphicFramePr>
        <p:xfrm>
          <a:off x="1822131" y="4075065"/>
          <a:ext cx="313588" cy="396111"/>
        </p:xfrm>
        <a:graphic>
          <a:graphicData uri="http://schemas.openxmlformats.org/presentationml/2006/ole">
            <mc:AlternateContent xmlns:mc="http://schemas.openxmlformats.org/markup-compatibility/2006">
              <mc:Choice xmlns:v="urn:schemas-microsoft-com:vml" Requires="v">
                <p:oleObj name="Equation" r:id="rId21" imgW="177646" imgH="228402" progId="Equation.DSMT4">
                  <p:embed/>
                </p:oleObj>
              </mc:Choice>
              <mc:Fallback>
                <p:oleObj name="Equation" r:id="rId21" imgW="177646" imgH="228402" progId="Equation.DSMT4">
                  <p:embed/>
                  <p:pic>
                    <p:nvPicPr>
                      <p:cNvPr id="0" name="Object 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22131" y="4075065"/>
                        <a:ext cx="313588" cy="396111"/>
                      </a:xfrm>
                      <a:prstGeom prst="rect">
                        <a:avLst/>
                      </a:prstGeom>
                      <a:noFill/>
                    </p:spPr>
                  </p:pic>
                </p:oleObj>
              </mc:Fallback>
            </mc:AlternateContent>
          </a:graphicData>
        </a:graphic>
      </p:graphicFrame>
      <p:graphicFrame>
        <p:nvGraphicFramePr>
          <p:cNvPr id="82" name="对象 81">
            <a:extLst>
              <a:ext uri="{FF2B5EF4-FFF2-40B4-BE49-F238E27FC236}">
                <a16:creationId xmlns:a16="http://schemas.microsoft.com/office/drawing/2014/main" id="{07EC7167-30C0-672F-1E2B-805F9577BEC8}"/>
              </a:ext>
            </a:extLst>
          </p:cNvPr>
          <p:cNvGraphicFramePr>
            <a:graphicFrameLocks noChangeAspect="1"/>
          </p:cNvGraphicFramePr>
          <p:nvPr>
            <p:extLst>
              <p:ext uri="{D42A27DB-BD31-4B8C-83A1-F6EECF244321}">
                <p14:modId xmlns:p14="http://schemas.microsoft.com/office/powerpoint/2010/main" val="3157434104"/>
              </p:ext>
            </p:extLst>
          </p:nvPr>
        </p:nvGraphicFramePr>
        <p:xfrm>
          <a:off x="4874601" y="4057966"/>
          <a:ext cx="313588" cy="442713"/>
        </p:xfrm>
        <a:graphic>
          <a:graphicData uri="http://schemas.openxmlformats.org/presentationml/2006/ole">
            <mc:AlternateContent xmlns:mc="http://schemas.openxmlformats.org/markup-compatibility/2006">
              <mc:Choice xmlns:v="urn:schemas-microsoft-com:vml" Requires="v">
                <p:oleObj name="Equation" r:id="rId23" imgW="164880" imgH="228600" progId="Equation.DSMT4">
                  <p:embed/>
                </p:oleObj>
              </mc:Choice>
              <mc:Fallback>
                <p:oleObj name="Equation" r:id="rId23" imgW="164880" imgH="228600" progId="Equation.DSMT4">
                  <p:embed/>
                  <p:pic>
                    <p:nvPicPr>
                      <p:cNvPr id="0" name="Object 69"/>
                      <p:cNvPicPr>
                        <a:picLocks noChangeAspect="1" noChangeArrowheads="1"/>
                      </p:cNvPicPr>
                      <p:nvPr/>
                    </p:nvPicPr>
                    <p:blipFill>
                      <a:blip r:embed="rId24"/>
                      <a:srcRect/>
                      <a:stretch>
                        <a:fillRect/>
                      </a:stretch>
                    </p:blipFill>
                    <p:spPr bwMode="auto">
                      <a:xfrm>
                        <a:off x="4874601" y="4057966"/>
                        <a:ext cx="313588" cy="442713"/>
                      </a:xfrm>
                      <a:prstGeom prst="rect">
                        <a:avLst/>
                      </a:prstGeom>
                      <a:noFill/>
                    </p:spPr>
                  </p:pic>
                </p:oleObj>
              </mc:Fallback>
            </mc:AlternateContent>
          </a:graphicData>
        </a:graphic>
      </p:graphicFrame>
      <p:graphicFrame>
        <p:nvGraphicFramePr>
          <p:cNvPr id="84" name="对象 83">
            <a:extLst>
              <a:ext uri="{FF2B5EF4-FFF2-40B4-BE49-F238E27FC236}">
                <a16:creationId xmlns:a16="http://schemas.microsoft.com/office/drawing/2014/main" id="{9EDC6AEE-4AC8-5869-BB21-94012108FD9B}"/>
              </a:ext>
            </a:extLst>
          </p:cNvPr>
          <p:cNvGraphicFramePr>
            <a:graphicFrameLocks noChangeAspect="1"/>
          </p:cNvGraphicFramePr>
          <p:nvPr>
            <p:extLst>
              <p:ext uri="{D42A27DB-BD31-4B8C-83A1-F6EECF244321}">
                <p14:modId xmlns:p14="http://schemas.microsoft.com/office/powerpoint/2010/main" val="3856451209"/>
              </p:ext>
            </p:extLst>
          </p:nvPr>
        </p:nvGraphicFramePr>
        <p:xfrm>
          <a:off x="9260264" y="4112234"/>
          <a:ext cx="892927" cy="369487"/>
        </p:xfrm>
        <a:graphic>
          <a:graphicData uri="http://schemas.openxmlformats.org/presentationml/2006/ole">
            <mc:AlternateContent xmlns:mc="http://schemas.openxmlformats.org/markup-compatibility/2006">
              <mc:Choice xmlns:v="urn:schemas-microsoft-com:vml" Requires="v">
                <p:oleObj name="Equation" r:id="rId25" imgW="545863" imgH="228501" progId="Equation.DSMT4">
                  <p:embed/>
                </p:oleObj>
              </mc:Choice>
              <mc:Fallback>
                <p:oleObj name="Equation" r:id="rId25" imgW="545863" imgH="228501" progId="Equation.DSMT4">
                  <p:embed/>
                  <p:pic>
                    <p:nvPicPr>
                      <p:cNvPr id="0" name="Object 7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260264" y="4112234"/>
                        <a:ext cx="892927" cy="369487"/>
                      </a:xfrm>
                      <a:prstGeom prst="rect">
                        <a:avLst/>
                      </a:prstGeom>
                      <a:noFill/>
                    </p:spPr>
                  </p:pic>
                </p:oleObj>
              </mc:Fallback>
            </mc:AlternateContent>
          </a:graphicData>
        </a:graphic>
      </p:graphicFrame>
      <p:graphicFrame>
        <p:nvGraphicFramePr>
          <p:cNvPr id="86" name="对象 85">
            <a:extLst>
              <a:ext uri="{FF2B5EF4-FFF2-40B4-BE49-F238E27FC236}">
                <a16:creationId xmlns:a16="http://schemas.microsoft.com/office/drawing/2014/main" id="{454754C7-3F72-79C4-E183-7CE6C8452889}"/>
              </a:ext>
            </a:extLst>
          </p:cNvPr>
          <p:cNvGraphicFramePr>
            <a:graphicFrameLocks noChangeAspect="1"/>
          </p:cNvGraphicFramePr>
          <p:nvPr>
            <p:extLst>
              <p:ext uri="{D42A27DB-BD31-4B8C-83A1-F6EECF244321}">
                <p14:modId xmlns:p14="http://schemas.microsoft.com/office/powerpoint/2010/main" val="3936823120"/>
              </p:ext>
            </p:extLst>
          </p:nvPr>
        </p:nvGraphicFramePr>
        <p:xfrm>
          <a:off x="460187" y="4414962"/>
          <a:ext cx="1150641" cy="368205"/>
        </p:xfrm>
        <a:graphic>
          <a:graphicData uri="http://schemas.openxmlformats.org/presentationml/2006/ole">
            <mc:AlternateContent xmlns:mc="http://schemas.openxmlformats.org/markup-compatibility/2006">
              <mc:Choice xmlns:v="urn:schemas-microsoft-com:vml" Requires="v">
                <p:oleObj name="Equation" r:id="rId27" imgW="711200" imgH="228600" progId="Equation.DSMT4">
                  <p:embed/>
                </p:oleObj>
              </mc:Choice>
              <mc:Fallback>
                <p:oleObj name="Equation" r:id="rId27" imgW="711200" imgH="228600" progId="Equation.DSMT4">
                  <p:embed/>
                  <p:pic>
                    <p:nvPicPr>
                      <p:cNvPr id="0" name="Object 7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0187" y="4414962"/>
                        <a:ext cx="1150641" cy="368205"/>
                      </a:xfrm>
                      <a:prstGeom prst="rect">
                        <a:avLst/>
                      </a:prstGeom>
                      <a:noFill/>
                    </p:spPr>
                  </p:pic>
                </p:oleObj>
              </mc:Fallback>
            </mc:AlternateContent>
          </a:graphicData>
        </a:graphic>
      </p:graphicFrame>
      <p:graphicFrame>
        <p:nvGraphicFramePr>
          <p:cNvPr id="88" name="对象 87">
            <a:extLst>
              <a:ext uri="{FF2B5EF4-FFF2-40B4-BE49-F238E27FC236}">
                <a16:creationId xmlns:a16="http://schemas.microsoft.com/office/drawing/2014/main" id="{4962CC72-0FBF-1580-97A4-564FF98C6265}"/>
              </a:ext>
            </a:extLst>
          </p:cNvPr>
          <p:cNvGraphicFramePr>
            <a:graphicFrameLocks noChangeAspect="1"/>
          </p:cNvGraphicFramePr>
          <p:nvPr>
            <p:extLst>
              <p:ext uri="{D42A27DB-BD31-4B8C-83A1-F6EECF244321}">
                <p14:modId xmlns:p14="http://schemas.microsoft.com/office/powerpoint/2010/main" val="3233625598"/>
              </p:ext>
            </p:extLst>
          </p:nvPr>
        </p:nvGraphicFramePr>
        <p:xfrm>
          <a:off x="1832528" y="4372356"/>
          <a:ext cx="313588" cy="396111"/>
        </p:xfrm>
        <a:graphic>
          <a:graphicData uri="http://schemas.openxmlformats.org/presentationml/2006/ole">
            <mc:AlternateContent xmlns:mc="http://schemas.openxmlformats.org/markup-compatibility/2006">
              <mc:Choice xmlns:v="urn:schemas-microsoft-com:vml" Requires="v">
                <p:oleObj name="Equation" r:id="rId29" imgW="177646" imgH="228402" progId="Equation.DSMT4">
                  <p:embed/>
                </p:oleObj>
              </mc:Choice>
              <mc:Fallback>
                <p:oleObj name="Equation" r:id="rId29" imgW="177646" imgH="228402" progId="Equation.DSMT4">
                  <p:embed/>
                  <p:pic>
                    <p:nvPicPr>
                      <p:cNvPr id="0" name="Object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832528" y="4372356"/>
                        <a:ext cx="313588" cy="396111"/>
                      </a:xfrm>
                      <a:prstGeom prst="rect">
                        <a:avLst/>
                      </a:prstGeom>
                      <a:noFill/>
                    </p:spPr>
                  </p:pic>
                </p:oleObj>
              </mc:Fallback>
            </mc:AlternateContent>
          </a:graphicData>
        </a:graphic>
      </p:graphicFrame>
    </p:spTree>
    <p:extLst>
      <p:ext uri="{BB962C8B-B14F-4D97-AF65-F5344CB8AC3E}">
        <p14:creationId xmlns:p14="http://schemas.microsoft.com/office/powerpoint/2010/main" val="210207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10450174"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5 </a:t>
            </a:r>
            <a:r>
              <a:rPr lang="en-US" altLang="zh-CN"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模型：</a:t>
            </a:r>
            <a:r>
              <a:rPr lang="zh-CN" altLang="en-US" sz="2800" dirty="0">
                <a:latin typeface="Times New Roman" panose="02020603050405020304" pitchFamily="18" charset="0"/>
                <a:ea typeface="宋体" panose="02010600030101010101" pitchFamily="2" charset="-122"/>
                <a:sym typeface="Times New Roman" panose="02020603050405020304" pitchFamily="18" charset="0"/>
              </a:rPr>
              <a:t>根据输入路线和物流网络学习包裹的</a:t>
            </a:r>
            <a:r>
              <a:rPr lang="en-US" altLang="zh-CN" sz="2800" dirty="0">
                <a:latin typeface="Times New Roman" panose="02020603050405020304" pitchFamily="18" charset="0"/>
                <a:ea typeface="宋体" panose="02010600030101010101" pitchFamily="2" charset="-122"/>
                <a:sym typeface="Times New Roman" panose="02020603050405020304" pitchFamily="18" charset="0"/>
              </a:rPr>
              <a:t>MTTD</a:t>
            </a:r>
          </a:p>
        </p:txBody>
      </p:sp>
      <p:sp>
        <p:nvSpPr>
          <p:cNvPr id="11" name="文本框 10"/>
          <p:cNvSpPr txBox="1"/>
          <p:nvPr/>
        </p:nvSpPr>
        <p:spPr>
          <a:xfrm>
            <a:off x="23445" y="976719"/>
            <a:ext cx="11617569" cy="2997231"/>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总体思路：</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MLE</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假设</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50000"/>
              </a:lnSpc>
            </a:pP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3" name="图片 2">
            <a:extLst>
              <a:ext uri="{FF2B5EF4-FFF2-40B4-BE49-F238E27FC236}">
                <a16:creationId xmlns:a16="http://schemas.microsoft.com/office/drawing/2014/main" id="{97F12F25-B265-484E-034C-2FB48468F28B}"/>
              </a:ext>
            </a:extLst>
          </p:cNvPr>
          <p:cNvPicPr>
            <a:picLocks noChangeAspect="1"/>
          </p:cNvPicPr>
          <p:nvPr/>
        </p:nvPicPr>
        <p:blipFill>
          <a:blip r:embed="rId3"/>
          <a:stretch>
            <a:fillRect/>
          </a:stretch>
        </p:blipFill>
        <p:spPr>
          <a:xfrm>
            <a:off x="1069908" y="1518506"/>
            <a:ext cx="8977860" cy="2561618"/>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3AB74A84-5B06-D406-AE9E-B91978DB4910}"/>
                  </a:ext>
                </a:extLst>
              </p:cNvPr>
              <p:cNvSpPr txBox="1"/>
              <p:nvPr/>
            </p:nvSpPr>
            <p:spPr>
              <a:xfrm>
                <a:off x="389424" y="4208375"/>
                <a:ext cx="11617569" cy="1899302"/>
              </a:xfrm>
              <a:prstGeom prst="rect">
                <a:avLst/>
              </a:prstGeom>
              <a:solidFill>
                <a:schemeClr val="bg1">
                  <a:lumMod val="95000"/>
                </a:schemeClr>
              </a:solidFill>
            </p:spPr>
            <p:txBody>
              <a:bodyPr wrap="square" rtlCol="0">
                <a:spAutoFit/>
              </a:bodyPr>
              <a:lstStyle/>
              <a:p>
                <a:pPr>
                  <a:lnSpc>
                    <a:spcPct val="110000"/>
                  </a:lnSpc>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混合密度网络</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MDN</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一种用于建模复杂概率分布的神经网络架构，特别是涉及多模态（多个峰值）分布的情况。</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10000"/>
                  </a:lnSpc>
                </a:pPr>
                <a:r>
                  <a:rPr lang="zh-CN" altLang="en-US" dirty="0">
                    <a:latin typeface="Times New Roman" panose="02020603050405020304" pitchFamily="18" charset="0"/>
                    <a:ea typeface="宋体" panose="02010600030101010101" pitchFamily="2" charset="-122"/>
                    <a:sym typeface="Times New Roman" panose="02020603050405020304" pitchFamily="18" charset="0"/>
                  </a:rPr>
                  <a:t>其输出是一个混合高斯分布，由多个高斯分量组成，每个高斯分量有</a:t>
                </a:r>
                <a:r>
                  <a:rPr lang="en-US" altLang="zh-CN" dirty="0">
                    <a:latin typeface="Times New Roman" panose="02020603050405020304" pitchFamily="18" charset="0"/>
                    <a:ea typeface="宋体" panose="02010600030101010101" pitchFamily="2" charset="-122"/>
                    <a:sym typeface="Times New Roman" panose="02020603050405020304" pitchFamily="18" charset="0"/>
                  </a:rPr>
                  <a:t>3</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个参数：均值、方差（混合分量）和混合权重，</a:t>
                </a:r>
                <a:r>
                  <a:rPr lang="zh-CN" altLang="en-US" u="sng" dirty="0">
                    <a:latin typeface="Times New Roman" panose="02020603050405020304" pitchFamily="18" charset="0"/>
                    <a:ea typeface="宋体" panose="02010600030101010101" pitchFamily="2" charset="-122"/>
                    <a:sym typeface="Times New Roman" panose="02020603050405020304" pitchFamily="18" charset="0"/>
                  </a:rPr>
                  <a:t>混合权重</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表示表示每个高斯分量在混合分布中的比例，和为</a:t>
                </a:r>
                <a:r>
                  <a:rPr lang="en-US" altLang="zh-CN"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u="sng" dirty="0">
                    <a:latin typeface="Times New Roman" panose="02020603050405020304" pitchFamily="18" charset="0"/>
                    <a:ea typeface="宋体" panose="02010600030101010101" pitchFamily="2" charset="-122"/>
                    <a:sym typeface="Times New Roman" panose="02020603050405020304" pitchFamily="18" charset="0"/>
                  </a:rPr>
                  <a:t>混合分量</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为每个高斯分量的特征。</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10000"/>
                  </a:lnSpc>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最大似然估计</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MLE</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从已知的数据中找到最有可能生成这些数据的参数值。</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10000"/>
                  </a:lnSpc>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潜变量</a:t>
                </a:r>
                <a14:m>
                  <m:oMath xmlns:m="http://schemas.openxmlformats.org/officeDocument/2006/math">
                    <m:sSub>
                      <m:sSubPr>
                        <m:ctrlPr>
                          <a:rPr lang="en-US" altLang="zh-CN" b="1" i="1" smtClean="0">
                            <a:latin typeface="Cambria Math" panose="02040503050406030204" pitchFamily="18" charset="0"/>
                            <a:sym typeface="Times New Roman" panose="02020603050405020304" pitchFamily="18" charset="0"/>
                          </a:rPr>
                        </m:ctrlPr>
                      </m:sSubPr>
                      <m:e>
                        <m:r>
                          <m:rPr>
                            <m:sty m:val="p"/>
                          </m:rPr>
                          <a:rPr lang="en-US" altLang="zh-CN" b="1" i="1">
                            <a:latin typeface="Cambria Math" panose="02040503050406030204" pitchFamily="18" charset="0"/>
                            <a:sym typeface="Times New Roman" panose="02020603050405020304" pitchFamily="18" charset="0"/>
                          </a:rPr>
                          <m:t>π</m:t>
                        </m:r>
                      </m:e>
                      <m:sub>
                        <m:r>
                          <m:rPr>
                            <m:sty m:val="p"/>
                          </m:rPr>
                          <a:rPr lang="en-US" altLang="zh-CN" b="1" i="1">
                            <a:latin typeface="Cambria Math" panose="02040503050406030204" pitchFamily="18" charset="0"/>
                            <a:sym typeface="Times New Roman" panose="02020603050405020304" pitchFamily="18" charset="0"/>
                          </a:rPr>
                          <m:t>s</m:t>
                        </m:r>
                      </m:sub>
                    </m:sSub>
                  </m:oMath>
                </a14:m>
                <a:r>
                  <a:rPr lang="zh-CN" altLang="en-US"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不能直接观测到但有用的变量（交通流量和拥堵情况、天气和环境因素、道路质量和施工情况等）。</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ct val="110000"/>
                  </a:lnSpc>
                </a:pPr>
                <a:r>
                  <a:rPr lang="zh-CN" altLang="en-US" b="1" dirty="0">
                    <a:latin typeface="Times New Roman" panose="02020603050405020304" pitchFamily="18" charset="0"/>
                    <a:ea typeface="宋体" panose="02010600030101010101" pitchFamily="2" charset="-122"/>
                    <a:sym typeface="Times New Roman" panose="02020603050405020304" pitchFamily="18" charset="0"/>
                  </a:rPr>
                  <a:t>边缘化引入潜变量：</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去除一个或多个变量的影响从而得到另一个变量的分布。</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p:sp>
            <p:nvSpPr>
              <p:cNvPr id="4" name="文本框 3">
                <a:extLst>
                  <a:ext uri="{FF2B5EF4-FFF2-40B4-BE49-F238E27FC236}">
                    <a16:creationId xmlns:a16="http://schemas.microsoft.com/office/drawing/2014/main" id="{3AB74A84-5B06-D406-AE9E-B91978DB4910}"/>
                  </a:ext>
                </a:extLst>
              </p:cNvPr>
              <p:cNvSpPr txBox="1">
                <a:spLocks noRot="1" noChangeAspect="1" noMove="1" noResize="1" noEditPoints="1" noAdjustHandles="1" noChangeArrowheads="1" noChangeShapeType="1" noTextEdit="1"/>
              </p:cNvSpPr>
              <p:nvPr/>
            </p:nvSpPr>
            <p:spPr>
              <a:xfrm>
                <a:off x="389424" y="4208375"/>
                <a:ext cx="11617569" cy="1899302"/>
              </a:xfrm>
              <a:prstGeom prst="rect">
                <a:avLst/>
              </a:prstGeom>
              <a:blipFill>
                <a:blip r:embed="rId4"/>
                <a:stretch>
                  <a:fillRect l="-472" t="-2244" b="-32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161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908020-21AD-812C-46BF-C8B52D9C13A9}"/>
              </a:ext>
            </a:extLst>
          </p:cNvPr>
          <p:cNvSpPr txBox="1"/>
          <p:nvPr/>
        </p:nvSpPr>
        <p:spPr>
          <a:xfrm>
            <a:off x="313564" y="873457"/>
            <a:ext cx="11355272" cy="2585323"/>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补充：</a:t>
            </a:r>
            <a:endParaRPr lang="en-US" altLang="zh-CN" b="1"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班级的学生成绩分布的模型                                     </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成绩</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一个重要因素：学生的智力水平（无法观察）</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引入潜变量</a:t>
            </a:r>
            <a:r>
              <a:rPr lang="en-US" altLang="zh-CN"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代表智力水平                                                         </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边缘化掉智力水平                                   </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成绩</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智力水平</a:t>
            </a:r>
            <a:r>
              <a:rPr lang="en-US" altLang="zh-CN" dirty="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智力水平</a:t>
            </a:r>
            <a:r>
              <a:rPr lang="en-US" altLang="zh-CN" dirty="0">
                <a:latin typeface="宋体" panose="02010600030101010101" pitchFamily="2" charset="-122"/>
                <a:ea typeface="宋体" panose="02010600030101010101" pitchFamily="2" charset="-122"/>
              </a:rPr>
              <a:t>)</a:t>
            </a:r>
          </a:p>
          <a:p>
            <a:endParaRPr lang="zh-CN" altLang="en-US" dirty="0">
              <a:latin typeface="宋体" panose="02010600030101010101" pitchFamily="2" charset="-122"/>
              <a:ea typeface="宋体" panose="02010600030101010101" pitchFamily="2" charset="-122"/>
            </a:endParaRPr>
          </a:p>
        </p:txBody>
      </p:sp>
      <p:sp>
        <p:nvSpPr>
          <p:cNvPr id="3" name="箭头: 下 2">
            <a:extLst>
              <a:ext uri="{FF2B5EF4-FFF2-40B4-BE49-F238E27FC236}">
                <a16:creationId xmlns:a16="http://schemas.microsoft.com/office/drawing/2014/main" id="{4AED0B28-8F0E-D72D-2850-A3E92244EE8D}"/>
              </a:ext>
            </a:extLst>
          </p:cNvPr>
          <p:cNvSpPr/>
          <p:nvPr/>
        </p:nvSpPr>
        <p:spPr>
          <a:xfrm>
            <a:off x="7670042" y="1583140"/>
            <a:ext cx="300251" cy="91440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4333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10611736"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5 </a:t>
            </a:r>
            <a:r>
              <a:rPr lang="en-US" altLang="zh-CN"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模型：</a:t>
            </a:r>
            <a:r>
              <a:rPr lang="zh-CN" altLang="en-US" sz="2800" dirty="0">
                <a:latin typeface="Times New Roman" panose="02020603050405020304" pitchFamily="18" charset="0"/>
                <a:ea typeface="宋体" panose="02010600030101010101" pitchFamily="2" charset="-122"/>
                <a:sym typeface="Times New Roman" panose="02020603050405020304" pitchFamily="18" charset="0"/>
              </a:rPr>
              <a:t>根据输入路线和物流网络学习包裹的</a:t>
            </a:r>
            <a:r>
              <a:rPr lang="en-US" altLang="zh-CN" sz="2800" dirty="0">
                <a:latin typeface="Times New Roman" panose="02020603050405020304" pitchFamily="18" charset="0"/>
                <a:ea typeface="宋体" panose="02010600030101010101" pitchFamily="2" charset="-122"/>
                <a:sym typeface="Times New Roman" panose="02020603050405020304" pitchFamily="18" charset="0"/>
              </a:rPr>
              <a:t>MTTD</a:t>
            </a:r>
          </a:p>
        </p:txBody>
      </p:sp>
      <p:sp>
        <p:nvSpPr>
          <p:cNvPr id="11" name="文本框 10"/>
          <p:cNvSpPr txBox="1"/>
          <p:nvPr/>
        </p:nvSpPr>
        <p:spPr>
          <a:xfrm>
            <a:off x="954649" y="5412081"/>
            <a:ext cx="10172700" cy="1323439"/>
          </a:xfrm>
          <a:prstGeom prst="rect">
            <a:avLst/>
          </a:prstGeom>
          <a:solidFill>
            <a:schemeClr val="bg1">
              <a:lumMod val="95000"/>
            </a:schemeClr>
          </a:solidFill>
        </p:spPr>
        <p:txBody>
          <a:bodyPr wrap="square" rtlCol="0">
            <a:spAutoFit/>
          </a:bodyPr>
          <a:lstStyle/>
          <a:p>
            <a:pPr marL="342900" indent="-342900">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输入层：网络特征</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路线特征</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图协同路径编码层：空间依赖性建模</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互相关建模       </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输入</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s </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；输出路径嵌入     </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p>
          <a:p>
            <a:pPr marL="342900" indent="-342900">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混合密度解码层                                </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输入路径嵌入；输出混合权重    和混合分量     </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p>
          <a:p>
            <a:pPr marL="342900" indent="-342900">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通过</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EM</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框架进行模型训练：训练</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预测</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 name="图片 1">
            <a:extLst>
              <a:ext uri="{FF2B5EF4-FFF2-40B4-BE49-F238E27FC236}">
                <a16:creationId xmlns:a16="http://schemas.microsoft.com/office/drawing/2014/main" id="{B7ADB4FC-C345-0BBB-CEAD-A77D5B1ADFD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924"/>
          <a:stretch/>
        </p:blipFill>
        <p:spPr bwMode="auto">
          <a:xfrm>
            <a:off x="395315" y="1039325"/>
            <a:ext cx="11148875" cy="4314583"/>
          </a:xfrm>
          <a:prstGeom prst="rect">
            <a:avLst/>
          </a:prstGeom>
          <a:noFill/>
          <a:ln>
            <a:noFill/>
          </a:ln>
        </p:spPr>
      </p:pic>
      <p:graphicFrame>
        <p:nvGraphicFramePr>
          <p:cNvPr id="9" name="对象 8">
            <a:extLst>
              <a:ext uri="{FF2B5EF4-FFF2-40B4-BE49-F238E27FC236}">
                <a16:creationId xmlns:a16="http://schemas.microsoft.com/office/drawing/2014/main" id="{44514256-BFA9-EEA4-7E37-822B7D041AEB}"/>
              </a:ext>
            </a:extLst>
          </p:cNvPr>
          <p:cNvGraphicFramePr>
            <a:graphicFrameLocks noChangeAspect="1"/>
          </p:cNvGraphicFramePr>
          <p:nvPr>
            <p:extLst>
              <p:ext uri="{D42A27DB-BD31-4B8C-83A1-F6EECF244321}">
                <p14:modId xmlns:p14="http://schemas.microsoft.com/office/powerpoint/2010/main" val="4103554437"/>
              </p:ext>
            </p:extLst>
          </p:nvPr>
        </p:nvGraphicFramePr>
        <p:xfrm>
          <a:off x="10007630" y="5584141"/>
          <a:ext cx="328055" cy="512586"/>
        </p:xfrm>
        <a:graphic>
          <a:graphicData uri="http://schemas.openxmlformats.org/presentationml/2006/ole">
            <mc:AlternateContent xmlns:mc="http://schemas.openxmlformats.org/markup-compatibility/2006">
              <mc:Choice xmlns:v="urn:schemas-microsoft-com:vml" Requires="v">
                <p:oleObj name="Equation" r:id="rId4" imgW="152334" imgH="241195" progId="Equation.DSMT4">
                  <p:embed/>
                </p:oleObj>
              </mc:Choice>
              <mc:Fallback>
                <p:oleObj name="Equation" r:id="rId4" imgW="152334" imgH="241195"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7630" y="5584141"/>
                        <a:ext cx="328055" cy="512586"/>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B7AF1453-6DC8-5809-BEBE-BDD8BED0DE16}"/>
              </a:ext>
            </a:extLst>
          </p:cNvPr>
          <p:cNvGraphicFramePr>
            <a:graphicFrameLocks noChangeAspect="1"/>
          </p:cNvGraphicFramePr>
          <p:nvPr>
            <p:extLst>
              <p:ext uri="{D42A27DB-BD31-4B8C-83A1-F6EECF244321}">
                <p14:modId xmlns:p14="http://schemas.microsoft.com/office/powerpoint/2010/main" val="2749766945"/>
              </p:ext>
            </p:extLst>
          </p:nvPr>
        </p:nvGraphicFramePr>
        <p:xfrm>
          <a:off x="8587148" y="5943912"/>
          <a:ext cx="384440" cy="512587"/>
        </p:xfrm>
        <a:graphic>
          <a:graphicData uri="http://schemas.openxmlformats.org/presentationml/2006/ole">
            <mc:AlternateContent xmlns:mc="http://schemas.openxmlformats.org/markup-compatibility/2006">
              <mc:Choice xmlns:v="urn:schemas-microsoft-com:vml" Requires="v">
                <p:oleObj name="Equation" r:id="rId6" imgW="177646" imgH="228402" progId="Equation.DSMT4">
                  <p:embed/>
                </p:oleObj>
              </mc:Choice>
              <mc:Fallback>
                <p:oleObj name="Equation" r:id="rId6" imgW="177646" imgH="228402"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7148" y="5943912"/>
                        <a:ext cx="384440" cy="512587"/>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7E39F7AA-12DC-419E-F543-4610445CC371}"/>
              </a:ext>
            </a:extLst>
          </p:cNvPr>
          <p:cNvGraphicFramePr>
            <a:graphicFrameLocks noChangeAspect="1"/>
          </p:cNvGraphicFramePr>
          <p:nvPr>
            <p:extLst>
              <p:ext uri="{D42A27DB-BD31-4B8C-83A1-F6EECF244321}">
                <p14:modId xmlns:p14="http://schemas.microsoft.com/office/powerpoint/2010/main" val="3604084468"/>
              </p:ext>
            </p:extLst>
          </p:nvPr>
        </p:nvGraphicFramePr>
        <p:xfrm>
          <a:off x="10141407" y="5954802"/>
          <a:ext cx="388555" cy="490806"/>
        </p:xfrm>
        <a:graphic>
          <a:graphicData uri="http://schemas.openxmlformats.org/presentationml/2006/ole">
            <mc:AlternateContent xmlns:mc="http://schemas.openxmlformats.org/markup-compatibility/2006">
              <mc:Choice xmlns:v="urn:schemas-microsoft-com:vml" Requires="v">
                <p:oleObj name="Equation" r:id="rId8" imgW="177646" imgH="228402" progId="Equation.DSMT4">
                  <p:embed/>
                </p:oleObj>
              </mc:Choice>
              <mc:Fallback>
                <p:oleObj name="Equation" r:id="rId8" imgW="177646" imgH="22840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41407" y="5954802"/>
                        <a:ext cx="388555" cy="490806"/>
                      </a:xfrm>
                      <a:prstGeom prst="rect">
                        <a:avLst/>
                      </a:prstGeom>
                      <a:noFill/>
                    </p:spPr>
                  </p:pic>
                </p:oleObj>
              </mc:Fallback>
            </mc:AlternateContent>
          </a:graphicData>
        </a:graphic>
      </p:graphicFrame>
    </p:spTree>
    <p:extLst>
      <p:ext uri="{BB962C8B-B14F-4D97-AF65-F5344CB8AC3E}">
        <p14:creationId xmlns:p14="http://schemas.microsoft.com/office/powerpoint/2010/main" val="137699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33985"/>
            <a:ext cx="984843" cy="905342"/>
            <a:chOff x="0" y="0"/>
            <a:chExt cx="1036639" cy="1676401"/>
          </a:xfrm>
        </p:grpSpPr>
        <p:sp>
          <p:nvSpPr>
            <p:cNvPr id="5" name="矩形 4"/>
            <p:cNvSpPr/>
            <p:nvPr/>
          </p:nvSpPr>
          <p:spPr>
            <a:xfrm flipH="1" flipV="1">
              <a:off x="626735" y="1"/>
              <a:ext cx="409904" cy="1676400"/>
            </a:xfrm>
            <a:prstGeom prst="rect">
              <a:avLst/>
            </a:prstGeom>
            <a:solidFill>
              <a:srgbClr val="2D8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sp>
          <p:nvSpPr>
            <p:cNvPr id="6" name="矩形 5"/>
            <p:cNvSpPr/>
            <p:nvPr/>
          </p:nvSpPr>
          <p:spPr>
            <a:xfrm flipH="1" flipV="1">
              <a:off x="0" y="0"/>
              <a:ext cx="409905" cy="16763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Times New Roman" panose="02020603050405020304" pitchFamily="18" charset="0"/>
                <a:ea typeface="宋体" panose="02010600030101010101" pitchFamily="2" charset="-122"/>
                <a:cs typeface="+mn-ea"/>
                <a:sym typeface="Times New Roman" panose="02020603050405020304" pitchFamily="18" charset="0"/>
              </a:endParaRPr>
            </a:p>
          </p:txBody>
        </p:sp>
      </p:grpSp>
      <p:sp>
        <p:nvSpPr>
          <p:cNvPr id="8" name="文本框 7"/>
          <p:cNvSpPr txBox="1"/>
          <p:nvPr/>
        </p:nvSpPr>
        <p:spPr>
          <a:xfrm>
            <a:off x="1190840" y="285770"/>
            <a:ext cx="10405740" cy="584775"/>
          </a:xfrm>
          <a:prstGeom prst="rect">
            <a:avLst/>
          </a:prstGeom>
          <a:noFill/>
        </p:spPr>
        <p:txBody>
          <a:bodyPr wrap="square" rtlCol="0">
            <a:spAutoFit/>
          </a:bodyPr>
          <a:lstStyle>
            <a:defPPr>
              <a:defRPr lang="zh-CN"/>
            </a:defPPr>
            <a:lvl1pPr>
              <a:defRPr sz="3200" b="1">
                <a:latin typeface="黑体" panose="02010609060101010101" charset="-122"/>
                <a:ea typeface="黑体" panose="02010609060101010101" charset="-122"/>
              </a:defRPr>
            </a:lvl1pPr>
          </a:lstStyle>
          <a:p>
            <a:r>
              <a:rPr lang="en-US" altLang="zh-CN"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5 </a:t>
            </a:r>
            <a:r>
              <a:rPr lang="en-US" altLang="zh-CN" dirty="0" err="1">
                <a:solidFill>
                  <a:srgbClr val="C00000"/>
                </a:solidFill>
                <a:latin typeface="Times New Roman" panose="02020603050405020304" pitchFamily="18" charset="0"/>
                <a:ea typeface="宋体" panose="02010600030101010101" pitchFamily="2" charset="-122"/>
                <a:sym typeface="Times New Roman" panose="02020603050405020304" pitchFamily="18" charset="0"/>
              </a:rPr>
              <a:t>GMDNet</a:t>
            </a:r>
            <a:r>
              <a:rPr lang="zh-CN" altLang="en-US" dirty="0">
                <a:solidFill>
                  <a:srgbClr val="C00000"/>
                </a:solidFill>
                <a:latin typeface="Times New Roman" panose="02020603050405020304" pitchFamily="18" charset="0"/>
                <a:ea typeface="宋体" panose="02010600030101010101" pitchFamily="2" charset="-122"/>
                <a:sym typeface="Times New Roman" panose="02020603050405020304" pitchFamily="18" charset="0"/>
              </a:rPr>
              <a:t>模型：</a:t>
            </a:r>
            <a:r>
              <a:rPr lang="zh-CN" altLang="en-US" sz="2800" dirty="0">
                <a:latin typeface="Times New Roman" panose="02020603050405020304" pitchFamily="18" charset="0"/>
                <a:ea typeface="宋体" panose="02010600030101010101" pitchFamily="2" charset="-122"/>
                <a:sym typeface="Times New Roman" panose="02020603050405020304" pitchFamily="18" charset="0"/>
              </a:rPr>
              <a:t>根据输入路线和物流网络学习包裹的</a:t>
            </a:r>
            <a:r>
              <a:rPr lang="en-US" altLang="zh-CN" sz="2800" dirty="0">
                <a:latin typeface="Times New Roman" panose="02020603050405020304" pitchFamily="18" charset="0"/>
                <a:ea typeface="宋体" panose="02010600030101010101" pitchFamily="2" charset="-122"/>
                <a:sym typeface="Times New Roman" panose="02020603050405020304" pitchFamily="18" charset="0"/>
              </a:rPr>
              <a:t>MTTD</a:t>
            </a:r>
          </a:p>
        </p:txBody>
      </p:sp>
      <p:sp>
        <p:nvSpPr>
          <p:cNvPr id="11" name="文本框 10"/>
          <p:cNvSpPr txBox="1"/>
          <p:nvPr/>
        </p:nvSpPr>
        <p:spPr>
          <a:xfrm>
            <a:off x="23445" y="982232"/>
            <a:ext cx="11617569" cy="499624"/>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输入层：</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请求时间为</a:t>
            </a:r>
            <a:r>
              <a:rPr lang="en-US" altLang="zh-CN" dirty="0">
                <a:latin typeface="Times New Roman" panose="02020603050405020304" pitchFamily="18" charset="0"/>
                <a:ea typeface="宋体" panose="02010600030101010101" pitchFamily="2" charset="-122"/>
                <a:sym typeface="Times New Roman" panose="02020603050405020304" pitchFamily="18" charset="0"/>
              </a:rPr>
              <a:t>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，输入物流网络和路线</a:t>
            </a:r>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2" name="图片 11">
            <a:extLst>
              <a:ext uri="{FF2B5EF4-FFF2-40B4-BE49-F238E27FC236}">
                <a16:creationId xmlns:a16="http://schemas.microsoft.com/office/drawing/2014/main" id="{73AD9820-851C-EECC-FC2B-B4141ED40484}"/>
              </a:ext>
            </a:extLst>
          </p:cNvPr>
          <p:cNvPicPr>
            <a:picLocks noChangeAspect="1"/>
          </p:cNvPicPr>
          <p:nvPr/>
        </p:nvPicPr>
        <p:blipFill>
          <a:blip r:embed="rId3"/>
          <a:srcRect/>
          <a:stretch/>
        </p:blipFill>
        <p:spPr>
          <a:xfrm>
            <a:off x="389424" y="1481856"/>
            <a:ext cx="8850084" cy="3362663"/>
          </a:xfrm>
          <a:prstGeom prst="rect">
            <a:avLst/>
          </a:prstGeom>
        </p:spPr>
      </p:pic>
      <p:pic>
        <p:nvPicPr>
          <p:cNvPr id="15" name="图片 14">
            <a:extLst>
              <a:ext uri="{FF2B5EF4-FFF2-40B4-BE49-F238E27FC236}">
                <a16:creationId xmlns:a16="http://schemas.microsoft.com/office/drawing/2014/main" id="{4228E379-2F83-F407-85B3-8C10D301F688}"/>
              </a:ext>
            </a:extLst>
          </p:cNvPr>
          <p:cNvPicPr>
            <a:picLocks noChangeAspect="1"/>
          </p:cNvPicPr>
          <p:nvPr/>
        </p:nvPicPr>
        <p:blipFill>
          <a:blip r:embed="rId4"/>
          <a:srcRect/>
          <a:stretch/>
        </p:blipFill>
        <p:spPr>
          <a:xfrm>
            <a:off x="389425" y="4843651"/>
            <a:ext cx="8850083" cy="1749650"/>
          </a:xfrm>
          <a:prstGeom prst="rect">
            <a:avLst/>
          </a:prstGeom>
        </p:spPr>
      </p:pic>
    </p:spTree>
    <p:extLst>
      <p:ext uri="{BB962C8B-B14F-4D97-AF65-F5344CB8AC3E}">
        <p14:creationId xmlns:p14="http://schemas.microsoft.com/office/powerpoint/2010/main" val="24296358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
  <p:tag name="ISPRING_FIRST_PUBLISH" val="1"/>
  <p:tag name="KSO_WPP_MARK_KEY" val="a771e3f4-7510-4713-9ee7-2dd86eb9067a"/>
  <p:tag name="COMMONDATA" val="eyJoZGlkIjoiOWUyZjA3ZmM1M2RjMjEyZTI1MzhlMTNiOGNjNWFhN2UifQ=="/>
  <p:tag name="ISLIDE.GUIDESSETTING" val="{&quot;Id&quot;:&quot;92aad914-cc88-4bd4-bc6d-475d19d8d198&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2D84A9"/>
      </a:accent1>
      <a:accent2>
        <a:srgbClr val="BF0000"/>
      </a:accent2>
      <a:accent3>
        <a:srgbClr val="2D84A9"/>
      </a:accent3>
      <a:accent4>
        <a:srgbClr val="BF0000"/>
      </a:accent4>
      <a:accent5>
        <a:srgbClr val="2D84A9"/>
      </a:accent5>
      <a:accent6>
        <a:srgbClr val="BF0000"/>
      </a:accent6>
      <a:hlink>
        <a:srgbClr val="0563C1"/>
      </a:hlink>
      <a:folHlink>
        <a:srgbClr val="954D72"/>
      </a:folHlink>
    </a:clrScheme>
    <a:fontScheme name="2jf5otcl">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6E4E4"/>
    </a:lt2>
    <a:accent1>
      <a:srgbClr val="2D84A9"/>
    </a:accent1>
    <a:accent2>
      <a:srgbClr val="BF0000"/>
    </a:accent2>
    <a:accent3>
      <a:srgbClr val="2D84A9"/>
    </a:accent3>
    <a:accent4>
      <a:srgbClr val="BF0000"/>
    </a:accent4>
    <a:accent5>
      <a:srgbClr val="2D84A9"/>
    </a:accent5>
    <a:accent6>
      <a:srgbClr val="BF0000"/>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7648</TotalTime>
  <Words>1904</Words>
  <Application>Microsoft Office PowerPoint</Application>
  <PresentationFormat>宽屏</PresentationFormat>
  <Paragraphs>204</Paragraphs>
  <Slides>20</Slides>
  <Notes>19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9" baseType="lpstr">
      <vt:lpstr>等线</vt:lpstr>
      <vt:lpstr>宋体</vt:lpstr>
      <vt:lpstr>Microsoft YaHei</vt:lpstr>
      <vt:lpstr>Arial</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Administrator</dc:creator>
  <cp:lastModifiedBy>媛媛 庞</cp:lastModifiedBy>
  <cp:revision>463</cp:revision>
  <dcterms:created xsi:type="dcterms:W3CDTF">2019-03-04T05:49:00Z</dcterms:created>
  <dcterms:modified xsi:type="dcterms:W3CDTF">2023-09-17T08:41:36Z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045E34B933CC4174832FB86F94881594</vt:lpwstr>
  </property>
  <property fmtid="{D5CDD505-2E9C-101B-9397-08002B2CF9AE}" pid="3" name="KSOProductBuildVer">
    <vt:lpwstr>2052-11.1.0.12598</vt:lpwstr>
  </property>
</Properties>
</file>