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731" r:id="rId2"/>
  </p:sldMasterIdLst>
  <p:notesMasterIdLst>
    <p:notesMasterId r:id="rId27"/>
  </p:notesMasterIdLst>
  <p:sldIdLst>
    <p:sldId id="256" r:id="rId3"/>
    <p:sldId id="260" r:id="rId4"/>
    <p:sldId id="261" r:id="rId5"/>
    <p:sldId id="270" r:id="rId6"/>
    <p:sldId id="287" r:id="rId7"/>
    <p:sldId id="289" r:id="rId8"/>
    <p:sldId id="299" r:id="rId9"/>
    <p:sldId id="265" r:id="rId10"/>
    <p:sldId id="291" r:id="rId11"/>
    <p:sldId id="292" r:id="rId12"/>
    <p:sldId id="293" r:id="rId13"/>
    <p:sldId id="290" r:id="rId14"/>
    <p:sldId id="295" r:id="rId15"/>
    <p:sldId id="296" r:id="rId16"/>
    <p:sldId id="300" r:id="rId17"/>
    <p:sldId id="266" r:id="rId18"/>
    <p:sldId id="297" r:id="rId19"/>
    <p:sldId id="302" r:id="rId20"/>
    <p:sldId id="298" r:id="rId21"/>
    <p:sldId id="268" r:id="rId22"/>
    <p:sldId id="276" r:id="rId23"/>
    <p:sldId id="301" r:id="rId24"/>
    <p:sldId id="279" r:id="rId25"/>
    <p:sldId id="285" r:id="rId26"/>
  </p:sldIdLst>
  <p:sldSz cx="12192000" cy="6858000"/>
  <p:notesSz cx="6858000" cy="9144000"/>
  <p:embeddedFontLst>
    <p:embeddedFont>
      <p:font typeface="Baskerville Old Face" panose="02020602080505020303" pitchFamily="18" charset="0"/>
      <p:regular r:id="rId28"/>
    </p:embeddedFont>
    <p:embeddedFont>
      <p:font typeface="Bell MT" panose="02020503060305020303" pitchFamily="18" charset="0"/>
      <p:regular r:id="rId29"/>
      <p:bold r:id="rId30"/>
      <p:italic r:id="rId31"/>
    </p:embeddedFont>
    <p:embeddedFont>
      <p:font typeface="Calibri" panose="020F0502020204030204" pitchFamily="34" charset="0"/>
      <p:regular r:id="rId32"/>
      <p:bold r:id="rId33"/>
      <p:italic r:id="rId34"/>
      <p:boldItalic r:id="rId35"/>
    </p:embeddedFont>
    <p:embeddedFont>
      <p:font typeface="微软雅黑" panose="020B0503020204020204" pitchFamily="34" charset="-122"/>
      <p:regular r:id="rId36"/>
      <p:bold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guide id="3" pos="325" userDrawn="1">
          <p15:clr>
            <a:srgbClr val="A4A3A4"/>
          </p15:clr>
        </p15:guide>
        <p15:guide id="4" orient="horz" pos="436" userDrawn="1">
          <p15:clr>
            <a:srgbClr val="A4A3A4"/>
          </p15:clr>
        </p15:guide>
        <p15:guide id="5" orient="horz" pos="4110" userDrawn="1">
          <p15:clr>
            <a:srgbClr val="A4A3A4"/>
          </p15:clr>
        </p15:guide>
        <p15:guide id="6" pos="7378" userDrawn="1">
          <p15:clr>
            <a:srgbClr val="A4A3A4"/>
          </p15:clr>
        </p15:guide>
        <p15:guide id="7" orient="horz" pos="9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960"/>
    <a:srgbClr val="EEF2F5"/>
    <a:srgbClr val="3143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92" autoAdjust="0"/>
  </p:normalViewPr>
  <p:slideViewPr>
    <p:cSldViewPr snapToGrid="0" showGuides="1">
      <p:cViewPr>
        <p:scale>
          <a:sx n="100" d="100"/>
          <a:sy n="100" d="100"/>
        </p:scale>
        <p:origin x="58" y="-648"/>
      </p:cViewPr>
      <p:guideLst>
        <p:guide orient="horz" pos="2183"/>
        <p:guide pos="3840"/>
        <p:guide pos="325"/>
        <p:guide orient="horz" pos="436"/>
        <p:guide orient="horz" pos="4110"/>
        <p:guide pos="7378"/>
        <p:guide orient="horz" pos="9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1,'1611'0,"-1588"1,45 9,-43-6,36 2,48-7,50 2,-88 10,-46-6,47 2,774-7,-379-1,-443 2,47 9,-45-6,43 3,333-8,-386 2,0 0,28 8,-27-6,1 0,19 1,537-2,-280-4,87 2,-369-1,0 0,0-1,22-6,-32 7,12-3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1,'2118'0,"-2100"1,0 1,33 8,-12-2,6 1,-24-4,0-2,40 3,73 4,8 1,1213-12,-1342 0,0 0,0-1,16-5,30-3,10-1,-51 7,0 1,24-2,587 4,-305 3,268-2,-573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0 111,'21'0,"9"1,1-1,0-1,-1-2,1-1,-1-2,34-10,-40 10,0 1,0 2,1 0,-1 1,0 2,42 3,7 0,-45-3,0 0,-1-2,46-9,-37 5,1 2,-1 1,1 2,41 5,7-2,1693-2,-1762-1,0-1,28-6,-27 4,1 1,19-1,-22 4,10 0,-1-2,48-8,-35 4,0 2,0 1,1 3,37 3,10-1,2455-2,-2532 0,0 0,0 1,-1 0,1 1,8 2,-3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66,'1462'0,"-1446"1,0 0,28 8,-27-6,1 0,19 1,85-5,52 2,-117 10,-41-8,0 0,22 1,310-3,-166-2,-166 0,0-1,28-6,-27 4,0 1,21-1,75 6,49-4,-56-18,-63 11,-20 5,-1 0,37-1,514 6,-558-2,0-1,0 0,16-4,-15 2,0 1,23-2,254 5,-141 1,-136-2,0-1,28-6,-27 4,1 1,19-1,-17 4,172 1,-135 10,-42-8,1 0,23 1,534-2,-278-4,-42 2,-234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6"/>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0 79,'33'1,"-8"-1,0 0,0-1,44-9,-38 5,0 2,0 0,0 3,36 2,7 0,586-2,-645 1,1 1,20 4,32 3,-37-8,61 10,-22-5,-52-6,1 1,29 6,-18 1,1-2,-1-1,58 1,-59-5,1 2,47 10,-48-7,1-1,46 1,1364-7,-1425 0,1 0,20-6,32-1,694 8,-749 0,0-2,22-4,22-3,8 0,-48 6,0 0,20 0,-2 2,69-10,-53 4,-27 4,0-1,26-8,-34 8,0 1,1 0,22 0,32-6,-49 5,0 2,-1 0,31 2,-31 1,1-1,-1-2,35-5,-25 2,0 1,-1 2,1 1,37 4,6-1,-9-1,72-3,-86-6,-37 5,1 0,24 0,5-4,-34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7"/>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1 115,'40'0,"-14"-1,1 1,-1 2,49 8,-57-7,0-1,31 1,-31-2,1 0,28 6,-15-3,-1 0,1-2,63-4,-21 0,553 2,-612-1,1 0,20-6,32-1,-28 7,77-11,4-2,-87 9,0 1,0 2,65 4,-19 1,-34-3,-18 1,0-1,1-1,50-9,39-8,1 1,-98 13,1 2,0 0,30 2,-31 1,0-2,0 0,36-7,-26 3,-1 2,1 1,0 1,37 4,5-1,808-2,-864 1,0 1,23 5,4 0,0 0,-21-3,-1-1,24 0,30-5,86 4,-112 6,-36-5,1 0,24 1,588-5,-612 0,0 0,22-6,-21 4,-1 0,22 0,98-14,-98 15,66-13,-68 9,-1 1,45-1,-69 6,0-1,-1-1,1 1,9-4,-8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8"/>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0 39,'105'2,"113"-4,-168-6,-34 5,-1 0,22 0,989 2,-476 3,-535-1,1 0,20 5,32 3,593-10,-646 1,1-2,20-4,31-3,-25 9,-19 1,0-1,0-1,43-8,-36 4,1 1,0 2,0 1,36 4,7-1,824-2,-878 1,36 7,20 0,1126-8,-1188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5T09:40:24.409"/>
    </inkml:context>
    <inkml:brush xml:id="br0">
      <inkml:brushProperty name="width" value="0.2" units="cm"/>
      <inkml:brushProperty name="height" value="0.4" units="cm"/>
      <inkml:brushProperty name="color" value="#FF8517"/>
      <inkml:brushProperty name="tip" value="rectangle"/>
      <inkml:brushProperty name="rasterOp" value="maskPen"/>
      <inkml:brushProperty name="ignorePressure" value="1"/>
    </inkml:brush>
  </inkml:definitions>
  <inkml:trace contextRef="#ctx0" brushRef="#br0">1 86,'525'0,"-510"-1,0 0,23-6,-23 4,0 0,22 0,3 2,77-10,-66 2,0 3,63 0,-97 5,0-1,25-5,0-1,3 2,-23 2,1 1,23 0,1089 3,-1122 1,0 0,22 6,22 2,22-1,-53-4,39 1,-27-3,74 12,-74-7,-1-2,42 0,-60-4,0 1,0 0,36 11,6 0,-13-5,0-2,56 0,-45-7,85 2,-94 7,-34-4,-1-2,22 1,-5-2,59 11,-48-8,0-1,71-4,-30-2,-54 5,-1 0,35 8,-3-5,-43-4,0 1,23 4,-20-2,1-2,-1 0,1-1,29-3,42 2,-42 8,-36-4,0-2,22 1,55-4,70 2,-111 7,-36-5,1 0,21 0,488-4,-508 0,0-1,0-1,-1-1,0 0,17-7,37-9,-9 12,-44 6,1 0,-1-1,0-1,17-6,-23 7,0 0,0 1,0 0,0 0,12 1,-13 1,-1-1,1 0,-1 0,1-1,-1 0,0 0,17-8,-17 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6370455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3941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我们进一步将</a:t>
            </a:r>
            <a:r>
              <a:rPr lang="en-US" altLang="zh-CN" b="0" i="0" dirty="0">
                <a:solidFill>
                  <a:srgbClr val="000000"/>
                </a:solidFill>
                <a:effectLst/>
                <a:latin typeface="微软雅黑" panose="020B0503020204020204" pitchFamily="34" charset="-122"/>
                <a:ea typeface="微软雅黑" panose="020B0503020204020204" pitchFamily="34" charset="-122"/>
              </a:rPr>
              <a:t>STC-Dropout</a:t>
            </a:r>
            <a:r>
              <a:rPr lang="zh-CN" altLang="en-US" b="0" i="0" dirty="0">
                <a:solidFill>
                  <a:srgbClr val="000000"/>
                </a:solidFill>
                <a:effectLst/>
                <a:latin typeface="微软雅黑" panose="020B0503020204020204" pitchFamily="34" charset="-122"/>
                <a:ea typeface="微软雅黑" panose="020B0503020204020204" pitchFamily="34" charset="-122"/>
              </a:rPr>
              <a:t>与其他领域的几种</a:t>
            </a:r>
            <a:r>
              <a:rPr lang="en-US" altLang="zh-CN" b="0" i="0" dirty="0">
                <a:solidFill>
                  <a:srgbClr val="000000"/>
                </a:solidFill>
                <a:effectLst/>
                <a:latin typeface="微软雅黑" panose="020B0503020204020204" pitchFamily="34" charset="-122"/>
                <a:ea typeface="微软雅黑" panose="020B0503020204020204" pitchFamily="34" charset="-122"/>
              </a:rPr>
              <a:t>CL</a:t>
            </a:r>
            <a:r>
              <a:rPr lang="zh-CN" altLang="en-US" b="0" i="0" dirty="0">
                <a:solidFill>
                  <a:srgbClr val="000000"/>
                </a:solidFill>
                <a:effectLst/>
                <a:latin typeface="微软雅黑" panose="020B0503020204020204" pitchFamily="34" charset="-122"/>
                <a:ea typeface="微软雅黑" panose="020B0503020204020204" pitchFamily="34" charset="-122"/>
              </a:rPr>
              <a:t>方法进行了水平比较，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结果如表</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（和附录</a:t>
            </a:r>
            <a:r>
              <a:rPr lang="en-US" altLang="zh-CN" b="0" i="0" dirty="0">
                <a:solidFill>
                  <a:srgbClr val="000000"/>
                </a:solidFill>
                <a:effectLst/>
                <a:latin typeface="微软雅黑" panose="020B0503020204020204" pitchFamily="34" charset="-122"/>
                <a:ea typeface="微软雅黑" panose="020B0503020204020204" pitchFamily="34" charset="-122"/>
              </a:rPr>
              <a:t>A.8</a:t>
            </a:r>
            <a:r>
              <a:rPr lang="zh-CN" altLang="en-US" b="0" i="0" dirty="0">
                <a:solidFill>
                  <a:srgbClr val="000000"/>
                </a:solidFill>
                <a:effectLst/>
                <a:latin typeface="微软雅黑" panose="020B0503020204020204" pitchFamily="34" charset="-122"/>
                <a:ea typeface="微软雅黑" panose="020B0503020204020204" pitchFamily="34" charset="-122"/>
              </a:rPr>
              <a:t>）所示。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观察到</a:t>
            </a:r>
            <a:r>
              <a:rPr lang="en-US" altLang="zh-CN" b="0" i="0" dirty="0">
                <a:solidFill>
                  <a:srgbClr val="000000"/>
                </a:solidFill>
                <a:effectLst/>
                <a:latin typeface="微软雅黑" panose="020B0503020204020204" pitchFamily="34" charset="-122"/>
                <a:ea typeface="微软雅黑" panose="020B0503020204020204" pitchFamily="34" charset="-122"/>
              </a:rPr>
              <a:t>C-Dropout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C-Smooth</a:t>
            </a:r>
            <a:r>
              <a:rPr lang="zh-CN" altLang="en-US" b="0" i="0" dirty="0">
                <a:solidFill>
                  <a:srgbClr val="000000"/>
                </a:solidFill>
                <a:effectLst/>
                <a:latin typeface="微软雅黑" panose="020B0503020204020204" pitchFamily="34" charset="-122"/>
                <a:ea typeface="微软雅黑" panose="020B0503020204020204" pitchFamily="34" charset="-122"/>
              </a:rPr>
              <a:t>都在一定程度上增强了基线模型，这再次验证了</a:t>
            </a:r>
            <a:r>
              <a:rPr lang="en-US" altLang="zh-CN" b="0" i="0" dirty="0">
                <a:solidFill>
                  <a:srgbClr val="000000"/>
                </a:solidFill>
                <a:effectLst/>
                <a:latin typeface="微软雅黑" panose="020B0503020204020204" pitchFamily="34" charset="-122"/>
                <a:ea typeface="微软雅黑" panose="020B0503020204020204" pitchFamily="34" charset="-122"/>
              </a:rPr>
              <a:t>CL</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ST</a:t>
            </a:r>
            <a:r>
              <a:rPr lang="zh-CN" altLang="en-US" b="0" i="0" dirty="0">
                <a:solidFill>
                  <a:srgbClr val="000000"/>
                </a:solidFill>
                <a:effectLst/>
                <a:latin typeface="微软雅黑" panose="020B0503020204020204" pitchFamily="34" charset="-122"/>
                <a:ea typeface="微软雅黑" panose="020B0503020204020204" pitchFamily="34" charset="-122"/>
              </a:rPr>
              <a:t>建模任务中的思想。然而，</a:t>
            </a:r>
            <a:r>
              <a:rPr lang="en-US" altLang="zh-CN" b="0" i="0" dirty="0">
                <a:solidFill>
                  <a:srgbClr val="000000"/>
                </a:solidFill>
                <a:effectLst/>
                <a:latin typeface="微软雅黑" panose="020B0503020204020204" pitchFamily="34" charset="-122"/>
                <a:ea typeface="微软雅黑" panose="020B0503020204020204" pitchFamily="34" charset="-122"/>
              </a:rPr>
              <a:t>Anti-CL</a:t>
            </a:r>
            <a:r>
              <a:rPr lang="zh-CN" altLang="en-US" b="0" i="0" dirty="0">
                <a:solidFill>
                  <a:srgbClr val="000000"/>
                </a:solidFill>
                <a:effectLst/>
                <a:latin typeface="微软雅黑" panose="020B0503020204020204" pitchFamily="34" charset="-122"/>
                <a:ea typeface="微软雅黑" panose="020B0503020204020204" pitchFamily="34" charset="-122"/>
              </a:rPr>
              <a:t>未能超越基线。因此，我们在这里讨论一下</a:t>
            </a:r>
            <a:endParaRPr lang="zh-CN" altLang="en-US" dirty="0"/>
          </a:p>
        </p:txBody>
      </p:sp>
    </p:spTree>
    <p:extLst>
      <p:ext uri="{BB962C8B-B14F-4D97-AF65-F5344CB8AC3E}">
        <p14:creationId xmlns:p14="http://schemas.microsoft.com/office/powerpoint/2010/main" val="389237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56811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67385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9080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001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406824022"/>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753070868"/>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553683562"/>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183851715"/>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437819833"/>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306330293"/>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043696004"/>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428238511"/>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246697926"/>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182259129"/>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4011875898"/>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489770794"/>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86054538"/>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489676301"/>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390834818"/>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632160571"/>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77828972"/>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578804591"/>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040447108"/>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438655366"/>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434128499"/>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944506688"/>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4050714819"/>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675494191"/>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816249491"/>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493070677"/>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721204322"/>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4012938793"/>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96604544"/>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809608959"/>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820511644"/>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721850474"/>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4042118777"/>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338170451"/>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014063070"/>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057754966"/>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314146289"/>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754756036"/>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628687841"/>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05002010"/>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095065039"/>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807468776"/>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291620183"/>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4276112382"/>
      </p:ext>
    </p:extLst>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270951029"/>
      </p:ext>
    </p:extLst>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101847395"/>
      </p:ext>
    </p:extLst>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299233869"/>
      </p:ext>
    </p:extLst>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826651160"/>
      </p:ext>
    </p:extLst>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795801842"/>
      </p:ext>
    </p:extLst>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903491904"/>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00042558"/>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373103477"/>
      </p:ext>
    </p:extLst>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308421508"/>
      </p:ext>
    </p:extLst>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441920230"/>
      </p:ext>
    </p:extLst>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013405761"/>
      </p:ext>
    </p:extLst>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541833448"/>
      </p:ext>
    </p:extLst>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424767489"/>
      </p:ext>
    </p:extLst>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518779569"/>
      </p:ext>
    </p:extLst>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233710631"/>
      </p:ext>
    </p:extLst>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894288603"/>
      </p:ext>
    </p:extLst>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643739332"/>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001269819"/>
      </p:ext>
    </p:extLst>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89466005"/>
      </p:ext>
    </p:extLst>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0674137"/>
      </p:ext>
    </p:extLst>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852632677"/>
      </p:ext>
    </p:extLst>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910035911"/>
      </p:ext>
    </p:extLst>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829911863"/>
      </p:ext>
    </p:extLst>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2550168184"/>
      </p:ext>
    </p:extLst>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050189575"/>
      </p:ext>
    </p:extLst>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877002-65AA-4060-9573-D0355C08E906}" type="slidenum">
              <a:rPr lang="zh-CN" altLang="en-US" smtClean="0"/>
              <a:t>‹#›</a:t>
            </a:fld>
            <a:endParaRPr lang="zh-CN" altLang="en-US"/>
          </a:p>
        </p:txBody>
      </p:sp>
      <p:sp>
        <p:nvSpPr>
          <p:cNvPr id="5" name="矩形 4"/>
          <p:cNvSpPr/>
          <p:nvPr userDrawn="1"/>
        </p:nvSpPr>
        <p:spPr>
          <a:xfrm>
            <a:off x="0" y="-1"/>
            <a:ext cx="12186286" cy="6858001"/>
          </a:xfrm>
          <a:prstGeom prst="rect">
            <a:avLst/>
          </a:prstGeom>
          <a:solidFill>
            <a:srgbClr val="EEF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1571776883"/>
      </p:ext>
    </p:extLst>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877002-65AA-4060-9573-D0355C08E906}" type="slidenum">
              <a:rPr lang="zh-CN" altLang="en-US" smtClean="0"/>
              <a:t>‹#›</a:t>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97348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772466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61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9B62480-A9DA-40D6-A42E-F2C4EAA26F9B}"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877002-65AA-4060-9573-D0355C08E906}" type="slidenum">
              <a:rPr lang="zh-CN" altLang="en-US" smtClean="0"/>
              <a:t>‹#›</a:t>
            </a:fld>
            <a:endParaRPr lang="zh-CN" altLang="en-US"/>
          </a:p>
        </p:txBody>
      </p:sp>
    </p:spTree>
    <p:extLst>
      <p:ext uri="{BB962C8B-B14F-4D97-AF65-F5344CB8AC3E}">
        <p14:creationId xmlns:p14="http://schemas.microsoft.com/office/powerpoint/2010/main" val="3712596920"/>
      </p:ext>
    </p:extLst>
  </p:cSld>
  <p:clrMapOvr>
    <a:masterClrMapping/>
  </p:clrMapOvr>
  <p:hf sldNum="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62480-A9DA-40D6-A42E-F2C4EAA26F9B}" type="datetimeFigureOut">
              <a:rPr lang="zh-CN" altLang="en-US" smtClean="0"/>
              <a:t>2023/11/5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77002-65AA-4060-9573-D0355C08E90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654" r:id="rId77"/>
    <p:sldLayoutId id="2147483655" r:id="rId78"/>
    <p:sldLayoutId id="2147483656" r:id="rId79"/>
    <p:sldLayoutId id="2147483657" r:id="rId80"/>
    <p:sldLayoutId id="2147483658" r:id="rId81"/>
    <p:sldLayoutId id="2147483659" r:id="rId8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6771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8.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78.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78.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8.png"/><Relationship Id="rId18" Type="http://schemas.openxmlformats.org/officeDocument/2006/relationships/customXml" Target="../ink/ink8.xml"/><Relationship Id="rId3" Type="http://schemas.openxmlformats.org/officeDocument/2006/relationships/image" Target="../media/image43.png"/><Relationship Id="rId7" Type="http://schemas.openxmlformats.org/officeDocument/2006/relationships/image" Target="../media/image45.png"/><Relationship Id="rId12" Type="http://schemas.openxmlformats.org/officeDocument/2006/relationships/customXml" Target="../ink/ink5.xml"/><Relationship Id="rId17" Type="http://schemas.openxmlformats.org/officeDocument/2006/relationships/image" Target="../media/image50.png"/><Relationship Id="rId2" Type="http://schemas.openxmlformats.org/officeDocument/2006/relationships/notesSlide" Target="../notesSlides/notesSlide3.xml"/><Relationship Id="rId16" Type="http://schemas.openxmlformats.org/officeDocument/2006/relationships/customXml" Target="../ink/ink7.xml"/><Relationship Id="rId1" Type="http://schemas.openxmlformats.org/officeDocument/2006/relationships/slideLayout" Target="../slideLayouts/slideLayout78.xml"/><Relationship Id="rId6" Type="http://schemas.openxmlformats.org/officeDocument/2006/relationships/customXml" Target="../ink/ink2.xml"/><Relationship Id="rId11" Type="http://schemas.openxmlformats.org/officeDocument/2006/relationships/image" Target="../media/image47.png"/><Relationship Id="rId5" Type="http://schemas.openxmlformats.org/officeDocument/2006/relationships/image" Target="../media/image44.png"/><Relationship Id="rId15" Type="http://schemas.openxmlformats.org/officeDocument/2006/relationships/image" Target="../media/image49.png"/><Relationship Id="rId10" Type="http://schemas.openxmlformats.org/officeDocument/2006/relationships/customXml" Target="../ink/ink4.xml"/><Relationship Id="rId19" Type="http://schemas.openxmlformats.org/officeDocument/2006/relationships/image" Target="../media/image51.png"/><Relationship Id="rId4" Type="http://schemas.openxmlformats.org/officeDocument/2006/relationships/customXml" Target="../ink/ink1.xml"/><Relationship Id="rId9" Type="http://schemas.openxmlformats.org/officeDocument/2006/relationships/image" Target="../media/image46.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78.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8.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C38633-FAA3-5AD0-C720-7255515F5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0" y="0"/>
            <a:ext cx="12192000" cy="6858000"/>
          </a:xfrm>
          <a:prstGeom prst="rect">
            <a:avLst/>
          </a:prstGeom>
          <a:gradFill flip="none" rotWithShape="1">
            <a:gsLst>
              <a:gs pos="5000">
                <a:srgbClr val="314371"/>
              </a:gs>
              <a:gs pos="40000">
                <a:srgbClr val="314371">
                  <a:alpha val="88000"/>
                </a:srgbClr>
              </a:gs>
              <a:gs pos="66000">
                <a:srgbClr val="314371">
                  <a:alpha val="70000"/>
                </a:srgbClr>
              </a:gs>
              <a:gs pos="100000">
                <a:srgbClr val="314371">
                  <a:alpha val="6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15303" y="4110288"/>
            <a:ext cx="5933878" cy="338554"/>
          </a:xfrm>
          <a:prstGeom prst="rect">
            <a:avLst/>
          </a:prstGeom>
          <a:noFill/>
        </p:spPr>
        <p:txBody>
          <a:bodyPr wrap="square" rtlCol="0">
            <a:spAutoFit/>
          </a:bodyPr>
          <a:lstStyle/>
          <a:p>
            <a:r>
              <a:rPr lang="en-US" altLang="zh-CN" sz="1600" dirty="0">
                <a:solidFill>
                  <a:schemeClr val="bg1"/>
                </a:solidFill>
                <a:cs typeface="+mn-ea"/>
                <a:sym typeface="+mn-lt"/>
              </a:rPr>
              <a:t>BEIJING UNIVERSITY OF TECHNOLOGY</a:t>
            </a:r>
            <a:endParaRPr lang="zh-CN" altLang="en-US" sz="1600" dirty="0">
              <a:solidFill>
                <a:schemeClr val="bg1"/>
              </a:solidFill>
              <a:cs typeface="+mn-ea"/>
              <a:sym typeface="+mn-lt"/>
            </a:endParaRPr>
          </a:p>
        </p:txBody>
      </p:sp>
      <p:sp>
        <p:nvSpPr>
          <p:cNvPr id="11" name="矩形 10"/>
          <p:cNvSpPr/>
          <p:nvPr/>
        </p:nvSpPr>
        <p:spPr>
          <a:xfrm>
            <a:off x="515938" y="4590303"/>
            <a:ext cx="396000"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415303" y="5865166"/>
            <a:ext cx="4793920" cy="372384"/>
            <a:chOff x="415303" y="6238391"/>
            <a:chExt cx="4793920" cy="353943"/>
          </a:xfrm>
        </p:grpSpPr>
        <p:sp>
          <p:nvSpPr>
            <p:cNvPr id="12" name="文本框 11"/>
            <p:cNvSpPr txBox="1"/>
            <p:nvPr/>
          </p:nvSpPr>
          <p:spPr>
            <a:xfrm>
              <a:off x="415303" y="6238391"/>
              <a:ext cx="1914942" cy="353943"/>
            </a:xfrm>
            <a:prstGeom prst="rect">
              <a:avLst/>
            </a:prstGeom>
            <a:noFill/>
          </p:spPr>
          <p:txBody>
            <a:bodyPr wrap="square" rtlCol="0">
              <a:spAutoFit/>
            </a:bodyPr>
            <a:lstStyle/>
            <a:p>
              <a:r>
                <a:rPr lang="zh-CN" altLang="en-US" sz="1700" dirty="0">
                  <a:solidFill>
                    <a:schemeClr val="bg1"/>
                  </a:solidFill>
                  <a:cs typeface="+mn-ea"/>
                  <a:sym typeface="+mn-lt"/>
                </a:rPr>
                <a:t>汇报人：白云迪</a:t>
              </a:r>
            </a:p>
          </p:txBody>
        </p:sp>
        <p:sp>
          <p:nvSpPr>
            <p:cNvPr id="13" name="文本框 12"/>
            <p:cNvSpPr txBox="1"/>
            <p:nvPr/>
          </p:nvSpPr>
          <p:spPr>
            <a:xfrm>
              <a:off x="2649291" y="6238391"/>
              <a:ext cx="2559932" cy="353943"/>
            </a:xfrm>
            <a:prstGeom prst="rect">
              <a:avLst/>
            </a:prstGeom>
            <a:noFill/>
          </p:spPr>
          <p:txBody>
            <a:bodyPr wrap="square" rtlCol="0">
              <a:spAutoFit/>
            </a:bodyPr>
            <a:lstStyle/>
            <a:p>
              <a:r>
                <a:rPr lang="en-US" altLang="zh-CN" sz="1700" dirty="0">
                  <a:solidFill>
                    <a:schemeClr val="bg1"/>
                  </a:solidFill>
                  <a:cs typeface="+mn-ea"/>
                  <a:sym typeface="+mn-lt"/>
                </a:rPr>
                <a:t>    2023.10</a:t>
              </a:r>
              <a:endParaRPr lang="zh-CN" altLang="en-US" sz="1700" dirty="0">
                <a:solidFill>
                  <a:schemeClr val="bg1"/>
                </a:solidFill>
                <a:cs typeface="+mn-ea"/>
                <a:sym typeface="+mn-lt"/>
              </a:endParaRPr>
            </a:p>
          </p:txBody>
        </p:sp>
        <p:sp>
          <p:nvSpPr>
            <p:cNvPr id="16" name="任意多边形 15"/>
            <p:cNvSpPr/>
            <p:nvPr/>
          </p:nvSpPr>
          <p:spPr>
            <a:xfrm rot="8100000" flipH="1">
              <a:off x="2406114" y="6337773"/>
              <a:ext cx="162000" cy="162000"/>
            </a:xfrm>
            <a:custGeom>
              <a:avLst/>
              <a:gdLst>
                <a:gd name="connsiteX0" fmla="*/ 108000 w 198000"/>
                <a:gd name="connsiteY0" fmla="*/ 198000 h 198000"/>
                <a:gd name="connsiteX1" fmla="*/ 108000 w 198000"/>
                <a:gd name="connsiteY1" fmla="*/ 108000 h 198000"/>
                <a:gd name="connsiteX2" fmla="*/ 198000 w 198000"/>
                <a:gd name="connsiteY2" fmla="*/ 108000 h 198000"/>
                <a:gd name="connsiteX3" fmla="*/ 198000 w 198000"/>
                <a:gd name="connsiteY3" fmla="*/ 90000 h 198000"/>
                <a:gd name="connsiteX4" fmla="*/ 108000 w 198000"/>
                <a:gd name="connsiteY4" fmla="*/ 90000 h 198000"/>
                <a:gd name="connsiteX5" fmla="*/ 108000 w 198000"/>
                <a:gd name="connsiteY5" fmla="*/ 0 h 198000"/>
                <a:gd name="connsiteX6" fmla="*/ 90000 w 198000"/>
                <a:gd name="connsiteY6" fmla="*/ 0 h 198000"/>
                <a:gd name="connsiteX7" fmla="*/ 90000 w 198000"/>
                <a:gd name="connsiteY7" fmla="*/ 90000 h 198000"/>
                <a:gd name="connsiteX8" fmla="*/ 0 w 198000"/>
                <a:gd name="connsiteY8" fmla="*/ 90000 h 198000"/>
                <a:gd name="connsiteX9" fmla="*/ 0 w 198000"/>
                <a:gd name="connsiteY9" fmla="*/ 108000 h 198000"/>
                <a:gd name="connsiteX10" fmla="*/ 90000 w 198000"/>
                <a:gd name="connsiteY10" fmla="*/ 108000 h 198000"/>
                <a:gd name="connsiteX11" fmla="*/ 90000 w 198000"/>
                <a:gd name="connsiteY11" fmla="*/ 198000 h 19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00" h="198000">
                  <a:moveTo>
                    <a:pt x="108000" y="198000"/>
                  </a:moveTo>
                  <a:lnTo>
                    <a:pt x="108000" y="108000"/>
                  </a:lnTo>
                  <a:lnTo>
                    <a:pt x="198000" y="108000"/>
                  </a:lnTo>
                  <a:lnTo>
                    <a:pt x="198000" y="90000"/>
                  </a:lnTo>
                  <a:lnTo>
                    <a:pt x="108000" y="90000"/>
                  </a:lnTo>
                  <a:lnTo>
                    <a:pt x="108000" y="0"/>
                  </a:lnTo>
                  <a:lnTo>
                    <a:pt x="90000" y="0"/>
                  </a:lnTo>
                  <a:lnTo>
                    <a:pt x="90000" y="90000"/>
                  </a:lnTo>
                  <a:lnTo>
                    <a:pt x="0" y="90000"/>
                  </a:lnTo>
                  <a:lnTo>
                    <a:pt x="0" y="108000"/>
                  </a:lnTo>
                  <a:lnTo>
                    <a:pt x="90000" y="108000"/>
                  </a:lnTo>
                  <a:lnTo>
                    <a:pt x="90000" y="19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p:cNvSpPr txBox="1"/>
          <p:nvPr/>
        </p:nvSpPr>
        <p:spPr>
          <a:xfrm>
            <a:off x="288376" y="2094900"/>
            <a:ext cx="10077413" cy="1754326"/>
          </a:xfrm>
          <a:prstGeom prst="rect">
            <a:avLst/>
          </a:prstGeom>
          <a:noFill/>
        </p:spPr>
        <p:txBody>
          <a:bodyPr wrap="square" rtlCol="0">
            <a:spAutoFit/>
          </a:bodyPr>
          <a:lstStyle/>
          <a:p>
            <a:r>
              <a:rPr lang="en-US" altLang="zh-CN" sz="3600" b="1" dirty="0">
                <a:solidFill>
                  <a:schemeClr val="bg1"/>
                </a:solidFill>
                <a:latin typeface="Bell MT" panose="02020503060305020303" pitchFamily="18" charset="0"/>
              </a:rPr>
              <a:t>Easy Begun is Half Done: </a:t>
            </a:r>
          </a:p>
          <a:p>
            <a:r>
              <a:rPr lang="en-US" altLang="zh-CN" sz="3600" b="1" dirty="0">
                <a:solidFill>
                  <a:schemeClr val="bg1"/>
                </a:solidFill>
                <a:latin typeface="Bell MT" panose="02020503060305020303" pitchFamily="18" charset="0"/>
              </a:rPr>
              <a:t>Spatial-Temporal Graph Modeling with ST-Curriculum Dropout</a:t>
            </a:r>
          </a:p>
        </p:txBody>
      </p:sp>
      <p:sp>
        <p:nvSpPr>
          <p:cNvPr id="31" name="Freeform 6"/>
          <p:cNvSpPr>
            <a:spLocks noEditPoints="1"/>
          </p:cNvSpPr>
          <p:nvPr/>
        </p:nvSpPr>
        <p:spPr bwMode="auto">
          <a:xfrm>
            <a:off x="51593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cxnSp>
        <p:nvCxnSpPr>
          <p:cNvPr id="39" name="直接连接符 38"/>
          <p:cNvCxnSpPr/>
          <p:nvPr/>
        </p:nvCxnSpPr>
        <p:spPr>
          <a:xfrm>
            <a:off x="11715750" y="1706389"/>
            <a:ext cx="0" cy="3257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7C1AA65-023D-F7D7-83D0-9638CB0EAAF3}"/>
              </a:ext>
            </a:extLst>
          </p:cNvPr>
          <p:cNvSpPr/>
          <p:nvPr/>
        </p:nvSpPr>
        <p:spPr>
          <a:xfrm>
            <a:off x="-22370" y="1760220"/>
            <a:ext cx="5731968" cy="45567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a:extLst>
              <a:ext uri="{FF2B5EF4-FFF2-40B4-BE49-F238E27FC236}">
                <a16:creationId xmlns:a16="http://schemas.microsoft.com/office/drawing/2014/main" id="{B7822040-7260-2920-2D82-380889086989}"/>
              </a:ext>
            </a:extLst>
          </p:cNvPr>
          <p:cNvGrpSpPr/>
          <p:nvPr/>
        </p:nvGrpSpPr>
        <p:grpSpPr>
          <a:xfrm>
            <a:off x="5709598" y="2422372"/>
            <a:ext cx="6468753" cy="5100840"/>
            <a:chOff x="6214535" y="1615606"/>
            <a:chExt cx="4968000" cy="2854691"/>
          </a:xfrm>
        </p:grpSpPr>
        <p:sp>
          <p:nvSpPr>
            <p:cNvPr id="71" name="矩形 70">
              <a:extLst>
                <a:ext uri="{FF2B5EF4-FFF2-40B4-BE49-F238E27FC236}">
                  <a16:creationId xmlns:a16="http://schemas.microsoft.com/office/drawing/2014/main" id="{95BB35C6-11F6-C727-A575-88538E7DD777}"/>
                </a:ext>
              </a:extLst>
            </p:cNvPr>
            <p:cNvSpPr/>
            <p:nvPr/>
          </p:nvSpPr>
          <p:spPr>
            <a:xfrm>
              <a:off x="6214535" y="161560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72" name="文本框 71">
              <a:extLst>
                <a:ext uri="{FF2B5EF4-FFF2-40B4-BE49-F238E27FC236}">
                  <a16:creationId xmlns:a16="http://schemas.microsoft.com/office/drawing/2014/main" id="{6B3F3D52-7B49-9BAB-12E6-9371A89666A6}"/>
                </a:ext>
              </a:extLst>
            </p:cNvPr>
            <p:cNvSpPr txBox="1"/>
            <p:nvPr/>
          </p:nvSpPr>
          <p:spPr>
            <a:xfrm>
              <a:off x="6242198" y="1925893"/>
              <a:ext cx="4799121" cy="2544404"/>
            </a:xfrm>
            <a:prstGeom prst="rect">
              <a:avLst/>
            </a:prstGeom>
            <a:noFill/>
          </p:spPr>
          <p:txBody>
            <a:bodyPr wrap="square" rtlCol="0">
              <a:spAutoFit/>
            </a:bodyPr>
            <a:lstStyle/>
            <a:p>
              <a:pPr algn="ctr"/>
              <a:r>
                <a:rPr lang="en-US" altLang="zh-CN" sz="1600" b="1" spc="-150" dirty="0">
                  <a:solidFill>
                    <a:schemeClr val="bg1"/>
                  </a:solidFill>
                  <a:cs typeface="+mn-ea"/>
                  <a:sym typeface="+mn-lt"/>
                </a:rPr>
                <a:t>E</a:t>
              </a:r>
              <a:r>
                <a:rPr lang="zh-CN" altLang="en-US" sz="1600" b="1" spc="-150" dirty="0">
                  <a:solidFill>
                    <a:schemeClr val="bg1"/>
                  </a:solidFill>
                  <a:cs typeface="+mn-ea"/>
                  <a:sym typeface="+mn-lt"/>
                </a:rPr>
                <a:t>表示所有球体领域中节点数量的平均值，用于惩罚球体中节点数量过小的节点</a:t>
              </a:r>
            </a:p>
            <a:p>
              <a:pPr algn="ctr"/>
              <a:endParaRPr lang="zh-CN" altLang="en-US" sz="1600" b="1" spc="-150" dirty="0">
                <a:solidFill>
                  <a:schemeClr val="bg1"/>
                </a:solidFill>
                <a:cs typeface="+mn-ea"/>
                <a:sym typeface="+mn-lt"/>
              </a:endParaRPr>
            </a:p>
          </p:txBody>
        </p:sp>
      </p:grpSp>
      <p:sp>
        <p:nvSpPr>
          <p:cNvPr id="7" name="矩形 6"/>
          <p:cNvSpPr/>
          <p:nvPr/>
        </p:nvSpPr>
        <p:spPr>
          <a:xfrm>
            <a:off x="2191657" y="442696"/>
            <a:ext cx="1493186"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9" name="文本框 8">
            <a:extLst>
              <a:ext uri="{FF2B5EF4-FFF2-40B4-BE49-F238E27FC236}">
                <a16:creationId xmlns:a16="http://schemas.microsoft.com/office/drawing/2014/main" id="{7AC9CF6F-1939-1E61-EAAD-47F084C68007}"/>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B72F8870-CA33-F0F0-23BD-EBEB3C8CDE52}"/>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研究方法</a:t>
            </a:r>
          </a:p>
        </p:txBody>
      </p:sp>
      <p:sp>
        <p:nvSpPr>
          <p:cNvPr id="11" name="文本框 10">
            <a:extLst>
              <a:ext uri="{FF2B5EF4-FFF2-40B4-BE49-F238E27FC236}">
                <a16:creationId xmlns:a16="http://schemas.microsoft.com/office/drawing/2014/main" id="{D8B6B601-C086-261C-DD7A-FDD72CDCA33B}"/>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5400157F-9F57-78EE-8CB0-67C603FB5A33}"/>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14" name="文本框 13">
            <a:extLst>
              <a:ext uri="{FF2B5EF4-FFF2-40B4-BE49-F238E27FC236}">
                <a16:creationId xmlns:a16="http://schemas.microsoft.com/office/drawing/2014/main" id="{137DCD68-8BF9-2B38-5A3C-754908664B99}"/>
              </a:ext>
            </a:extLst>
          </p:cNvPr>
          <p:cNvSpPr txBox="1"/>
          <p:nvPr/>
        </p:nvSpPr>
        <p:spPr>
          <a:xfrm>
            <a:off x="473261" y="1109455"/>
            <a:ext cx="4359032" cy="830997"/>
          </a:xfrm>
          <a:prstGeom prst="rect">
            <a:avLst/>
          </a:prstGeom>
          <a:noFill/>
        </p:spPr>
        <p:txBody>
          <a:bodyPr wrap="square" rtlCol="0">
            <a:spAutoFit/>
          </a:bodyPr>
          <a:lstStyle/>
          <a:p>
            <a:r>
              <a:rPr lang="zh-CN" altLang="en-US" sz="2400" b="1" spc="-150" dirty="0">
                <a:solidFill>
                  <a:srgbClr val="314371"/>
                </a:solidFill>
                <a:cs typeface="+mn-ea"/>
                <a:sym typeface="+mn-lt"/>
              </a:rPr>
              <a:t>时间模式 </a:t>
            </a:r>
            <a:r>
              <a:rPr lang="en-US" altLang="zh-CN" sz="2400" b="1" spc="-150" dirty="0">
                <a:solidFill>
                  <a:srgbClr val="314371"/>
                </a:solidFill>
                <a:cs typeface="+mn-ea"/>
                <a:sym typeface="+mn-lt"/>
              </a:rPr>
              <a:t>—— </a:t>
            </a:r>
            <a:r>
              <a:rPr lang="zh-CN" altLang="en-US" sz="2400" b="1" spc="-150" dirty="0">
                <a:solidFill>
                  <a:srgbClr val="314371"/>
                </a:solidFill>
                <a:cs typeface="+mn-ea"/>
                <a:sym typeface="+mn-lt"/>
              </a:rPr>
              <a:t>数据分布密度评估</a:t>
            </a:r>
          </a:p>
          <a:p>
            <a:endParaRPr lang="zh-CN" altLang="en-US" sz="2400" b="1" spc="-150" dirty="0">
              <a:solidFill>
                <a:srgbClr val="314371"/>
              </a:solidFill>
              <a:cs typeface="+mn-ea"/>
              <a:sym typeface="+mn-lt"/>
            </a:endParaRPr>
          </a:p>
        </p:txBody>
      </p:sp>
      <p:sp>
        <p:nvSpPr>
          <p:cNvPr id="34" name="文本框 33">
            <a:extLst>
              <a:ext uri="{FF2B5EF4-FFF2-40B4-BE49-F238E27FC236}">
                <a16:creationId xmlns:a16="http://schemas.microsoft.com/office/drawing/2014/main" id="{951C6724-A936-9FD2-344F-DB6620C3A799}"/>
              </a:ext>
            </a:extLst>
          </p:cNvPr>
          <p:cNvSpPr txBox="1"/>
          <p:nvPr/>
        </p:nvSpPr>
        <p:spPr>
          <a:xfrm>
            <a:off x="-87916" y="2422373"/>
            <a:ext cx="239416" cy="369332"/>
          </a:xfrm>
          <a:prstGeom prst="rect">
            <a:avLst/>
          </a:prstGeom>
          <a:noFill/>
        </p:spPr>
        <p:txBody>
          <a:bodyPr wrap="square" rtlCol="0">
            <a:spAutoFit/>
          </a:bodyPr>
          <a:lstStyle/>
          <a:p>
            <a:r>
              <a:rPr lang="zh-CN" altLang="en-US" dirty="0"/>
              <a:t>⭐</a:t>
            </a:r>
          </a:p>
        </p:txBody>
      </p:sp>
      <p:pic>
        <p:nvPicPr>
          <p:cNvPr id="35" name="图片 34">
            <a:extLst>
              <a:ext uri="{FF2B5EF4-FFF2-40B4-BE49-F238E27FC236}">
                <a16:creationId xmlns:a16="http://schemas.microsoft.com/office/drawing/2014/main" id="{66AA4C08-EC36-3FAF-6CBD-B80AA5C18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61" y="2186588"/>
            <a:ext cx="3254022" cy="746825"/>
          </a:xfrm>
          <a:prstGeom prst="rect">
            <a:avLst/>
          </a:prstGeom>
        </p:spPr>
      </p:pic>
      <p:pic>
        <p:nvPicPr>
          <p:cNvPr id="36" name="图片 35">
            <a:extLst>
              <a:ext uri="{FF2B5EF4-FFF2-40B4-BE49-F238E27FC236}">
                <a16:creationId xmlns:a16="http://schemas.microsoft.com/office/drawing/2014/main" id="{A24B35CC-0455-C36F-8536-AC691FCF9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580" y="2960780"/>
            <a:ext cx="3757398" cy="516516"/>
          </a:xfrm>
          <a:prstGeom prst="rect">
            <a:avLst/>
          </a:prstGeom>
        </p:spPr>
      </p:pic>
      <p:pic>
        <p:nvPicPr>
          <p:cNvPr id="38" name="图片 37">
            <a:extLst>
              <a:ext uri="{FF2B5EF4-FFF2-40B4-BE49-F238E27FC236}">
                <a16:creationId xmlns:a16="http://schemas.microsoft.com/office/drawing/2014/main" id="{6BF2FD57-F37A-F303-C43F-4570B60BA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49" y="3687313"/>
            <a:ext cx="3109229" cy="327688"/>
          </a:xfrm>
          <a:prstGeom prst="rect">
            <a:avLst/>
          </a:prstGeom>
        </p:spPr>
      </p:pic>
      <p:pic>
        <p:nvPicPr>
          <p:cNvPr id="44" name="图片 43">
            <a:extLst>
              <a:ext uri="{FF2B5EF4-FFF2-40B4-BE49-F238E27FC236}">
                <a16:creationId xmlns:a16="http://schemas.microsoft.com/office/drawing/2014/main" id="{11ECC453-728C-39F9-91CD-EFD3F19DF0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4001" y="3549256"/>
            <a:ext cx="1493649" cy="510584"/>
          </a:xfrm>
          <a:prstGeom prst="rect">
            <a:avLst/>
          </a:prstGeom>
        </p:spPr>
      </p:pic>
      <p:pic>
        <p:nvPicPr>
          <p:cNvPr id="47" name="图片 46">
            <a:extLst>
              <a:ext uri="{FF2B5EF4-FFF2-40B4-BE49-F238E27FC236}">
                <a16:creationId xmlns:a16="http://schemas.microsoft.com/office/drawing/2014/main" id="{9413AF00-103D-39CC-E383-98C71681E3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261137"/>
            <a:ext cx="2933954" cy="434378"/>
          </a:xfrm>
          <a:prstGeom prst="rect">
            <a:avLst/>
          </a:prstGeom>
        </p:spPr>
      </p:pic>
      <p:pic>
        <p:nvPicPr>
          <p:cNvPr id="48" name="图片 47">
            <a:extLst>
              <a:ext uri="{FF2B5EF4-FFF2-40B4-BE49-F238E27FC236}">
                <a16:creationId xmlns:a16="http://schemas.microsoft.com/office/drawing/2014/main" id="{515E62E4-B74D-3F54-474F-CA38F02226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6437" y="4235005"/>
            <a:ext cx="2263336" cy="472481"/>
          </a:xfrm>
          <a:prstGeom prst="rect">
            <a:avLst/>
          </a:prstGeom>
        </p:spPr>
      </p:pic>
    </p:spTree>
    <p:extLst>
      <p:ext uri="{BB962C8B-B14F-4D97-AF65-F5344CB8AC3E}">
        <p14:creationId xmlns:p14="http://schemas.microsoft.com/office/powerpoint/2010/main" val="2910331915"/>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1657" y="442696"/>
            <a:ext cx="1493186"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9" name="文本框 8">
            <a:extLst>
              <a:ext uri="{FF2B5EF4-FFF2-40B4-BE49-F238E27FC236}">
                <a16:creationId xmlns:a16="http://schemas.microsoft.com/office/drawing/2014/main" id="{7AC9CF6F-1939-1E61-EAAD-47F084C68007}"/>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B72F8870-CA33-F0F0-23BD-EBEB3C8CDE52}"/>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研究方法</a:t>
            </a:r>
          </a:p>
        </p:txBody>
      </p:sp>
      <p:sp>
        <p:nvSpPr>
          <p:cNvPr id="11" name="文本框 10">
            <a:extLst>
              <a:ext uri="{FF2B5EF4-FFF2-40B4-BE49-F238E27FC236}">
                <a16:creationId xmlns:a16="http://schemas.microsoft.com/office/drawing/2014/main" id="{D8B6B601-C086-261C-DD7A-FDD72CDCA33B}"/>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5400157F-9F57-78EE-8CB0-67C603FB5A33}"/>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14" name="文本框 13">
            <a:extLst>
              <a:ext uri="{FF2B5EF4-FFF2-40B4-BE49-F238E27FC236}">
                <a16:creationId xmlns:a16="http://schemas.microsoft.com/office/drawing/2014/main" id="{137DCD68-8BF9-2B38-5A3C-754908664B99}"/>
              </a:ext>
            </a:extLst>
          </p:cNvPr>
          <p:cNvSpPr txBox="1"/>
          <p:nvPr/>
        </p:nvSpPr>
        <p:spPr>
          <a:xfrm>
            <a:off x="555400" y="1101337"/>
            <a:ext cx="4359032" cy="830997"/>
          </a:xfrm>
          <a:prstGeom prst="rect">
            <a:avLst/>
          </a:prstGeom>
          <a:noFill/>
        </p:spPr>
        <p:txBody>
          <a:bodyPr wrap="square" rtlCol="0">
            <a:spAutoFit/>
          </a:bodyPr>
          <a:lstStyle/>
          <a:p>
            <a:r>
              <a:rPr lang="zh-CN" altLang="en-US" sz="2400" b="1" spc="-150" dirty="0">
                <a:solidFill>
                  <a:srgbClr val="314371"/>
                </a:solidFill>
                <a:cs typeface="+mn-ea"/>
                <a:sym typeface="+mn-lt"/>
              </a:rPr>
              <a:t>总体难度评估</a:t>
            </a:r>
          </a:p>
          <a:p>
            <a:endParaRPr lang="zh-CN" altLang="en-US" sz="2400" b="1" spc="-150" dirty="0">
              <a:solidFill>
                <a:srgbClr val="314371"/>
              </a:solidFill>
              <a:cs typeface="+mn-ea"/>
              <a:sym typeface="+mn-lt"/>
            </a:endParaRPr>
          </a:p>
        </p:txBody>
      </p:sp>
      <p:sp>
        <p:nvSpPr>
          <p:cNvPr id="16" name="矩形 15">
            <a:extLst>
              <a:ext uri="{FF2B5EF4-FFF2-40B4-BE49-F238E27FC236}">
                <a16:creationId xmlns:a16="http://schemas.microsoft.com/office/drawing/2014/main" id="{9B1343FB-3E70-BAE7-2167-D3B4130A7D0A}"/>
              </a:ext>
            </a:extLst>
          </p:cNvPr>
          <p:cNvSpPr/>
          <p:nvPr/>
        </p:nvSpPr>
        <p:spPr>
          <a:xfrm>
            <a:off x="1" y="2298600"/>
            <a:ext cx="12192000" cy="226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圆角 18">
            <a:extLst>
              <a:ext uri="{FF2B5EF4-FFF2-40B4-BE49-F238E27FC236}">
                <a16:creationId xmlns:a16="http://schemas.microsoft.com/office/drawing/2014/main" id="{16BBEECD-24D0-C8CD-A2DC-CAD0BFAAB639}"/>
              </a:ext>
            </a:extLst>
          </p:cNvPr>
          <p:cNvSpPr/>
          <p:nvPr/>
        </p:nvSpPr>
        <p:spPr>
          <a:xfrm>
            <a:off x="3612191" y="3770655"/>
            <a:ext cx="4269317" cy="48674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45D95643-5430-5DE8-D0EE-9E2798596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971" y="2577580"/>
            <a:ext cx="1094657" cy="338554"/>
          </a:xfrm>
          <a:prstGeom prst="rect">
            <a:avLst/>
          </a:prstGeom>
        </p:spPr>
      </p:pic>
      <p:pic>
        <p:nvPicPr>
          <p:cNvPr id="22" name="图片 21">
            <a:extLst>
              <a:ext uri="{FF2B5EF4-FFF2-40B4-BE49-F238E27FC236}">
                <a16:creationId xmlns:a16="http://schemas.microsoft.com/office/drawing/2014/main" id="{48AFB427-1284-3488-40C9-A7FDD0F3B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628" y="2305031"/>
            <a:ext cx="4828037" cy="1087396"/>
          </a:xfrm>
          <a:prstGeom prst="rect">
            <a:avLst/>
          </a:prstGeom>
        </p:spPr>
      </p:pic>
      <p:pic>
        <p:nvPicPr>
          <p:cNvPr id="23" name="图片 22">
            <a:extLst>
              <a:ext uri="{FF2B5EF4-FFF2-40B4-BE49-F238E27FC236}">
                <a16:creationId xmlns:a16="http://schemas.microsoft.com/office/drawing/2014/main" id="{47BEF479-A245-3AF9-30F9-FC1F96E26D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8446" y="3917031"/>
            <a:ext cx="510584" cy="205758"/>
          </a:xfrm>
          <a:prstGeom prst="rect">
            <a:avLst/>
          </a:prstGeom>
        </p:spPr>
      </p:pic>
      <p:pic>
        <p:nvPicPr>
          <p:cNvPr id="27" name="图片 26">
            <a:extLst>
              <a:ext uri="{FF2B5EF4-FFF2-40B4-BE49-F238E27FC236}">
                <a16:creationId xmlns:a16="http://schemas.microsoft.com/office/drawing/2014/main" id="{45DBFB79-A33B-535C-C68F-723812A497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1533" y="3840751"/>
            <a:ext cx="3276304" cy="299758"/>
          </a:xfrm>
          <a:prstGeom prst="rect">
            <a:avLst/>
          </a:prstGeom>
        </p:spPr>
      </p:pic>
      <p:grpSp>
        <p:nvGrpSpPr>
          <p:cNvPr id="28" name="组合 27">
            <a:extLst>
              <a:ext uri="{FF2B5EF4-FFF2-40B4-BE49-F238E27FC236}">
                <a16:creationId xmlns:a16="http://schemas.microsoft.com/office/drawing/2014/main" id="{32414BDD-269B-093E-CBD4-FF7A2D80E809}"/>
              </a:ext>
            </a:extLst>
          </p:cNvPr>
          <p:cNvGrpSpPr/>
          <p:nvPr/>
        </p:nvGrpSpPr>
        <p:grpSpPr>
          <a:xfrm>
            <a:off x="-125917" y="3250775"/>
            <a:ext cx="8326478" cy="2818546"/>
            <a:chOff x="6047138" y="-5581599"/>
            <a:chExt cx="7568355" cy="8630019"/>
          </a:xfrm>
        </p:grpSpPr>
        <p:sp>
          <p:nvSpPr>
            <p:cNvPr id="29" name="矩形 28">
              <a:extLst>
                <a:ext uri="{FF2B5EF4-FFF2-40B4-BE49-F238E27FC236}">
                  <a16:creationId xmlns:a16="http://schemas.microsoft.com/office/drawing/2014/main" id="{3E8A7584-B0F4-9CDB-41F4-13C3D5B62BE7}"/>
                </a:ext>
              </a:extLst>
            </p:cNvPr>
            <p:cNvSpPr/>
            <p:nvPr/>
          </p:nvSpPr>
          <p:spPr>
            <a:xfrm>
              <a:off x="8647493" y="-1456067"/>
              <a:ext cx="4968000" cy="450448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30" name="文本框 29">
              <a:extLst>
                <a:ext uri="{FF2B5EF4-FFF2-40B4-BE49-F238E27FC236}">
                  <a16:creationId xmlns:a16="http://schemas.microsoft.com/office/drawing/2014/main" id="{7704D15B-835A-605D-17F1-7E0925FB6112}"/>
                </a:ext>
              </a:extLst>
            </p:cNvPr>
            <p:cNvSpPr txBox="1"/>
            <p:nvPr/>
          </p:nvSpPr>
          <p:spPr>
            <a:xfrm>
              <a:off x="6047138" y="-5581599"/>
              <a:ext cx="4799121" cy="1036608"/>
            </a:xfrm>
            <a:prstGeom prst="rect">
              <a:avLst/>
            </a:prstGeom>
            <a:noFill/>
          </p:spPr>
          <p:txBody>
            <a:bodyPr wrap="square" rtlCol="0">
              <a:spAutoFit/>
            </a:bodyPr>
            <a:lstStyle/>
            <a:p>
              <a:pPr algn="ctr"/>
              <a:r>
                <a:rPr lang="zh-CN" altLang="en-US" sz="1600" b="1" spc="-150" dirty="0">
                  <a:solidFill>
                    <a:srgbClr val="2A3960"/>
                  </a:solidFill>
                  <a:cs typeface="+mn-ea"/>
                  <a:sym typeface="+mn-lt"/>
                </a:rPr>
                <a:t>为避免过多的超参数，将半径</a:t>
              </a:r>
              <a:r>
                <a:rPr lang="en-US" altLang="zh-CN" sz="1600" b="1" spc="-150" dirty="0">
                  <a:solidFill>
                    <a:srgbClr val="2A3960"/>
                  </a:solidFill>
                  <a:cs typeface="+mn-ea"/>
                  <a:sym typeface="+mn-lt"/>
                </a:rPr>
                <a:t>R</a:t>
              </a:r>
              <a:r>
                <a:rPr lang="zh-CN" altLang="en-US" sz="1600" b="1" spc="-150" dirty="0">
                  <a:solidFill>
                    <a:srgbClr val="2A3960"/>
                  </a:solidFill>
                  <a:cs typeface="+mn-ea"/>
                  <a:sym typeface="+mn-lt"/>
                </a:rPr>
                <a:t>定义为</a:t>
              </a:r>
            </a:p>
          </p:txBody>
        </p:sp>
      </p:grpSp>
      <p:sp>
        <p:nvSpPr>
          <p:cNvPr id="15" name="文本框 14">
            <a:extLst>
              <a:ext uri="{FF2B5EF4-FFF2-40B4-BE49-F238E27FC236}">
                <a16:creationId xmlns:a16="http://schemas.microsoft.com/office/drawing/2014/main" id="{274240BE-2FAB-A633-6D08-B11ACE5765A6}"/>
              </a:ext>
            </a:extLst>
          </p:cNvPr>
          <p:cNvSpPr txBox="1"/>
          <p:nvPr/>
        </p:nvSpPr>
        <p:spPr>
          <a:xfrm>
            <a:off x="2868908" y="4672321"/>
            <a:ext cx="5862562" cy="1166153"/>
          </a:xfrm>
          <a:prstGeom prst="rect">
            <a:avLst/>
          </a:prstGeom>
          <a:noFill/>
        </p:spPr>
        <p:txBody>
          <a:bodyPr wrap="square" rtlCol="0">
            <a:spAutoFit/>
          </a:bodyPr>
          <a:lstStyle/>
          <a:p>
            <a:pPr>
              <a:lnSpc>
                <a:spcPct val="150000"/>
              </a:lnSpc>
            </a:pPr>
            <a:r>
              <a:rPr lang="en-US" altLang="zh-CN" sz="1200" spc="40" dirty="0">
                <a:solidFill>
                  <a:schemeClr val="bg1"/>
                </a:solidFill>
                <a:cs typeface="+mn-ea"/>
                <a:sym typeface="+mn-lt"/>
              </a:rPr>
              <a:t>1.</a:t>
            </a:r>
            <a:r>
              <a:rPr lang="zh-CN" altLang="en-US" sz="1200" spc="40" dirty="0">
                <a:solidFill>
                  <a:schemeClr val="bg1"/>
                </a:solidFill>
                <a:cs typeface="+mn-ea"/>
                <a:sym typeface="+mn-lt"/>
              </a:rPr>
              <a:t>对于样本集合中的每个样本</a:t>
            </a:r>
            <a:r>
              <a:rPr lang="en-US" altLang="zh-CN" sz="1200" spc="40" dirty="0">
                <a:solidFill>
                  <a:schemeClr val="bg1"/>
                </a:solidFill>
                <a:cs typeface="+mn-ea"/>
                <a:sym typeface="+mn-lt"/>
              </a:rPr>
              <a:t>vi,</a:t>
            </a:r>
            <a:r>
              <a:rPr lang="zh-CN" altLang="en-US" sz="1200" spc="40" dirty="0">
                <a:solidFill>
                  <a:schemeClr val="bg1"/>
                </a:solidFill>
                <a:cs typeface="+mn-ea"/>
                <a:sym typeface="+mn-lt"/>
              </a:rPr>
              <a:t>计算节点之间的距离</a:t>
            </a:r>
            <a:r>
              <a:rPr lang="en-US" altLang="zh-CN" sz="1200" spc="40" dirty="0">
                <a:solidFill>
                  <a:schemeClr val="bg1"/>
                </a:solidFill>
                <a:cs typeface="+mn-ea"/>
                <a:sym typeface="+mn-lt"/>
              </a:rPr>
              <a:t>D(</a:t>
            </a:r>
            <a:r>
              <a:rPr lang="en-US" altLang="zh-CN" sz="1200" spc="40" dirty="0" err="1">
                <a:solidFill>
                  <a:schemeClr val="bg1"/>
                </a:solidFill>
                <a:cs typeface="+mn-ea"/>
                <a:sym typeface="+mn-lt"/>
              </a:rPr>
              <a:t>hi,hj</a:t>
            </a:r>
            <a:r>
              <a:rPr lang="en-US" altLang="zh-CN" sz="1200" spc="40" dirty="0">
                <a:solidFill>
                  <a:schemeClr val="bg1"/>
                </a:solidFill>
                <a:cs typeface="+mn-ea"/>
                <a:sym typeface="+mn-lt"/>
              </a:rPr>
              <a:t>)</a:t>
            </a:r>
          </a:p>
          <a:p>
            <a:pPr>
              <a:lnSpc>
                <a:spcPct val="150000"/>
              </a:lnSpc>
            </a:pPr>
            <a:r>
              <a:rPr lang="en-US" altLang="zh-CN" sz="1200" spc="40" dirty="0">
                <a:solidFill>
                  <a:schemeClr val="bg1"/>
                </a:solidFill>
                <a:cs typeface="+mn-ea"/>
                <a:sym typeface="+mn-lt"/>
              </a:rPr>
              <a:t>2.</a:t>
            </a:r>
            <a:r>
              <a:rPr lang="zh-CN" altLang="en-US" sz="1200" spc="40" dirty="0">
                <a:solidFill>
                  <a:schemeClr val="bg1"/>
                </a:solidFill>
                <a:cs typeface="+mn-ea"/>
                <a:sym typeface="+mn-lt"/>
              </a:rPr>
              <a:t>将距离放入集合中</a:t>
            </a:r>
            <a:r>
              <a:rPr lang="en-US" altLang="zh-CN" sz="1200" spc="40" dirty="0">
                <a:solidFill>
                  <a:schemeClr val="bg1"/>
                </a:solidFill>
                <a:cs typeface="+mn-ea"/>
                <a:sym typeface="+mn-lt"/>
              </a:rPr>
              <a:t>{D(</a:t>
            </a:r>
            <a:r>
              <a:rPr lang="en-US" altLang="zh-CN" sz="1200" spc="40" dirty="0" err="1">
                <a:solidFill>
                  <a:schemeClr val="bg1"/>
                </a:solidFill>
                <a:cs typeface="+mn-ea"/>
                <a:sym typeface="+mn-lt"/>
              </a:rPr>
              <a:t>hi,hj</a:t>
            </a:r>
            <a:r>
              <a:rPr lang="en-US" altLang="zh-CN" sz="1200" spc="40" dirty="0">
                <a:solidFill>
                  <a:schemeClr val="bg1"/>
                </a:solidFill>
                <a:cs typeface="+mn-ea"/>
                <a:sym typeface="+mn-lt"/>
              </a:rPr>
              <a:t>)} {1,…|v|}</a:t>
            </a:r>
          </a:p>
          <a:p>
            <a:pPr>
              <a:lnSpc>
                <a:spcPct val="150000"/>
              </a:lnSpc>
            </a:pPr>
            <a:r>
              <a:rPr lang="en-US" altLang="zh-CN" sz="1200" spc="40" dirty="0">
                <a:solidFill>
                  <a:schemeClr val="bg1"/>
                </a:solidFill>
                <a:cs typeface="+mn-ea"/>
                <a:sym typeface="+mn-lt"/>
              </a:rPr>
              <a:t>3.</a:t>
            </a:r>
            <a:r>
              <a:rPr lang="zh-CN" altLang="en-US" sz="1200" spc="40" dirty="0">
                <a:solidFill>
                  <a:schemeClr val="bg1"/>
                </a:solidFill>
                <a:cs typeface="+mn-ea"/>
                <a:sym typeface="+mn-lt"/>
              </a:rPr>
              <a:t>使用分位数函数</a:t>
            </a:r>
            <a:r>
              <a:rPr lang="en-US" altLang="zh-CN" sz="1200" spc="40" dirty="0" err="1">
                <a:solidFill>
                  <a:schemeClr val="bg1"/>
                </a:solidFill>
                <a:cs typeface="+mn-ea"/>
                <a:sym typeface="+mn-lt"/>
              </a:rPr>
              <a:t>Qρ</a:t>
            </a:r>
            <a:r>
              <a:rPr lang="zh-CN" altLang="en-US" sz="1200" spc="40" dirty="0">
                <a:solidFill>
                  <a:schemeClr val="bg1"/>
                </a:solidFill>
                <a:cs typeface="+mn-ea"/>
                <a:sym typeface="+mn-lt"/>
              </a:rPr>
              <a:t>计算出集合中</a:t>
            </a:r>
            <a:r>
              <a:rPr lang="en-US" altLang="zh-CN" sz="1200" spc="40" dirty="0">
                <a:solidFill>
                  <a:schemeClr val="bg1"/>
                </a:solidFill>
                <a:cs typeface="+mn-ea"/>
                <a:sym typeface="+mn-lt"/>
              </a:rPr>
              <a:t>ρ%</a:t>
            </a:r>
            <a:r>
              <a:rPr lang="zh-CN" altLang="en-US" sz="1200" spc="40" dirty="0">
                <a:solidFill>
                  <a:schemeClr val="bg1"/>
                </a:solidFill>
                <a:cs typeface="+mn-ea"/>
                <a:sym typeface="+mn-lt"/>
              </a:rPr>
              <a:t>分位值</a:t>
            </a:r>
            <a:endParaRPr lang="en-US" altLang="zh-CN" sz="1200" spc="40" dirty="0">
              <a:solidFill>
                <a:schemeClr val="bg1"/>
              </a:solidFill>
              <a:cs typeface="+mn-ea"/>
              <a:sym typeface="+mn-lt"/>
            </a:endParaRPr>
          </a:p>
          <a:p>
            <a:pPr>
              <a:lnSpc>
                <a:spcPct val="150000"/>
              </a:lnSpc>
            </a:pPr>
            <a:r>
              <a:rPr lang="en-US" altLang="zh-CN" sz="1200" spc="40" dirty="0">
                <a:solidFill>
                  <a:schemeClr val="bg1"/>
                </a:solidFill>
                <a:cs typeface="+mn-ea"/>
                <a:sym typeface="+mn-lt"/>
              </a:rPr>
              <a:t>4.</a:t>
            </a:r>
            <a:r>
              <a:rPr lang="zh-CN" altLang="en-US" sz="1200" spc="40" dirty="0">
                <a:solidFill>
                  <a:schemeClr val="bg1"/>
                </a:solidFill>
                <a:cs typeface="+mn-ea"/>
                <a:sym typeface="+mn-lt"/>
              </a:rPr>
              <a:t>将所有样本的</a:t>
            </a:r>
            <a:r>
              <a:rPr lang="en-US" altLang="zh-CN" sz="1200" spc="40" dirty="0">
                <a:solidFill>
                  <a:schemeClr val="bg1"/>
                </a:solidFill>
                <a:cs typeface="+mn-ea"/>
                <a:sym typeface="+mn-lt"/>
              </a:rPr>
              <a:t>ρ%</a:t>
            </a:r>
            <a:r>
              <a:rPr lang="zh-CN" altLang="en-US" sz="1200" spc="40" dirty="0">
                <a:solidFill>
                  <a:schemeClr val="bg1"/>
                </a:solidFill>
                <a:cs typeface="+mn-ea"/>
                <a:sym typeface="+mn-lt"/>
              </a:rPr>
              <a:t>分位值除以样本数量</a:t>
            </a:r>
            <a:r>
              <a:rPr lang="en-US" altLang="zh-CN" sz="1200" spc="40" dirty="0">
                <a:solidFill>
                  <a:schemeClr val="bg1"/>
                </a:solidFill>
                <a:cs typeface="+mn-ea"/>
                <a:sym typeface="+mn-lt"/>
              </a:rPr>
              <a:t>|v|</a:t>
            </a:r>
            <a:r>
              <a:rPr lang="zh-CN" altLang="en-US" sz="1200" spc="40" dirty="0">
                <a:solidFill>
                  <a:schemeClr val="bg1"/>
                </a:solidFill>
                <a:cs typeface="+mn-ea"/>
                <a:sym typeface="+mn-lt"/>
              </a:rPr>
              <a:t>取平均</a:t>
            </a:r>
          </a:p>
        </p:txBody>
      </p:sp>
    </p:spTree>
    <p:extLst>
      <p:ext uri="{BB962C8B-B14F-4D97-AF65-F5344CB8AC3E}">
        <p14:creationId xmlns:p14="http://schemas.microsoft.com/office/powerpoint/2010/main" val="116813543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a:extLst>
              <a:ext uri="{FF2B5EF4-FFF2-40B4-BE49-F238E27FC236}">
                <a16:creationId xmlns:a16="http://schemas.microsoft.com/office/drawing/2014/main" id="{92B09853-0ABD-4C8E-D62F-596EBE6BBDF7}"/>
              </a:ext>
            </a:extLst>
          </p:cNvPr>
          <p:cNvSpPr/>
          <p:nvPr/>
        </p:nvSpPr>
        <p:spPr>
          <a:xfrm>
            <a:off x="0" y="4699818"/>
            <a:ext cx="5952931" cy="1589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3" name="矩形 62">
            <a:extLst>
              <a:ext uri="{FF2B5EF4-FFF2-40B4-BE49-F238E27FC236}">
                <a16:creationId xmlns:a16="http://schemas.microsoft.com/office/drawing/2014/main" id="{A5DECE8F-06BB-B307-1C37-7DB1BDC8011F}"/>
              </a:ext>
            </a:extLst>
          </p:cNvPr>
          <p:cNvSpPr/>
          <p:nvPr/>
        </p:nvSpPr>
        <p:spPr>
          <a:xfrm>
            <a:off x="5231363" y="1874985"/>
            <a:ext cx="6960637" cy="1883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矩形 6"/>
          <p:cNvSpPr/>
          <p:nvPr/>
        </p:nvSpPr>
        <p:spPr>
          <a:xfrm>
            <a:off x="2191657" y="442696"/>
            <a:ext cx="1493186"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9" name="文本框 8">
            <a:extLst>
              <a:ext uri="{FF2B5EF4-FFF2-40B4-BE49-F238E27FC236}">
                <a16:creationId xmlns:a16="http://schemas.microsoft.com/office/drawing/2014/main" id="{7AC9CF6F-1939-1E61-EAAD-47F084C68007}"/>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B72F8870-CA33-F0F0-23BD-EBEB3C8CDE52}"/>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研究方法</a:t>
            </a:r>
          </a:p>
        </p:txBody>
      </p:sp>
      <p:sp>
        <p:nvSpPr>
          <p:cNvPr id="11" name="文本框 10">
            <a:extLst>
              <a:ext uri="{FF2B5EF4-FFF2-40B4-BE49-F238E27FC236}">
                <a16:creationId xmlns:a16="http://schemas.microsoft.com/office/drawing/2014/main" id="{D8B6B601-C086-261C-DD7A-FDD72CDCA33B}"/>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5400157F-9F57-78EE-8CB0-67C603FB5A33}"/>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55" name="文本框 54">
            <a:extLst>
              <a:ext uri="{FF2B5EF4-FFF2-40B4-BE49-F238E27FC236}">
                <a16:creationId xmlns:a16="http://schemas.microsoft.com/office/drawing/2014/main" id="{DF39C434-0345-8DC6-98C8-18CA56937CD8}"/>
              </a:ext>
            </a:extLst>
          </p:cNvPr>
          <p:cNvSpPr txBox="1"/>
          <p:nvPr/>
        </p:nvSpPr>
        <p:spPr>
          <a:xfrm>
            <a:off x="578327" y="1110448"/>
            <a:ext cx="4359032" cy="461665"/>
          </a:xfrm>
          <a:prstGeom prst="rect">
            <a:avLst/>
          </a:prstGeom>
          <a:noFill/>
        </p:spPr>
        <p:txBody>
          <a:bodyPr wrap="square" rtlCol="0">
            <a:spAutoFit/>
          </a:bodyPr>
          <a:lstStyle/>
          <a:p>
            <a:r>
              <a:rPr lang="zh-CN" altLang="en-US" sz="2400" b="1" spc="-150" dirty="0">
                <a:solidFill>
                  <a:srgbClr val="314371"/>
                </a:solidFill>
                <a:cs typeface="+mn-ea"/>
                <a:sym typeface="+mn-lt"/>
              </a:rPr>
              <a:t>课程学习（</a:t>
            </a:r>
            <a:r>
              <a:rPr lang="en-US" altLang="zh-CN" sz="2400" b="1" spc="-150" dirty="0">
                <a:solidFill>
                  <a:srgbClr val="314371"/>
                </a:solidFill>
                <a:cs typeface="+mn-ea"/>
                <a:sym typeface="+mn-lt"/>
              </a:rPr>
              <a:t>CL</a:t>
            </a:r>
            <a:r>
              <a:rPr lang="zh-CN" altLang="en-US" sz="2400" b="1" spc="-150" dirty="0">
                <a:solidFill>
                  <a:srgbClr val="314371"/>
                </a:solidFill>
                <a:cs typeface="+mn-ea"/>
                <a:sym typeface="+mn-lt"/>
              </a:rPr>
              <a:t>）</a:t>
            </a:r>
          </a:p>
        </p:txBody>
      </p:sp>
      <p:pic>
        <p:nvPicPr>
          <p:cNvPr id="56" name="图片 55">
            <a:extLst>
              <a:ext uri="{FF2B5EF4-FFF2-40B4-BE49-F238E27FC236}">
                <a16:creationId xmlns:a16="http://schemas.microsoft.com/office/drawing/2014/main" id="{7E1840E2-4843-A530-874A-D23D3AD8B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6491" y="2252215"/>
            <a:ext cx="1295512" cy="320068"/>
          </a:xfrm>
          <a:prstGeom prst="rect">
            <a:avLst/>
          </a:prstGeom>
        </p:spPr>
      </p:pic>
      <p:pic>
        <p:nvPicPr>
          <p:cNvPr id="57" name="图片 56">
            <a:extLst>
              <a:ext uri="{FF2B5EF4-FFF2-40B4-BE49-F238E27FC236}">
                <a16:creationId xmlns:a16="http://schemas.microsoft.com/office/drawing/2014/main" id="{334F7AC4-EB00-3565-82AD-89314F8C5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263" y="2269543"/>
            <a:ext cx="2270957" cy="251482"/>
          </a:xfrm>
          <a:prstGeom prst="rect">
            <a:avLst/>
          </a:prstGeom>
        </p:spPr>
      </p:pic>
      <p:pic>
        <p:nvPicPr>
          <p:cNvPr id="58" name="图片 57">
            <a:extLst>
              <a:ext uri="{FF2B5EF4-FFF2-40B4-BE49-F238E27FC236}">
                <a16:creationId xmlns:a16="http://schemas.microsoft.com/office/drawing/2014/main" id="{4CF491D9-4D7F-0BD4-BC2A-B6A6E86A3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6380" y="2278887"/>
            <a:ext cx="1371719" cy="266723"/>
          </a:xfrm>
          <a:prstGeom prst="rect">
            <a:avLst/>
          </a:prstGeom>
        </p:spPr>
      </p:pic>
      <p:pic>
        <p:nvPicPr>
          <p:cNvPr id="59" name="图片 58">
            <a:extLst>
              <a:ext uri="{FF2B5EF4-FFF2-40B4-BE49-F238E27FC236}">
                <a16:creationId xmlns:a16="http://schemas.microsoft.com/office/drawing/2014/main" id="{EA0D566B-B9F7-5F4A-4B35-7927C0CBC4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06745" y="2712218"/>
            <a:ext cx="4023709" cy="396274"/>
          </a:xfrm>
          <a:prstGeom prst="rect">
            <a:avLst/>
          </a:prstGeom>
        </p:spPr>
      </p:pic>
      <p:sp>
        <p:nvSpPr>
          <p:cNvPr id="60" name="文本框 59">
            <a:extLst>
              <a:ext uri="{FF2B5EF4-FFF2-40B4-BE49-F238E27FC236}">
                <a16:creationId xmlns:a16="http://schemas.microsoft.com/office/drawing/2014/main" id="{5D43CCD1-5066-F545-C60F-02E0E3F63C06}"/>
              </a:ext>
            </a:extLst>
          </p:cNvPr>
          <p:cNvSpPr txBox="1"/>
          <p:nvPr/>
        </p:nvSpPr>
        <p:spPr>
          <a:xfrm>
            <a:off x="5838030" y="2051337"/>
            <a:ext cx="748923" cy="261610"/>
          </a:xfrm>
          <a:prstGeom prst="rect">
            <a:avLst/>
          </a:prstGeom>
          <a:noFill/>
        </p:spPr>
        <p:txBody>
          <a:bodyPr wrap="none">
            <a:spAutoFit/>
          </a:bodyPr>
          <a:lstStyle/>
          <a:p>
            <a:pPr marR="0" lvl="0" algn="l" defTabSz="914400" rtl="0" eaLnBrk="1" fontAlgn="auto" latinLnBrk="0" hangingPunct="1">
              <a:lnSpc>
                <a:spcPct val="100000"/>
              </a:lnSpc>
              <a:spcBef>
                <a:spcPts val="0"/>
              </a:spcBef>
              <a:spcAft>
                <a:spcPts val="0"/>
              </a:spcAft>
              <a:buClrTx/>
              <a:buSzTx/>
              <a:tabLst/>
              <a:defRPr/>
            </a:pPr>
            <a:r>
              <a:rPr lang="zh-CN" altLang="en-US" sz="1100" dirty="0">
                <a:solidFill>
                  <a:prstClr val="black"/>
                </a:solidFill>
                <a:latin typeface="HelveticaExt-Normal"/>
                <a:ea typeface="OPPOSans M"/>
              </a:rPr>
              <a:t>训练时间</a:t>
            </a:r>
            <a:endParaRPr kumimoji="0" lang="zh-CN" altLang="en-US" sz="1100" b="0" i="0" u="none" strike="noStrike" kern="1200" cap="none" spc="0" normalizeH="0" baseline="0" noProof="0" dirty="0">
              <a:ln>
                <a:noFill/>
              </a:ln>
              <a:solidFill>
                <a:prstClr val="black"/>
              </a:solidFill>
              <a:effectLst/>
              <a:uLnTx/>
              <a:uFillTx/>
              <a:latin typeface="HelveticaExt-Normal"/>
              <a:ea typeface="OPPOSans M"/>
              <a:cs typeface="+mn-cs"/>
            </a:endParaRPr>
          </a:p>
        </p:txBody>
      </p:sp>
      <p:grpSp>
        <p:nvGrpSpPr>
          <p:cNvPr id="64" name="组合 63">
            <a:extLst>
              <a:ext uri="{FF2B5EF4-FFF2-40B4-BE49-F238E27FC236}">
                <a16:creationId xmlns:a16="http://schemas.microsoft.com/office/drawing/2014/main" id="{88E0AE33-62B6-1864-6E62-3CD86D31999F}"/>
              </a:ext>
            </a:extLst>
          </p:cNvPr>
          <p:cNvGrpSpPr/>
          <p:nvPr/>
        </p:nvGrpSpPr>
        <p:grpSpPr>
          <a:xfrm>
            <a:off x="-20915" y="1898619"/>
            <a:ext cx="5231363" cy="2125970"/>
            <a:chOff x="6214535" y="1615606"/>
            <a:chExt cx="4968000" cy="1972472"/>
          </a:xfrm>
        </p:grpSpPr>
        <p:sp>
          <p:nvSpPr>
            <p:cNvPr id="65" name="矩形 64">
              <a:extLst>
                <a:ext uri="{FF2B5EF4-FFF2-40B4-BE49-F238E27FC236}">
                  <a16:creationId xmlns:a16="http://schemas.microsoft.com/office/drawing/2014/main" id="{0668FD6E-D67E-9E69-72F1-92A5D6033EF3}"/>
                </a:ext>
              </a:extLst>
            </p:cNvPr>
            <p:cNvSpPr/>
            <p:nvPr/>
          </p:nvSpPr>
          <p:spPr>
            <a:xfrm>
              <a:off x="6214535" y="1615606"/>
              <a:ext cx="4968000" cy="1811868"/>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66" name="文本框 65">
              <a:extLst>
                <a:ext uri="{FF2B5EF4-FFF2-40B4-BE49-F238E27FC236}">
                  <a16:creationId xmlns:a16="http://schemas.microsoft.com/office/drawing/2014/main" id="{91C7E3FB-EE58-9AB4-085F-E80DA29028F2}"/>
                </a:ext>
              </a:extLst>
            </p:cNvPr>
            <p:cNvSpPr txBox="1"/>
            <p:nvPr/>
          </p:nvSpPr>
          <p:spPr>
            <a:xfrm>
              <a:off x="6383414" y="1758304"/>
              <a:ext cx="4799121" cy="1829774"/>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spc="-150" dirty="0" err="1">
                  <a:solidFill>
                    <a:schemeClr val="bg1"/>
                  </a:solidFill>
                  <a:cs typeface="+mn-ea"/>
                  <a:sym typeface="+mn-lt"/>
                </a:rPr>
                <a:t>Qλ</a:t>
              </a:r>
              <a:r>
                <a:rPr lang="en-US" altLang="zh-CN" sz="1400" b="1" spc="-150" dirty="0">
                  <a:solidFill>
                    <a:schemeClr val="bg1"/>
                  </a:solidFill>
                  <a:cs typeface="+mn-ea"/>
                  <a:sym typeface="+mn-lt"/>
                </a:rPr>
                <a:t> </a:t>
              </a:r>
              <a:r>
                <a:rPr lang="zh-CN" altLang="en-US" sz="1400" b="1" spc="-150" dirty="0">
                  <a:solidFill>
                    <a:schemeClr val="bg1"/>
                  </a:solidFill>
                  <a:cs typeface="+mn-ea"/>
                  <a:sym typeface="+mn-lt"/>
                </a:rPr>
                <a:t>（</a:t>
              </a:r>
              <a:r>
                <a:rPr lang="en-US" altLang="zh-CN" sz="1400" b="1" spc="-150" dirty="0">
                  <a:solidFill>
                    <a:schemeClr val="bg1"/>
                  </a:solidFill>
                  <a:cs typeface="+mn-ea"/>
                  <a:sym typeface="+mn-lt"/>
                </a:rPr>
                <a:t>x</a:t>
              </a:r>
              <a:r>
                <a:rPr lang="zh-CN" altLang="en-US" sz="1400" b="1" spc="-150" dirty="0">
                  <a:solidFill>
                    <a:schemeClr val="bg1"/>
                  </a:solidFill>
                  <a:cs typeface="+mn-ea"/>
                  <a:sym typeface="+mn-lt"/>
                </a:rPr>
                <a:t>）是时间</a:t>
              </a:r>
              <a:r>
                <a:rPr lang="en-US" altLang="zh-CN" sz="1400" b="1" spc="-150" dirty="0">
                  <a:solidFill>
                    <a:schemeClr val="bg1"/>
                  </a:solidFill>
                  <a:cs typeface="+mn-ea"/>
                  <a:sym typeface="+mn-lt"/>
                </a:rPr>
                <a:t>λ</a:t>
              </a:r>
              <a:r>
                <a:rPr lang="zh-CN" altLang="en-US" sz="1400" b="1" spc="-150" dirty="0">
                  <a:solidFill>
                    <a:schemeClr val="bg1"/>
                  </a:solidFill>
                  <a:cs typeface="+mn-ea"/>
                  <a:sym typeface="+mn-lt"/>
                </a:rPr>
                <a:t>的训练分布，</a:t>
              </a:r>
              <a:r>
                <a:rPr lang="en-US" altLang="zh-CN" sz="1400" b="1" spc="-150" dirty="0">
                  <a:solidFill>
                    <a:schemeClr val="bg1"/>
                  </a:solidFill>
                  <a:cs typeface="+mn-ea"/>
                  <a:sym typeface="+mn-lt"/>
                </a:rPr>
                <a:t>x</a:t>
              </a:r>
              <a:r>
                <a:rPr lang="zh-CN" altLang="en-US" sz="1400" b="1" spc="-150" dirty="0">
                  <a:solidFill>
                    <a:schemeClr val="bg1"/>
                  </a:solidFill>
                  <a:cs typeface="+mn-ea"/>
                  <a:sym typeface="+mn-lt"/>
                </a:rPr>
                <a:t>表示训练样本；</a:t>
              </a:r>
              <a:endParaRPr lang="en-US" altLang="zh-CN" sz="1400" b="1" spc="-150" dirty="0">
                <a:solidFill>
                  <a:schemeClr val="bg1"/>
                </a:solidFill>
                <a:cs typeface="+mn-ea"/>
                <a:sym typeface="+mn-lt"/>
              </a:endParaRPr>
            </a:p>
            <a:p>
              <a:pPr marL="285750" indent="-285750">
                <a:buFont typeface="Arial" panose="020B0604020202020204" pitchFamily="34" charset="0"/>
                <a:buChar char="•"/>
              </a:pPr>
              <a:endParaRPr lang="en-US" altLang="zh-CN" sz="1400" b="1" spc="-150" dirty="0">
                <a:solidFill>
                  <a:schemeClr val="bg1"/>
                </a:solidFill>
                <a:cs typeface="+mn-ea"/>
                <a:sym typeface="+mn-lt"/>
              </a:endParaRPr>
            </a:p>
            <a:p>
              <a:pPr marL="285750" indent="-285750">
                <a:buFont typeface="Arial" panose="020B0604020202020204" pitchFamily="34" charset="0"/>
                <a:buChar char="•"/>
              </a:pPr>
              <a:r>
                <a:rPr lang="en-US" altLang="zh-CN" sz="1400" b="1" spc="-150" dirty="0">
                  <a:solidFill>
                    <a:schemeClr val="bg1"/>
                  </a:solidFill>
                  <a:cs typeface="+mn-ea"/>
                  <a:sym typeface="+mn-lt"/>
                </a:rPr>
                <a:t>P(x)</a:t>
              </a:r>
              <a:r>
                <a:rPr lang="zh-CN" altLang="en-US" sz="1400" b="1" spc="-150" dirty="0">
                  <a:solidFill>
                    <a:schemeClr val="bg1"/>
                  </a:solidFill>
                  <a:cs typeface="+mn-ea"/>
                  <a:sym typeface="+mn-lt"/>
                </a:rPr>
                <a:t>为训练的真实分布</a:t>
              </a:r>
              <a:endParaRPr lang="en-US" altLang="zh-CN" sz="1400" b="1" spc="-150" dirty="0">
                <a:solidFill>
                  <a:schemeClr val="bg1"/>
                </a:solidFill>
                <a:cs typeface="+mn-ea"/>
                <a:sym typeface="+mn-lt"/>
              </a:endParaRPr>
            </a:p>
            <a:p>
              <a:pPr marL="285750" indent="-285750">
                <a:buFont typeface="Arial" panose="020B0604020202020204" pitchFamily="34" charset="0"/>
                <a:buChar char="•"/>
              </a:pPr>
              <a:endParaRPr lang="zh-CN" altLang="en-US" sz="1400" b="1" spc="-150" dirty="0">
                <a:solidFill>
                  <a:schemeClr val="bg1"/>
                </a:solidFill>
                <a:cs typeface="+mn-ea"/>
                <a:sym typeface="+mn-lt"/>
              </a:endParaRPr>
            </a:p>
            <a:p>
              <a:pPr marL="285750" indent="-285750">
                <a:buFont typeface="Arial" panose="020B0604020202020204" pitchFamily="34" charset="0"/>
                <a:buChar char="•"/>
              </a:pPr>
              <a:r>
                <a:rPr lang="zh-CN" altLang="en-US" sz="1400" b="1" spc="-150" dirty="0">
                  <a:solidFill>
                    <a:schemeClr val="bg1"/>
                  </a:solidFill>
                  <a:cs typeface="+mn-ea"/>
                  <a:sym typeface="+mn-lt"/>
                </a:rPr>
                <a:t>难度权重函数</a:t>
              </a:r>
              <a:r>
                <a:rPr lang="en-US" altLang="zh-CN" sz="1400" b="1" spc="-150" dirty="0" err="1">
                  <a:solidFill>
                    <a:schemeClr val="bg1"/>
                  </a:solidFill>
                  <a:cs typeface="+mn-ea"/>
                  <a:sym typeface="+mn-lt"/>
                </a:rPr>
                <a:t>Wλ</a:t>
              </a:r>
              <a:r>
                <a:rPr lang="zh-CN" altLang="en-US" sz="1400" b="1" spc="-150" dirty="0">
                  <a:solidFill>
                    <a:schemeClr val="bg1"/>
                  </a:solidFill>
                  <a:cs typeface="+mn-ea"/>
                  <a:sym typeface="+mn-lt"/>
                </a:rPr>
                <a:t>（</a:t>
              </a:r>
              <a:r>
                <a:rPr lang="en-US" altLang="zh-CN" sz="1400" b="1" spc="-150" dirty="0">
                  <a:solidFill>
                    <a:schemeClr val="bg1"/>
                  </a:solidFill>
                  <a:cs typeface="+mn-ea"/>
                  <a:sym typeface="+mn-lt"/>
                </a:rPr>
                <a:t>x</a:t>
              </a:r>
              <a:r>
                <a:rPr lang="zh-CN" altLang="en-US" sz="1400" b="1" spc="-150" dirty="0">
                  <a:solidFill>
                    <a:schemeClr val="bg1"/>
                  </a:solidFill>
                  <a:cs typeface="+mn-ea"/>
                  <a:sym typeface="+mn-lt"/>
                </a:rPr>
                <a:t>）：表示在时间</a:t>
              </a:r>
              <a:r>
                <a:rPr lang="en-US" altLang="zh-CN" sz="1400" b="1" spc="-150" dirty="0">
                  <a:solidFill>
                    <a:schemeClr val="bg1"/>
                  </a:solidFill>
                  <a:cs typeface="+mn-ea"/>
                  <a:sym typeface="+mn-lt"/>
                </a:rPr>
                <a:t>λ</a:t>
              </a:r>
              <a:r>
                <a:rPr lang="zh-CN" altLang="en-US" sz="1400" b="1" spc="-150" dirty="0">
                  <a:solidFill>
                    <a:schemeClr val="bg1"/>
                  </a:solidFill>
                  <a:cs typeface="+mn-ea"/>
                  <a:sym typeface="+mn-lt"/>
                </a:rPr>
                <a:t>时样本</a:t>
              </a:r>
              <a:r>
                <a:rPr lang="en-US" altLang="zh-CN" sz="1400" b="1" spc="-150" dirty="0">
                  <a:solidFill>
                    <a:schemeClr val="bg1"/>
                  </a:solidFill>
                  <a:cs typeface="+mn-ea"/>
                  <a:sym typeface="+mn-lt"/>
                </a:rPr>
                <a:t>x</a:t>
              </a:r>
              <a:r>
                <a:rPr lang="zh-CN" altLang="en-US" sz="1400" b="1" spc="-150" dirty="0">
                  <a:solidFill>
                    <a:schemeClr val="bg1"/>
                  </a:solidFill>
                  <a:cs typeface="+mn-ea"/>
                  <a:sym typeface="+mn-lt"/>
                </a:rPr>
                <a:t>的难易程度；取值为</a:t>
              </a:r>
              <a:r>
                <a:rPr lang="en-US" altLang="zh-CN" sz="1400" b="1" spc="-150" dirty="0">
                  <a:solidFill>
                    <a:schemeClr val="bg1"/>
                  </a:solidFill>
                  <a:cs typeface="+mn-ea"/>
                  <a:sym typeface="+mn-lt"/>
                </a:rPr>
                <a:t>0</a:t>
              </a:r>
              <a:r>
                <a:rPr lang="zh-CN" altLang="en-US" sz="1400" b="1" spc="-150" dirty="0">
                  <a:solidFill>
                    <a:schemeClr val="bg1"/>
                  </a:solidFill>
                  <a:cs typeface="+mn-ea"/>
                  <a:sym typeface="+mn-lt"/>
                </a:rPr>
                <a:t>表示最简单，为</a:t>
              </a:r>
              <a:r>
                <a:rPr lang="en-US" altLang="zh-CN" sz="1400" b="1" spc="-150" dirty="0">
                  <a:solidFill>
                    <a:schemeClr val="bg1"/>
                  </a:solidFill>
                  <a:cs typeface="+mn-ea"/>
                  <a:sym typeface="+mn-lt"/>
                </a:rPr>
                <a:t>1</a:t>
              </a:r>
              <a:r>
                <a:rPr lang="zh-CN" altLang="en-US" sz="1400" b="1" spc="-150" dirty="0">
                  <a:solidFill>
                    <a:schemeClr val="bg1"/>
                  </a:solidFill>
                  <a:cs typeface="+mn-ea"/>
                  <a:sym typeface="+mn-lt"/>
                </a:rPr>
                <a:t>表示最难</a:t>
              </a:r>
              <a:endParaRPr lang="en-US" altLang="zh-CN" sz="1400" b="1" spc="-150" dirty="0">
                <a:solidFill>
                  <a:schemeClr val="bg1"/>
                </a:solidFill>
                <a:cs typeface="+mn-ea"/>
                <a:sym typeface="+mn-lt"/>
              </a:endParaRPr>
            </a:p>
            <a:p>
              <a:pPr marL="285750" indent="-285750">
                <a:buFont typeface="Arial" panose="020B0604020202020204" pitchFamily="34" charset="0"/>
                <a:buChar char="•"/>
              </a:pPr>
              <a:endParaRPr lang="en-US" altLang="zh-CN" sz="1400" b="1" spc="-150" dirty="0">
                <a:solidFill>
                  <a:schemeClr val="bg1"/>
                </a:solidFill>
                <a:cs typeface="+mn-ea"/>
                <a:sym typeface="+mn-lt"/>
              </a:endParaRPr>
            </a:p>
            <a:p>
              <a:pPr marL="285750" indent="-285750">
                <a:buFont typeface="Arial" panose="020B0604020202020204" pitchFamily="34" charset="0"/>
                <a:buChar char="•"/>
              </a:pPr>
              <a:r>
                <a:rPr lang="en-US" altLang="zh-CN" sz="1400" b="1" spc="-150" dirty="0">
                  <a:solidFill>
                    <a:schemeClr val="bg1"/>
                  </a:solidFill>
                  <a:cs typeface="+mn-ea"/>
                  <a:sym typeface="+mn-lt"/>
                </a:rPr>
                <a:t>H</a:t>
              </a:r>
              <a:r>
                <a:rPr lang="zh-CN" altLang="en-US" sz="1400" b="1" spc="-150" dirty="0">
                  <a:solidFill>
                    <a:schemeClr val="bg1"/>
                  </a:solidFill>
                  <a:cs typeface="+mn-ea"/>
                  <a:sym typeface="+mn-lt"/>
                </a:rPr>
                <a:t>为香农熵，表明训练集中的多样性和信息应随着时间逐渐增加</a:t>
              </a:r>
              <a:endParaRPr lang="en-US" altLang="zh-CN" sz="1400" b="1" spc="-150" dirty="0">
                <a:solidFill>
                  <a:schemeClr val="bg1"/>
                </a:solidFill>
                <a:cs typeface="+mn-ea"/>
                <a:sym typeface="+mn-lt"/>
              </a:endParaRPr>
            </a:p>
            <a:p>
              <a:pPr marL="285750" indent="-285750">
                <a:buFont typeface="Arial" panose="020B0604020202020204" pitchFamily="34" charset="0"/>
                <a:buChar char="•"/>
              </a:pPr>
              <a:endParaRPr lang="zh-CN" altLang="en-US" sz="1600" b="1" spc="-150" dirty="0">
                <a:solidFill>
                  <a:schemeClr val="bg1"/>
                </a:solidFill>
                <a:cs typeface="+mn-ea"/>
                <a:sym typeface="+mn-lt"/>
              </a:endParaRPr>
            </a:p>
            <a:p>
              <a:pPr marL="285750" indent="-285750">
                <a:buFont typeface="Arial" panose="020B0604020202020204" pitchFamily="34" charset="0"/>
                <a:buChar char="•"/>
              </a:pPr>
              <a:endParaRPr lang="zh-CN" altLang="en-US" sz="1600" b="1" spc="-150" dirty="0">
                <a:solidFill>
                  <a:schemeClr val="bg1"/>
                </a:solidFill>
                <a:cs typeface="+mn-ea"/>
                <a:sym typeface="+mn-lt"/>
              </a:endParaRPr>
            </a:p>
            <a:p>
              <a:pPr marL="285750" indent="-285750" algn="ctr">
                <a:buFont typeface="Arial" panose="020B0604020202020204" pitchFamily="34" charset="0"/>
                <a:buChar char="•"/>
              </a:pPr>
              <a:endParaRPr lang="zh-CN" altLang="en-US" sz="1600" b="1" spc="-150" dirty="0">
                <a:solidFill>
                  <a:schemeClr val="bg1"/>
                </a:solidFill>
                <a:cs typeface="+mn-ea"/>
                <a:sym typeface="+mn-lt"/>
              </a:endParaRPr>
            </a:p>
          </p:txBody>
        </p:sp>
      </p:grpSp>
      <p:pic>
        <p:nvPicPr>
          <p:cNvPr id="67" name="图片 66">
            <a:extLst>
              <a:ext uri="{FF2B5EF4-FFF2-40B4-BE49-F238E27FC236}">
                <a16:creationId xmlns:a16="http://schemas.microsoft.com/office/drawing/2014/main" id="{9D87A82B-72D2-46AA-83AC-CC2C31160B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8599" y="3154871"/>
            <a:ext cx="4153260" cy="403895"/>
          </a:xfrm>
          <a:prstGeom prst="rect">
            <a:avLst/>
          </a:prstGeom>
        </p:spPr>
      </p:pic>
      <p:pic>
        <p:nvPicPr>
          <p:cNvPr id="68" name="图片 67">
            <a:extLst>
              <a:ext uri="{FF2B5EF4-FFF2-40B4-BE49-F238E27FC236}">
                <a16:creationId xmlns:a16="http://schemas.microsoft.com/office/drawing/2014/main" id="{3F53DFDE-423D-FF29-B7D5-EBD2A01A2D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6491" y="3206951"/>
            <a:ext cx="2034716" cy="281964"/>
          </a:xfrm>
          <a:prstGeom prst="rect">
            <a:avLst/>
          </a:prstGeom>
        </p:spPr>
      </p:pic>
      <p:pic>
        <p:nvPicPr>
          <p:cNvPr id="69" name="图片 68">
            <a:extLst>
              <a:ext uri="{FF2B5EF4-FFF2-40B4-BE49-F238E27FC236}">
                <a16:creationId xmlns:a16="http://schemas.microsoft.com/office/drawing/2014/main" id="{CA35A365-CDE3-F3E8-4256-4C62B66296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48943" y="3204375"/>
            <a:ext cx="807790" cy="281964"/>
          </a:xfrm>
          <a:prstGeom prst="rect">
            <a:avLst/>
          </a:prstGeom>
        </p:spPr>
      </p:pic>
      <p:grpSp>
        <p:nvGrpSpPr>
          <p:cNvPr id="71" name="组合 70">
            <a:extLst>
              <a:ext uri="{FF2B5EF4-FFF2-40B4-BE49-F238E27FC236}">
                <a16:creationId xmlns:a16="http://schemas.microsoft.com/office/drawing/2014/main" id="{9B17DCCA-D98F-1094-11E9-0A36C3071050}"/>
              </a:ext>
            </a:extLst>
          </p:cNvPr>
          <p:cNvGrpSpPr/>
          <p:nvPr/>
        </p:nvGrpSpPr>
        <p:grpSpPr>
          <a:xfrm>
            <a:off x="5558759" y="1116013"/>
            <a:ext cx="6712148" cy="758972"/>
            <a:chOff x="7347857" y="1560923"/>
            <a:chExt cx="3935186" cy="2596243"/>
          </a:xfrm>
          <a:solidFill>
            <a:schemeClr val="bg2">
              <a:lumMod val="75000"/>
            </a:schemeClr>
          </a:solidFill>
        </p:grpSpPr>
        <p:sp>
          <p:nvSpPr>
            <p:cNvPr id="72" name="矩形 71">
              <a:extLst>
                <a:ext uri="{FF2B5EF4-FFF2-40B4-BE49-F238E27FC236}">
                  <a16:creationId xmlns:a16="http://schemas.microsoft.com/office/drawing/2014/main" id="{14ADCFC6-1556-0F1F-B181-2F889ACB1102}"/>
                </a:ext>
              </a:extLst>
            </p:cNvPr>
            <p:cNvSpPr/>
            <p:nvPr/>
          </p:nvSpPr>
          <p:spPr>
            <a:xfrm>
              <a:off x="7347857" y="1560923"/>
              <a:ext cx="3935186" cy="25962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4" name="文本框 73">
              <a:extLst>
                <a:ext uri="{FF2B5EF4-FFF2-40B4-BE49-F238E27FC236}">
                  <a16:creationId xmlns:a16="http://schemas.microsoft.com/office/drawing/2014/main" id="{96CD8BE9-BF20-A26B-72F3-70D22BDBFF69}"/>
                </a:ext>
              </a:extLst>
            </p:cNvPr>
            <p:cNvSpPr txBox="1"/>
            <p:nvPr/>
          </p:nvSpPr>
          <p:spPr>
            <a:xfrm>
              <a:off x="7403172" y="1899884"/>
              <a:ext cx="3765750" cy="1368671"/>
            </a:xfrm>
            <a:prstGeom prst="rect">
              <a:avLst/>
            </a:prstGeom>
            <a:grpFill/>
          </p:spPr>
          <p:txBody>
            <a:bodyPr wrap="square" rtlCol="0">
              <a:spAutoFit/>
            </a:bodyPr>
            <a:lstStyle/>
            <a:p>
              <a:pPr algn="ctr"/>
              <a:r>
                <a:rPr lang="zh-CN" altLang="en-US" sz="2000" b="1" dirty="0">
                  <a:solidFill>
                    <a:srgbClr val="314371"/>
                  </a:solidFill>
                  <a:cs typeface="+mn-ea"/>
                  <a:sym typeface="+mn-lt"/>
                </a:rPr>
                <a:t>基本假设：训练样本的难度应当逐渐增加</a:t>
              </a:r>
            </a:p>
          </p:txBody>
        </p:sp>
        <p:cxnSp>
          <p:nvCxnSpPr>
            <p:cNvPr id="75" name="直接连接符 74">
              <a:extLst>
                <a:ext uri="{FF2B5EF4-FFF2-40B4-BE49-F238E27FC236}">
                  <a16:creationId xmlns:a16="http://schemas.microsoft.com/office/drawing/2014/main" id="{3BDD5FF5-9595-944B-33C8-98B964F16496}"/>
                </a:ext>
              </a:extLst>
            </p:cNvPr>
            <p:cNvCxnSpPr/>
            <p:nvPr/>
          </p:nvCxnSpPr>
          <p:spPr>
            <a:xfrm>
              <a:off x="8937450" y="3687494"/>
              <a:ext cx="756000" cy="0"/>
            </a:xfrm>
            <a:prstGeom prst="line">
              <a:avLst/>
            </a:prstGeom>
            <a:grpFill/>
            <a:ln w="28575">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0" name="图片 79">
            <a:extLst>
              <a:ext uri="{FF2B5EF4-FFF2-40B4-BE49-F238E27FC236}">
                <a16:creationId xmlns:a16="http://schemas.microsoft.com/office/drawing/2014/main" id="{56A68074-0DE2-8F20-0774-30E10019CE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324" y="4932748"/>
            <a:ext cx="2141406" cy="274344"/>
          </a:xfrm>
          <a:prstGeom prst="rect">
            <a:avLst/>
          </a:prstGeom>
        </p:spPr>
      </p:pic>
      <p:sp>
        <p:nvSpPr>
          <p:cNvPr id="81" name="文本框 80">
            <a:extLst>
              <a:ext uri="{FF2B5EF4-FFF2-40B4-BE49-F238E27FC236}">
                <a16:creationId xmlns:a16="http://schemas.microsoft.com/office/drawing/2014/main" id="{3A0732B8-9969-2253-B3A0-E05CB3DB533C}"/>
              </a:ext>
            </a:extLst>
          </p:cNvPr>
          <p:cNvSpPr txBox="1"/>
          <p:nvPr/>
        </p:nvSpPr>
        <p:spPr>
          <a:xfrm>
            <a:off x="497701" y="4690648"/>
            <a:ext cx="748923" cy="261610"/>
          </a:xfrm>
          <a:prstGeom prst="rect">
            <a:avLst/>
          </a:prstGeom>
          <a:noFill/>
        </p:spPr>
        <p:txBody>
          <a:bodyPr wrap="none">
            <a:spAutoFit/>
          </a:bodyPr>
          <a:lstStyle/>
          <a:p>
            <a:pPr marR="0" lvl="0" algn="l" defTabSz="914400" rtl="0" eaLnBrk="1" fontAlgn="auto" latinLnBrk="0" hangingPunct="1">
              <a:lnSpc>
                <a:spcPct val="100000"/>
              </a:lnSpc>
              <a:spcBef>
                <a:spcPts val="0"/>
              </a:spcBef>
              <a:spcAft>
                <a:spcPts val="0"/>
              </a:spcAft>
              <a:buClrTx/>
              <a:buSzTx/>
              <a:tabLst/>
              <a:defRPr/>
            </a:pPr>
            <a:r>
              <a:rPr lang="zh-CN" altLang="en-US" sz="1100" dirty="0">
                <a:solidFill>
                  <a:prstClr val="black"/>
                </a:solidFill>
                <a:latin typeface="HelveticaExt-Normal"/>
                <a:ea typeface="OPPOSans M"/>
              </a:rPr>
              <a:t>训练阶段</a:t>
            </a:r>
            <a:endParaRPr kumimoji="0" lang="zh-CN" altLang="en-US" sz="1100" b="0" i="0" u="none" strike="noStrike" kern="1200" cap="none" spc="0" normalizeH="0" baseline="0" noProof="0" dirty="0">
              <a:ln>
                <a:noFill/>
              </a:ln>
              <a:solidFill>
                <a:prstClr val="black"/>
              </a:solidFill>
              <a:effectLst/>
              <a:uLnTx/>
              <a:uFillTx/>
              <a:latin typeface="HelveticaExt-Normal"/>
              <a:ea typeface="OPPOSans M"/>
              <a:cs typeface="+mn-cs"/>
            </a:endParaRPr>
          </a:p>
        </p:txBody>
      </p:sp>
      <p:pic>
        <p:nvPicPr>
          <p:cNvPr id="82" name="图片 81">
            <a:extLst>
              <a:ext uri="{FF2B5EF4-FFF2-40B4-BE49-F238E27FC236}">
                <a16:creationId xmlns:a16="http://schemas.microsoft.com/office/drawing/2014/main" id="{E132CDEA-12D5-52C0-B9D9-E71EEC216E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080" y="5814025"/>
            <a:ext cx="1242168" cy="281964"/>
          </a:xfrm>
          <a:prstGeom prst="rect">
            <a:avLst/>
          </a:prstGeom>
        </p:spPr>
      </p:pic>
      <p:pic>
        <p:nvPicPr>
          <p:cNvPr id="83" name="图片 82">
            <a:extLst>
              <a:ext uri="{FF2B5EF4-FFF2-40B4-BE49-F238E27FC236}">
                <a16:creationId xmlns:a16="http://schemas.microsoft.com/office/drawing/2014/main" id="{B2F5EB77-55A9-6628-472E-F85556EB38C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452256" y="5798784"/>
            <a:ext cx="1844200" cy="312447"/>
          </a:xfrm>
          <a:prstGeom prst="rect">
            <a:avLst/>
          </a:prstGeom>
        </p:spPr>
      </p:pic>
      <p:pic>
        <p:nvPicPr>
          <p:cNvPr id="84" name="图片 83">
            <a:extLst>
              <a:ext uri="{FF2B5EF4-FFF2-40B4-BE49-F238E27FC236}">
                <a16:creationId xmlns:a16="http://schemas.microsoft.com/office/drawing/2014/main" id="{217AED72-BCC5-0B22-304B-BF40CB7C30D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7308" y="5357862"/>
            <a:ext cx="4740051" cy="396274"/>
          </a:xfrm>
          <a:prstGeom prst="rect">
            <a:avLst/>
          </a:prstGeom>
        </p:spPr>
      </p:pic>
      <p:grpSp>
        <p:nvGrpSpPr>
          <p:cNvPr id="86" name="组合 85">
            <a:extLst>
              <a:ext uri="{FF2B5EF4-FFF2-40B4-BE49-F238E27FC236}">
                <a16:creationId xmlns:a16="http://schemas.microsoft.com/office/drawing/2014/main" id="{BEC74DAC-2BC5-FDB3-F106-02D15DD2BC9D}"/>
              </a:ext>
            </a:extLst>
          </p:cNvPr>
          <p:cNvGrpSpPr/>
          <p:nvPr/>
        </p:nvGrpSpPr>
        <p:grpSpPr>
          <a:xfrm>
            <a:off x="5981218" y="4690648"/>
            <a:ext cx="6210782" cy="1735123"/>
            <a:chOff x="6214535" y="1615606"/>
            <a:chExt cx="4968000" cy="1920892"/>
          </a:xfrm>
        </p:grpSpPr>
        <p:sp>
          <p:nvSpPr>
            <p:cNvPr id="87" name="矩形 86">
              <a:extLst>
                <a:ext uri="{FF2B5EF4-FFF2-40B4-BE49-F238E27FC236}">
                  <a16:creationId xmlns:a16="http://schemas.microsoft.com/office/drawing/2014/main" id="{B0A73A0E-65DA-FA33-DD29-E4CA16E65AF9}"/>
                </a:ext>
              </a:extLst>
            </p:cNvPr>
            <p:cNvSpPr/>
            <p:nvPr/>
          </p:nvSpPr>
          <p:spPr>
            <a:xfrm>
              <a:off x="6214535" y="1615606"/>
              <a:ext cx="4968000" cy="1811868"/>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88" name="文本框 87">
              <a:extLst>
                <a:ext uri="{FF2B5EF4-FFF2-40B4-BE49-F238E27FC236}">
                  <a16:creationId xmlns:a16="http://schemas.microsoft.com/office/drawing/2014/main" id="{0F42C134-F1D7-7E5F-683C-DFCA07FF0CAC}"/>
                </a:ext>
              </a:extLst>
            </p:cNvPr>
            <p:cNvSpPr txBox="1"/>
            <p:nvPr/>
          </p:nvSpPr>
          <p:spPr>
            <a:xfrm>
              <a:off x="6383414" y="1758304"/>
              <a:ext cx="4799121" cy="177819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b="1" spc="-150" dirty="0">
                  <a:solidFill>
                    <a:schemeClr val="bg1"/>
                  </a:solidFill>
                  <a:cs typeface="+mn-ea"/>
                  <a:sym typeface="+mn-lt"/>
                </a:rPr>
                <a:t>模型从一小部分简单节点开始，在每次训练阶段逐渐增加节点，直到最终恢复到正常训练</a:t>
              </a:r>
              <a:endParaRPr lang="en-US" altLang="zh-CN" sz="1400" b="1" spc="-150" dirty="0">
                <a:solidFill>
                  <a:schemeClr val="bg1"/>
                </a:solidFill>
                <a:cs typeface="+mn-ea"/>
                <a:sym typeface="+mn-lt"/>
              </a:endParaRPr>
            </a:p>
            <a:p>
              <a:pPr marL="285750" indent="-285750">
                <a:buFont typeface="Arial" panose="020B0604020202020204" pitchFamily="34" charset="0"/>
                <a:buChar char="•"/>
              </a:pPr>
              <a:endParaRPr lang="zh-CN" altLang="en-US" sz="1400" b="1" spc="-150" dirty="0">
                <a:solidFill>
                  <a:schemeClr val="bg1"/>
                </a:solidFill>
                <a:cs typeface="+mn-ea"/>
                <a:sym typeface="+mn-lt"/>
              </a:endParaRPr>
            </a:p>
            <a:p>
              <a:pPr marL="285750" indent="-285750">
                <a:buFont typeface="Arial" panose="020B0604020202020204" pitchFamily="34" charset="0"/>
                <a:buChar char="•"/>
              </a:pPr>
              <a:r>
                <a:rPr lang="zh-CN" altLang="en-US" sz="1400" b="1" spc="-150" dirty="0">
                  <a:solidFill>
                    <a:schemeClr val="bg1"/>
                  </a:solidFill>
                  <a:cs typeface="+mn-ea"/>
                  <a:sym typeface="+mn-lt"/>
                </a:rPr>
                <a:t>保证平滑地提高节点保留率和</a:t>
              </a:r>
              <a:r>
                <a:rPr lang="en-US" altLang="zh-CN" sz="1400" b="1" spc="-150" dirty="0">
                  <a:solidFill>
                    <a:schemeClr val="bg1"/>
                  </a:solidFill>
                  <a:cs typeface="+mn-ea"/>
                  <a:sym typeface="+mn-lt"/>
                </a:rPr>
                <a:t>t</a:t>
              </a:r>
              <a:r>
                <a:rPr lang="zh-CN" altLang="en-US" sz="1400" b="1" spc="-150" dirty="0">
                  <a:solidFill>
                    <a:schemeClr val="bg1"/>
                  </a:solidFill>
                  <a:cs typeface="+mn-ea"/>
                  <a:sym typeface="+mn-lt"/>
                </a:rPr>
                <a:t>阶段的训练难度</a:t>
              </a:r>
            </a:p>
            <a:p>
              <a:pPr marL="285750" indent="-285750">
                <a:buFont typeface="Arial" panose="020B0604020202020204" pitchFamily="34" charset="0"/>
                <a:buChar char="•"/>
              </a:pPr>
              <a:endParaRPr lang="zh-CN" altLang="en-US" sz="1600" b="1" spc="-150" dirty="0">
                <a:solidFill>
                  <a:schemeClr val="bg1"/>
                </a:solidFill>
                <a:cs typeface="+mn-ea"/>
                <a:sym typeface="+mn-lt"/>
              </a:endParaRPr>
            </a:p>
            <a:p>
              <a:pPr marL="285750" indent="-285750">
                <a:buFont typeface="Arial" panose="020B0604020202020204" pitchFamily="34" charset="0"/>
                <a:buChar char="•"/>
              </a:pPr>
              <a:endParaRPr lang="zh-CN" altLang="en-US" sz="1600" b="1" spc="-150" dirty="0">
                <a:solidFill>
                  <a:schemeClr val="bg1"/>
                </a:solidFill>
                <a:cs typeface="+mn-ea"/>
                <a:sym typeface="+mn-lt"/>
              </a:endParaRPr>
            </a:p>
            <a:p>
              <a:pPr marL="285750" indent="-285750" algn="ctr">
                <a:buFont typeface="Arial" panose="020B0604020202020204" pitchFamily="34" charset="0"/>
                <a:buChar char="•"/>
              </a:pPr>
              <a:endParaRPr lang="zh-CN" altLang="en-US" sz="1600" b="1" spc="-150" dirty="0">
                <a:solidFill>
                  <a:schemeClr val="bg1"/>
                </a:solidFill>
                <a:cs typeface="+mn-ea"/>
                <a:sym typeface="+mn-lt"/>
              </a:endParaRPr>
            </a:p>
          </p:txBody>
        </p:sp>
      </p:grpSp>
      <p:sp>
        <p:nvSpPr>
          <p:cNvPr id="90" name="文本框 89">
            <a:extLst>
              <a:ext uri="{FF2B5EF4-FFF2-40B4-BE49-F238E27FC236}">
                <a16:creationId xmlns:a16="http://schemas.microsoft.com/office/drawing/2014/main" id="{050B9720-D46C-E0A1-5956-8E449E86F107}"/>
              </a:ext>
            </a:extLst>
          </p:cNvPr>
          <p:cNvSpPr txBox="1"/>
          <p:nvPr/>
        </p:nvSpPr>
        <p:spPr>
          <a:xfrm>
            <a:off x="-585449" y="4328377"/>
            <a:ext cx="6144208" cy="369332"/>
          </a:xfrm>
          <a:prstGeom prst="rect">
            <a:avLst/>
          </a:prstGeom>
          <a:noFill/>
        </p:spPr>
        <p:txBody>
          <a:bodyPr wrap="square">
            <a:spAutoFit/>
          </a:bodyPr>
          <a:lstStyle/>
          <a:p>
            <a:pPr algn="ctr"/>
            <a:r>
              <a:rPr lang="zh-CN" altLang="en-US" sz="1800" b="1" dirty="0">
                <a:solidFill>
                  <a:srgbClr val="314371"/>
                </a:solidFill>
                <a:cs typeface="+mn-ea"/>
                <a:sym typeface="+mn-lt"/>
              </a:rPr>
              <a:t>课程调度器</a:t>
            </a:r>
            <a:r>
              <a:rPr lang="en-US" altLang="zh-CN" sz="1800" b="1" dirty="0">
                <a:solidFill>
                  <a:srgbClr val="314371"/>
                </a:solidFill>
                <a:cs typeface="+mn-ea"/>
                <a:sym typeface="+mn-lt"/>
              </a:rPr>
              <a:t>(curriculum scheduler </a:t>
            </a:r>
            <a:r>
              <a:rPr lang="el-GR" altLang="zh-CN" sz="1800" b="1" dirty="0">
                <a:solidFill>
                  <a:srgbClr val="314371"/>
                </a:solidFill>
                <a:cs typeface="+mn-ea"/>
                <a:sym typeface="+mn-lt"/>
              </a:rPr>
              <a:t>π(</a:t>
            </a:r>
            <a:r>
              <a:rPr lang="en-US" altLang="zh-CN" sz="1800" b="1" dirty="0">
                <a:solidFill>
                  <a:srgbClr val="314371"/>
                </a:solidFill>
                <a:cs typeface="+mn-ea"/>
                <a:sym typeface="+mn-lt"/>
              </a:rPr>
              <a:t>t))</a:t>
            </a:r>
          </a:p>
        </p:txBody>
      </p:sp>
    </p:spTree>
    <p:extLst>
      <p:ext uri="{BB962C8B-B14F-4D97-AF65-F5344CB8AC3E}">
        <p14:creationId xmlns:p14="http://schemas.microsoft.com/office/powerpoint/2010/main" val="209960090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1657" y="442696"/>
            <a:ext cx="1493186"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9" name="文本框 8">
            <a:extLst>
              <a:ext uri="{FF2B5EF4-FFF2-40B4-BE49-F238E27FC236}">
                <a16:creationId xmlns:a16="http://schemas.microsoft.com/office/drawing/2014/main" id="{7AC9CF6F-1939-1E61-EAAD-47F084C68007}"/>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B72F8870-CA33-F0F0-23BD-EBEB3C8CDE52}"/>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研究方法</a:t>
            </a:r>
          </a:p>
        </p:txBody>
      </p:sp>
      <p:sp>
        <p:nvSpPr>
          <p:cNvPr id="11" name="文本框 10">
            <a:extLst>
              <a:ext uri="{FF2B5EF4-FFF2-40B4-BE49-F238E27FC236}">
                <a16:creationId xmlns:a16="http://schemas.microsoft.com/office/drawing/2014/main" id="{D8B6B601-C086-261C-DD7A-FDD72CDCA33B}"/>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5400157F-9F57-78EE-8CB0-67C603FB5A33}"/>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14" name="文本框 13">
            <a:extLst>
              <a:ext uri="{FF2B5EF4-FFF2-40B4-BE49-F238E27FC236}">
                <a16:creationId xmlns:a16="http://schemas.microsoft.com/office/drawing/2014/main" id="{137DCD68-8BF9-2B38-5A3C-754908664B99}"/>
              </a:ext>
            </a:extLst>
          </p:cNvPr>
          <p:cNvSpPr txBox="1"/>
          <p:nvPr/>
        </p:nvSpPr>
        <p:spPr>
          <a:xfrm>
            <a:off x="539747" y="1067493"/>
            <a:ext cx="4359032" cy="461665"/>
          </a:xfrm>
          <a:prstGeom prst="rect">
            <a:avLst/>
          </a:prstGeom>
          <a:noFill/>
        </p:spPr>
        <p:txBody>
          <a:bodyPr wrap="square" rtlCol="0">
            <a:spAutoFit/>
          </a:bodyPr>
          <a:lstStyle/>
          <a:p>
            <a:r>
              <a:rPr lang="en-US" altLang="zh-CN" sz="2400" b="1" spc="-150" dirty="0">
                <a:solidFill>
                  <a:srgbClr val="314371"/>
                </a:solidFill>
                <a:cs typeface="+mn-ea"/>
                <a:sym typeface="+mn-lt"/>
              </a:rPr>
              <a:t>STC Dropout </a:t>
            </a:r>
            <a:r>
              <a:rPr lang="zh-CN" altLang="en-US" sz="2400" b="1" spc="-150" dirty="0">
                <a:solidFill>
                  <a:srgbClr val="314371"/>
                </a:solidFill>
                <a:cs typeface="+mn-ea"/>
                <a:sym typeface="+mn-lt"/>
              </a:rPr>
              <a:t>策略</a:t>
            </a:r>
          </a:p>
        </p:txBody>
      </p:sp>
      <p:sp>
        <p:nvSpPr>
          <p:cNvPr id="16" name="矩形 15">
            <a:extLst>
              <a:ext uri="{FF2B5EF4-FFF2-40B4-BE49-F238E27FC236}">
                <a16:creationId xmlns:a16="http://schemas.microsoft.com/office/drawing/2014/main" id="{9B1343FB-3E70-BAE7-2167-D3B4130A7D0A}"/>
              </a:ext>
            </a:extLst>
          </p:cNvPr>
          <p:cNvSpPr/>
          <p:nvPr/>
        </p:nvSpPr>
        <p:spPr>
          <a:xfrm>
            <a:off x="0" y="2298600"/>
            <a:ext cx="12192000" cy="226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15" name="图片 14">
            <a:extLst>
              <a:ext uri="{FF2B5EF4-FFF2-40B4-BE49-F238E27FC236}">
                <a16:creationId xmlns:a16="http://schemas.microsoft.com/office/drawing/2014/main" id="{419BFDB4-6507-BBC5-CDF3-56D6D6EC4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01" y="2677736"/>
            <a:ext cx="4036112" cy="1069530"/>
          </a:xfrm>
          <a:prstGeom prst="rect">
            <a:avLst/>
          </a:prstGeom>
        </p:spPr>
      </p:pic>
      <p:sp>
        <p:nvSpPr>
          <p:cNvPr id="21" name="文本框 20">
            <a:extLst>
              <a:ext uri="{FF2B5EF4-FFF2-40B4-BE49-F238E27FC236}">
                <a16:creationId xmlns:a16="http://schemas.microsoft.com/office/drawing/2014/main" id="{08970E76-B754-A093-5CDA-8984C9F8E869}"/>
              </a:ext>
            </a:extLst>
          </p:cNvPr>
          <p:cNvSpPr txBox="1"/>
          <p:nvPr/>
        </p:nvSpPr>
        <p:spPr>
          <a:xfrm>
            <a:off x="5899557" y="2402177"/>
            <a:ext cx="3516508" cy="623312"/>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公式</a:t>
            </a:r>
            <a:r>
              <a:rPr lang="en-US" altLang="zh-CN" sz="1400" spc="40" dirty="0">
                <a:solidFill>
                  <a:srgbClr val="314371"/>
                </a:solidFill>
                <a:cs typeface="+mn-ea"/>
                <a:sym typeface="+mn-lt"/>
              </a:rPr>
              <a:t>9</a:t>
            </a:r>
            <a:r>
              <a:rPr lang="zh-CN" altLang="en-US" sz="1400" spc="40" dirty="0">
                <a:solidFill>
                  <a:srgbClr val="314371"/>
                </a:solidFill>
                <a:cs typeface="+mn-ea"/>
                <a:sym typeface="+mn-lt"/>
              </a:rPr>
              <a:t>中通过总体难度评估保留最容易的</a:t>
            </a:r>
            <a:r>
              <a:rPr lang="en-US" altLang="zh-CN" sz="1400" spc="40" dirty="0">
                <a:solidFill>
                  <a:srgbClr val="314371"/>
                </a:solidFill>
                <a:cs typeface="+mn-ea"/>
                <a:sym typeface="+mn-lt"/>
              </a:rPr>
              <a:t>π(t)%</a:t>
            </a:r>
            <a:r>
              <a:rPr lang="zh-CN" altLang="en-US" sz="1400" spc="40" dirty="0">
                <a:solidFill>
                  <a:srgbClr val="314371"/>
                </a:solidFill>
                <a:cs typeface="+mn-ea"/>
                <a:sym typeface="+mn-lt"/>
              </a:rPr>
              <a:t>节点</a:t>
            </a:r>
            <a:endParaRPr lang="en-US" altLang="zh-CN" sz="1400" spc="40" dirty="0">
              <a:solidFill>
                <a:srgbClr val="314371"/>
              </a:solidFill>
              <a:cs typeface="+mn-ea"/>
              <a:sym typeface="+mn-lt"/>
            </a:endParaRPr>
          </a:p>
        </p:txBody>
      </p:sp>
      <p:sp>
        <p:nvSpPr>
          <p:cNvPr id="24" name="文本框 23">
            <a:extLst>
              <a:ext uri="{FF2B5EF4-FFF2-40B4-BE49-F238E27FC236}">
                <a16:creationId xmlns:a16="http://schemas.microsoft.com/office/drawing/2014/main" id="{2E1529F2-C432-6059-FA5B-1FF723C91891}"/>
              </a:ext>
            </a:extLst>
          </p:cNvPr>
          <p:cNvSpPr txBox="1"/>
          <p:nvPr/>
        </p:nvSpPr>
        <p:spPr>
          <a:xfrm>
            <a:off x="5899557" y="3168398"/>
            <a:ext cx="3516508" cy="623312"/>
          </a:xfrm>
          <a:prstGeom prst="rect">
            <a:avLst/>
          </a:prstGeom>
          <a:noFill/>
        </p:spPr>
        <p:txBody>
          <a:bodyPr wrap="square" rtlCol="0">
            <a:spAutoFit/>
          </a:bodyPr>
          <a:lstStyle/>
          <a:p>
            <a:pPr>
              <a:lnSpc>
                <a:spcPct val="130000"/>
              </a:lnSpc>
            </a:pPr>
            <a:r>
              <a:rPr lang="en-US" altLang="zh-CN" sz="1400" spc="40" dirty="0">
                <a:solidFill>
                  <a:srgbClr val="314371"/>
                </a:solidFill>
                <a:cs typeface="+mn-ea"/>
                <a:sym typeface="+mn-lt"/>
              </a:rPr>
              <a:t>1{.}</a:t>
            </a:r>
            <a:r>
              <a:rPr lang="zh-CN" altLang="en-US" sz="1400" spc="40" dirty="0">
                <a:solidFill>
                  <a:srgbClr val="314371"/>
                </a:solidFill>
                <a:cs typeface="+mn-ea"/>
                <a:sym typeface="+mn-lt"/>
              </a:rPr>
              <a:t>为指示函数，将容易节点保留（设置为</a:t>
            </a:r>
            <a:r>
              <a:rPr lang="en-US" altLang="zh-CN" sz="1400" spc="40" dirty="0">
                <a:solidFill>
                  <a:srgbClr val="314371"/>
                </a:solidFill>
                <a:cs typeface="+mn-ea"/>
                <a:sym typeface="+mn-lt"/>
              </a:rPr>
              <a:t>1</a:t>
            </a:r>
            <a:r>
              <a:rPr lang="zh-CN" altLang="en-US" sz="1400" spc="40" dirty="0">
                <a:solidFill>
                  <a:srgbClr val="314371"/>
                </a:solidFill>
                <a:cs typeface="+mn-ea"/>
                <a:sym typeface="+mn-lt"/>
              </a:rPr>
              <a:t>）和放弃其他节点（设置为</a:t>
            </a:r>
            <a:r>
              <a:rPr lang="en-US" altLang="zh-CN" sz="1400" spc="40" dirty="0">
                <a:solidFill>
                  <a:srgbClr val="314371"/>
                </a:solidFill>
                <a:cs typeface="+mn-ea"/>
                <a:sym typeface="+mn-lt"/>
              </a:rPr>
              <a:t>0</a:t>
            </a:r>
            <a:r>
              <a:rPr lang="zh-CN" altLang="en-US" sz="1400" spc="40" dirty="0">
                <a:solidFill>
                  <a:srgbClr val="314371"/>
                </a:solidFill>
                <a:cs typeface="+mn-ea"/>
                <a:sym typeface="+mn-lt"/>
              </a:rPr>
              <a:t>）</a:t>
            </a:r>
          </a:p>
        </p:txBody>
      </p:sp>
      <p:sp>
        <p:nvSpPr>
          <p:cNvPr id="27" name="文本框 26">
            <a:extLst>
              <a:ext uri="{FF2B5EF4-FFF2-40B4-BE49-F238E27FC236}">
                <a16:creationId xmlns:a16="http://schemas.microsoft.com/office/drawing/2014/main" id="{ADD161E6-2F1A-A87E-84B4-7CBD94C61E91}"/>
              </a:ext>
            </a:extLst>
          </p:cNvPr>
          <p:cNvSpPr txBox="1"/>
          <p:nvPr/>
        </p:nvSpPr>
        <p:spPr>
          <a:xfrm>
            <a:off x="5899558" y="3991024"/>
            <a:ext cx="3690061" cy="344709"/>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通过</a:t>
            </a:r>
            <a:r>
              <a:rPr lang="en-US" altLang="zh-CN" sz="1400" spc="40" dirty="0">
                <a:solidFill>
                  <a:srgbClr val="314371"/>
                </a:solidFill>
                <a:cs typeface="+mn-ea"/>
                <a:sym typeface="+mn-lt"/>
              </a:rPr>
              <a:t>M</a:t>
            </a:r>
            <a:r>
              <a:rPr lang="zh-CN" altLang="en-US" sz="1400" spc="40" dirty="0">
                <a:solidFill>
                  <a:srgbClr val="314371"/>
                </a:solidFill>
                <a:cs typeface="+mn-ea"/>
                <a:sym typeface="+mn-lt"/>
              </a:rPr>
              <a:t>应用于特征表示</a:t>
            </a:r>
            <a:r>
              <a:rPr lang="en-US" altLang="zh-CN" sz="1400" spc="40" dirty="0">
                <a:solidFill>
                  <a:srgbClr val="314371"/>
                </a:solidFill>
                <a:cs typeface="+mn-ea"/>
                <a:sym typeface="+mn-lt"/>
              </a:rPr>
              <a:t>h(l)</a:t>
            </a:r>
            <a:r>
              <a:rPr lang="zh-CN" altLang="en-US" sz="1400" spc="40" dirty="0">
                <a:solidFill>
                  <a:srgbClr val="314371"/>
                </a:solidFill>
                <a:cs typeface="+mn-ea"/>
                <a:sym typeface="+mn-lt"/>
              </a:rPr>
              <a:t>实现</a:t>
            </a:r>
            <a:r>
              <a:rPr lang="en-US" altLang="zh-CN" sz="1400" spc="40" dirty="0">
                <a:solidFill>
                  <a:srgbClr val="314371"/>
                </a:solidFill>
                <a:cs typeface="+mn-ea"/>
                <a:sym typeface="+mn-lt"/>
              </a:rPr>
              <a:t>dropout</a:t>
            </a:r>
            <a:r>
              <a:rPr lang="zh-CN" altLang="en-US" sz="1400" spc="40" dirty="0">
                <a:solidFill>
                  <a:srgbClr val="314371"/>
                </a:solidFill>
                <a:cs typeface="+mn-ea"/>
                <a:sym typeface="+mn-lt"/>
              </a:rPr>
              <a:t>操作</a:t>
            </a:r>
          </a:p>
        </p:txBody>
      </p:sp>
    </p:spTree>
    <p:extLst>
      <p:ext uri="{BB962C8B-B14F-4D97-AF65-F5344CB8AC3E}">
        <p14:creationId xmlns:p14="http://schemas.microsoft.com/office/powerpoint/2010/main" val="3968062929"/>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1657" y="442696"/>
            <a:ext cx="1493186"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9" name="文本框 8">
            <a:extLst>
              <a:ext uri="{FF2B5EF4-FFF2-40B4-BE49-F238E27FC236}">
                <a16:creationId xmlns:a16="http://schemas.microsoft.com/office/drawing/2014/main" id="{7AC9CF6F-1939-1E61-EAAD-47F084C68007}"/>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B72F8870-CA33-F0F0-23BD-EBEB3C8CDE52}"/>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研究方法</a:t>
            </a:r>
          </a:p>
        </p:txBody>
      </p:sp>
      <p:sp>
        <p:nvSpPr>
          <p:cNvPr id="11" name="文本框 10">
            <a:extLst>
              <a:ext uri="{FF2B5EF4-FFF2-40B4-BE49-F238E27FC236}">
                <a16:creationId xmlns:a16="http://schemas.microsoft.com/office/drawing/2014/main" id="{D8B6B601-C086-261C-DD7A-FDD72CDCA33B}"/>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5400157F-9F57-78EE-8CB0-67C603FB5A33}"/>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14" name="文本框 13">
            <a:extLst>
              <a:ext uri="{FF2B5EF4-FFF2-40B4-BE49-F238E27FC236}">
                <a16:creationId xmlns:a16="http://schemas.microsoft.com/office/drawing/2014/main" id="{137DCD68-8BF9-2B38-5A3C-754908664B99}"/>
              </a:ext>
            </a:extLst>
          </p:cNvPr>
          <p:cNvSpPr txBox="1"/>
          <p:nvPr/>
        </p:nvSpPr>
        <p:spPr>
          <a:xfrm>
            <a:off x="592373" y="1076467"/>
            <a:ext cx="4359032" cy="461665"/>
          </a:xfrm>
          <a:prstGeom prst="rect">
            <a:avLst/>
          </a:prstGeom>
          <a:noFill/>
        </p:spPr>
        <p:txBody>
          <a:bodyPr wrap="square" rtlCol="0">
            <a:spAutoFit/>
          </a:bodyPr>
          <a:lstStyle/>
          <a:p>
            <a:r>
              <a:rPr lang="zh-CN" altLang="en-US" sz="2400" b="1" spc="-150" dirty="0">
                <a:solidFill>
                  <a:srgbClr val="314371"/>
                </a:solidFill>
                <a:cs typeface="+mn-ea"/>
                <a:sym typeface="+mn-lt"/>
              </a:rPr>
              <a:t>动态加权策略</a:t>
            </a:r>
          </a:p>
        </p:txBody>
      </p:sp>
      <p:sp>
        <p:nvSpPr>
          <p:cNvPr id="29" name="矩形 28">
            <a:extLst>
              <a:ext uri="{FF2B5EF4-FFF2-40B4-BE49-F238E27FC236}">
                <a16:creationId xmlns:a16="http://schemas.microsoft.com/office/drawing/2014/main" id="{3E8A7584-B0F4-9CDB-41F4-13C3D5B62BE7}"/>
              </a:ext>
            </a:extLst>
          </p:cNvPr>
          <p:cNvSpPr/>
          <p:nvPr/>
        </p:nvSpPr>
        <p:spPr>
          <a:xfrm>
            <a:off x="3206636" y="5460023"/>
            <a:ext cx="5465645" cy="591752"/>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52" name="矩形: 圆角 51">
            <a:extLst>
              <a:ext uri="{FF2B5EF4-FFF2-40B4-BE49-F238E27FC236}">
                <a16:creationId xmlns:a16="http://schemas.microsoft.com/office/drawing/2014/main" id="{6A260FAB-FDC2-26FD-3AAF-D1DA993E1CCB}"/>
              </a:ext>
            </a:extLst>
          </p:cNvPr>
          <p:cNvSpPr/>
          <p:nvPr/>
        </p:nvSpPr>
        <p:spPr>
          <a:xfrm>
            <a:off x="1204543" y="1799687"/>
            <a:ext cx="4191333" cy="486888"/>
          </a:xfrm>
          <a:prstGeom prst="roundRect">
            <a:avLst>
              <a:gd name="adj" fmla="val 0"/>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8" name="文本框 17">
            <a:extLst>
              <a:ext uri="{FF2B5EF4-FFF2-40B4-BE49-F238E27FC236}">
                <a16:creationId xmlns:a16="http://schemas.microsoft.com/office/drawing/2014/main" id="{ACC22295-07FB-34E5-B075-3DCBB21C6EA0}"/>
              </a:ext>
            </a:extLst>
          </p:cNvPr>
          <p:cNvSpPr txBox="1"/>
          <p:nvPr/>
        </p:nvSpPr>
        <p:spPr>
          <a:xfrm>
            <a:off x="1279966" y="1852734"/>
            <a:ext cx="45474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latin typeface="HelveticaExt-Normal"/>
                <a:ea typeface="OPPOSans B"/>
              </a:rPr>
              <a:t>防止容易的节点在模型训练中重复利用</a:t>
            </a:r>
            <a:endParaRPr kumimoji="0" lang="zh-CN" altLang="en-US" b="0" i="0" u="none" strike="noStrike" kern="1200" cap="none" spc="0" normalizeH="0" baseline="30000" noProof="0" dirty="0">
              <a:ln>
                <a:noFill/>
              </a:ln>
              <a:solidFill>
                <a:schemeClr val="bg1"/>
              </a:solidFill>
              <a:effectLst/>
              <a:uLnTx/>
              <a:uFillTx/>
              <a:latin typeface="HelveticaExt-Normal"/>
              <a:ea typeface="OPPOSans B"/>
              <a:cs typeface="+mn-cs"/>
            </a:endParaRPr>
          </a:p>
        </p:txBody>
      </p:sp>
      <p:cxnSp>
        <p:nvCxnSpPr>
          <p:cNvPr id="19" name="直接箭头连接符 18">
            <a:extLst>
              <a:ext uri="{FF2B5EF4-FFF2-40B4-BE49-F238E27FC236}">
                <a16:creationId xmlns:a16="http://schemas.microsoft.com/office/drawing/2014/main" id="{EB6CA832-4E2C-573D-C42F-6F0184B445C8}"/>
              </a:ext>
            </a:extLst>
          </p:cNvPr>
          <p:cNvCxnSpPr>
            <a:cxnSpLocks/>
          </p:cNvCxnSpPr>
          <p:nvPr/>
        </p:nvCxnSpPr>
        <p:spPr>
          <a:xfrm>
            <a:off x="5395876" y="2062986"/>
            <a:ext cx="1546100" cy="0"/>
          </a:xfrm>
          <a:prstGeom prst="straightConnector1">
            <a:avLst/>
          </a:prstGeom>
          <a:ln w="19050">
            <a:solidFill>
              <a:srgbClr val="314371"/>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1D540591-F531-B898-9D4C-0795A55AA0D5}"/>
              </a:ext>
            </a:extLst>
          </p:cNvPr>
          <p:cNvSpPr/>
          <p:nvPr/>
        </p:nvSpPr>
        <p:spPr>
          <a:xfrm>
            <a:off x="6941977" y="1799687"/>
            <a:ext cx="3662642" cy="486888"/>
          </a:xfrm>
          <a:prstGeom prst="roundRect">
            <a:avLst>
              <a:gd name="adj" fmla="val 0"/>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24" name="文本框 23">
            <a:extLst>
              <a:ext uri="{FF2B5EF4-FFF2-40B4-BE49-F238E27FC236}">
                <a16:creationId xmlns:a16="http://schemas.microsoft.com/office/drawing/2014/main" id="{36E00772-ECD0-17B3-540A-9648944AED88}"/>
              </a:ext>
            </a:extLst>
          </p:cNvPr>
          <p:cNvSpPr txBox="1"/>
          <p:nvPr/>
        </p:nvSpPr>
        <p:spPr>
          <a:xfrm>
            <a:off x="7021403" y="1835874"/>
            <a:ext cx="45474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bg1"/>
                </a:solidFill>
                <a:latin typeface="HelveticaExt-Normal"/>
                <a:ea typeface="OPPOSans B"/>
              </a:rPr>
              <a:t>使模型可以更多地关注困难的节点</a:t>
            </a:r>
          </a:p>
        </p:txBody>
      </p:sp>
      <p:pic>
        <p:nvPicPr>
          <p:cNvPr id="25" name="图片 24">
            <a:extLst>
              <a:ext uri="{FF2B5EF4-FFF2-40B4-BE49-F238E27FC236}">
                <a16:creationId xmlns:a16="http://schemas.microsoft.com/office/drawing/2014/main" id="{F0B33299-82AD-361E-FCAC-DCF6E7D8F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738" y="3005817"/>
            <a:ext cx="4772813" cy="846366"/>
          </a:xfrm>
          <a:prstGeom prst="rect">
            <a:avLst/>
          </a:prstGeom>
        </p:spPr>
      </p:pic>
      <p:grpSp>
        <p:nvGrpSpPr>
          <p:cNvPr id="31" name="组合 30">
            <a:extLst>
              <a:ext uri="{FF2B5EF4-FFF2-40B4-BE49-F238E27FC236}">
                <a16:creationId xmlns:a16="http://schemas.microsoft.com/office/drawing/2014/main" id="{459BF112-279E-E0E2-A0CB-29E813028816}"/>
              </a:ext>
            </a:extLst>
          </p:cNvPr>
          <p:cNvGrpSpPr/>
          <p:nvPr/>
        </p:nvGrpSpPr>
        <p:grpSpPr>
          <a:xfrm>
            <a:off x="5479725" y="2485365"/>
            <a:ext cx="4088740" cy="624786"/>
            <a:chOff x="6977201" y="4808143"/>
            <a:chExt cx="4275690" cy="653353"/>
          </a:xfrm>
        </p:grpSpPr>
        <p:sp>
          <p:nvSpPr>
            <p:cNvPr id="32" name="Freeform 15">
              <a:extLst>
                <a:ext uri="{FF2B5EF4-FFF2-40B4-BE49-F238E27FC236}">
                  <a16:creationId xmlns:a16="http://schemas.microsoft.com/office/drawing/2014/main" id="{4BE4F608-9487-37B6-7251-778803C17375}"/>
                </a:ext>
              </a:extLst>
            </p:cNvPr>
            <p:cNvSpPr>
              <a:spLocks noEditPoints="1"/>
            </p:cNvSpPr>
            <p:nvPr/>
          </p:nvSpPr>
          <p:spPr bwMode="auto">
            <a:xfrm>
              <a:off x="6977201" y="4884689"/>
              <a:ext cx="480754" cy="480755"/>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rgbClr val="31437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34" name="文本框 33">
              <a:extLst>
                <a:ext uri="{FF2B5EF4-FFF2-40B4-BE49-F238E27FC236}">
                  <a16:creationId xmlns:a16="http://schemas.microsoft.com/office/drawing/2014/main" id="{42126B5C-076A-C6EC-094F-8F2A04D497E6}"/>
                </a:ext>
              </a:extLst>
            </p:cNvPr>
            <p:cNvSpPr txBox="1"/>
            <p:nvPr/>
          </p:nvSpPr>
          <p:spPr>
            <a:xfrm>
              <a:off x="7575597" y="4808143"/>
              <a:ext cx="3677294" cy="653353"/>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对于尚未包含在训练中的节点</a:t>
              </a:r>
              <a:r>
                <a:rPr lang="en-US" altLang="zh-CN" sz="1400" spc="40" dirty="0">
                  <a:solidFill>
                    <a:srgbClr val="314371"/>
                  </a:solidFill>
                  <a:cs typeface="+mn-ea"/>
                  <a:sym typeface="+mn-lt"/>
                </a:rPr>
                <a:t>(Eq 12c)</a:t>
              </a:r>
              <a:r>
                <a:rPr lang="zh-CN" altLang="en-US" sz="1400" spc="40" dirty="0">
                  <a:solidFill>
                    <a:srgbClr val="314371"/>
                  </a:solidFill>
                  <a:cs typeface="+mn-ea"/>
                  <a:sym typeface="+mn-lt"/>
                </a:rPr>
                <a:t>，不考虑他们的权重，设为</a:t>
              </a:r>
              <a:r>
                <a:rPr lang="en-US" altLang="zh-CN" sz="1400" spc="40" dirty="0">
                  <a:solidFill>
                    <a:srgbClr val="314371"/>
                  </a:solidFill>
                  <a:cs typeface="+mn-ea"/>
                  <a:sym typeface="+mn-lt"/>
                </a:rPr>
                <a:t>0</a:t>
              </a:r>
            </a:p>
          </p:txBody>
        </p:sp>
      </p:grpSp>
      <p:grpSp>
        <p:nvGrpSpPr>
          <p:cNvPr id="37" name="组合 36">
            <a:extLst>
              <a:ext uri="{FF2B5EF4-FFF2-40B4-BE49-F238E27FC236}">
                <a16:creationId xmlns:a16="http://schemas.microsoft.com/office/drawing/2014/main" id="{5BA8A4C7-E5FD-88FD-A1C5-3D91EABEB654}"/>
              </a:ext>
            </a:extLst>
          </p:cNvPr>
          <p:cNvGrpSpPr/>
          <p:nvPr/>
        </p:nvGrpSpPr>
        <p:grpSpPr>
          <a:xfrm>
            <a:off x="5483250" y="3283983"/>
            <a:ext cx="4112401" cy="624786"/>
            <a:chOff x="6977201" y="4834580"/>
            <a:chExt cx="4300433" cy="653353"/>
          </a:xfrm>
        </p:grpSpPr>
        <p:sp>
          <p:nvSpPr>
            <p:cNvPr id="38" name="Freeform 15">
              <a:extLst>
                <a:ext uri="{FF2B5EF4-FFF2-40B4-BE49-F238E27FC236}">
                  <a16:creationId xmlns:a16="http://schemas.microsoft.com/office/drawing/2014/main" id="{05821B71-0D9F-E49E-5F56-76EEF2DE9597}"/>
                </a:ext>
              </a:extLst>
            </p:cNvPr>
            <p:cNvSpPr>
              <a:spLocks noEditPoints="1"/>
            </p:cNvSpPr>
            <p:nvPr/>
          </p:nvSpPr>
          <p:spPr bwMode="auto">
            <a:xfrm>
              <a:off x="6977201" y="4884689"/>
              <a:ext cx="480754" cy="480755"/>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rgbClr val="31437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0" name="文本框 39">
              <a:extLst>
                <a:ext uri="{FF2B5EF4-FFF2-40B4-BE49-F238E27FC236}">
                  <a16:creationId xmlns:a16="http://schemas.microsoft.com/office/drawing/2014/main" id="{96CE83B0-4760-DFF3-FC8F-0FDC9D9E7ABC}"/>
                </a:ext>
              </a:extLst>
            </p:cNvPr>
            <p:cNvSpPr txBox="1"/>
            <p:nvPr/>
          </p:nvSpPr>
          <p:spPr>
            <a:xfrm>
              <a:off x="7600340" y="4834580"/>
              <a:ext cx="3677294" cy="653353"/>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新添加节点被看作为模型训练更难的容量边界，设为</a:t>
              </a:r>
              <a:r>
                <a:rPr lang="en-US" altLang="zh-CN" sz="1400" spc="40" dirty="0">
                  <a:solidFill>
                    <a:srgbClr val="314371"/>
                  </a:solidFill>
                  <a:cs typeface="+mn-ea"/>
                  <a:sym typeface="+mn-lt"/>
                </a:rPr>
                <a:t>1+π(t)</a:t>
              </a:r>
              <a:r>
                <a:rPr lang="zh-CN" altLang="en-US" sz="1400" spc="40" dirty="0">
                  <a:solidFill>
                    <a:srgbClr val="314371"/>
                  </a:solidFill>
                  <a:cs typeface="+mn-ea"/>
                  <a:sym typeface="+mn-lt"/>
                </a:rPr>
                <a:t>即为需要更大的权重</a:t>
              </a:r>
            </a:p>
          </p:txBody>
        </p:sp>
      </p:grpSp>
      <p:grpSp>
        <p:nvGrpSpPr>
          <p:cNvPr id="41" name="组合 40">
            <a:extLst>
              <a:ext uri="{FF2B5EF4-FFF2-40B4-BE49-F238E27FC236}">
                <a16:creationId xmlns:a16="http://schemas.microsoft.com/office/drawing/2014/main" id="{E48BEF57-B962-5385-188F-DFA7CF7B6828}"/>
              </a:ext>
            </a:extLst>
          </p:cNvPr>
          <p:cNvGrpSpPr/>
          <p:nvPr/>
        </p:nvGrpSpPr>
        <p:grpSpPr>
          <a:xfrm>
            <a:off x="5479725" y="4043534"/>
            <a:ext cx="4115926" cy="624786"/>
            <a:chOff x="6977201" y="4879329"/>
            <a:chExt cx="4304119" cy="653353"/>
          </a:xfrm>
        </p:grpSpPr>
        <p:sp>
          <p:nvSpPr>
            <p:cNvPr id="42" name="Freeform 15">
              <a:extLst>
                <a:ext uri="{FF2B5EF4-FFF2-40B4-BE49-F238E27FC236}">
                  <a16:creationId xmlns:a16="http://schemas.microsoft.com/office/drawing/2014/main" id="{279FDEA2-EF46-A854-BBB0-FFC576A16C6D}"/>
                </a:ext>
              </a:extLst>
            </p:cNvPr>
            <p:cNvSpPr>
              <a:spLocks noEditPoints="1"/>
            </p:cNvSpPr>
            <p:nvPr/>
          </p:nvSpPr>
          <p:spPr bwMode="auto">
            <a:xfrm>
              <a:off x="6977201" y="4884689"/>
              <a:ext cx="480754" cy="480755"/>
            </a:xfrm>
            <a:custGeom>
              <a:avLst/>
              <a:gdLst>
                <a:gd name="T0" fmla="*/ 2204 w 2599"/>
                <a:gd name="T1" fmla="*/ 392 h 2595"/>
                <a:gd name="T2" fmla="*/ 1893 w 2599"/>
                <a:gd name="T3" fmla="*/ 233 h 2595"/>
                <a:gd name="T4" fmla="*/ 772 w 2599"/>
                <a:gd name="T5" fmla="*/ 165 h 2595"/>
                <a:gd name="T6" fmla="*/ 100 w 2599"/>
                <a:gd name="T7" fmla="*/ 838 h 2595"/>
                <a:gd name="T8" fmla="*/ 100 w 2599"/>
                <a:gd name="T9" fmla="*/ 1822 h 2595"/>
                <a:gd name="T10" fmla="*/ 772 w 2599"/>
                <a:gd name="T11" fmla="*/ 2495 h 2595"/>
                <a:gd name="T12" fmla="*/ 1757 w 2599"/>
                <a:gd name="T13" fmla="*/ 2495 h 2595"/>
                <a:gd name="T14" fmla="*/ 2430 w 2599"/>
                <a:gd name="T15" fmla="*/ 1822 h 2595"/>
                <a:gd name="T16" fmla="*/ 2364 w 2599"/>
                <a:gd name="T17" fmla="*/ 705 h 2595"/>
                <a:gd name="T18" fmla="*/ 1976 w 2599"/>
                <a:gd name="T19" fmla="*/ 1081 h 2595"/>
                <a:gd name="T20" fmla="*/ 2024 w 2599"/>
                <a:gd name="T21" fmla="*/ 1330 h 2595"/>
                <a:gd name="T22" fmla="*/ 1265 w 2599"/>
                <a:gd name="T23" fmla="*/ 2089 h 2595"/>
                <a:gd name="T24" fmla="*/ 506 w 2599"/>
                <a:gd name="T25" fmla="*/ 1330 h 2595"/>
                <a:gd name="T26" fmla="*/ 1265 w 2599"/>
                <a:gd name="T27" fmla="*/ 571 h 2595"/>
                <a:gd name="T28" fmla="*/ 1512 w 2599"/>
                <a:gd name="T29" fmla="*/ 613 h 2595"/>
                <a:gd name="T30" fmla="*/ 1523 w 2599"/>
                <a:gd name="T31" fmla="*/ 970 h 2595"/>
                <a:gd name="T32" fmla="*/ 822 w 2599"/>
                <a:gd name="T33" fmla="*/ 1329 h 2595"/>
                <a:gd name="T34" fmla="*/ 1707 w 2599"/>
                <a:gd name="T35" fmla="*/ 1329 h 2595"/>
                <a:gd name="T36" fmla="*/ 1669 w 2599"/>
                <a:gd name="T37" fmla="*/ 1014 h 2595"/>
                <a:gd name="T38" fmla="*/ 1580 w 2599"/>
                <a:gd name="T39" fmla="*/ 1330 h 2595"/>
                <a:gd name="T40" fmla="*/ 949 w 2599"/>
                <a:gd name="T41" fmla="*/ 1330 h 2595"/>
                <a:gd name="T42" fmla="*/ 1439 w 2599"/>
                <a:gd name="T43" fmla="*/ 1066 h 2595"/>
                <a:gd name="T44" fmla="*/ 1264 w 2599"/>
                <a:gd name="T45" fmla="*/ 1203 h 2595"/>
                <a:gd name="T46" fmla="*/ 1264 w 2599"/>
                <a:gd name="T47" fmla="*/ 1457 h 2595"/>
                <a:gd name="T48" fmla="*/ 1387 w 2599"/>
                <a:gd name="T49" fmla="*/ 1297 h 2595"/>
                <a:gd name="T50" fmla="*/ 1580 w 2599"/>
                <a:gd name="T51" fmla="*/ 1330 h 2595"/>
                <a:gd name="T52" fmla="*/ 1802 w 2599"/>
                <a:gd name="T53" fmla="*/ 502 h 2595"/>
                <a:gd name="T54" fmla="*/ 1916 w 2599"/>
                <a:gd name="T55" fmla="*/ 588 h 2595"/>
                <a:gd name="T56" fmla="*/ 1750 w 2599"/>
                <a:gd name="T57" fmla="*/ 555 h 2595"/>
                <a:gd name="T58" fmla="*/ 1682 w 2599"/>
                <a:gd name="T59" fmla="*/ 816 h 2595"/>
                <a:gd name="T60" fmla="*/ 1750 w 2599"/>
                <a:gd name="T61" fmla="*/ 555 h 2595"/>
                <a:gd name="T62" fmla="*/ 1936 w 2599"/>
                <a:gd name="T63" fmla="*/ 943 h 2595"/>
                <a:gd name="T64" fmla="*/ 1881 w 2599"/>
                <a:gd name="T65" fmla="*/ 802 h 2595"/>
                <a:gd name="T66" fmla="*/ 2021 w 2599"/>
                <a:gd name="T67" fmla="*/ 861 h 2595"/>
                <a:gd name="T68" fmla="*/ 1935 w 2599"/>
                <a:gd name="T69" fmla="*/ 749 h 2595"/>
                <a:gd name="T70" fmla="*/ 2177 w 2599"/>
                <a:gd name="T71" fmla="*/ 710 h 2595"/>
                <a:gd name="T72" fmla="*/ 2232 w 2599"/>
                <a:gd name="T73" fmla="*/ 656 h 2595"/>
                <a:gd name="T74" fmla="*/ 2159 w 2599"/>
                <a:gd name="T75" fmla="*/ 528 h 2595"/>
                <a:gd name="T76" fmla="*/ 2341 w 2599"/>
                <a:gd name="T77" fmla="*/ 551 h 2595"/>
                <a:gd name="T78" fmla="*/ 2081 w 2599"/>
                <a:gd name="T79" fmla="*/ 424 h 2595"/>
                <a:gd name="T80" fmla="*/ 1928 w 2599"/>
                <a:gd name="T81" fmla="*/ 376 h 2595"/>
                <a:gd name="T82" fmla="*/ 2081 w 2599"/>
                <a:gd name="T83" fmla="*/ 424 h 2595"/>
                <a:gd name="T84" fmla="*/ 2069 w 2599"/>
                <a:gd name="T85" fmla="*/ 2134 h 2595"/>
                <a:gd name="T86" fmla="*/ 460 w 2599"/>
                <a:gd name="T87" fmla="*/ 2134 h 2595"/>
                <a:gd name="T88" fmla="*/ 460 w 2599"/>
                <a:gd name="T89" fmla="*/ 525 h 2595"/>
                <a:gd name="T90" fmla="*/ 1800 w 2599"/>
                <a:gd name="T91" fmla="*/ 325 h 2595"/>
                <a:gd name="T92" fmla="*/ 1265 w 2599"/>
                <a:gd name="T93" fmla="*/ 444 h 2595"/>
                <a:gd name="T94" fmla="*/ 380 w 2599"/>
                <a:gd name="T95" fmla="*/ 1329 h 2595"/>
                <a:gd name="T96" fmla="*/ 1265 w 2599"/>
                <a:gd name="T97" fmla="*/ 2214 h 2595"/>
                <a:gd name="T98" fmla="*/ 2150 w 2599"/>
                <a:gd name="T99" fmla="*/ 1329 h 2595"/>
                <a:gd name="T100" fmla="*/ 2269 w 2599"/>
                <a:gd name="T101" fmla="*/ 796 h 2595"/>
                <a:gd name="T102" fmla="*/ 2403 w 2599"/>
                <a:gd name="T103" fmla="*/ 1330 h 2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5">
                  <a:moveTo>
                    <a:pt x="2599" y="477"/>
                  </a:moveTo>
                  <a:cubicBezTo>
                    <a:pt x="2204" y="392"/>
                    <a:pt x="2204" y="392"/>
                    <a:pt x="2204" y="392"/>
                  </a:cubicBezTo>
                  <a:cubicBezTo>
                    <a:pt x="2126" y="0"/>
                    <a:pt x="2126" y="0"/>
                    <a:pt x="2126" y="0"/>
                  </a:cubicBezTo>
                  <a:cubicBezTo>
                    <a:pt x="1893" y="233"/>
                    <a:pt x="1893" y="233"/>
                    <a:pt x="1893" y="233"/>
                  </a:cubicBezTo>
                  <a:cubicBezTo>
                    <a:pt x="1703" y="123"/>
                    <a:pt x="1487" y="65"/>
                    <a:pt x="1265" y="65"/>
                  </a:cubicBezTo>
                  <a:cubicBezTo>
                    <a:pt x="1094" y="65"/>
                    <a:pt x="928" y="99"/>
                    <a:pt x="772" y="165"/>
                  </a:cubicBezTo>
                  <a:cubicBezTo>
                    <a:pt x="622" y="228"/>
                    <a:pt x="487" y="320"/>
                    <a:pt x="371" y="436"/>
                  </a:cubicBezTo>
                  <a:cubicBezTo>
                    <a:pt x="254" y="552"/>
                    <a:pt x="163" y="687"/>
                    <a:pt x="100" y="838"/>
                  </a:cubicBezTo>
                  <a:cubicBezTo>
                    <a:pt x="34" y="994"/>
                    <a:pt x="0" y="1159"/>
                    <a:pt x="0" y="1330"/>
                  </a:cubicBezTo>
                  <a:cubicBezTo>
                    <a:pt x="0" y="1500"/>
                    <a:pt x="34" y="1666"/>
                    <a:pt x="100" y="1822"/>
                  </a:cubicBezTo>
                  <a:cubicBezTo>
                    <a:pt x="163" y="1973"/>
                    <a:pt x="254" y="2108"/>
                    <a:pt x="371" y="2224"/>
                  </a:cubicBezTo>
                  <a:cubicBezTo>
                    <a:pt x="487" y="2340"/>
                    <a:pt x="622" y="2431"/>
                    <a:pt x="772" y="2495"/>
                  </a:cubicBezTo>
                  <a:cubicBezTo>
                    <a:pt x="928" y="2561"/>
                    <a:pt x="1094" y="2595"/>
                    <a:pt x="1265" y="2595"/>
                  </a:cubicBezTo>
                  <a:cubicBezTo>
                    <a:pt x="1435" y="2595"/>
                    <a:pt x="1601" y="2561"/>
                    <a:pt x="1757" y="2495"/>
                  </a:cubicBezTo>
                  <a:cubicBezTo>
                    <a:pt x="1908" y="2431"/>
                    <a:pt x="2043" y="2340"/>
                    <a:pt x="2159" y="2224"/>
                  </a:cubicBezTo>
                  <a:cubicBezTo>
                    <a:pt x="2275" y="2108"/>
                    <a:pt x="2366" y="1973"/>
                    <a:pt x="2430" y="1822"/>
                  </a:cubicBezTo>
                  <a:cubicBezTo>
                    <a:pt x="2496" y="1666"/>
                    <a:pt x="2529" y="1500"/>
                    <a:pt x="2529" y="1330"/>
                  </a:cubicBezTo>
                  <a:cubicBezTo>
                    <a:pt x="2529" y="1109"/>
                    <a:pt x="2472" y="894"/>
                    <a:pt x="2364" y="705"/>
                  </a:cubicBezTo>
                  <a:lnTo>
                    <a:pt x="2599" y="477"/>
                  </a:lnTo>
                  <a:close/>
                  <a:moveTo>
                    <a:pt x="1976" y="1081"/>
                  </a:moveTo>
                  <a:cubicBezTo>
                    <a:pt x="1980" y="1076"/>
                    <a:pt x="1980" y="1076"/>
                    <a:pt x="1980" y="1076"/>
                  </a:cubicBezTo>
                  <a:cubicBezTo>
                    <a:pt x="2009" y="1157"/>
                    <a:pt x="2024" y="1242"/>
                    <a:pt x="2024" y="1330"/>
                  </a:cubicBezTo>
                  <a:cubicBezTo>
                    <a:pt x="2024" y="1532"/>
                    <a:pt x="1945" y="1723"/>
                    <a:pt x="1801" y="1866"/>
                  </a:cubicBezTo>
                  <a:cubicBezTo>
                    <a:pt x="1658" y="2010"/>
                    <a:pt x="1468" y="2089"/>
                    <a:pt x="1265" y="2089"/>
                  </a:cubicBezTo>
                  <a:cubicBezTo>
                    <a:pt x="1062" y="2089"/>
                    <a:pt x="871" y="2010"/>
                    <a:pt x="728" y="1866"/>
                  </a:cubicBezTo>
                  <a:cubicBezTo>
                    <a:pt x="585" y="1723"/>
                    <a:pt x="506" y="1532"/>
                    <a:pt x="506" y="1330"/>
                  </a:cubicBezTo>
                  <a:cubicBezTo>
                    <a:pt x="506" y="1127"/>
                    <a:pt x="585" y="936"/>
                    <a:pt x="728" y="793"/>
                  </a:cubicBezTo>
                  <a:cubicBezTo>
                    <a:pt x="871" y="650"/>
                    <a:pt x="1062" y="571"/>
                    <a:pt x="1265" y="571"/>
                  </a:cubicBezTo>
                  <a:cubicBezTo>
                    <a:pt x="1351" y="571"/>
                    <a:pt x="1434" y="585"/>
                    <a:pt x="1513" y="612"/>
                  </a:cubicBezTo>
                  <a:cubicBezTo>
                    <a:pt x="1512" y="613"/>
                    <a:pt x="1512" y="613"/>
                    <a:pt x="1512" y="613"/>
                  </a:cubicBezTo>
                  <a:cubicBezTo>
                    <a:pt x="1574" y="920"/>
                    <a:pt x="1574" y="920"/>
                    <a:pt x="1574" y="920"/>
                  </a:cubicBezTo>
                  <a:cubicBezTo>
                    <a:pt x="1523" y="970"/>
                    <a:pt x="1523" y="970"/>
                    <a:pt x="1523" y="970"/>
                  </a:cubicBezTo>
                  <a:cubicBezTo>
                    <a:pt x="1450" y="918"/>
                    <a:pt x="1361" y="887"/>
                    <a:pt x="1265" y="887"/>
                  </a:cubicBezTo>
                  <a:cubicBezTo>
                    <a:pt x="1021" y="887"/>
                    <a:pt x="822" y="1085"/>
                    <a:pt x="822" y="1329"/>
                  </a:cubicBezTo>
                  <a:cubicBezTo>
                    <a:pt x="822" y="1573"/>
                    <a:pt x="1020" y="1772"/>
                    <a:pt x="1265" y="1772"/>
                  </a:cubicBezTo>
                  <a:cubicBezTo>
                    <a:pt x="1509" y="1772"/>
                    <a:pt x="1707" y="1573"/>
                    <a:pt x="1707" y="1329"/>
                  </a:cubicBezTo>
                  <a:cubicBezTo>
                    <a:pt x="1707" y="1230"/>
                    <a:pt x="1675" y="1139"/>
                    <a:pt x="1619" y="1065"/>
                  </a:cubicBezTo>
                  <a:cubicBezTo>
                    <a:pt x="1669" y="1014"/>
                    <a:pt x="1669" y="1014"/>
                    <a:pt x="1669" y="1014"/>
                  </a:cubicBezTo>
                  <a:lnTo>
                    <a:pt x="1976" y="1081"/>
                  </a:lnTo>
                  <a:close/>
                  <a:moveTo>
                    <a:pt x="1580" y="1330"/>
                  </a:moveTo>
                  <a:cubicBezTo>
                    <a:pt x="1580" y="1504"/>
                    <a:pt x="1439" y="1645"/>
                    <a:pt x="1265" y="1645"/>
                  </a:cubicBezTo>
                  <a:cubicBezTo>
                    <a:pt x="1091" y="1645"/>
                    <a:pt x="949" y="1504"/>
                    <a:pt x="949" y="1330"/>
                  </a:cubicBezTo>
                  <a:cubicBezTo>
                    <a:pt x="949" y="1156"/>
                    <a:pt x="1091" y="1014"/>
                    <a:pt x="1265" y="1014"/>
                  </a:cubicBezTo>
                  <a:cubicBezTo>
                    <a:pt x="1329" y="1014"/>
                    <a:pt x="1389" y="1033"/>
                    <a:pt x="1439" y="1066"/>
                  </a:cubicBezTo>
                  <a:cubicBezTo>
                    <a:pt x="1297" y="1208"/>
                    <a:pt x="1297" y="1208"/>
                    <a:pt x="1297" y="1208"/>
                  </a:cubicBezTo>
                  <a:cubicBezTo>
                    <a:pt x="1287" y="1205"/>
                    <a:pt x="1276" y="1203"/>
                    <a:pt x="1264" y="1203"/>
                  </a:cubicBezTo>
                  <a:cubicBezTo>
                    <a:pt x="1195" y="1203"/>
                    <a:pt x="1138" y="1260"/>
                    <a:pt x="1138" y="1330"/>
                  </a:cubicBezTo>
                  <a:cubicBezTo>
                    <a:pt x="1138" y="1400"/>
                    <a:pt x="1194" y="1457"/>
                    <a:pt x="1264" y="1457"/>
                  </a:cubicBezTo>
                  <a:cubicBezTo>
                    <a:pt x="1334" y="1457"/>
                    <a:pt x="1391" y="1399"/>
                    <a:pt x="1391" y="1330"/>
                  </a:cubicBezTo>
                  <a:cubicBezTo>
                    <a:pt x="1391" y="1318"/>
                    <a:pt x="1390" y="1307"/>
                    <a:pt x="1387" y="1297"/>
                  </a:cubicBezTo>
                  <a:cubicBezTo>
                    <a:pt x="1528" y="1155"/>
                    <a:pt x="1528" y="1155"/>
                    <a:pt x="1528" y="1155"/>
                  </a:cubicBezTo>
                  <a:cubicBezTo>
                    <a:pt x="1561" y="1205"/>
                    <a:pt x="1580" y="1265"/>
                    <a:pt x="1580" y="1330"/>
                  </a:cubicBezTo>
                  <a:close/>
                  <a:moveTo>
                    <a:pt x="1841" y="661"/>
                  </a:moveTo>
                  <a:cubicBezTo>
                    <a:pt x="1802" y="502"/>
                    <a:pt x="1802" y="502"/>
                    <a:pt x="1802" y="502"/>
                  </a:cubicBezTo>
                  <a:cubicBezTo>
                    <a:pt x="1876" y="428"/>
                    <a:pt x="1876" y="428"/>
                    <a:pt x="1876" y="428"/>
                  </a:cubicBezTo>
                  <a:cubicBezTo>
                    <a:pt x="1916" y="588"/>
                    <a:pt x="1916" y="588"/>
                    <a:pt x="1916" y="588"/>
                  </a:cubicBezTo>
                  <a:lnTo>
                    <a:pt x="1841" y="661"/>
                  </a:lnTo>
                  <a:close/>
                  <a:moveTo>
                    <a:pt x="1750" y="555"/>
                  </a:moveTo>
                  <a:cubicBezTo>
                    <a:pt x="1789" y="712"/>
                    <a:pt x="1789" y="712"/>
                    <a:pt x="1789" y="712"/>
                  </a:cubicBezTo>
                  <a:cubicBezTo>
                    <a:pt x="1682" y="816"/>
                    <a:pt x="1682" y="816"/>
                    <a:pt x="1682" y="816"/>
                  </a:cubicBezTo>
                  <a:cubicBezTo>
                    <a:pt x="1649" y="655"/>
                    <a:pt x="1649" y="655"/>
                    <a:pt x="1649" y="655"/>
                  </a:cubicBezTo>
                  <a:lnTo>
                    <a:pt x="1750" y="555"/>
                  </a:lnTo>
                  <a:close/>
                  <a:moveTo>
                    <a:pt x="2021" y="861"/>
                  </a:moveTo>
                  <a:cubicBezTo>
                    <a:pt x="1936" y="943"/>
                    <a:pt x="1936" y="943"/>
                    <a:pt x="1936" y="943"/>
                  </a:cubicBezTo>
                  <a:cubicBezTo>
                    <a:pt x="1775" y="908"/>
                    <a:pt x="1775" y="908"/>
                    <a:pt x="1775" y="908"/>
                  </a:cubicBezTo>
                  <a:cubicBezTo>
                    <a:pt x="1881" y="802"/>
                    <a:pt x="1881" y="802"/>
                    <a:pt x="1881" y="802"/>
                  </a:cubicBezTo>
                  <a:cubicBezTo>
                    <a:pt x="2047" y="835"/>
                    <a:pt x="2047" y="835"/>
                    <a:pt x="2047" y="835"/>
                  </a:cubicBezTo>
                  <a:lnTo>
                    <a:pt x="2021" y="861"/>
                  </a:lnTo>
                  <a:close/>
                  <a:moveTo>
                    <a:pt x="2102" y="782"/>
                  </a:moveTo>
                  <a:cubicBezTo>
                    <a:pt x="1935" y="749"/>
                    <a:pt x="1935" y="749"/>
                    <a:pt x="1935" y="749"/>
                  </a:cubicBezTo>
                  <a:cubicBezTo>
                    <a:pt x="2008" y="676"/>
                    <a:pt x="2008" y="676"/>
                    <a:pt x="2008" y="676"/>
                  </a:cubicBezTo>
                  <a:cubicBezTo>
                    <a:pt x="2177" y="710"/>
                    <a:pt x="2177" y="710"/>
                    <a:pt x="2177" y="710"/>
                  </a:cubicBezTo>
                  <a:lnTo>
                    <a:pt x="2102" y="782"/>
                  </a:lnTo>
                  <a:close/>
                  <a:moveTo>
                    <a:pt x="2232" y="656"/>
                  </a:moveTo>
                  <a:cubicBezTo>
                    <a:pt x="2062" y="622"/>
                    <a:pt x="2062" y="622"/>
                    <a:pt x="2062" y="622"/>
                  </a:cubicBezTo>
                  <a:cubicBezTo>
                    <a:pt x="2159" y="528"/>
                    <a:pt x="2159" y="528"/>
                    <a:pt x="2159" y="528"/>
                  </a:cubicBezTo>
                  <a:cubicBezTo>
                    <a:pt x="2174" y="515"/>
                    <a:pt x="2174" y="515"/>
                    <a:pt x="2174" y="515"/>
                  </a:cubicBezTo>
                  <a:cubicBezTo>
                    <a:pt x="2341" y="551"/>
                    <a:pt x="2341" y="551"/>
                    <a:pt x="2341" y="551"/>
                  </a:cubicBezTo>
                  <a:lnTo>
                    <a:pt x="2232" y="656"/>
                  </a:lnTo>
                  <a:close/>
                  <a:moveTo>
                    <a:pt x="2081" y="424"/>
                  </a:moveTo>
                  <a:cubicBezTo>
                    <a:pt x="1968" y="537"/>
                    <a:pt x="1968" y="537"/>
                    <a:pt x="1968" y="537"/>
                  </a:cubicBezTo>
                  <a:cubicBezTo>
                    <a:pt x="1928" y="376"/>
                    <a:pt x="1928" y="376"/>
                    <a:pt x="1928" y="376"/>
                  </a:cubicBezTo>
                  <a:cubicBezTo>
                    <a:pt x="2048" y="256"/>
                    <a:pt x="2048" y="256"/>
                    <a:pt x="2048" y="256"/>
                  </a:cubicBezTo>
                  <a:lnTo>
                    <a:pt x="2081" y="424"/>
                  </a:lnTo>
                  <a:close/>
                  <a:moveTo>
                    <a:pt x="2403" y="1330"/>
                  </a:moveTo>
                  <a:cubicBezTo>
                    <a:pt x="2403" y="1634"/>
                    <a:pt x="2284" y="1919"/>
                    <a:pt x="2069" y="2134"/>
                  </a:cubicBezTo>
                  <a:cubicBezTo>
                    <a:pt x="1854" y="2349"/>
                    <a:pt x="1569" y="2468"/>
                    <a:pt x="1265" y="2468"/>
                  </a:cubicBezTo>
                  <a:cubicBezTo>
                    <a:pt x="961" y="2468"/>
                    <a:pt x="675" y="2349"/>
                    <a:pt x="460" y="2134"/>
                  </a:cubicBezTo>
                  <a:cubicBezTo>
                    <a:pt x="245" y="1919"/>
                    <a:pt x="127" y="1634"/>
                    <a:pt x="127" y="1330"/>
                  </a:cubicBezTo>
                  <a:cubicBezTo>
                    <a:pt x="127" y="1026"/>
                    <a:pt x="245" y="740"/>
                    <a:pt x="460" y="525"/>
                  </a:cubicBezTo>
                  <a:cubicBezTo>
                    <a:pt x="675" y="310"/>
                    <a:pt x="961" y="191"/>
                    <a:pt x="1265" y="191"/>
                  </a:cubicBezTo>
                  <a:cubicBezTo>
                    <a:pt x="1454" y="191"/>
                    <a:pt x="1637" y="237"/>
                    <a:pt x="1800" y="325"/>
                  </a:cubicBezTo>
                  <a:cubicBezTo>
                    <a:pt x="1611" y="515"/>
                    <a:pt x="1611" y="515"/>
                    <a:pt x="1611" y="515"/>
                  </a:cubicBezTo>
                  <a:cubicBezTo>
                    <a:pt x="1502" y="468"/>
                    <a:pt x="1386" y="444"/>
                    <a:pt x="1265" y="444"/>
                  </a:cubicBezTo>
                  <a:cubicBezTo>
                    <a:pt x="1028" y="444"/>
                    <a:pt x="806" y="536"/>
                    <a:pt x="639" y="703"/>
                  </a:cubicBezTo>
                  <a:cubicBezTo>
                    <a:pt x="472" y="870"/>
                    <a:pt x="380" y="1093"/>
                    <a:pt x="380" y="1329"/>
                  </a:cubicBezTo>
                  <a:cubicBezTo>
                    <a:pt x="380" y="1566"/>
                    <a:pt x="472" y="1788"/>
                    <a:pt x="639" y="1955"/>
                  </a:cubicBezTo>
                  <a:cubicBezTo>
                    <a:pt x="806" y="2122"/>
                    <a:pt x="1028" y="2214"/>
                    <a:pt x="1265" y="2214"/>
                  </a:cubicBezTo>
                  <a:cubicBezTo>
                    <a:pt x="1501" y="2214"/>
                    <a:pt x="1724" y="2122"/>
                    <a:pt x="1891" y="1955"/>
                  </a:cubicBezTo>
                  <a:cubicBezTo>
                    <a:pt x="2058" y="1788"/>
                    <a:pt x="2150" y="1566"/>
                    <a:pt x="2150" y="1329"/>
                  </a:cubicBezTo>
                  <a:cubicBezTo>
                    <a:pt x="2150" y="1208"/>
                    <a:pt x="2126" y="1091"/>
                    <a:pt x="2078" y="981"/>
                  </a:cubicBezTo>
                  <a:cubicBezTo>
                    <a:pt x="2269" y="796"/>
                    <a:pt x="2269" y="796"/>
                    <a:pt x="2269" y="796"/>
                  </a:cubicBezTo>
                  <a:cubicBezTo>
                    <a:pt x="2357" y="959"/>
                    <a:pt x="2403" y="1142"/>
                    <a:pt x="2403" y="1330"/>
                  </a:cubicBezTo>
                  <a:close/>
                  <a:moveTo>
                    <a:pt x="2403" y="1330"/>
                  </a:moveTo>
                  <a:cubicBezTo>
                    <a:pt x="2403" y="1330"/>
                    <a:pt x="2403" y="1330"/>
                    <a:pt x="2403" y="1330"/>
                  </a:cubicBezTo>
                </a:path>
              </a:pathLst>
            </a:custGeom>
            <a:solidFill>
              <a:srgbClr val="31437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44" name="文本框 43">
              <a:extLst>
                <a:ext uri="{FF2B5EF4-FFF2-40B4-BE49-F238E27FC236}">
                  <a16:creationId xmlns:a16="http://schemas.microsoft.com/office/drawing/2014/main" id="{B9FC75C8-6A9A-6A06-7863-8F19297D6304}"/>
                </a:ext>
              </a:extLst>
            </p:cNvPr>
            <p:cNvSpPr txBox="1"/>
            <p:nvPr/>
          </p:nvSpPr>
          <p:spPr>
            <a:xfrm>
              <a:off x="7604026" y="4879329"/>
              <a:ext cx="3677294" cy="653353"/>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课程学习结束时，所有节点被分配相同的权重（即</a:t>
              </a:r>
              <a:r>
                <a:rPr lang="en-US" altLang="zh-CN" sz="1400" spc="40" dirty="0">
                  <a:solidFill>
                    <a:srgbClr val="314371"/>
                  </a:solidFill>
                  <a:cs typeface="+mn-ea"/>
                  <a:sym typeface="+mn-lt"/>
                </a:rPr>
                <a:t>1</a:t>
              </a:r>
              <a:r>
                <a:rPr lang="zh-CN" altLang="en-US" sz="1400" spc="40" dirty="0">
                  <a:solidFill>
                    <a:srgbClr val="314371"/>
                  </a:solidFill>
                  <a:cs typeface="+mn-ea"/>
                  <a:sym typeface="+mn-lt"/>
                </a:rPr>
                <a:t>），以恢复正常训练</a:t>
              </a:r>
            </a:p>
          </p:txBody>
        </p:sp>
      </p:grpSp>
      <p:sp>
        <p:nvSpPr>
          <p:cNvPr id="45" name="文本框 44">
            <a:extLst>
              <a:ext uri="{FF2B5EF4-FFF2-40B4-BE49-F238E27FC236}">
                <a16:creationId xmlns:a16="http://schemas.microsoft.com/office/drawing/2014/main" id="{B0955CB6-5C4A-B0AE-D539-C0A84BDC6FBA}"/>
              </a:ext>
            </a:extLst>
          </p:cNvPr>
          <p:cNvSpPr txBox="1"/>
          <p:nvPr/>
        </p:nvSpPr>
        <p:spPr>
          <a:xfrm>
            <a:off x="91037" y="4874694"/>
            <a:ext cx="5192213" cy="338554"/>
          </a:xfrm>
          <a:prstGeom prst="rect">
            <a:avLst/>
          </a:prstGeom>
          <a:noFill/>
        </p:spPr>
        <p:txBody>
          <a:bodyPr wrap="square" rtlCol="0">
            <a:spAutoFit/>
          </a:bodyPr>
          <a:lstStyle/>
          <a:p>
            <a:pPr algn="ctr"/>
            <a:r>
              <a:rPr lang="zh-CN" altLang="en-US" sz="1600" b="1" spc="-150" dirty="0">
                <a:solidFill>
                  <a:srgbClr val="314371"/>
                </a:solidFill>
                <a:cs typeface="+mn-ea"/>
                <a:sym typeface="+mn-lt"/>
              </a:rPr>
              <a:t>最后，将权重与目标函数结合，并给出以下损失函数：</a:t>
            </a:r>
          </a:p>
        </p:txBody>
      </p:sp>
      <p:pic>
        <p:nvPicPr>
          <p:cNvPr id="46" name="图片 45">
            <a:extLst>
              <a:ext uri="{FF2B5EF4-FFF2-40B4-BE49-F238E27FC236}">
                <a16:creationId xmlns:a16="http://schemas.microsoft.com/office/drawing/2014/main" id="{53977C4D-3E81-6E38-53EB-17665293D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389" y="5512455"/>
            <a:ext cx="4374138" cy="486888"/>
          </a:xfrm>
          <a:prstGeom prst="rect">
            <a:avLst/>
          </a:prstGeom>
        </p:spPr>
      </p:pic>
    </p:spTree>
    <p:extLst>
      <p:ext uri="{BB962C8B-B14F-4D97-AF65-F5344CB8AC3E}">
        <p14:creationId xmlns:p14="http://schemas.microsoft.com/office/powerpoint/2010/main" val="295542861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535AB1-32C0-0CB6-D4C7-6B61DF7C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0" y="0"/>
            <a:ext cx="12192000" cy="6858000"/>
          </a:xfrm>
          <a:prstGeom prst="rect">
            <a:avLst/>
          </a:prstGeom>
          <a:gradFill flip="none" rotWithShape="1">
            <a:gsLst>
              <a:gs pos="5000">
                <a:srgbClr val="314371"/>
              </a:gs>
              <a:gs pos="40000">
                <a:srgbClr val="314371">
                  <a:alpha val="88000"/>
                </a:srgbClr>
              </a:gs>
              <a:gs pos="66000">
                <a:srgbClr val="314371">
                  <a:alpha val="70000"/>
                </a:srgbClr>
              </a:gs>
              <a:gs pos="100000">
                <a:srgbClr val="314371">
                  <a:alpha val="6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280520" y="3429000"/>
            <a:ext cx="6571281" cy="1107996"/>
          </a:xfrm>
          <a:prstGeom prst="rect">
            <a:avLst/>
          </a:prstGeom>
          <a:noFill/>
        </p:spPr>
        <p:txBody>
          <a:bodyPr wrap="square" rtlCol="0">
            <a:spAutoFit/>
          </a:bodyPr>
          <a:lstStyle/>
          <a:p>
            <a:r>
              <a:rPr lang="en-US" altLang="zh-CN" sz="6600" dirty="0">
                <a:solidFill>
                  <a:schemeClr val="bg1"/>
                </a:solidFill>
                <a:cs typeface="+mn-ea"/>
                <a:sym typeface="+mn-lt"/>
              </a:rPr>
              <a:t>03\</a:t>
            </a:r>
            <a:r>
              <a:rPr lang="zh-CN" altLang="en-US" sz="6600" dirty="0">
                <a:solidFill>
                  <a:schemeClr val="bg1"/>
                </a:solidFill>
                <a:cs typeface="+mn-ea"/>
                <a:sym typeface="+mn-lt"/>
              </a:rPr>
              <a:t>实验</a:t>
            </a:r>
          </a:p>
        </p:txBody>
      </p:sp>
      <p:sp>
        <p:nvSpPr>
          <p:cNvPr id="11" name="矩形 10"/>
          <p:cNvSpPr/>
          <p:nvPr/>
        </p:nvSpPr>
        <p:spPr>
          <a:xfrm>
            <a:off x="515938" y="4692741"/>
            <a:ext cx="396000"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6"/>
          <p:cNvSpPr>
            <a:spLocks noEditPoints="1"/>
          </p:cNvSpPr>
          <p:nvPr/>
        </p:nvSpPr>
        <p:spPr bwMode="auto">
          <a:xfrm>
            <a:off x="51593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cxnSp>
        <p:nvCxnSpPr>
          <p:cNvPr id="39" name="直接连接符 38"/>
          <p:cNvCxnSpPr/>
          <p:nvPr/>
        </p:nvCxnSpPr>
        <p:spPr>
          <a:xfrm>
            <a:off x="11715750" y="1706389"/>
            <a:ext cx="0" cy="3257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0329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圆角 64">
            <a:extLst>
              <a:ext uri="{FF2B5EF4-FFF2-40B4-BE49-F238E27FC236}">
                <a16:creationId xmlns:a16="http://schemas.microsoft.com/office/drawing/2014/main" id="{D75BC4E1-FB4A-A835-B0FD-027A01E85F37}"/>
              </a:ext>
            </a:extLst>
          </p:cNvPr>
          <p:cNvSpPr/>
          <p:nvPr/>
        </p:nvSpPr>
        <p:spPr>
          <a:xfrm>
            <a:off x="0" y="4882119"/>
            <a:ext cx="8179572" cy="146596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F3CD51F-368D-AA87-973D-1A08437375E8}"/>
              </a:ext>
            </a:extLst>
          </p:cNvPr>
          <p:cNvSpPr/>
          <p:nvPr/>
        </p:nvSpPr>
        <p:spPr>
          <a:xfrm>
            <a:off x="0" y="1049146"/>
            <a:ext cx="6242180" cy="599972"/>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grpSp>
        <p:nvGrpSpPr>
          <p:cNvPr id="32" name="组合 31">
            <a:extLst>
              <a:ext uri="{FF2B5EF4-FFF2-40B4-BE49-F238E27FC236}">
                <a16:creationId xmlns:a16="http://schemas.microsoft.com/office/drawing/2014/main" id="{23C0D0F1-4433-F509-2A60-958802E0FB20}"/>
              </a:ext>
            </a:extLst>
          </p:cNvPr>
          <p:cNvGrpSpPr/>
          <p:nvPr/>
        </p:nvGrpSpPr>
        <p:grpSpPr>
          <a:xfrm>
            <a:off x="1" y="1722149"/>
            <a:ext cx="6242180" cy="3172701"/>
            <a:chOff x="1016000" y="1507066"/>
            <a:chExt cx="4968000" cy="1811867"/>
          </a:xfrm>
        </p:grpSpPr>
        <p:sp>
          <p:nvSpPr>
            <p:cNvPr id="33" name="矩形 32">
              <a:extLst>
                <a:ext uri="{FF2B5EF4-FFF2-40B4-BE49-F238E27FC236}">
                  <a16:creationId xmlns:a16="http://schemas.microsoft.com/office/drawing/2014/main" id="{5FA0C0D5-3F3E-FE2D-43B0-9431E54511D0}"/>
                </a:ext>
              </a:extLst>
            </p:cNvPr>
            <p:cNvSpPr/>
            <p:nvPr/>
          </p:nvSpPr>
          <p:spPr>
            <a:xfrm>
              <a:off x="1016000" y="150706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文本框 34">
              <a:extLst>
                <a:ext uri="{FF2B5EF4-FFF2-40B4-BE49-F238E27FC236}">
                  <a16:creationId xmlns:a16="http://schemas.microsoft.com/office/drawing/2014/main" id="{CE7527A2-190F-9CE3-4FDE-5C33B62E8056}"/>
                </a:ext>
              </a:extLst>
            </p:cNvPr>
            <p:cNvSpPr txBox="1"/>
            <p:nvPr/>
          </p:nvSpPr>
          <p:spPr>
            <a:xfrm>
              <a:off x="1343568" y="2169839"/>
              <a:ext cx="3678093" cy="335156"/>
            </a:xfrm>
            <a:prstGeom prst="rect">
              <a:avLst/>
            </a:prstGeom>
            <a:noFill/>
          </p:spPr>
          <p:txBody>
            <a:bodyPr wrap="square" rtlCol="0">
              <a:spAutoFit/>
            </a:bodyPr>
            <a:lstStyle/>
            <a:p>
              <a:pPr>
                <a:lnSpc>
                  <a:spcPct val="150000"/>
                </a:lnSpc>
              </a:pPr>
              <a:endParaRPr lang="zh-CN" altLang="en-US" sz="1200" spc="40" dirty="0">
                <a:solidFill>
                  <a:schemeClr val="bg1"/>
                </a:solidFill>
                <a:cs typeface="+mn-ea"/>
                <a:sym typeface="+mn-lt"/>
              </a:endParaRPr>
            </a:p>
          </p:txBody>
        </p:sp>
      </p:grpSp>
      <p:sp>
        <p:nvSpPr>
          <p:cNvPr id="8" name="矩形 7"/>
          <p:cNvSpPr/>
          <p:nvPr/>
        </p:nvSpPr>
        <p:spPr>
          <a:xfrm>
            <a:off x="4329404" y="442696"/>
            <a:ext cx="130214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6" name="文本框 5">
            <a:extLst>
              <a:ext uri="{FF2B5EF4-FFF2-40B4-BE49-F238E27FC236}">
                <a16:creationId xmlns:a16="http://schemas.microsoft.com/office/drawing/2014/main" id="{690340FB-A366-2EAC-5A14-DED8005EF91E}"/>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489F2B00-734C-8376-5404-8772AC475B1C}"/>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11" name="文本框 10">
            <a:extLst>
              <a:ext uri="{FF2B5EF4-FFF2-40B4-BE49-F238E27FC236}">
                <a16:creationId xmlns:a16="http://schemas.microsoft.com/office/drawing/2014/main" id="{EC4CEEA3-D468-969C-5D4D-058716647484}"/>
              </a:ext>
            </a:extLst>
          </p:cNvPr>
          <p:cNvSpPr txBox="1"/>
          <p:nvPr/>
        </p:nvSpPr>
        <p:spPr>
          <a:xfrm>
            <a:off x="4194628" y="432229"/>
            <a:ext cx="1360430" cy="338554"/>
          </a:xfrm>
          <a:prstGeom prst="rect">
            <a:avLst/>
          </a:prstGeom>
          <a:noFill/>
        </p:spPr>
        <p:txBody>
          <a:bodyPr wrap="square" rtlCol="0">
            <a:spAutoFit/>
          </a:bodyPr>
          <a:lstStyle/>
          <a:p>
            <a:r>
              <a:rPr lang="en-US" altLang="zh-CN" sz="1600" spc="-150" dirty="0">
                <a:solidFill>
                  <a:schemeClr val="bg1"/>
                </a:solidFill>
                <a:cs typeface="+mn-ea"/>
                <a:sym typeface="+mn-lt"/>
              </a:rPr>
              <a:t> </a:t>
            </a:r>
            <a:r>
              <a:rPr lang="zh-CN" altLang="en-US" sz="1600" spc="-150" dirty="0">
                <a:solidFill>
                  <a:schemeClr val="bg1"/>
                </a:solidFill>
                <a:cs typeface="+mn-ea"/>
                <a:sym typeface="+mn-lt"/>
              </a:rPr>
              <a:t>            实验</a:t>
            </a:r>
          </a:p>
        </p:txBody>
      </p:sp>
      <p:sp>
        <p:nvSpPr>
          <p:cNvPr id="30" name="文本框 29">
            <a:extLst>
              <a:ext uri="{FF2B5EF4-FFF2-40B4-BE49-F238E27FC236}">
                <a16:creationId xmlns:a16="http://schemas.microsoft.com/office/drawing/2014/main" id="{29D2617E-4A9C-415D-87D8-02701FFBE902}"/>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pic>
        <p:nvPicPr>
          <p:cNvPr id="31" name="图片 30">
            <a:extLst>
              <a:ext uri="{FF2B5EF4-FFF2-40B4-BE49-F238E27FC236}">
                <a16:creationId xmlns:a16="http://schemas.microsoft.com/office/drawing/2014/main" id="{9B437F1F-8648-349D-ABD1-CE4EA2AD8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13" y="1821931"/>
            <a:ext cx="5926451" cy="2960406"/>
          </a:xfrm>
          <a:prstGeom prst="rect">
            <a:avLst/>
          </a:prstGeom>
        </p:spPr>
      </p:pic>
      <p:sp>
        <p:nvSpPr>
          <p:cNvPr id="39" name="文本框 38">
            <a:extLst>
              <a:ext uri="{FF2B5EF4-FFF2-40B4-BE49-F238E27FC236}">
                <a16:creationId xmlns:a16="http://schemas.microsoft.com/office/drawing/2014/main" id="{9680870A-95CA-A76E-2F6D-5DED8EC99277}"/>
              </a:ext>
            </a:extLst>
          </p:cNvPr>
          <p:cNvSpPr txBox="1"/>
          <p:nvPr/>
        </p:nvSpPr>
        <p:spPr>
          <a:xfrm>
            <a:off x="804740" y="1133067"/>
            <a:ext cx="5560933"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bg1"/>
                </a:solidFill>
                <a:effectLst/>
                <a:latin typeface="微软雅黑" panose="020B0503020204020204" pitchFamily="34" charset="-122"/>
                <a:ea typeface="微软雅黑" panose="020B0503020204020204" pitchFamily="34" charset="-122"/>
              </a:rPr>
              <a:t>STC Dropout</a:t>
            </a:r>
            <a:r>
              <a:rPr lang="zh-CN" altLang="en-US" sz="1600" b="0" i="0" dirty="0">
                <a:solidFill>
                  <a:schemeClr val="bg1"/>
                </a:solidFill>
                <a:effectLst/>
                <a:latin typeface="微软雅黑" panose="020B0503020204020204" pitchFamily="34" charset="-122"/>
                <a:ea typeface="微软雅黑" panose="020B0503020204020204" pitchFamily="34" charset="-122"/>
              </a:rPr>
              <a:t>在广泛的时空数据集上的性能</a:t>
            </a:r>
            <a:endParaRPr kumimoji="0" lang="zh-CN" altLang="en-US" sz="1600" b="0" i="0" u="none" strike="noStrike" kern="1200" cap="none" spc="0" normalizeH="0" baseline="0" noProof="0" dirty="0">
              <a:ln>
                <a:noFill/>
              </a:ln>
              <a:solidFill>
                <a:schemeClr val="bg1"/>
              </a:solidFill>
              <a:effectLst/>
              <a:uLnTx/>
              <a:uFillTx/>
              <a:latin typeface="HelveticaExt-Normal"/>
              <a:ea typeface="OPPOSans B"/>
              <a:cs typeface="+mn-cs"/>
            </a:endParaRPr>
          </a:p>
        </p:txBody>
      </p:sp>
      <p:cxnSp>
        <p:nvCxnSpPr>
          <p:cNvPr id="40" name="直接连接符 39">
            <a:extLst>
              <a:ext uri="{FF2B5EF4-FFF2-40B4-BE49-F238E27FC236}">
                <a16:creationId xmlns:a16="http://schemas.microsoft.com/office/drawing/2014/main" id="{BF025C63-BF9D-1CBC-2026-593BA36D2FA4}"/>
              </a:ext>
            </a:extLst>
          </p:cNvPr>
          <p:cNvCxnSpPr>
            <a:cxnSpLocks/>
          </p:cNvCxnSpPr>
          <p:nvPr/>
        </p:nvCxnSpPr>
        <p:spPr>
          <a:xfrm>
            <a:off x="804740" y="1518218"/>
            <a:ext cx="42693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3" name="图片 52">
            <a:extLst>
              <a:ext uri="{FF2B5EF4-FFF2-40B4-BE49-F238E27FC236}">
                <a16:creationId xmlns:a16="http://schemas.microsoft.com/office/drawing/2014/main" id="{22B0FAF7-3A14-D1EA-0387-2C5BD882D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00" y="5042499"/>
            <a:ext cx="2552921" cy="205758"/>
          </a:xfrm>
          <a:prstGeom prst="rect">
            <a:avLst/>
          </a:prstGeom>
        </p:spPr>
      </p:pic>
      <p:pic>
        <p:nvPicPr>
          <p:cNvPr id="54" name="图片 53">
            <a:extLst>
              <a:ext uri="{FF2B5EF4-FFF2-40B4-BE49-F238E27FC236}">
                <a16:creationId xmlns:a16="http://schemas.microsoft.com/office/drawing/2014/main" id="{2F00D60E-303D-2196-026D-651243C35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4021" y="5057740"/>
            <a:ext cx="502964" cy="190517"/>
          </a:xfrm>
          <a:prstGeom prst="rect">
            <a:avLst/>
          </a:prstGeom>
        </p:spPr>
      </p:pic>
      <p:sp>
        <p:nvSpPr>
          <p:cNvPr id="55" name="文本框 54">
            <a:extLst>
              <a:ext uri="{FF2B5EF4-FFF2-40B4-BE49-F238E27FC236}">
                <a16:creationId xmlns:a16="http://schemas.microsoft.com/office/drawing/2014/main" id="{31026564-0F71-954F-D49C-C645D741EAA5}"/>
              </a:ext>
            </a:extLst>
          </p:cNvPr>
          <p:cNvSpPr txBox="1"/>
          <p:nvPr/>
        </p:nvSpPr>
        <p:spPr>
          <a:xfrm>
            <a:off x="1343023" y="5006878"/>
            <a:ext cx="898003" cy="276999"/>
          </a:xfrm>
          <a:prstGeom prst="rect">
            <a:avLst/>
          </a:prstGeom>
          <a:noFill/>
        </p:spPr>
        <p:txBody>
          <a:bodyPr wrap="non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sz="1200" b="0" i="0" dirty="0">
                <a:solidFill>
                  <a:srgbClr val="000000"/>
                </a:solidFill>
                <a:effectLst/>
                <a:latin typeface="Baskerville Old Face" panose="02020602080505020303" pitchFamily="18" charset="0"/>
                <a:ea typeface="微软雅黑" panose="020B0503020204020204" pitchFamily="34" charset="-122"/>
              </a:rPr>
              <a:t>METR-LA</a:t>
            </a:r>
            <a:r>
              <a:rPr lang="en-US" altLang="zh-CN" sz="1100" b="0" i="0" dirty="0">
                <a:solidFill>
                  <a:srgbClr val="000000"/>
                </a:solidFill>
                <a:effectLst/>
                <a:latin typeface="Baskerville Old Face" panose="02020602080505020303" pitchFamily="18" charset="0"/>
                <a:ea typeface="微软雅黑" panose="020B0503020204020204" pitchFamily="34" charset="-122"/>
              </a:rPr>
              <a:t>:</a:t>
            </a:r>
          </a:p>
        </p:txBody>
      </p:sp>
      <p:sp>
        <p:nvSpPr>
          <p:cNvPr id="56" name="文本框 55">
            <a:extLst>
              <a:ext uri="{FF2B5EF4-FFF2-40B4-BE49-F238E27FC236}">
                <a16:creationId xmlns:a16="http://schemas.microsoft.com/office/drawing/2014/main" id="{F51ABA77-820F-6A4E-B869-F4320ABA6F00}"/>
              </a:ext>
            </a:extLst>
          </p:cNvPr>
          <p:cNvSpPr txBox="1"/>
          <p:nvPr/>
        </p:nvSpPr>
        <p:spPr>
          <a:xfrm>
            <a:off x="1406341" y="5370209"/>
            <a:ext cx="771365" cy="276999"/>
          </a:xfrm>
          <a:prstGeom prst="rect">
            <a:avLst/>
          </a:prstGeom>
          <a:noFill/>
        </p:spPr>
        <p:txBody>
          <a:bodyPr wrap="non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sz="1200" dirty="0">
                <a:solidFill>
                  <a:srgbClr val="000000"/>
                </a:solidFill>
                <a:latin typeface="Baskerville Old Face" panose="02020602080505020303" pitchFamily="18" charset="0"/>
                <a:ea typeface="微软雅黑" panose="020B0503020204020204" pitchFamily="34" charset="-122"/>
              </a:rPr>
              <a:t>Covid-19</a:t>
            </a:r>
            <a:r>
              <a:rPr lang="en-US" altLang="zh-CN" sz="1100" b="0" i="0" dirty="0">
                <a:solidFill>
                  <a:srgbClr val="000000"/>
                </a:solidFill>
                <a:effectLst/>
                <a:latin typeface="Baskerville Old Face" panose="02020602080505020303" pitchFamily="18" charset="0"/>
                <a:ea typeface="微软雅黑" panose="020B0503020204020204" pitchFamily="34" charset="-122"/>
              </a:rPr>
              <a:t>:</a:t>
            </a:r>
          </a:p>
        </p:txBody>
      </p:sp>
      <p:pic>
        <p:nvPicPr>
          <p:cNvPr id="57" name="图片 56">
            <a:extLst>
              <a:ext uri="{FF2B5EF4-FFF2-40B4-BE49-F238E27FC236}">
                <a16:creationId xmlns:a16="http://schemas.microsoft.com/office/drawing/2014/main" id="{E32A02AE-B983-5EAC-9DCF-1C1CA054B9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2996" y="5421070"/>
            <a:ext cx="2629128" cy="175275"/>
          </a:xfrm>
          <a:prstGeom prst="rect">
            <a:avLst/>
          </a:prstGeom>
        </p:spPr>
      </p:pic>
      <p:pic>
        <p:nvPicPr>
          <p:cNvPr id="58" name="图片 57">
            <a:extLst>
              <a:ext uri="{FF2B5EF4-FFF2-40B4-BE49-F238E27FC236}">
                <a16:creationId xmlns:a16="http://schemas.microsoft.com/office/drawing/2014/main" id="{531D4135-8733-C265-0C58-0D01663113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2124" y="5386776"/>
            <a:ext cx="518205" cy="243861"/>
          </a:xfrm>
          <a:prstGeom prst="rect">
            <a:avLst/>
          </a:prstGeom>
        </p:spPr>
      </p:pic>
      <p:pic>
        <p:nvPicPr>
          <p:cNvPr id="59" name="图片 58">
            <a:extLst>
              <a:ext uri="{FF2B5EF4-FFF2-40B4-BE49-F238E27FC236}">
                <a16:creationId xmlns:a16="http://schemas.microsoft.com/office/drawing/2014/main" id="{AFAC8BA9-139C-A800-8118-2794D01AC2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0091" y="5700393"/>
            <a:ext cx="2766300" cy="175275"/>
          </a:xfrm>
          <a:prstGeom prst="rect">
            <a:avLst/>
          </a:prstGeom>
        </p:spPr>
      </p:pic>
      <p:sp>
        <p:nvSpPr>
          <p:cNvPr id="60" name="文本框 59">
            <a:extLst>
              <a:ext uri="{FF2B5EF4-FFF2-40B4-BE49-F238E27FC236}">
                <a16:creationId xmlns:a16="http://schemas.microsoft.com/office/drawing/2014/main" id="{0C841D5F-1BBD-532F-650D-6A988D409F81}"/>
              </a:ext>
            </a:extLst>
          </p:cNvPr>
          <p:cNvSpPr txBox="1"/>
          <p:nvPr/>
        </p:nvSpPr>
        <p:spPr>
          <a:xfrm>
            <a:off x="1310963" y="5660237"/>
            <a:ext cx="930063" cy="276999"/>
          </a:xfrm>
          <a:prstGeom prst="rect">
            <a:avLst/>
          </a:prstGeom>
          <a:noFill/>
        </p:spPr>
        <p:txBody>
          <a:bodyPr wrap="non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sz="1200" b="0" i="0" dirty="0">
                <a:solidFill>
                  <a:srgbClr val="000000"/>
                </a:solidFill>
                <a:effectLst/>
                <a:latin typeface="Baskerville Old Face" panose="02020602080505020303" pitchFamily="18" charset="0"/>
                <a:ea typeface="微软雅黑" panose="020B0503020204020204" pitchFamily="34" charset="-122"/>
              </a:rPr>
              <a:t>PeMSD7M:</a:t>
            </a:r>
            <a:endParaRPr lang="en-US" altLang="zh-CN" sz="1100" b="0" i="0" dirty="0">
              <a:solidFill>
                <a:srgbClr val="000000"/>
              </a:solidFill>
              <a:effectLst/>
              <a:latin typeface="Baskerville Old Face" panose="02020602080505020303" pitchFamily="18" charset="0"/>
              <a:ea typeface="微软雅黑" panose="020B0503020204020204" pitchFamily="34" charset="-122"/>
            </a:endParaRPr>
          </a:p>
        </p:txBody>
      </p:sp>
      <p:pic>
        <p:nvPicPr>
          <p:cNvPr id="61" name="图片 60">
            <a:extLst>
              <a:ext uri="{FF2B5EF4-FFF2-40B4-BE49-F238E27FC236}">
                <a16:creationId xmlns:a16="http://schemas.microsoft.com/office/drawing/2014/main" id="{FAC4D3A8-D334-17B9-D08C-BD527A6265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33993" y="5720405"/>
            <a:ext cx="510584" cy="152413"/>
          </a:xfrm>
          <a:prstGeom prst="rect">
            <a:avLst/>
          </a:prstGeom>
        </p:spPr>
      </p:pic>
      <p:pic>
        <p:nvPicPr>
          <p:cNvPr id="62" name="图片 61">
            <a:extLst>
              <a:ext uri="{FF2B5EF4-FFF2-40B4-BE49-F238E27FC236}">
                <a16:creationId xmlns:a16="http://schemas.microsoft.com/office/drawing/2014/main" id="{3C5EC86C-90DC-C59D-4A9C-A7BFEAC535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63464" y="6000399"/>
            <a:ext cx="2270957" cy="228620"/>
          </a:xfrm>
          <a:prstGeom prst="rect">
            <a:avLst/>
          </a:prstGeom>
        </p:spPr>
      </p:pic>
      <p:pic>
        <p:nvPicPr>
          <p:cNvPr id="63" name="图片 62">
            <a:extLst>
              <a:ext uri="{FF2B5EF4-FFF2-40B4-BE49-F238E27FC236}">
                <a16:creationId xmlns:a16="http://schemas.microsoft.com/office/drawing/2014/main" id="{5DE0B624-D965-9D1E-F62B-B33DDCF6402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15788" y="5997549"/>
            <a:ext cx="1036410" cy="205758"/>
          </a:xfrm>
          <a:prstGeom prst="rect">
            <a:avLst/>
          </a:prstGeom>
        </p:spPr>
      </p:pic>
      <p:sp>
        <p:nvSpPr>
          <p:cNvPr id="64" name="文本框 63">
            <a:extLst>
              <a:ext uri="{FF2B5EF4-FFF2-40B4-BE49-F238E27FC236}">
                <a16:creationId xmlns:a16="http://schemas.microsoft.com/office/drawing/2014/main" id="{25E962EF-5EE3-6A8E-3647-C1DD7A20A574}"/>
              </a:ext>
            </a:extLst>
          </p:cNvPr>
          <p:cNvSpPr txBox="1"/>
          <p:nvPr/>
        </p:nvSpPr>
        <p:spPr>
          <a:xfrm>
            <a:off x="1579707" y="5961928"/>
            <a:ext cx="606256" cy="276999"/>
          </a:xfrm>
          <a:prstGeom prst="rect">
            <a:avLst/>
          </a:prstGeom>
          <a:noFill/>
        </p:spPr>
        <p:txBody>
          <a:bodyPr wrap="none">
            <a:spAutoFit/>
          </a:bodyPr>
          <a:lstStyle/>
          <a:p>
            <a:pPr marR="0" lvl="0" algn="l" defTabSz="914400" rtl="0" eaLnBrk="1" fontAlgn="auto" latinLnBrk="0" hangingPunct="1">
              <a:lnSpc>
                <a:spcPct val="100000"/>
              </a:lnSpc>
              <a:spcBef>
                <a:spcPts val="0"/>
              </a:spcBef>
              <a:spcAft>
                <a:spcPts val="0"/>
              </a:spcAft>
              <a:buClrTx/>
              <a:buSzTx/>
              <a:tabLst/>
              <a:defRPr/>
            </a:pPr>
            <a:r>
              <a:rPr lang="en-US" altLang="zh-CN" sz="1200" dirty="0">
                <a:solidFill>
                  <a:srgbClr val="000000"/>
                </a:solidFill>
                <a:latin typeface="Baskerville Old Face" panose="02020602080505020303" pitchFamily="18" charset="0"/>
                <a:ea typeface="微软雅黑" panose="020B0503020204020204" pitchFamily="34" charset="-122"/>
              </a:rPr>
              <a:t>Crime</a:t>
            </a:r>
            <a:r>
              <a:rPr lang="en-US" altLang="zh-CN" sz="1200" b="0" i="0" dirty="0">
                <a:solidFill>
                  <a:srgbClr val="000000"/>
                </a:solidFill>
                <a:effectLst/>
                <a:latin typeface="Baskerville Old Face" panose="02020602080505020303" pitchFamily="18" charset="0"/>
                <a:ea typeface="微软雅黑" panose="020B0503020204020204" pitchFamily="34" charset="-122"/>
              </a:rPr>
              <a:t>:</a:t>
            </a:r>
            <a:endParaRPr lang="en-US" altLang="zh-CN" sz="1100" b="0" i="0" dirty="0">
              <a:solidFill>
                <a:srgbClr val="000000"/>
              </a:solidFill>
              <a:effectLst/>
              <a:latin typeface="Baskerville Old Face" panose="02020602080505020303" pitchFamily="18" charset="0"/>
              <a:ea typeface="微软雅黑" panose="020B0503020204020204" pitchFamily="34" charset="-122"/>
            </a:endParaRPr>
          </a:p>
        </p:txBody>
      </p:sp>
      <p:sp>
        <p:nvSpPr>
          <p:cNvPr id="7" name="文本框 6">
            <a:extLst>
              <a:ext uri="{FF2B5EF4-FFF2-40B4-BE49-F238E27FC236}">
                <a16:creationId xmlns:a16="http://schemas.microsoft.com/office/drawing/2014/main" id="{50EEF154-E66F-3859-A124-9392E972AEAF}"/>
              </a:ext>
            </a:extLst>
          </p:cNvPr>
          <p:cNvSpPr txBox="1"/>
          <p:nvPr/>
        </p:nvSpPr>
        <p:spPr>
          <a:xfrm>
            <a:off x="91036" y="5395905"/>
            <a:ext cx="1315304" cy="338554"/>
          </a:xfrm>
          <a:prstGeom prst="rect">
            <a:avLst/>
          </a:prstGeom>
          <a:noFill/>
        </p:spPr>
        <p:txBody>
          <a:bodyPr wrap="square" rtlCol="0">
            <a:spAutoFit/>
          </a:bodyPr>
          <a:lstStyle/>
          <a:p>
            <a:pPr algn="ctr"/>
            <a:r>
              <a:rPr lang="zh-CN" altLang="en-US" sz="1600" b="1" spc="-150" dirty="0">
                <a:solidFill>
                  <a:srgbClr val="314371"/>
                </a:solidFill>
                <a:cs typeface="+mn-ea"/>
                <a:sym typeface="+mn-lt"/>
              </a:rPr>
              <a:t>平均性能提升：</a:t>
            </a:r>
          </a:p>
        </p:txBody>
      </p:sp>
      <p:pic>
        <p:nvPicPr>
          <p:cNvPr id="13" name="图片 12">
            <a:extLst>
              <a:ext uri="{FF2B5EF4-FFF2-40B4-BE49-F238E27FC236}">
                <a16:creationId xmlns:a16="http://schemas.microsoft.com/office/drawing/2014/main" id="{5E91B906-A0E8-CCF8-CE62-6312760E93C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59695" y="4988127"/>
            <a:ext cx="2591736" cy="1240892"/>
          </a:xfrm>
          <a:prstGeom prst="rect">
            <a:avLst/>
          </a:prstGeom>
        </p:spPr>
      </p:pic>
      <p:sp>
        <p:nvSpPr>
          <p:cNvPr id="14" name="文本框 13">
            <a:extLst>
              <a:ext uri="{FF2B5EF4-FFF2-40B4-BE49-F238E27FC236}">
                <a16:creationId xmlns:a16="http://schemas.microsoft.com/office/drawing/2014/main" id="{BA282374-413A-55AA-19C2-5F9D781A6235}"/>
              </a:ext>
            </a:extLst>
          </p:cNvPr>
          <p:cNvSpPr txBox="1"/>
          <p:nvPr/>
        </p:nvSpPr>
        <p:spPr>
          <a:xfrm>
            <a:off x="8179572" y="5349633"/>
            <a:ext cx="2423378" cy="738664"/>
          </a:xfrm>
          <a:prstGeom prst="rect">
            <a:avLst/>
          </a:prstGeom>
          <a:noFill/>
        </p:spPr>
        <p:txBody>
          <a:bodyPr wrap="square" rtlCol="0">
            <a:spAutoFit/>
          </a:bodyPr>
          <a:lstStyle/>
          <a:p>
            <a:r>
              <a:rPr lang="en-US" altLang="zh-CN" sz="1400" b="1" spc="-150" dirty="0">
                <a:solidFill>
                  <a:srgbClr val="314371"/>
                </a:solidFill>
                <a:cs typeface="+mn-ea"/>
                <a:sym typeface="+mn-lt"/>
              </a:rPr>
              <a:t>RMSE</a:t>
            </a:r>
            <a:r>
              <a:rPr lang="zh-CN" altLang="en-US" sz="1400" b="1" spc="-150" dirty="0">
                <a:solidFill>
                  <a:srgbClr val="314371"/>
                </a:solidFill>
                <a:cs typeface="+mn-ea"/>
                <a:sym typeface="+mn-lt"/>
              </a:rPr>
              <a:t>：均方根误差</a:t>
            </a:r>
            <a:endParaRPr lang="en-US" altLang="zh-CN" sz="1400" b="1" spc="-150" dirty="0">
              <a:solidFill>
                <a:srgbClr val="314371"/>
              </a:solidFill>
              <a:cs typeface="+mn-ea"/>
              <a:sym typeface="+mn-lt"/>
            </a:endParaRPr>
          </a:p>
          <a:p>
            <a:r>
              <a:rPr lang="en-US" altLang="zh-CN" sz="1400" b="1" spc="-150" dirty="0">
                <a:solidFill>
                  <a:srgbClr val="314371"/>
                </a:solidFill>
                <a:cs typeface="+mn-ea"/>
                <a:sym typeface="+mn-lt"/>
              </a:rPr>
              <a:t>MAE</a:t>
            </a:r>
            <a:r>
              <a:rPr lang="zh-CN" altLang="en-US" sz="1400" b="1" spc="-150" dirty="0">
                <a:solidFill>
                  <a:srgbClr val="314371"/>
                </a:solidFill>
                <a:cs typeface="+mn-ea"/>
                <a:sym typeface="+mn-lt"/>
              </a:rPr>
              <a:t>：平均绝对误差</a:t>
            </a:r>
            <a:endParaRPr lang="en-US" altLang="zh-CN" sz="1400" b="1" spc="-150" dirty="0">
              <a:solidFill>
                <a:srgbClr val="314371"/>
              </a:solidFill>
              <a:cs typeface="+mn-ea"/>
              <a:sym typeface="+mn-lt"/>
            </a:endParaRPr>
          </a:p>
          <a:p>
            <a:r>
              <a:rPr lang="en-US" altLang="zh-CN" sz="1400" b="1" spc="-150" dirty="0">
                <a:solidFill>
                  <a:srgbClr val="314371"/>
                </a:solidFill>
                <a:cs typeface="+mn-ea"/>
                <a:sym typeface="+mn-lt"/>
              </a:rPr>
              <a:t>MAPE</a:t>
            </a:r>
            <a:r>
              <a:rPr lang="zh-CN" altLang="en-US" sz="1400" b="1" spc="-150" dirty="0">
                <a:solidFill>
                  <a:srgbClr val="314371"/>
                </a:solidFill>
                <a:cs typeface="+mn-ea"/>
                <a:sym typeface="+mn-lt"/>
              </a:rPr>
              <a:t>：平均百分比绝对误差</a:t>
            </a:r>
          </a:p>
        </p:txBody>
      </p:sp>
    </p:spTree>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658754" y="2047055"/>
            <a:ext cx="3624945" cy="550334"/>
            <a:chOff x="710068" y="1507066"/>
            <a:chExt cx="5497935" cy="1811867"/>
          </a:xfrm>
        </p:grpSpPr>
        <p:sp>
          <p:nvSpPr>
            <p:cNvPr id="7" name="矩形 6"/>
            <p:cNvSpPr/>
            <p:nvPr/>
          </p:nvSpPr>
          <p:spPr>
            <a:xfrm>
              <a:off x="1016000" y="150706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p:cNvSpPr txBox="1"/>
            <p:nvPr/>
          </p:nvSpPr>
          <p:spPr>
            <a:xfrm>
              <a:off x="710068" y="1509973"/>
              <a:ext cx="4804110" cy="1519942"/>
            </a:xfrm>
            <a:prstGeom prst="rect">
              <a:avLst/>
            </a:prstGeom>
            <a:noFill/>
          </p:spPr>
          <p:txBody>
            <a:bodyPr wrap="square" rtlCol="0">
              <a:spAutoFit/>
            </a:bodyPr>
            <a:lstStyle/>
            <a:p>
              <a:pPr algn="ctr"/>
              <a:r>
                <a:rPr lang="en-US" altLang="zh-CN" sz="2400" b="1" spc="-150" dirty="0">
                  <a:solidFill>
                    <a:schemeClr val="bg1"/>
                  </a:solidFill>
                  <a:cs typeface="+mn-ea"/>
                  <a:sym typeface="+mn-lt"/>
                </a:rPr>
                <a:t>C-Dropout </a:t>
              </a:r>
              <a:endParaRPr lang="zh-CN" altLang="en-US" sz="2400" b="1" spc="-150" dirty="0">
                <a:solidFill>
                  <a:schemeClr val="bg1"/>
                </a:solidFill>
                <a:cs typeface="+mn-ea"/>
                <a:sym typeface="+mn-lt"/>
              </a:endParaRPr>
            </a:p>
          </p:txBody>
        </p:sp>
        <p:sp>
          <p:nvSpPr>
            <p:cNvPr id="23" name="文本框 22"/>
            <p:cNvSpPr txBox="1"/>
            <p:nvPr/>
          </p:nvSpPr>
          <p:spPr>
            <a:xfrm>
              <a:off x="1016000" y="1912583"/>
              <a:ext cx="5192003" cy="335156"/>
            </a:xfrm>
            <a:prstGeom prst="rect">
              <a:avLst/>
            </a:prstGeom>
            <a:noFill/>
          </p:spPr>
          <p:txBody>
            <a:bodyPr wrap="square" rtlCol="0">
              <a:spAutoFit/>
            </a:bodyPr>
            <a:lstStyle/>
            <a:p>
              <a:pPr>
                <a:lnSpc>
                  <a:spcPct val="150000"/>
                </a:lnSpc>
              </a:pPr>
              <a:endParaRPr lang="zh-CN" altLang="en-US" sz="1200" spc="40" dirty="0">
                <a:solidFill>
                  <a:schemeClr val="bg1"/>
                </a:solidFill>
                <a:cs typeface="+mn-ea"/>
                <a:sym typeface="+mn-lt"/>
              </a:endParaRPr>
            </a:p>
          </p:txBody>
        </p:sp>
      </p:grpSp>
      <p:grpSp>
        <p:nvGrpSpPr>
          <p:cNvPr id="29" name="组合 28"/>
          <p:cNvGrpSpPr/>
          <p:nvPr/>
        </p:nvGrpSpPr>
        <p:grpSpPr>
          <a:xfrm>
            <a:off x="1574941" y="2620600"/>
            <a:ext cx="3557129" cy="494411"/>
            <a:chOff x="3309422" y="2478141"/>
            <a:chExt cx="4968000" cy="1940383"/>
          </a:xfrm>
        </p:grpSpPr>
        <p:sp>
          <p:nvSpPr>
            <p:cNvPr id="15" name="矩形 14"/>
            <p:cNvSpPr/>
            <p:nvPr/>
          </p:nvSpPr>
          <p:spPr>
            <a:xfrm>
              <a:off x="3309422" y="2606657"/>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4540589" y="2478141"/>
              <a:ext cx="2224800" cy="461667"/>
            </a:xfrm>
            <a:prstGeom prst="rect">
              <a:avLst/>
            </a:prstGeom>
            <a:noFill/>
          </p:spPr>
          <p:txBody>
            <a:bodyPr wrap="square" rtlCol="0">
              <a:spAutoFit/>
            </a:bodyPr>
            <a:lstStyle/>
            <a:p>
              <a:pPr algn="ctr"/>
              <a:r>
                <a:rPr lang="en-US" altLang="zh-CN" sz="2400" b="1" spc="-150" dirty="0">
                  <a:solidFill>
                    <a:schemeClr val="bg1"/>
                  </a:solidFill>
                  <a:cs typeface="+mn-ea"/>
                  <a:sym typeface="+mn-lt"/>
                </a:rPr>
                <a:t>Anti-CL</a:t>
              </a:r>
              <a:endParaRPr lang="zh-CN" altLang="en-US" sz="2400" b="1" spc="-150" dirty="0">
                <a:solidFill>
                  <a:schemeClr val="bg1"/>
                </a:solidFill>
                <a:cs typeface="+mn-ea"/>
                <a:sym typeface="+mn-lt"/>
              </a:endParaRPr>
            </a:p>
          </p:txBody>
        </p:sp>
      </p:grpSp>
      <p:grpSp>
        <p:nvGrpSpPr>
          <p:cNvPr id="27" name="组合 26"/>
          <p:cNvGrpSpPr/>
          <p:nvPr/>
        </p:nvGrpSpPr>
        <p:grpSpPr>
          <a:xfrm>
            <a:off x="1376349" y="1454225"/>
            <a:ext cx="3954315" cy="550335"/>
            <a:chOff x="6089652" y="1507066"/>
            <a:chExt cx="5400536" cy="1811867"/>
          </a:xfrm>
        </p:grpSpPr>
        <p:sp>
          <p:nvSpPr>
            <p:cNvPr id="13" name="矩形 12"/>
            <p:cNvSpPr/>
            <p:nvPr/>
          </p:nvSpPr>
          <p:spPr>
            <a:xfrm>
              <a:off x="6214535" y="150706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21" name="文本框 20"/>
            <p:cNvSpPr txBox="1"/>
            <p:nvPr/>
          </p:nvSpPr>
          <p:spPr>
            <a:xfrm>
              <a:off x="6089652" y="1528259"/>
              <a:ext cx="5400536" cy="1519939"/>
            </a:xfrm>
            <a:prstGeom prst="rect">
              <a:avLst/>
            </a:prstGeom>
            <a:noFill/>
          </p:spPr>
          <p:txBody>
            <a:bodyPr wrap="square" rtlCol="0">
              <a:spAutoFit/>
            </a:bodyPr>
            <a:lstStyle/>
            <a:p>
              <a:pPr algn="ctr"/>
              <a:r>
                <a:rPr lang="en-US" altLang="zh-CN" sz="2400" b="1" spc="-150" dirty="0">
                  <a:solidFill>
                    <a:schemeClr val="bg1"/>
                  </a:solidFill>
                  <a:cs typeface="+mn-ea"/>
                  <a:sym typeface="+mn-lt"/>
                </a:rPr>
                <a:t>C-Smooth</a:t>
              </a:r>
              <a:endParaRPr lang="zh-CN" altLang="en-US" sz="2400" b="1" spc="-150" dirty="0">
                <a:solidFill>
                  <a:schemeClr val="bg1"/>
                </a:solidFill>
                <a:cs typeface="+mn-ea"/>
                <a:sym typeface="+mn-lt"/>
              </a:endParaRPr>
            </a:p>
          </p:txBody>
        </p:sp>
        <p:sp>
          <p:nvSpPr>
            <p:cNvPr id="25" name="文本框 24"/>
            <p:cNvSpPr txBox="1"/>
            <p:nvPr/>
          </p:nvSpPr>
          <p:spPr>
            <a:xfrm>
              <a:off x="6406599" y="1901035"/>
              <a:ext cx="4790873" cy="335156"/>
            </a:xfrm>
            <a:prstGeom prst="rect">
              <a:avLst/>
            </a:prstGeom>
            <a:noFill/>
          </p:spPr>
          <p:txBody>
            <a:bodyPr wrap="square" rtlCol="0">
              <a:spAutoFit/>
            </a:bodyPr>
            <a:lstStyle/>
            <a:p>
              <a:pPr algn="r">
                <a:lnSpc>
                  <a:spcPct val="150000"/>
                </a:lnSpc>
              </a:pPr>
              <a:endParaRPr lang="zh-CN" altLang="en-US" sz="1200" spc="40" dirty="0">
                <a:solidFill>
                  <a:schemeClr val="bg1"/>
                </a:solidFill>
                <a:cs typeface="+mn-ea"/>
                <a:sym typeface="+mn-lt"/>
              </a:endParaRPr>
            </a:p>
          </p:txBody>
        </p:sp>
      </p:grpSp>
      <p:grpSp>
        <p:nvGrpSpPr>
          <p:cNvPr id="28" name="组合 27"/>
          <p:cNvGrpSpPr/>
          <p:nvPr/>
        </p:nvGrpSpPr>
        <p:grpSpPr>
          <a:xfrm>
            <a:off x="12276" y="3429000"/>
            <a:ext cx="5880440" cy="1811867"/>
            <a:chOff x="6214535" y="3555999"/>
            <a:chExt cx="5174462" cy="1811867"/>
          </a:xfrm>
        </p:grpSpPr>
        <p:sp>
          <p:nvSpPr>
            <p:cNvPr id="16" name="矩形 15"/>
            <p:cNvSpPr/>
            <p:nvPr/>
          </p:nvSpPr>
          <p:spPr>
            <a:xfrm>
              <a:off x="6214535" y="3555999"/>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文本框 21"/>
            <p:cNvSpPr txBox="1"/>
            <p:nvPr/>
          </p:nvSpPr>
          <p:spPr>
            <a:xfrm>
              <a:off x="9164195" y="3604618"/>
              <a:ext cx="2224802" cy="461665"/>
            </a:xfrm>
            <a:prstGeom prst="rect">
              <a:avLst/>
            </a:prstGeom>
            <a:noFill/>
          </p:spPr>
          <p:txBody>
            <a:bodyPr wrap="square" rtlCol="0">
              <a:spAutoFit/>
            </a:bodyPr>
            <a:lstStyle/>
            <a:p>
              <a:pPr algn="ctr"/>
              <a:r>
                <a:rPr lang="en-US" altLang="zh-CN" sz="2400" b="1" spc="-150" dirty="0">
                  <a:solidFill>
                    <a:schemeClr val="bg1"/>
                  </a:solidFill>
                  <a:cs typeface="+mn-ea"/>
                  <a:sym typeface="+mn-lt"/>
                </a:rPr>
                <a:t>STC Dropout</a:t>
              </a:r>
              <a:endParaRPr lang="zh-CN" altLang="en-US" sz="2400" b="1" spc="-150" dirty="0">
                <a:solidFill>
                  <a:schemeClr val="bg1"/>
                </a:solidFill>
                <a:cs typeface="+mn-ea"/>
                <a:sym typeface="+mn-lt"/>
              </a:endParaRPr>
            </a:p>
          </p:txBody>
        </p:sp>
      </p:grpSp>
      <p:sp>
        <p:nvSpPr>
          <p:cNvPr id="8" name="矩形 7"/>
          <p:cNvSpPr/>
          <p:nvPr/>
        </p:nvSpPr>
        <p:spPr>
          <a:xfrm>
            <a:off x="4329404" y="442696"/>
            <a:ext cx="130214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grpSp>
        <p:nvGrpSpPr>
          <p:cNvPr id="9" name="组合 8"/>
          <p:cNvGrpSpPr/>
          <p:nvPr/>
        </p:nvGrpSpPr>
        <p:grpSpPr>
          <a:xfrm>
            <a:off x="245823" y="1299688"/>
            <a:ext cx="2068286" cy="1620000"/>
            <a:chOff x="5065125" y="2615230"/>
            <a:chExt cx="2068286" cy="1620000"/>
          </a:xfrm>
        </p:grpSpPr>
        <p:sp>
          <p:nvSpPr>
            <p:cNvPr id="17" name="椭圆 16"/>
            <p:cNvSpPr/>
            <p:nvPr/>
          </p:nvSpPr>
          <p:spPr>
            <a:xfrm>
              <a:off x="5289268" y="2615230"/>
              <a:ext cx="1620000" cy="1620000"/>
            </a:xfrm>
            <a:prstGeom prst="ellipse">
              <a:avLst/>
            </a:prstGeom>
            <a:solidFill>
              <a:srgbClr val="314371"/>
            </a:solidFill>
            <a:ln w="952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5065125" y="2880603"/>
              <a:ext cx="2068286" cy="1200329"/>
            </a:xfrm>
            <a:prstGeom prst="rect">
              <a:avLst/>
            </a:prstGeom>
            <a:noFill/>
          </p:spPr>
          <p:txBody>
            <a:bodyPr wrap="square" rtlCol="0">
              <a:spAutoFit/>
            </a:bodyPr>
            <a:lstStyle/>
            <a:p>
              <a:pPr algn="ctr">
                <a:lnSpc>
                  <a:spcPct val="90000"/>
                </a:lnSpc>
              </a:pPr>
              <a:r>
                <a:rPr lang="en-US" altLang="zh-CN" sz="4000" b="1" dirty="0">
                  <a:solidFill>
                    <a:schemeClr val="bg1"/>
                  </a:solidFill>
                  <a:cs typeface="+mn-ea"/>
                  <a:sym typeface="+mn-lt"/>
                </a:rPr>
                <a:t>CL</a:t>
              </a:r>
            </a:p>
            <a:p>
              <a:pPr algn="ctr">
                <a:lnSpc>
                  <a:spcPct val="90000"/>
                </a:lnSpc>
              </a:pPr>
              <a:r>
                <a:rPr lang="zh-CN" altLang="en-US" sz="4000" b="1" dirty="0">
                  <a:solidFill>
                    <a:schemeClr val="bg1"/>
                  </a:solidFill>
                  <a:cs typeface="+mn-ea"/>
                  <a:sym typeface="+mn-lt"/>
                </a:rPr>
                <a:t>方法</a:t>
              </a:r>
            </a:p>
          </p:txBody>
        </p:sp>
      </p:grpSp>
      <p:sp>
        <p:nvSpPr>
          <p:cNvPr id="6" name="文本框 5">
            <a:extLst>
              <a:ext uri="{FF2B5EF4-FFF2-40B4-BE49-F238E27FC236}">
                <a16:creationId xmlns:a16="http://schemas.microsoft.com/office/drawing/2014/main" id="{690340FB-A366-2EAC-5A14-DED8005EF91E}"/>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489F2B00-734C-8376-5404-8772AC475B1C}"/>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11" name="文本框 10">
            <a:extLst>
              <a:ext uri="{FF2B5EF4-FFF2-40B4-BE49-F238E27FC236}">
                <a16:creationId xmlns:a16="http://schemas.microsoft.com/office/drawing/2014/main" id="{EC4CEEA3-D468-969C-5D4D-058716647484}"/>
              </a:ext>
            </a:extLst>
          </p:cNvPr>
          <p:cNvSpPr txBox="1"/>
          <p:nvPr/>
        </p:nvSpPr>
        <p:spPr>
          <a:xfrm>
            <a:off x="4194628" y="432229"/>
            <a:ext cx="1360430" cy="338554"/>
          </a:xfrm>
          <a:prstGeom prst="rect">
            <a:avLst/>
          </a:prstGeom>
          <a:noFill/>
        </p:spPr>
        <p:txBody>
          <a:bodyPr wrap="square" rtlCol="0">
            <a:spAutoFit/>
          </a:bodyPr>
          <a:lstStyle/>
          <a:p>
            <a:r>
              <a:rPr lang="en-US" altLang="zh-CN" sz="1600" spc="-150" dirty="0">
                <a:solidFill>
                  <a:schemeClr val="bg1"/>
                </a:solidFill>
                <a:cs typeface="+mn-ea"/>
                <a:sym typeface="+mn-lt"/>
              </a:rPr>
              <a:t> </a:t>
            </a:r>
            <a:r>
              <a:rPr lang="zh-CN" altLang="en-US" sz="1600" spc="-150" dirty="0">
                <a:solidFill>
                  <a:schemeClr val="bg1"/>
                </a:solidFill>
                <a:cs typeface="+mn-ea"/>
                <a:sym typeface="+mn-lt"/>
              </a:rPr>
              <a:t>            实验</a:t>
            </a:r>
          </a:p>
        </p:txBody>
      </p:sp>
      <p:sp>
        <p:nvSpPr>
          <p:cNvPr id="30" name="文本框 29">
            <a:extLst>
              <a:ext uri="{FF2B5EF4-FFF2-40B4-BE49-F238E27FC236}">
                <a16:creationId xmlns:a16="http://schemas.microsoft.com/office/drawing/2014/main" id="{29D2617E-4A9C-415D-87D8-02701FFBE902}"/>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4" name="文本框 3">
            <a:extLst>
              <a:ext uri="{FF2B5EF4-FFF2-40B4-BE49-F238E27FC236}">
                <a16:creationId xmlns:a16="http://schemas.microsoft.com/office/drawing/2014/main" id="{AA724EA8-8165-56E6-9322-C381F3376FDD}"/>
              </a:ext>
            </a:extLst>
          </p:cNvPr>
          <p:cNvSpPr txBox="1"/>
          <p:nvPr/>
        </p:nvSpPr>
        <p:spPr>
          <a:xfrm>
            <a:off x="121082" y="3946622"/>
            <a:ext cx="5428195" cy="890372"/>
          </a:xfrm>
          <a:prstGeom prst="rect">
            <a:avLst/>
          </a:prstGeom>
          <a:noFill/>
        </p:spPr>
        <p:txBody>
          <a:bodyPr wrap="square" rtlCol="0">
            <a:spAutoFit/>
          </a:bodyPr>
          <a:lstStyle/>
          <a:p>
            <a:pPr algn="r">
              <a:lnSpc>
                <a:spcPct val="150000"/>
              </a:lnSpc>
            </a:pPr>
            <a:r>
              <a:rPr lang="zh-CN" altLang="en-US" sz="1200" b="0" i="0" dirty="0">
                <a:solidFill>
                  <a:schemeClr val="bg1"/>
                </a:solidFill>
                <a:effectLst/>
                <a:latin typeface="微软雅黑" panose="020B0503020204020204" pitchFamily="34" charset="-122"/>
                <a:ea typeface="微软雅黑" panose="020B0503020204020204" pitchFamily="34" charset="-122"/>
              </a:rPr>
              <a:t>我们进一步将</a:t>
            </a:r>
            <a:r>
              <a:rPr lang="en-US" altLang="zh-CN" sz="1200" b="0" i="0" dirty="0">
                <a:solidFill>
                  <a:schemeClr val="bg1"/>
                </a:solidFill>
                <a:effectLst/>
                <a:latin typeface="微软雅黑" panose="020B0503020204020204" pitchFamily="34" charset="-122"/>
                <a:ea typeface="微软雅黑" panose="020B0503020204020204" pitchFamily="34" charset="-122"/>
              </a:rPr>
              <a:t>STC-Dropout</a:t>
            </a:r>
            <a:r>
              <a:rPr lang="zh-CN" altLang="en-US" sz="1200" b="0" i="0" dirty="0">
                <a:solidFill>
                  <a:schemeClr val="bg1"/>
                </a:solidFill>
                <a:effectLst/>
                <a:latin typeface="微软雅黑" panose="020B0503020204020204" pitchFamily="34" charset="-122"/>
                <a:ea typeface="微软雅黑" panose="020B0503020204020204" pitchFamily="34" charset="-122"/>
              </a:rPr>
              <a:t>与其他领域的几种</a:t>
            </a:r>
            <a:r>
              <a:rPr lang="en-US" altLang="zh-CN" sz="1200" b="0" i="0" dirty="0">
                <a:solidFill>
                  <a:schemeClr val="bg1"/>
                </a:solidFill>
                <a:effectLst/>
                <a:latin typeface="微软雅黑" panose="020B0503020204020204" pitchFamily="34" charset="-122"/>
                <a:ea typeface="微软雅黑" panose="020B0503020204020204" pitchFamily="34" charset="-122"/>
              </a:rPr>
              <a:t>CL</a:t>
            </a:r>
            <a:r>
              <a:rPr lang="zh-CN" altLang="en-US" sz="1200" b="0" i="0" dirty="0">
                <a:solidFill>
                  <a:schemeClr val="bg1"/>
                </a:solidFill>
                <a:effectLst/>
                <a:latin typeface="微软雅黑" panose="020B0503020204020204" pitchFamily="34" charset="-122"/>
                <a:ea typeface="微软雅黑" panose="020B0503020204020204" pitchFamily="34" charset="-122"/>
              </a:rPr>
              <a:t>方法进行了水平比较，结果如表</a:t>
            </a:r>
            <a:r>
              <a:rPr lang="en-US" altLang="zh-CN" sz="1200" b="0" i="0" dirty="0">
                <a:solidFill>
                  <a:schemeClr val="bg1"/>
                </a:solidFill>
                <a:effectLst/>
                <a:latin typeface="微软雅黑" panose="020B0503020204020204" pitchFamily="34" charset="-122"/>
                <a:ea typeface="微软雅黑" panose="020B0503020204020204" pitchFamily="34" charset="-122"/>
              </a:rPr>
              <a:t>2</a:t>
            </a:r>
            <a:r>
              <a:rPr lang="zh-CN" altLang="en-US" sz="1200" b="0" i="0" dirty="0">
                <a:solidFill>
                  <a:schemeClr val="bg1"/>
                </a:solidFill>
                <a:effectLst/>
                <a:latin typeface="微软雅黑" panose="020B0503020204020204" pitchFamily="34" charset="-122"/>
                <a:ea typeface="微软雅黑" panose="020B0503020204020204" pitchFamily="34" charset="-122"/>
              </a:rPr>
              <a:t>所示。观察到</a:t>
            </a:r>
            <a:r>
              <a:rPr lang="en-US" altLang="zh-CN" sz="1200" b="0" i="0" dirty="0">
                <a:solidFill>
                  <a:schemeClr val="bg1"/>
                </a:solidFill>
                <a:effectLst/>
                <a:latin typeface="微软雅黑" panose="020B0503020204020204" pitchFamily="34" charset="-122"/>
                <a:ea typeface="微软雅黑" panose="020B0503020204020204" pitchFamily="34" charset="-122"/>
              </a:rPr>
              <a:t>C-Dropout</a:t>
            </a:r>
            <a:r>
              <a:rPr lang="zh-CN" altLang="en-US" sz="1200" b="0" i="0" dirty="0">
                <a:solidFill>
                  <a:schemeClr val="bg1"/>
                </a:solidFill>
                <a:effectLst/>
                <a:latin typeface="微软雅黑" panose="020B0503020204020204" pitchFamily="34" charset="-122"/>
                <a:ea typeface="微软雅黑" panose="020B0503020204020204" pitchFamily="34" charset="-122"/>
              </a:rPr>
              <a:t>和</a:t>
            </a:r>
            <a:r>
              <a:rPr lang="en-US" altLang="zh-CN" sz="1200" b="0" i="0" dirty="0">
                <a:solidFill>
                  <a:schemeClr val="bg1"/>
                </a:solidFill>
                <a:effectLst/>
                <a:latin typeface="微软雅黑" panose="020B0503020204020204" pitchFamily="34" charset="-122"/>
                <a:ea typeface="微软雅黑" panose="020B0503020204020204" pitchFamily="34" charset="-122"/>
              </a:rPr>
              <a:t>C-Smooth</a:t>
            </a:r>
            <a:r>
              <a:rPr lang="zh-CN" altLang="en-US" sz="1200" b="0" i="0" dirty="0">
                <a:solidFill>
                  <a:schemeClr val="bg1"/>
                </a:solidFill>
                <a:effectLst/>
                <a:latin typeface="微软雅黑" panose="020B0503020204020204" pitchFamily="34" charset="-122"/>
                <a:ea typeface="微软雅黑" panose="020B0503020204020204" pitchFamily="34" charset="-122"/>
              </a:rPr>
              <a:t>都在一定程度上增强了模型，这再次验证了</a:t>
            </a:r>
            <a:r>
              <a:rPr lang="en-US" altLang="zh-CN" sz="1200" b="0" i="0" dirty="0">
                <a:solidFill>
                  <a:schemeClr val="bg1"/>
                </a:solidFill>
                <a:effectLst/>
                <a:latin typeface="微软雅黑" panose="020B0503020204020204" pitchFamily="34" charset="-122"/>
                <a:ea typeface="微软雅黑" panose="020B0503020204020204" pitchFamily="34" charset="-122"/>
              </a:rPr>
              <a:t>CL</a:t>
            </a:r>
            <a:r>
              <a:rPr lang="zh-CN" altLang="en-US" sz="1200" b="0" i="0" dirty="0">
                <a:solidFill>
                  <a:schemeClr val="bg1"/>
                </a:solidFill>
                <a:effectLst/>
                <a:latin typeface="微软雅黑" panose="020B0503020204020204" pitchFamily="34" charset="-122"/>
                <a:ea typeface="微软雅黑" panose="020B0503020204020204" pitchFamily="34" charset="-122"/>
              </a:rPr>
              <a:t>在</a:t>
            </a:r>
            <a:r>
              <a:rPr lang="en-US" altLang="zh-CN" sz="1200" b="0" i="0" dirty="0">
                <a:solidFill>
                  <a:schemeClr val="bg1"/>
                </a:solidFill>
                <a:effectLst/>
                <a:latin typeface="微软雅黑" panose="020B0503020204020204" pitchFamily="34" charset="-122"/>
                <a:ea typeface="微软雅黑" panose="020B0503020204020204" pitchFamily="34" charset="-122"/>
              </a:rPr>
              <a:t>ST</a:t>
            </a:r>
            <a:r>
              <a:rPr lang="zh-CN" altLang="en-US" sz="1200" b="0" i="0" dirty="0">
                <a:solidFill>
                  <a:schemeClr val="bg1"/>
                </a:solidFill>
                <a:effectLst/>
                <a:latin typeface="微软雅黑" panose="020B0503020204020204" pitchFamily="34" charset="-122"/>
                <a:ea typeface="微软雅黑" panose="020B0503020204020204" pitchFamily="34" charset="-122"/>
              </a:rPr>
              <a:t>建模任务中的思想。</a:t>
            </a:r>
            <a:endParaRPr lang="zh-CN" altLang="en-US" sz="1200" spc="40" dirty="0">
              <a:solidFill>
                <a:schemeClr val="bg1"/>
              </a:solidFill>
              <a:cs typeface="+mn-ea"/>
              <a:sym typeface="+mn-lt"/>
            </a:endParaRPr>
          </a:p>
        </p:txBody>
      </p:sp>
      <p:sp>
        <p:nvSpPr>
          <p:cNvPr id="32" name="矩形 31">
            <a:extLst>
              <a:ext uri="{FF2B5EF4-FFF2-40B4-BE49-F238E27FC236}">
                <a16:creationId xmlns:a16="http://schemas.microsoft.com/office/drawing/2014/main" id="{BBA2A3A5-FDA9-EFB2-F564-4C77C5B83024}"/>
              </a:ext>
            </a:extLst>
          </p:cNvPr>
          <p:cNvSpPr/>
          <p:nvPr/>
        </p:nvSpPr>
        <p:spPr>
          <a:xfrm>
            <a:off x="8298180" y="1722149"/>
            <a:ext cx="3345180" cy="3538592"/>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矩形 32">
            <a:extLst>
              <a:ext uri="{FF2B5EF4-FFF2-40B4-BE49-F238E27FC236}">
                <a16:creationId xmlns:a16="http://schemas.microsoft.com/office/drawing/2014/main" id="{60D0D48B-C3BD-2B5C-0F56-235EF4E7BFE0}"/>
              </a:ext>
            </a:extLst>
          </p:cNvPr>
          <p:cNvSpPr/>
          <p:nvPr/>
        </p:nvSpPr>
        <p:spPr>
          <a:xfrm>
            <a:off x="7531317" y="1049146"/>
            <a:ext cx="4660683" cy="599972"/>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34" name="文本框 33">
            <a:extLst>
              <a:ext uri="{FF2B5EF4-FFF2-40B4-BE49-F238E27FC236}">
                <a16:creationId xmlns:a16="http://schemas.microsoft.com/office/drawing/2014/main" id="{19379C21-47C2-2B91-FF32-63AFFAB5CC94}"/>
              </a:ext>
            </a:extLst>
          </p:cNvPr>
          <p:cNvSpPr txBox="1"/>
          <p:nvPr/>
        </p:nvSpPr>
        <p:spPr>
          <a:xfrm>
            <a:off x="8111011" y="1133067"/>
            <a:ext cx="5560933"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schemeClr val="bg1"/>
                </a:solidFill>
                <a:effectLst/>
                <a:uLnTx/>
                <a:uFillTx/>
                <a:latin typeface="HelveticaExt-Normal"/>
                <a:ea typeface="OPPOSans B"/>
                <a:cs typeface="+mn-cs"/>
              </a:rPr>
              <a:t>STC Dropout</a:t>
            </a:r>
            <a:r>
              <a:rPr kumimoji="0" lang="zh-CN" altLang="en-US" sz="1600" b="0" i="0" u="none" strike="noStrike" kern="1200" cap="none" spc="0" normalizeH="0" baseline="0" noProof="0" dirty="0">
                <a:ln>
                  <a:noFill/>
                </a:ln>
                <a:solidFill>
                  <a:schemeClr val="bg1"/>
                </a:solidFill>
                <a:effectLst/>
                <a:uLnTx/>
                <a:uFillTx/>
                <a:latin typeface="HelveticaExt-Normal"/>
                <a:ea typeface="OPPOSans B"/>
                <a:cs typeface="+mn-cs"/>
              </a:rPr>
              <a:t>与其他</a:t>
            </a:r>
            <a:r>
              <a:rPr kumimoji="0" lang="en-US" altLang="zh-CN" sz="1600" b="0" i="0" u="none" strike="noStrike" kern="1200" cap="none" spc="0" normalizeH="0" baseline="0" noProof="0" dirty="0">
                <a:ln>
                  <a:noFill/>
                </a:ln>
                <a:solidFill>
                  <a:schemeClr val="bg1"/>
                </a:solidFill>
                <a:effectLst/>
                <a:uLnTx/>
                <a:uFillTx/>
                <a:latin typeface="HelveticaExt-Normal"/>
                <a:ea typeface="OPPOSans B"/>
                <a:cs typeface="+mn-cs"/>
              </a:rPr>
              <a:t>CL</a:t>
            </a:r>
            <a:r>
              <a:rPr kumimoji="0" lang="zh-CN" altLang="en-US" sz="1600" b="0" i="0" u="none" strike="noStrike" kern="1200" cap="none" spc="0" normalizeH="0" baseline="0" noProof="0" dirty="0">
                <a:ln>
                  <a:noFill/>
                </a:ln>
                <a:solidFill>
                  <a:schemeClr val="bg1"/>
                </a:solidFill>
                <a:effectLst/>
                <a:uLnTx/>
                <a:uFillTx/>
                <a:latin typeface="HelveticaExt-Normal"/>
                <a:ea typeface="OPPOSans B"/>
                <a:cs typeface="+mn-cs"/>
              </a:rPr>
              <a:t>方法的比较</a:t>
            </a:r>
          </a:p>
        </p:txBody>
      </p:sp>
      <p:cxnSp>
        <p:nvCxnSpPr>
          <p:cNvPr id="35" name="直接连接符 34">
            <a:extLst>
              <a:ext uri="{FF2B5EF4-FFF2-40B4-BE49-F238E27FC236}">
                <a16:creationId xmlns:a16="http://schemas.microsoft.com/office/drawing/2014/main" id="{A1F8C4AD-0E71-567A-3003-9B81B47C9BDC}"/>
              </a:ext>
            </a:extLst>
          </p:cNvPr>
          <p:cNvCxnSpPr>
            <a:cxnSpLocks/>
          </p:cNvCxnSpPr>
          <p:nvPr/>
        </p:nvCxnSpPr>
        <p:spPr>
          <a:xfrm>
            <a:off x="7691134" y="1518218"/>
            <a:ext cx="42693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6E743954-0D72-203F-3A98-56783ACEE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537" y="1811041"/>
            <a:ext cx="3054071" cy="3370883"/>
          </a:xfrm>
          <a:prstGeom prst="rect">
            <a:avLst/>
          </a:prstGeom>
        </p:spPr>
      </p:pic>
      <mc:AlternateContent xmlns:mc="http://schemas.openxmlformats.org/markup-compatibility/2006">
        <mc:Choice xmlns:p14="http://schemas.microsoft.com/office/powerpoint/2010/main" Requires="p14">
          <p:contentPart p14:bwMode="auto" r:id="rId4">
            <p14:nvContentPartPr>
              <p14:cNvPr id="37" name="墨迹 36">
                <a:extLst>
                  <a:ext uri="{FF2B5EF4-FFF2-40B4-BE49-F238E27FC236}">
                    <a16:creationId xmlns:a16="http://schemas.microsoft.com/office/drawing/2014/main" id="{A1B76492-CBB0-3916-8980-2FBF8825952A}"/>
                  </a:ext>
                </a:extLst>
              </p14:cNvPr>
              <p14:cNvContentPartPr/>
              <p14:nvPr/>
            </p14:nvContentPartPr>
            <p14:xfrm>
              <a:off x="9258120" y="2971440"/>
              <a:ext cx="2020680" cy="31680"/>
            </p14:xfrm>
          </p:contentPart>
        </mc:Choice>
        <mc:Fallback>
          <p:pic>
            <p:nvPicPr>
              <p:cNvPr id="37" name="墨迹 36">
                <a:extLst>
                  <a:ext uri="{FF2B5EF4-FFF2-40B4-BE49-F238E27FC236}">
                    <a16:creationId xmlns:a16="http://schemas.microsoft.com/office/drawing/2014/main" id="{A1B76492-CBB0-3916-8980-2FBF8825952A}"/>
                  </a:ext>
                </a:extLst>
              </p:cNvPr>
              <p:cNvPicPr/>
              <p:nvPr/>
            </p:nvPicPr>
            <p:blipFill>
              <a:blip r:embed="rId5"/>
              <a:stretch>
                <a:fillRect/>
              </a:stretch>
            </p:blipFill>
            <p:spPr>
              <a:xfrm>
                <a:off x="9204120" y="2863440"/>
                <a:ext cx="21283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8" name="墨迹 37">
                <a:extLst>
                  <a:ext uri="{FF2B5EF4-FFF2-40B4-BE49-F238E27FC236}">
                    <a16:creationId xmlns:a16="http://schemas.microsoft.com/office/drawing/2014/main" id="{9865462B-3ECF-2AB9-907D-5A8EAE8D1776}"/>
                  </a:ext>
                </a:extLst>
              </p14:cNvPr>
              <p14:cNvContentPartPr/>
              <p14:nvPr/>
            </p14:nvContentPartPr>
            <p14:xfrm>
              <a:off x="9174600" y="3657240"/>
              <a:ext cx="2109960" cy="23760"/>
            </p14:xfrm>
          </p:contentPart>
        </mc:Choice>
        <mc:Fallback>
          <p:pic>
            <p:nvPicPr>
              <p:cNvPr id="38" name="墨迹 37">
                <a:extLst>
                  <a:ext uri="{FF2B5EF4-FFF2-40B4-BE49-F238E27FC236}">
                    <a16:creationId xmlns:a16="http://schemas.microsoft.com/office/drawing/2014/main" id="{9865462B-3ECF-2AB9-907D-5A8EAE8D1776}"/>
                  </a:ext>
                </a:extLst>
              </p:cNvPr>
              <p:cNvPicPr/>
              <p:nvPr/>
            </p:nvPicPr>
            <p:blipFill>
              <a:blip r:embed="rId7"/>
              <a:stretch>
                <a:fillRect/>
              </a:stretch>
            </p:blipFill>
            <p:spPr>
              <a:xfrm>
                <a:off x="9138606" y="3585240"/>
                <a:ext cx="2181588"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9" name="墨迹 38">
                <a:extLst>
                  <a:ext uri="{FF2B5EF4-FFF2-40B4-BE49-F238E27FC236}">
                    <a16:creationId xmlns:a16="http://schemas.microsoft.com/office/drawing/2014/main" id="{FC312F13-4391-0263-7D36-5C749ED007CC}"/>
                  </a:ext>
                </a:extLst>
              </p14:cNvPr>
              <p14:cNvContentPartPr/>
              <p14:nvPr/>
            </p14:nvContentPartPr>
            <p14:xfrm>
              <a:off x="9235440" y="4356720"/>
              <a:ext cx="2158920" cy="40680"/>
            </p14:xfrm>
          </p:contentPart>
        </mc:Choice>
        <mc:Fallback>
          <p:pic>
            <p:nvPicPr>
              <p:cNvPr id="39" name="墨迹 38">
                <a:extLst>
                  <a:ext uri="{FF2B5EF4-FFF2-40B4-BE49-F238E27FC236}">
                    <a16:creationId xmlns:a16="http://schemas.microsoft.com/office/drawing/2014/main" id="{FC312F13-4391-0263-7D36-5C749ED007CC}"/>
                  </a:ext>
                </a:extLst>
              </p:cNvPr>
              <p:cNvPicPr/>
              <p:nvPr/>
            </p:nvPicPr>
            <p:blipFill>
              <a:blip r:embed="rId9"/>
              <a:stretch>
                <a:fillRect/>
              </a:stretch>
            </p:blipFill>
            <p:spPr>
              <a:xfrm>
                <a:off x="9199440" y="4284077"/>
                <a:ext cx="2230560" cy="18560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墨迹 39">
                <a:extLst>
                  <a:ext uri="{FF2B5EF4-FFF2-40B4-BE49-F238E27FC236}">
                    <a16:creationId xmlns:a16="http://schemas.microsoft.com/office/drawing/2014/main" id="{BE93AEBF-5241-0FEF-2E66-45E9E630CF2D}"/>
                  </a:ext>
                </a:extLst>
              </p14:cNvPr>
              <p14:cNvContentPartPr/>
              <p14:nvPr/>
            </p14:nvContentPartPr>
            <p14:xfrm>
              <a:off x="9204840" y="5074200"/>
              <a:ext cx="2171160" cy="39240"/>
            </p14:xfrm>
          </p:contentPart>
        </mc:Choice>
        <mc:Fallback>
          <p:pic>
            <p:nvPicPr>
              <p:cNvPr id="40" name="墨迹 39">
                <a:extLst>
                  <a:ext uri="{FF2B5EF4-FFF2-40B4-BE49-F238E27FC236}">
                    <a16:creationId xmlns:a16="http://schemas.microsoft.com/office/drawing/2014/main" id="{BE93AEBF-5241-0FEF-2E66-45E9E630CF2D}"/>
                  </a:ext>
                </a:extLst>
              </p:cNvPr>
              <p:cNvPicPr/>
              <p:nvPr/>
            </p:nvPicPr>
            <p:blipFill>
              <a:blip r:embed="rId11"/>
              <a:stretch>
                <a:fillRect/>
              </a:stretch>
            </p:blipFill>
            <p:spPr>
              <a:xfrm>
                <a:off x="9168846" y="5002200"/>
                <a:ext cx="2242788"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墨迹 40">
                <a:extLst>
                  <a:ext uri="{FF2B5EF4-FFF2-40B4-BE49-F238E27FC236}">
                    <a16:creationId xmlns:a16="http://schemas.microsoft.com/office/drawing/2014/main" id="{7A7F7B54-E9FD-0030-0C2A-9957477C8CF7}"/>
                  </a:ext>
                </a:extLst>
              </p14:cNvPr>
              <p14:cNvContentPartPr/>
              <p14:nvPr/>
            </p14:nvContentPartPr>
            <p14:xfrm>
              <a:off x="9204912" y="2495208"/>
              <a:ext cx="2117160" cy="59400"/>
            </p14:xfrm>
          </p:contentPart>
        </mc:Choice>
        <mc:Fallback>
          <p:pic>
            <p:nvPicPr>
              <p:cNvPr id="41" name="墨迹 40">
                <a:extLst>
                  <a:ext uri="{FF2B5EF4-FFF2-40B4-BE49-F238E27FC236}">
                    <a16:creationId xmlns:a16="http://schemas.microsoft.com/office/drawing/2014/main" id="{7A7F7B54-E9FD-0030-0C2A-9957477C8CF7}"/>
                  </a:ext>
                </a:extLst>
              </p:cNvPr>
              <p:cNvPicPr/>
              <p:nvPr/>
            </p:nvPicPr>
            <p:blipFill>
              <a:blip r:embed="rId13"/>
              <a:stretch>
                <a:fillRect/>
              </a:stretch>
            </p:blipFill>
            <p:spPr>
              <a:xfrm>
                <a:off x="9168912" y="2423568"/>
                <a:ext cx="21888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墨迹 41">
                <a:extLst>
                  <a:ext uri="{FF2B5EF4-FFF2-40B4-BE49-F238E27FC236}">
                    <a16:creationId xmlns:a16="http://schemas.microsoft.com/office/drawing/2014/main" id="{B0780148-456D-2425-5E98-A1348ED4E6FD}"/>
                  </a:ext>
                </a:extLst>
              </p14:cNvPr>
              <p14:cNvContentPartPr/>
              <p14:nvPr/>
            </p14:nvContentPartPr>
            <p14:xfrm>
              <a:off x="9235152" y="3207648"/>
              <a:ext cx="2030760" cy="55080"/>
            </p14:xfrm>
          </p:contentPart>
        </mc:Choice>
        <mc:Fallback>
          <p:pic>
            <p:nvPicPr>
              <p:cNvPr id="42" name="墨迹 41">
                <a:extLst>
                  <a:ext uri="{FF2B5EF4-FFF2-40B4-BE49-F238E27FC236}">
                    <a16:creationId xmlns:a16="http://schemas.microsoft.com/office/drawing/2014/main" id="{B0780148-456D-2425-5E98-A1348ED4E6FD}"/>
                  </a:ext>
                </a:extLst>
              </p:cNvPr>
              <p:cNvPicPr/>
              <p:nvPr/>
            </p:nvPicPr>
            <p:blipFill>
              <a:blip r:embed="rId15"/>
              <a:stretch>
                <a:fillRect/>
              </a:stretch>
            </p:blipFill>
            <p:spPr>
              <a:xfrm>
                <a:off x="9199512" y="3136008"/>
                <a:ext cx="21024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3" name="墨迹 42">
                <a:extLst>
                  <a:ext uri="{FF2B5EF4-FFF2-40B4-BE49-F238E27FC236}">
                    <a16:creationId xmlns:a16="http://schemas.microsoft.com/office/drawing/2014/main" id="{7C20109D-3651-E45D-5CAF-9ACDDBE78702}"/>
                  </a:ext>
                </a:extLst>
              </p14:cNvPr>
              <p14:cNvContentPartPr/>
              <p14:nvPr/>
            </p14:nvContentPartPr>
            <p14:xfrm>
              <a:off x="9253512" y="3942048"/>
              <a:ext cx="2035800" cy="14760"/>
            </p14:xfrm>
          </p:contentPart>
        </mc:Choice>
        <mc:Fallback>
          <p:pic>
            <p:nvPicPr>
              <p:cNvPr id="43" name="墨迹 42">
                <a:extLst>
                  <a:ext uri="{FF2B5EF4-FFF2-40B4-BE49-F238E27FC236}">
                    <a16:creationId xmlns:a16="http://schemas.microsoft.com/office/drawing/2014/main" id="{7C20109D-3651-E45D-5CAF-9ACDDBE78702}"/>
                  </a:ext>
                </a:extLst>
              </p:cNvPr>
              <p:cNvPicPr/>
              <p:nvPr/>
            </p:nvPicPr>
            <p:blipFill>
              <a:blip r:embed="rId17"/>
              <a:stretch>
                <a:fillRect/>
              </a:stretch>
            </p:blipFill>
            <p:spPr>
              <a:xfrm>
                <a:off x="9217512" y="3870408"/>
                <a:ext cx="2107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4" name="墨迹 43">
                <a:extLst>
                  <a:ext uri="{FF2B5EF4-FFF2-40B4-BE49-F238E27FC236}">
                    <a16:creationId xmlns:a16="http://schemas.microsoft.com/office/drawing/2014/main" id="{BC1028B4-D0E3-5C08-BA15-9E5FF10D5E43}"/>
                  </a:ext>
                </a:extLst>
              </p14:cNvPr>
              <p14:cNvContentPartPr/>
              <p14:nvPr/>
            </p14:nvContentPartPr>
            <p14:xfrm>
              <a:off x="9168192" y="4632528"/>
              <a:ext cx="2215080" cy="79920"/>
            </p14:xfrm>
          </p:contentPart>
        </mc:Choice>
        <mc:Fallback>
          <p:pic>
            <p:nvPicPr>
              <p:cNvPr id="44" name="墨迹 43">
                <a:extLst>
                  <a:ext uri="{FF2B5EF4-FFF2-40B4-BE49-F238E27FC236}">
                    <a16:creationId xmlns:a16="http://schemas.microsoft.com/office/drawing/2014/main" id="{BC1028B4-D0E3-5C08-BA15-9E5FF10D5E43}"/>
                  </a:ext>
                </a:extLst>
              </p:cNvPr>
              <p:cNvPicPr/>
              <p:nvPr/>
            </p:nvPicPr>
            <p:blipFill>
              <a:blip r:embed="rId19"/>
              <a:stretch>
                <a:fillRect/>
              </a:stretch>
            </p:blipFill>
            <p:spPr>
              <a:xfrm>
                <a:off x="9132552" y="4560888"/>
                <a:ext cx="2286720" cy="223560"/>
              </a:xfrm>
              <a:prstGeom prst="rect">
                <a:avLst/>
              </a:prstGeom>
            </p:spPr>
          </p:pic>
        </mc:Fallback>
      </mc:AlternateContent>
    </p:spTree>
    <p:extLst>
      <p:ext uri="{BB962C8B-B14F-4D97-AF65-F5344CB8AC3E}">
        <p14:creationId xmlns:p14="http://schemas.microsoft.com/office/powerpoint/2010/main" val="2318517213"/>
      </p:ext>
    </p:extLst>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E294B40C-3814-CE99-8E85-C21E0F1E5988}"/>
              </a:ext>
            </a:extLst>
          </p:cNvPr>
          <p:cNvSpPr/>
          <p:nvPr/>
        </p:nvSpPr>
        <p:spPr>
          <a:xfrm>
            <a:off x="6346439" y="1323615"/>
            <a:ext cx="5829295" cy="2977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矩形 45">
            <a:extLst>
              <a:ext uri="{FF2B5EF4-FFF2-40B4-BE49-F238E27FC236}">
                <a16:creationId xmlns:a16="http://schemas.microsoft.com/office/drawing/2014/main" id="{8C4664D6-3B97-EA2D-4766-5417DE941E77}"/>
              </a:ext>
            </a:extLst>
          </p:cNvPr>
          <p:cNvSpPr/>
          <p:nvPr/>
        </p:nvSpPr>
        <p:spPr>
          <a:xfrm>
            <a:off x="-1" y="2184400"/>
            <a:ext cx="6330173" cy="2117003"/>
          </a:xfrm>
          <a:prstGeom prst="rect">
            <a:avLst/>
          </a:prstGeom>
          <a:solidFill>
            <a:srgbClr val="314371"/>
          </a:solidFill>
          <a:ln w="3810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34" name="文本框 33"/>
          <p:cNvSpPr txBox="1"/>
          <p:nvPr/>
        </p:nvSpPr>
        <p:spPr>
          <a:xfrm>
            <a:off x="-33772" y="1035869"/>
            <a:ext cx="2559932" cy="492443"/>
          </a:xfrm>
          <a:prstGeom prst="rect">
            <a:avLst/>
          </a:prstGeom>
          <a:noFill/>
        </p:spPr>
        <p:txBody>
          <a:bodyPr wrap="square" rtlCol="0">
            <a:spAutoFit/>
          </a:bodyPr>
          <a:lstStyle/>
          <a:p>
            <a:pPr algn="ctr"/>
            <a:r>
              <a:rPr lang="zh-CN" altLang="en-US" sz="2600" b="1" spc="-150" dirty="0">
                <a:solidFill>
                  <a:srgbClr val="314371"/>
                </a:solidFill>
                <a:cs typeface="+mn-ea"/>
                <a:sym typeface="+mn-lt"/>
              </a:rPr>
              <a:t>消融研究</a:t>
            </a:r>
          </a:p>
        </p:txBody>
      </p:sp>
      <p:sp>
        <p:nvSpPr>
          <p:cNvPr id="41" name="矩形 40">
            <a:extLst>
              <a:ext uri="{FF2B5EF4-FFF2-40B4-BE49-F238E27FC236}">
                <a16:creationId xmlns:a16="http://schemas.microsoft.com/office/drawing/2014/main" id="{3D7A0C2E-67BF-5AD6-0EAB-FE9248C9E38F}"/>
              </a:ext>
            </a:extLst>
          </p:cNvPr>
          <p:cNvSpPr/>
          <p:nvPr/>
        </p:nvSpPr>
        <p:spPr>
          <a:xfrm>
            <a:off x="4329404" y="442696"/>
            <a:ext cx="130214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a:extLst>
              <a:ext uri="{FF2B5EF4-FFF2-40B4-BE49-F238E27FC236}">
                <a16:creationId xmlns:a16="http://schemas.microsoft.com/office/drawing/2014/main" id="{EEC8AAA4-FF8B-A2A3-1055-1DF289DB8F6E}"/>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43" name="文本框 42">
            <a:extLst>
              <a:ext uri="{FF2B5EF4-FFF2-40B4-BE49-F238E27FC236}">
                <a16:creationId xmlns:a16="http://schemas.microsoft.com/office/drawing/2014/main" id="{3FA1E2BC-B325-D25F-E308-B42196FB1EB6}"/>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44" name="文本框 43">
            <a:extLst>
              <a:ext uri="{FF2B5EF4-FFF2-40B4-BE49-F238E27FC236}">
                <a16:creationId xmlns:a16="http://schemas.microsoft.com/office/drawing/2014/main" id="{5B78DA12-224B-92E3-A49B-AAD8258C58AB}"/>
              </a:ext>
            </a:extLst>
          </p:cNvPr>
          <p:cNvSpPr txBox="1"/>
          <p:nvPr/>
        </p:nvSpPr>
        <p:spPr>
          <a:xfrm>
            <a:off x="4194628" y="432229"/>
            <a:ext cx="1360430" cy="338554"/>
          </a:xfrm>
          <a:prstGeom prst="rect">
            <a:avLst/>
          </a:prstGeom>
          <a:noFill/>
        </p:spPr>
        <p:txBody>
          <a:bodyPr wrap="square" rtlCol="0">
            <a:spAutoFit/>
          </a:bodyPr>
          <a:lstStyle/>
          <a:p>
            <a:r>
              <a:rPr lang="en-US" altLang="zh-CN" sz="1600" spc="-150" dirty="0">
                <a:solidFill>
                  <a:schemeClr val="bg1"/>
                </a:solidFill>
                <a:cs typeface="+mn-ea"/>
                <a:sym typeface="+mn-lt"/>
              </a:rPr>
              <a:t> </a:t>
            </a:r>
            <a:r>
              <a:rPr lang="zh-CN" altLang="en-US" sz="1600" spc="-150" dirty="0">
                <a:solidFill>
                  <a:schemeClr val="bg1"/>
                </a:solidFill>
                <a:cs typeface="+mn-ea"/>
                <a:sym typeface="+mn-lt"/>
              </a:rPr>
              <a:t>            实验</a:t>
            </a:r>
          </a:p>
        </p:txBody>
      </p:sp>
      <p:sp>
        <p:nvSpPr>
          <p:cNvPr id="45" name="文本框 44">
            <a:extLst>
              <a:ext uri="{FF2B5EF4-FFF2-40B4-BE49-F238E27FC236}">
                <a16:creationId xmlns:a16="http://schemas.microsoft.com/office/drawing/2014/main" id="{F3E921C0-FCEE-6C0A-9EF2-0DBC7BC92579}"/>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47" name="文本框 46">
            <a:extLst>
              <a:ext uri="{FF2B5EF4-FFF2-40B4-BE49-F238E27FC236}">
                <a16:creationId xmlns:a16="http://schemas.microsoft.com/office/drawing/2014/main" id="{B0379E8C-2A90-F9FB-2143-4D338AAEC4D5}"/>
              </a:ext>
            </a:extLst>
          </p:cNvPr>
          <p:cNvSpPr txBox="1"/>
          <p:nvPr/>
        </p:nvSpPr>
        <p:spPr>
          <a:xfrm>
            <a:off x="-1" y="2347138"/>
            <a:ext cx="6868160" cy="1015663"/>
          </a:xfrm>
          <a:prstGeom prst="rect">
            <a:avLst/>
          </a:prstGeom>
          <a:noFill/>
        </p:spPr>
        <p:txBody>
          <a:bodyPr wrap="square" rtlCol="0">
            <a:spAutoFit/>
          </a:bodyPr>
          <a:lstStyle/>
          <a:p>
            <a:r>
              <a:rPr lang="zh-CN" altLang="en-US" sz="2000" b="1" spc="-150" dirty="0">
                <a:solidFill>
                  <a:schemeClr val="bg1"/>
                </a:solidFill>
                <a:cs typeface="+mn-ea"/>
                <a:sym typeface="+mn-lt"/>
              </a:rPr>
              <a:t>通过模型预测损失来定义节点的难度：</a:t>
            </a:r>
            <a:endParaRPr lang="en-US" altLang="zh-CN" sz="2000" b="1" spc="-150" dirty="0">
              <a:solidFill>
                <a:schemeClr val="bg1"/>
              </a:solidFill>
              <a:cs typeface="+mn-ea"/>
              <a:sym typeface="+mn-lt"/>
            </a:endParaRPr>
          </a:p>
          <a:p>
            <a:r>
              <a:rPr lang="en-US" altLang="zh-CN" sz="2000" b="1" spc="-150" dirty="0">
                <a:solidFill>
                  <a:schemeClr val="bg1"/>
                </a:solidFill>
                <a:cs typeface="+mn-ea"/>
                <a:sym typeface="+mn-lt"/>
              </a:rPr>
              <a:t>               </a:t>
            </a:r>
            <a:r>
              <a:rPr lang="zh-CN" altLang="en-US" sz="2000" b="1" spc="-150" dirty="0">
                <a:solidFill>
                  <a:schemeClr val="bg1"/>
                </a:solidFill>
                <a:cs typeface="+mn-ea"/>
                <a:sym typeface="+mn-lt"/>
              </a:rPr>
              <a:t>使用</a:t>
            </a:r>
            <a:r>
              <a:rPr lang="en-US" altLang="zh-CN" sz="2000" b="1" spc="-150" dirty="0">
                <a:solidFill>
                  <a:schemeClr val="bg1"/>
                </a:solidFill>
                <a:cs typeface="+mn-ea"/>
                <a:sym typeface="+mn-lt"/>
              </a:rPr>
              <a:t>LR</a:t>
            </a:r>
            <a:r>
              <a:rPr lang="zh-CN" altLang="en-US" sz="2000" b="1" spc="-150" dirty="0">
                <a:solidFill>
                  <a:schemeClr val="bg1"/>
                </a:solidFill>
                <a:cs typeface="+mn-ea"/>
                <a:sym typeface="+mn-lt"/>
              </a:rPr>
              <a:t>（线性回归）作为难度指标</a:t>
            </a:r>
          </a:p>
          <a:p>
            <a:pPr algn="ctr"/>
            <a:endParaRPr lang="en-US" altLang="zh-CN" sz="2000" b="1" spc="-150" dirty="0">
              <a:solidFill>
                <a:schemeClr val="bg1"/>
              </a:solidFill>
              <a:cs typeface="+mn-ea"/>
              <a:sym typeface="+mn-lt"/>
            </a:endParaRPr>
          </a:p>
        </p:txBody>
      </p:sp>
      <p:sp>
        <p:nvSpPr>
          <p:cNvPr id="49" name="矩形: 圆角 48">
            <a:extLst>
              <a:ext uri="{FF2B5EF4-FFF2-40B4-BE49-F238E27FC236}">
                <a16:creationId xmlns:a16="http://schemas.microsoft.com/office/drawing/2014/main" id="{D3BFC4EE-6F72-CA9E-17B9-F5EFA8D20D37}"/>
              </a:ext>
            </a:extLst>
          </p:cNvPr>
          <p:cNvSpPr/>
          <p:nvPr/>
        </p:nvSpPr>
        <p:spPr>
          <a:xfrm>
            <a:off x="6346440" y="4301403"/>
            <a:ext cx="5845560" cy="486888"/>
          </a:xfrm>
          <a:prstGeom prst="roundRect">
            <a:avLst>
              <a:gd name="adj" fmla="val 0"/>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50" name="文本框 49">
            <a:extLst>
              <a:ext uri="{FF2B5EF4-FFF2-40B4-BE49-F238E27FC236}">
                <a16:creationId xmlns:a16="http://schemas.microsoft.com/office/drawing/2014/main" id="{9FF77ACA-09BF-84FF-A4F6-E61777CDB7F4}"/>
              </a:ext>
            </a:extLst>
          </p:cNvPr>
          <p:cNvSpPr txBox="1"/>
          <p:nvPr/>
        </p:nvSpPr>
        <p:spPr>
          <a:xfrm>
            <a:off x="6117620" y="4329583"/>
            <a:ext cx="5428195" cy="336374"/>
          </a:xfrm>
          <a:prstGeom prst="rect">
            <a:avLst/>
          </a:prstGeom>
          <a:noFill/>
        </p:spPr>
        <p:txBody>
          <a:bodyPr wrap="square" rtlCol="0">
            <a:spAutoFit/>
          </a:bodyPr>
          <a:lstStyle/>
          <a:p>
            <a:pPr algn="r">
              <a:lnSpc>
                <a:spcPct val="150000"/>
              </a:lnSpc>
            </a:pPr>
            <a:r>
              <a:rPr lang="zh-CN" altLang="en-US" sz="1200" spc="40" dirty="0">
                <a:solidFill>
                  <a:schemeClr val="bg1"/>
                </a:solidFill>
                <a:cs typeface="+mn-ea"/>
                <a:sym typeface="+mn-lt"/>
              </a:rPr>
              <a:t>两种类型的启发式课程设计在隐藏层与输入层中的性能比较</a:t>
            </a:r>
          </a:p>
        </p:txBody>
      </p:sp>
      <p:sp>
        <p:nvSpPr>
          <p:cNvPr id="52" name="文本框 51">
            <a:extLst>
              <a:ext uri="{FF2B5EF4-FFF2-40B4-BE49-F238E27FC236}">
                <a16:creationId xmlns:a16="http://schemas.microsoft.com/office/drawing/2014/main" id="{35549FBE-C974-2A07-3F99-0F1802515A5F}"/>
              </a:ext>
            </a:extLst>
          </p:cNvPr>
          <p:cNvSpPr txBox="1"/>
          <p:nvPr/>
        </p:nvSpPr>
        <p:spPr>
          <a:xfrm>
            <a:off x="36104" y="5229326"/>
            <a:ext cx="12119792"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314371"/>
                </a:solidFill>
                <a:cs typeface="+mn-ea"/>
                <a:sym typeface="+mn-lt"/>
              </a:rPr>
              <a:t>研究者将这些启发式方法与</a:t>
            </a:r>
            <a:r>
              <a:rPr lang="en-US" altLang="zh-CN" sz="2000" b="1" dirty="0">
                <a:solidFill>
                  <a:srgbClr val="314371"/>
                </a:solidFill>
                <a:cs typeface="+mn-ea"/>
                <a:sym typeface="+mn-lt"/>
              </a:rPr>
              <a:t>STC-Dropout</a:t>
            </a:r>
            <a:r>
              <a:rPr lang="zh-CN" altLang="en-US" sz="2000" b="1" dirty="0">
                <a:solidFill>
                  <a:srgbClr val="314371"/>
                </a:solidFill>
                <a:cs typeface="+mn-ea"/>
                <a:sym typeface="+mn-lt"/>
              </a:rPr>
              <a:t>进行比较，并在隐藏层和输入层两个维度上进行了评估。结果表明，</a:t>
            </a:r>
            <a:r>
              <a:rPr lang="en-US" altLang="zh-CN" sz="2000" b="1" dirty="0">
                <a:solidFill>
                  <a:srgbClr val="314371"/>
                </a:solidFill>
                <a:cs typeface="+mn-ea"/>
                <a:sym typeface="+mn-lt"/>
              </a:rPr>
              <a:t>STC-Dropout</a:t>
            </a:r>
            <a:r>
              <a:rPr lang="zh-CN" altLang="en-US" sz="2000" b="1" dirty="0">
                <a:solidFill>
                  <a:srgbClr val="314371"/>
                </a:solidFill>
                <a:cs typeface="+mn-ea"/>
                <a:sym typeface="+mn-lt"/>
              </a:rPr>
              <a:t>取得了最好的效果，并且隐藏层下的性能通常比输入层更优。</a:t>
            </a:r>
            <a:endParaRPr lang="en-US" altLang="zh-CN" sz="2000" b="1" dirty="0">
              <a:solidFill>
                <a:srgbClr val="314371"/>
              </a:solidFill>
              <a:cs typeface="+mn-ea"/>
              <a:sym typeface="+mn-lt"/>
            </a:endParaRPr>
          </a:p>
        </p:txBody>
      </p:sp>
      <p:pic>
        <p:nvPicPr>
          <p:cNvPr id="3" name="图片 2">
            <a:extLst>
              <a:ext uri="{FF2B5EF4-FFF2-40B4-BE49-F238E27FC236}">
                <a16:creationId xmlns:a16="http://schemas.microsoft.com/office/drawing/2014/main" id="{FCC4F811-7250-5B7B-4ED4-55B779C4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1241" y="1453224"/>
            <a:ext cx="4503571" cy="2725845"/>
          </a:xfrm>
          <a:prstGeom prst="rect">
            <a:avLst/>
          </a:prstGeom>
        </p:spPr>
      </p:pic>
      <p:sp>
        <p:nvSpPr>
          <p:cNvPr id="4" name="文本框 3">
            <a:extLst>
              <a:ext uri="{FF2B5EF4-FFF2-40B4-BE49-F238E27FC236}">
                <a16:creationId xmlns:a16="http://schemas.microsoft.com/office/drawing/2014/main" id="{94640D4F-B226-F3B7-2859-809736E7A097}"/>
              </a:ext>
            </a:extLst>
          </p:cNvPr>
          <p:cNvSpPr txBox="1"/>
          <p:nvPr/>
        </p:nvSpPr>
        <p:spPr>
          <a:xfrm>
            <a:off x="-33772" y="3329610"/>
            <a:ext cx="6868160" cy="707886"/>
          </a:xfrm>
          <a:prstGeom prst="rect">
            <a:avLst/>
          </a:prstGeom>
          <a:noFill/>
        </p:spPr>
        <p:txBody>
          <a:bodyPr wrap="square" rtlCol="0">
            <a:spAutoFit/>
          </a:bodyPr>
          <a:lstStyle/>
          <a:p>
            <a:r>
              <a:rPr lang="zh-CN" altLang="en-US" sz="2000" b="1" spc="-150" dirty="0">
                <a:solidFill>
                  <a:schemeClr val="bg1"/>
                </a:solidFill>
                <a:cs typeface="+mn-ea"/>
                <a:sym typeface="+mn-lt"/>
              </a:rPr>
              <a:t>通过通过异常值检测寻找复杂样本：</a:t>
            </a:r>
            <a:endParaRPr lang="en-US" altLang="zh-CN" sz="2000" b="1" spc="-150" dirty="0">
              <a:solidFill>
                <a:schemeClr val="bg1"/>
              </a:solidFill>
              <a:cs typeface="+mn-ea"/>
              <a:sym typeface="+mn-lt"/>
            </a:endParaRPr>
          </a:p>
          <a:p>
            <a:pPr algn="ctr"/>
            <a:r>
              <a:rPr lang="zh-CN" altLang="en-US" sz="2000" b="1" spc="-150" dirty="0">
                <a:solidFill>
                  <a:schemeClr val="bg1"/>
                </a:solidFill>
                <a:cs typeface="+mn-ea"/>
                <a:sym typeface="+mn-lt"/>
              </a:rPr>
              <a:t>使用算法 </a:t>
            </a:r>
            <a:r>
              <a:rPr lang="en-US" altLang="zh-CN" sz="2000" b="1" spc="-150" dirty="0" err="1">
                <a:solidFill>
                  <a:schemeClr val="bg1"/>
                </a:solidFill>
                <a:cs typeface="+mn-ea"/>
                <a:sym typeface="+mn-lt"/>
              </a:rPr>
              <a:t>LoF</a:t>
            </a:r>
            <a:r>
              <a:rPr lang="zh-CN" altLang="en-US" sz="2000" b="1" spc="-150" dirty="0">
                <a:solidFill>
                  <a:schemeClr val="bg1"/>
                </a:solidFill>
                <a:cs typeface="+mn-ea"/>
                <a:sym typeface="+mn-lt"/>
              </a:rPr>
              <a:t>（局部离群因子）</a:t>
            </a:r>
            <a:r>
              <a:rPr lang="en-US" altLang="zh-CN" sz="2000" b="1" spc="-150" dirty="0">
                <a:solidFill>
                  <a:schemeClr val="bg1"/>
                </a:solidFill>
                <a:cs typeface="+mn-ea"/>
                <a:sym typeface="+mn-lt"/>
              </a:rPr>
              <a:t> </a:t>
            </a:r>
            <a:r>
              <a:rPr lang="zh-CN" altLang="en-US" sz="2000" b="1" spc="-150" dirty="0">
                <a:solidFill>
                  <a:schemeClr val="bg1"/>
                </a:solidFill>
                <a:cs typeface="+mn-ea"/>
                <a:sym typeface="+mn-lt"/>
              </a:rPr>
              <a:t>和</a:t>
            </a:r>
            <a:r>
              <a:rPr lang="en-US" altLang="zh-CN" sz="2000" b="1" spc="-150" dirty="0">
                <a:solidFill>
                  <a:schemeClr val="bg1"/>
                </a:solidFill>
                <a:cs typeface="+mn-ea"/>
                <a:sym typeface="+mn-lt"/>
              </a:rPr>
              <a:t>IF</a:t>
            </a:r>
            <a:r>
              <a:rPr lang="zh-CN" altLang="en-US" sz="2000" b="1" spc="-150" dirty="0">
                <a:solidFill>
                  <a:schemeClr val="bg1"/>
                </a:solidFill>
                <a:cs typeface="+mn-ea"/>
                <a:sym typeface="+mn-lt"/>
              </a:rPr>
              <a:t>（孤立森林）</a:t>
            </a:r>
            <a:endParaRPr lang="en-US" altLang="zh-CN" sz="2000" b="1" spc="-150" dirty="0">
              <a:solidFill>
                <a:schemeClr val="bg1"/>
              </a:solidFill>
              <a:cs typeface="+mn-ea"/>
              <a:sym typeface="+mn-lt"/>
            </a:endParaRPr>
          </a:p>
        </p:txBody>
      </p:sp>
    </p:spTree>
    <p:extLst>
      <p:ext uri="{BB962C8B-B14F-4D97-AF65-F5344CB8AC3E}">
        <p14:creationId xmlns:p14="http://schemas.microsoft.com/office/powerpoint/2010/main" val="2319228372"/>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329404" y="442696"/>
            <a:ext cx="130214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6" name="文本框 5">
            <a:extLst>
              <a:ext uri="{FF2B5EF4-FFF2-40B4-BE49-F238E27FC236}">
                <a16:creationId xmlns:a16="http://schemas.microsoft.com/office/drawing/2014/main" id="{690340FB-A366-2EAC-5A14-DED8005EF91E}"/>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489F2B00-734C-8376-5404-8772AC475B1C}"/>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11" name="文本框 10">
            <a:extLst>
              <a:ext uri="{FF2B5EF4-FFF2-40B4-BE49-F238E27FC236}">
                <a16:creationId xmlns:a16="http://schemas.microsoft.com/office/drawing/2014/main" id="{EC4CEEA3-D468-969C-5D4D-058716647484}"/>
              </a:ext>
            </a:extLst>
          </p:cNvPr>
          <p:cNvSpPr txBox="1"/>
          <p:nvPr/>
        </p:nvSpPr>
        <p:spPr>
          <a:xfrm>
            <a:off x="4194628" y="432229"/>
            <a:ext cx="1360430" cy="338554"/>
          </a:xfrm>
          <a:prstGeom prst="rect">
            <a:avLst/>
          </a:prstGeom>
          <a:noFill/>
        </p:spPr>
        <p:txBody>
          <a:bodyPr wrap="square" rtlCol="0">
            <a:spAutoFit/>
          </a:bodyPr>
          <a:lstStyle/>
          <a:p>
            <a:r>
              <a:rPr lang="en-US" altLang="zh-CN" sz="1600" spc="-150" dirty="0">
                <a:solidFill>
                  <a:schemeClr val="bg1"/>
                </a:solidFill>
                <a:cs typeface="+mn-ea"/>
                <a:sym typeface="+mn-lt"/>
              </a:rPr>
              <a:t> </a:t>
            </a:r>
            <a:r>
              <a:rPr lang="zh-CN" altLang="en-US" sz="1600" spc="-150" dirty="0">
                <a:solidFill>
                  <a:schemeClr val="bg1"/>
                </a:solidFill>
                <a:cs typeface="+mn-ea"/>
                <a:sym typeface="+mn-lt"/>
              </a:rPr>
              <a:t>            实验</a:t>
            </a:r>
          </a:p>
        </p:txBody>
      </p:sp>
      <p:sp>
        <p:nvSpPr>
          <p:cNvPr id="30" name="文本框 29">
            <a:extLst>
              <a:ext uri="{FF2B5EF4-FFF2-40B4-BE49-F238E27FC236}">
                <a16:creationId xmlns:a16="http://schemas.microsoft.com/office/drawing/2014/main" id="{29D2617E-4A9C-415D-87D8-02701FFBE902}"/>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grpSp>
        <p:nvGrpSpPr>
          <p:cNvPr id="42" name="组合 41">
            <a:extLst>
              <a:ext uri="{FF2B5EF4-FFF2-40B4-BE49-F238E27FC236}">
                <a16:creationId xmlns:a16="http://schemas.microsoft.com/office/drawing/2014/main" id="{313F8767-1F28-C6BD-5D9D-59B61C04CF2D}"/>
              </a:ext>
            </a:extLst>
          </p:cNvPr>
          <p:cNvGrpSpPr/>
          <p:nvPr/>
        </p:nvGrpSpPr>
        <p:grpSpPr>
          <a:xfrm>
            <a:off x="7254240" y="1021490"/>
            <a:ext cx="4937760" cy="5836510"/>
            <a:chOff x="2970932" y="1072207"/>
            <a:chExt cx="3130831" cy="5317985"/>
          </a:xfrm>
        </p:grpSpPr>
        <p:sp>
          <p:nvSpPr>
            <p:cNvPr id="43" name="矩形 42">
              <a:extLst>
                <a:ext uri="{FF2B5EF4-FFF2-40B4-BE49-F238E27FC236}">
                  <a16:creationId xmlns:a16="http://schemas.microsoft.com/office/drawing/2014/main" id="{CBC2F1F9-3E12-F966-3C27-49E8A7FC8F19}"/>
                </a:ext>
              </a:extLst>
            </p:cNvPr>
            <p:cNvSpPr/>
            <p:nvPr/>
          </p:nvSpPr>
          <p:spPr>
            <a:xfrm>
              <a:off x="2970932" y="1072207"/>
              <a:ext cx="3125067" cy="5317985"/>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文本框 44">
              <a:extLst>
                <a:ext uri="{FF2B5EF4-FFF2-40B4-BE49-F238E27FC236}">
                  <a16:creationId xmlns:a16="http://schemas.microsoft.com/office/drawing/2014/main" id="{710082B3-CD6A-9239-EFAC-90C295E75C07}"/>
                </a:ext>
              </a:extLst>
            </p:cNvPr>
            <p:cNvSpPr txBox="1"/>
            <p:nvPr/>
          </p:nvSpPr>
          <p:spPr>
            <a:xfrm>
              <a:off x="3117092" y="1426147"/>
              <a:ext cx="2984671" cy="514959"/>
            </a:xfrm>
            <a:prstGeom prst="rect">
              <a:avLst/>
            </a:prstGeom>
            <a:noFill/>
          </p:spPr>
          <p:txBody>
            <a:bodyPr wrap="square" rtlCol="0">
              <a:spAutoFit/>
            </a:bodyPr>
            <a:lstStyle>
              <a:defPPr>
                <a:defRPr lang="zh-CN"/>
              </a:defPPr>
              <a:lvl1pPr>
                <a:defRPr sz="2900">
                  <a:gradFill flip="none" rotWithShape="1">
                    <a:gsLst>
                      <a:gs pos="21000">
                        <a:srgbClr val="F8E4BC"/>
                      </a:gs>
                      <a:gs pos="77000">
                        <a:srgbClr val="A38154"/>
                      </a:gs>
                      <a:gs pos="47000">
                        <a:srgbClr val="CCB184"/>
                      </a:gs>
                      <a:gs pos="100000">
                        <a:srgbClr val="79583B"/>
                      </a:gs>
                    </a:gsLst>
                    <a:lin ang="16200000" scaled="1"/>
                    <a:tileRect/>
                  </a:gradFill>
                </a:defRPr>
              </a:lvl1pPr>
            </a:lstStyle>
            <a:p>
              <a:r>
                <a:rPr lang="zh-CN" altLang="en-US" sz="2600" b="1" dirty="0">
                  <a:solidFill>
                    <a:schemeClr val="bg1"/>
                  </a:solidFill>
                  <a:cs typeface="+mn-ea"/>
                  <a:sym typeface="+mn-lt"/>
                </a:rPr>
                <a:t>消融研究</a:t>
              </a:r>
              <a:endParaRPr lang="en-US" altLang="zh-CN" sz="2600" b="1" dirty="0">
                <a:solidFill>
                  <a:schemeClr val="bg1"/>
                </a:solidFill>
                <a:cs typeface="+mn-ea"/>
                <a:sym typeface="+mn-lt"/>
              </a:endParaRPr>
            </a:p>
          </p:txBody>
        </p:sp>
      </p:grpSp>
      <p:pic>
        <p:nvPicPr>
          <p:cNvPr id="48" name="图片 47">
            <a:extLst>
              <a:ext uri="{FF2B5EF4-FFF2-40B4-BE49-F238E27FC236}">
                <a16:creationId xmlns:a16="http://schemas.microsoft.com/office/drawing/2014/main" id="{61937B1B-6B4F-B34A-DE67-5610C7235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951" y="2702432"/>
            <a:ext cx="4707245" cy="2765625"/>
          </a:xfrm>
          <a:prstGeom prst="rect">
            <a:avLst/>
          </a:prstGeom>
        </p:spPr>
      </p:pic>
      <p:grpSp>
        <p:nvGrpSpPr>
          <p:cNvPr id="49" name="组合 48">
            <a:extLst>
              <a:ext uri="{FF2B5EF4-FFF2-40B4-BE49-F238E27FC236}">
                <a16:creationId xmlns:a16="http://schemas.microsoft.com/office/drawing/2014/main" id="{493F4206-D13C-3D19-E867-0B836A037DF7}"/>
              </a:ext>
            </a:extLst>
          </p:cNvPr>
          <p:cNvGrpSpPr/>
          <p:nvPr/>
        </p:nvGrpSpPr>
        <p:grpSpPr>
          <a:xfrm>
            <a:off x="327467" y="1791826"/>
            <a:ext cx="4051290" cy="799445"/>
            <a:chOff x="6869467" y="1804252"/>
            <a:chExt cx="4236528" cy="835997"/>
          </a:xfrm>
        </p:grpSpPr>
        <p:sp>
          <p:nvSpPr>
            <p:cNvPr id="51" name="文本框 50">
              <a:extLst>
                <a:ext uri="{FF2B5EF4-FFF2-40B4-BE49-F238E27FC236}">
                  <a16:creationId xmlns:a16="http://schemas.microsoft.com/office/drawing/2014/main" id="{F4696E5B-9897-8F62-5F11-B146BADBCDE4}"/>
                </a:ext>
              </a:extLst>
            </p:cNvPr>
            <p:cNvSpPr txBox="1"/>
            <p:nvPr/>
          </p:nvSpPr>
          <p:spPr>
            <a:xfrm>
              <a:off x="6869467" y="1804252"/>
              <a:ext cx="2569520" cy="514959"/>
            </a:xfrm>
            <a:prstGeom prst="rect">
              <a:avLst/>
            </a:prstGeom>
            <a:noFill/>
          </p:spPr>
          <p:txBody>
            <a:bodyPr wrap="square" rtlCol="0">
              <a:spAutoFit/>
            </a:bodyPr>
            <a:lstStyle/>
            <a:p>
              <a:r>
                <a:rPr lang="en-US" altLang="zh-CN" sz="2600" b="1" dirty="0">
                  <a:solidFill>
                    <a:srgbClr val="314371"/>
                  </a:solidFill>
                  <a:cs typeface="+mn-ea"/>
                  <a:sym typeface="+mn-lt"/>
                </a:rPr>
                <a:t>Dropout</a:t>
              </a:r>
              <a:endParaRPr lang="zh-CN" altLang="en-US" sz="2600" b="1" dirty="0">
                <a:solidFill>
                  <a:srgbClr val="314371"/>
                </a:solidFill>
                <a:cs typeface="+mn-ea"/>
                <a:sym typeface="+mn-lt"/>
              </a:endParaRPr>
            </a:p>
          </p:txBody>
        </p:sp>
        <p:sp>
          <p:nvSpPr>
            <p:cNvPr id="52" name="文本框 51">
              <a:extLst>
                <a:ext uri="{FF2B5EF4-FFF2-40B4-BE49-F238E27FC236}">
                  <a16:creationId xmlns:a16="http://schemas.microsoft.com/office/drawing/2014/main" id="{F4E8BDBB-83F8-2EBE-78FC-75F3E9740DDB}"/>
                </a:ext>
              </a:extLst>
            </p:cNvPr>
            <p:cNvSpPr txBox="1"/>
            <p:nvPr/>
          </p:nvSpPr>
          <p:spPr>
            <a:xfrm>
              <a:off x="7428698" y="2279778"/>
              <a:ext cx="3677297" cy="360471"/>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不考虑课程学习的策略</a:t>
              </a:r>
              <a:endParaRPr lang="en-US" altLang="zh-CN" sz="1400" spc="40" dirty="0">
                <a:solidFill>
                  <a:srgbClr val="314371"/>
                </a:solidFill>
                <a:cs typeface="+mn-ea"/>
                <a:sym typeface="+mn-lt"/>
              </a:endParaRPr>
            </a:p>
          </p:txBody>
        </p:sp>
      </p:grpSp>
      <p:grpSp>
        <p:nvGrpSpPr>
          <p:cNvPr id="53" name="组合 52">
            <a:extLst>
              <a:ext uri="{FF2B5EF4-FFF2-40B4-BE49-F238E27FC236}">
                <a16:creationId xmlns:a16="http://schemas.microsoft.com/office/drawing/2014/main" id="{892E253B-63C1-A654-F6DB-E84FA846AB65}"/>
              </a:ext>
            </a:extLst>
          </p:cNvPr>
          <p:cNvGrpSpPr/>
          <p:nvPr/>
        </p:nvGrpSpPr>
        <p:grpSpPr>
          <a:xfrm>
            <a:off x="286768" y="2835123"/>
            <a:ext cx="4031416" cy="840344"/>
            <a:chOff x="6826907" y="2961289"/>
            <a:chExt cx="4215744" cy="878767"/>
          </a:xfrm>
        </p:grpSpPr>
        <p:sp>
          <p:nvSpPr>
            <p:cNvPr id="55" name="文本框 54">
              <a:extLst>
                <a:ext uri="{FF2B5EF4-FFF2-40B4-BE49-F238E27FC236}">
                  <a16:creationId xmlns:a16="http://schemas.microsoft.com/office/drawing/2014/main" id="{1294C4D8-8895-86C5-F296-DB77E711B8E0}"/>
                </a:ext>
              </a:extLst>
            </p:cNvPr>
            <p:cNvSpPr txBox="1"/>
            <p:nvPr/>
          </p:nvSpPr>
          <p:spPr>
            <a:xfrm>
              <a:off x="6826907" y="2961289"/>
              <a:ext cx="3983968" cy="514959"/>
            </a:xfrm>
            <a:prstGeom prst="rect">
              <a:avLst/>
            </a:prstGeom>
            <a:noFill/>
          </p:spPr>
          <p:txBody>
            <a:bodyPr wrap="square" rtlCol="0">
              <a:spAutoFit/>
            </a:bodyPr>
            <a:lstStyle/>
            <a:p>
              <a:r>
                <a:rPr lang="en-US" altLang="zh-CN" sz="2600" b="1" dirty="0">
                  <a:solidFill>
                    <a:srgbClr val="314371"/>
                  </a:solidFill>
                  <a:cs typeface="+mn-ea"/>
                  <a:sym typeface="+mn-lt"/>
                </a:rPr>
                <a:t>STC-Dropout-Mean</a:t>
              </a:r>
              <a:endParaRPr lang="zh-CN" altLang="en-US" sz="2600" b="1" dirty="0">
                <a:solidFill>
                  <a:srgbClr val="314371"/>
                </a:solidFill>
                <a:cs typeface="+mn-ea"/>
                <a:sym typeface="+mn-lt"/>
              </a:endParaRPr>
            </a:p>
          </p:txBody>
        </p:sp>
        <p:sp>
          <p:nvSpPr>
            <p:cNvPr id="56" name="文本框 55">
              <a:extLst>
                <a:ext uri="{FF2B5EF4-FFF2-40B4-BE49-F238E27FC236}">
                  <a16:creationId xmlns:a16="http://schemas.microsoft.com/office/drawing/2014/main" id="{8166FC1E-9DCB-17AA-800C-1FDD4683B4EA}"/>
                </a:ext>
              </a:extLst>
            </p:cNvPr>
            <p:cNvSpPr txBox="1"/>
            <p:nvPr/>
          </p:nvSpPr>
          <p:spPr>
            <a:xfrm>
              <a:off x="7365356" y="3479183"/>
              <a:ext cx="3677295" cy="360873"/>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将丢弃值设置为其邻居的平均值而不是</a:t>
              </a:r>
              <a:r>
                <a:rPr lang="en-US" altLang="zh-CN" sz="1200" spc="40" dirty="0">
                  <a:solidFill>
                    <a:srgbClr val="314371"/>
                  </a:solidFill>
                  <a:cs typeface="+mn-ea"/>
                  <a:sym typeface="+mn-lt"/>
                </a:rPr>
                <a:t>0</a:t>
              </a:r>
              <a:endParaRPr lang="zh-CN" altLang="en-US" sz="1200" spc="40" dirty="0">
                <a:solidFill>
                  <a:srgbClr val="314371"/>
                </a:solidFill>
                <a:cs typeface="+mn-ea"/>
                <a:sym typeface="+mn-lt"/>
              </a:endParaRPr>
            </a:p>
          </p:txBody>
        </p:sp>
      </p:grpSp>
      <p:grpSp>
        <p:nvGrpSpPr>
          <p:cNvPr id="60" name="组合 59">
            <a:extLst>
              <a:ext uri="{FF2B5EF4-FFF2-40B4-BE49-F238E27FC236}">
                <a16:creationId xmlns:a16="http://schemas.microsoft.com/office/drawing/2014/main" id="{C0B77061-A0BF-AC9A-EC5E-B0B3E910D68A}"/>
              </a:ext>
            </a:extLst>
          </p:cNvPr>
          <p:cNvGrpSpPr/>
          <p:nvPr/>
        </p:nvGrpSpPr>
        <p:grpSpPr>
          <a:xfrm>
            <a:off x="275550" y="3888554"/>
            <a:ext cx="4042634" cy="837154"/>
            <a:chOff x="6826906" y="4029018"/>
            <a:chExt cx="4227477" cy="875430"/>
          </a:xfrm>
        </p:grpSpPr>
        <p:sp>
          <p:nvSpPr>
            <p:cNvPr id="62" name="文本框 61">
              <a:extLst>
                <a:ext uri="{FF2B5EF4-FFF2-40B4-BE49-F238E27FC236}">
                  <a16:creationId xmlns:a16="http://schemas.microsoft.com/office/drawing/2014/main" id="{22492521-51A6-4511-D0CD-5E49D0941013}"/>
                </a:ext>
              </a:extLst>
            </p:cNvPr>
            <p:cNvSpPr txBox="1"/>
            <p:nvPr/>
          </p:nvSpPr>
          <p:spPr>
            <a:xfrm>
              <a:off x="6826906" y="4029018"/>
              <a:ext cx="2569520" cy="514959"/>
            </a:xfrm>
            <a:prstGeom prst="rect">
              <a:avLst/>
            </a:prstGeom>
            <a:noFill/>
          </p:spPr>
          <p:txBody>
            <a:bodyPr wrap="square" rtlCol="0">
              <a:spAutoFit/>
            </a:bodyPr>
            <a:lstStyle/>
            <a:p>
              <a:r>
                <a:rPr lang="en-US" altLang="zh-CN" sz="2600" b="1" dirty="0">
                  <a:solidFill>
                    <a:srgbClr val="314371"/>
                  </a:solidFill>
                  <a:cs typeface="+mn-ea"/>
                  <a:sym typeface="+mn-lt"/>
                </a:rPr>
                <a:t>SC-Dropout</a:t>
              </a:r>
              <a:endParaRPr lang="zh-CN" altLang="en-US" sz="2600" b="1" dirty="0">
                <a:solidFill>
                  <a:srgbClr val="314371"/>
                </a:solidFill>
                <a:cs typeface="+mn-ea"/>
                <a:sym typeface="+mn-lt"/>
              </a:endParaRPr>
            </a:p>
          </p:txBody>
        </p:sp>
        <p:sp>
          <p:nvSpPr>
            <p:cNvPr id="63" name="文本框 62">
              <a:extLst>
                <a:ext uri="{FF2B5EF4-FFF2-40B4-BE49-F238E27FC236}">
                  <a16:creationId xmlns:a16="http://schemas.microsoft.com/office/drawing/2014/main" id="{A660AAD3-9AAE-C662-4DAA-2BF9C4A0B64B}"/>
                </a:ext>
              </a:extLst>
            </p:cNvPr>
            <p:cNvSpPr txBox="1"/>
            <p:nvPr/>
          </p:nvSpPr>
          <p:spPr>
            <a:xfrm>
              <a:off x="7377089" y="4543977"/>
              <a:ext cx="3677294" cy="360471"/>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仅使用空间难度评估</a:t>
              </a:r>
              <a:r>
                <a:rPr lang="en-US" altLang="zh-CN" sz="1400" spc="40" dirty="0">
                  <a:solidFill>
                    <a:srgbClr val="314371"/>
                  </a:solidFill>
                  <a:cs typeface="+mn-ea"/>
                  <a:sym typeface="+mn-lt"/>
                </a:rPr>
                <a:t>(spatial difficulty)</a:t>
              </a:r>
              <a:endParaRPr lang="zh-CN" altLang="en-US" sz="1400" spc="40" dirty="0">
                <a:solidFill>
                  <a:srgbClr val="314371"/>
                </a:solidFill>
                <a:cs typeface="+mn-ea"/>
                <a:sym typeface="+mn-lt"/>
              </a:endParaRPr>
            </a:p>
          </p:txBody>
        </p:sp>
      </p:grpSp>
      <p:sp>
        <p:nvSpPr>
          <p:cNvPr id="64" name="文本框 63">
            <a:extLst>
              <a:ext uri="{FF2B5EF4-FFF2-40B4-BE49-F238E27FC236}">
                <a16:creationId xmlns:a16="http://schemas.microsoft.com/office/drawing/2014/main" id="{F4B71472-F4D5-ACD4-E579-57A691A352D8}"/>
              </a:ext>
            </a:extLst>
          </p:cNvPr>
          <p:cNvSpPr txBox="1"/>
          <p:nvPr/>
        </p:nvSpPr>
        <p:spPr>
          <a:xfrm>
            <a:off x="286768" y="4893911"/>
            <a:ext cx="2457170" cy="492444"/>
          </a:xfrm>
          <a:prstGeom prst="rect">
            <a:avLst/>
          </a:prstGeom>
          <a:noFill/>
        </p:spPr>
        <p:txBody>
          <a:bodyPr wrap="square" rtlCol="0">
            <a:spAutoFit/>
          </a:bodyPr>
          <a:lstStyle/>
          <a:p>
            <a:r>
              <a:rPr lang="en-US" altLang="zh-CN" sz="2600" b="1" dirty="0">
                <a:solidFill>
                  <a:srgbClr val="314371"/>
                </a:solidFill>
                <a:cs typeface="+mn-ea"/>
                <a:sym typeface="+mn-lt"/>
              </a:rPr>
              <a:t>TC-Dropout</a:t>
            </a:r>
            <a:endParaRPr lang="zh-CN" altLang="en-US" sz="2600" b="1" dirty="0">
              <a:solidFill>
                <a:srgbClr val="314371"/>
              </a:solidFill>
              <a:cs typeface="+mn-ea"/>
              <a:sym typeface="+mn-lt"/>
            </a:endParaRPr>
          </a:p>
        </p:txBody>
      </p:sp>
      <p:sp>
        <p:nvSpPr>
          <p:cNvPr id="65" name="文本框 64">
            <a:extLst>
              <a:ext uri="{FF2B5EF4-FFF2-40B4-BE49-F238E27FC236}">
                <a16:creationId xmlns:a16="http://schemas.microsoft.com/office/drawing/2014/main" id="{67202BFA-7A2C-9717-8C1E-4ACD0567B5BF}"/>
              </a:ext>
            </a:extLst>
          </p:cNvPr>
          <p:cNvSpPr txBox="1"/>
          <p:nvPr/>
        </p:nvSpPr>
        <p:spPr>
          <a:xfrm>
            <a:off x="791339" y="5418600"/>
            <a:ext cx="3516507" cy="344710"/>
          </a:xfrm>
          <a:prstGeom prst="rect">
            <a:avLst/>
          </a:prstGeom>
          <a:noFill/>
        </p:spPr>
        <p:txBody>
          <a:bodyPr wrap="square" rtlCol="0">
            <a:spAutoFit/>
          </a:bodyPr>
          <a:lstStyle/>
          <a:p>
            <a:pPr>
              <a:lnSpc>
                <a:spcPct val="130000"/>
              </a:lnSpc>
            </a:pPr>
            <a:r>
              <a:rPr lang="zh-CN" altLang="en-US" sz="1400" spc="40" dirty="0">
                <a:solidFill>
                  <a:srgbClr val="314371"/>
                </a:solidFill>
                <a:cs typeface="+mn-ea"/>
                <a:sym typeface="+mn-lt"/>
              </a:rPr>
              <a:t>仅使用时间难度评估</a:t>
            </a:r>
            <a:r>
              <a:rPr lang="en-US" altLang="zh-CN" sz="1400" spc="40" dirty="0">
                <a:solidFill>
                  <a:srgbClr val="314371"/>
                </a:solidFill>
                <a:cs typeface="+mn-ea"/>
                <a:sym typeface="+mn-lt"/>
              </a:rPr>
              <a:t>(temporal difficulty)</a:t>
            </a:r>
            <a:endParaRPr lang="zh-CN" altLang="en-US" sz="1400" spc="40" dirty="0">
              <a:solidFill>
                <a:srgbClr val="314371"/>
              </a:solidFill>
              <a:cs typeface="+mn-ea"/>
              <a:sym typeface="+mn-lt"/>
            </a:endParaRPr>
          </a:p>
        </p:txBody>
      </p:sp>
    </p:spTree>
    <p:extLst>
      <p:ext uri="{BB962C8B-B14F-4D97-AF65-F5344CB8AC3E}">
        <p14:creationId xmlns:p14="http://schemas.microsoft.com/office/powerpoint/2010/main" val="441901104"/>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E4442D7-2D46-ECD6-C10E-DDE059341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83"/>
            <a:ext cx="12209248" cy="6858000"/>
          </a:xfrm>
          <a:prstGeom prst="rect">
            <a:avLst/>
          </a:prstGeom>
        </p:spPr>
      </p:pic>
      <p:sp>
        <p:nvSpPr>
          <p:cNvPr id="24" name="矩形 23"/>
          <p:cNvSpPr/>
          <p:nvPr/>
        </p:nvSpPr>
        <p:spPr>
          <a:xfrm>
            <a:off x="0" y="-22484"/>
            <a:ext cx="12192000" cy="6880483"/>
          </a:xfrm>
          <a:prstGeom prst="rect">
            <a:avLst/>
          </a:prstGeom>
          <a:gradFill flip="none" rotWithShape="1">
            <a:gsLst>
              <a:gs pos="5000">
                <a:srgbClr val="314371"/>
              </a:gs>
              <a:gs pos="40000">
                <a:srgbClr val="314371">
                  <a:alpha val="88000"/>
                </a:srgbClr>
              </a:gs>
              <a:gs pos="66000">
                <a:srgbClr val="314371">
                  <a:alpha val="70000"/>
                </a:srgbClr>
              </a:gs>
              <a:gs pos="100000">
                <a:srgbClr val="314371">
                  <a:alpha val="6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6"/>
          <p:cNvSpPr>
            <a:spLocks noEditPoints="1"/>
          </p:cNvSpPr>
          <p:nvPr/>
        </p:nvSpPr>
        <p:spPr bwMode="auto">
          <a:xfrm>
            <a:off x="51593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cxnSp>
        <p:nvCxnSpPr>
          <p:cNvPr id="39" name="直接连接符 38"/>
          <p:cNvCxnSpPr/>
          <p:nvPr/>
        </p:nvCxnSpPr>
        <p:spPr>
          <a:xfrm>
            <a:off x="11715750" y="1706389"/>
            <a:ext cx="0" cy="3257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14103" y="1664433"/>
            <a:ext cx="860058" cy="507831"/>
          </a:xfrm>
          <a:prstGeom prst="rect">
            <a:avLst/>
          </a:prstGeom>
          <a:noFill/>
        </p:spPr>
        <p:txBody>
          <a:bodyPr wrap="square" rtlCol="0">
            <a:spAutoFit/>
          </a:bodyPr>
          <a:lstStyle/>
          <a:p>
            <a:pPr algn="ctr"/>
            <a:r>
              <a:rPr lang="en-US" altLang="zh-CN" sz="2600" dirty="0">
                <a:solidFill>
                  <a:schemeClr val="bg1"/>
                </a:solidFill>
                <a:cs typeface="+mn-ea"/>
                <a:sym typeface="+mn-lt"/>
              </a:rPr>
              <a:t>01\</a:t>
            </a:r>
            <a:endParaRPr lang="zh-CN" altLang="en-US" sz="2600" dirty="0">
              <a:solidFill>
                <a:schemeClr val="bg1"/>
              </a:solidFill>
              <a:cs typeface="+mn-ea"/>
              <a:sym typeface="+mn-lt"/>
            </a:endParaRPr>
          </a:p>
        </p:txBody>
      </p:sp>
      <p:sp>
        <p:nvSpPr>
          <p:cNvPr id="22" name="文本框 21"/>
          <p:cNvSpPr txBox="1"/>
          <p:nvPr/>
        </p:nvSpPr>
        <p:spPr>
          <a:xfrm>
            <a:off x="902994" y="1672127"/>
            <a:ext cx="4886183" cy="492443"/>
          </a:xfrm>
          <a:prstGeom prst="rect">
            <a:avLst/>
          </a:prstGeom>
          <a:noFill/>
        </p:spPr>
        <p:txBody>
          <a:bodyPr wrap="square" rtlCol="0">
            <a:spAutoFit/>
          </a:bodyPr>
          <a:lstStyle/>
          <a:p>
            <a:r>
              <a:rPr lang="zh-CN" altLang="en-US" sz="2600" b="1" spc="-200" dirty="0">
                <a:solidFill>
                  <a:schemeClr val="bg1"/>
                </a:solidFill>
                <a:cs typeface="+mn-ea"/>
                <a:sym typeface="+mn-lt"/>
              </a:rPr>
              <a:t>研究背景</a:t>
            </a:r>
          </a:p>
        </p:txBody>
      </p:sp>
      <p:sp>
        <p:nvSpPr>
          <p:cNvPr id="44" name="文本框 43"/>
          <p:cNvSpPr txBox="1"/>
          <p:nvPr/>
        </p:nvSpPr>
        <p:spPr>
          <a:xfrm>
            <a:off x="314103" y="2737026"/>
            <a:ext cx="860058" cy="507831"/>
          </a:xfrm>
          <a:prstGeom prst="rect">
            <a:avLst/>
          </a:prstGeom>
          <a:noFill/>
        </p:spPr>
        <p:txBody>
          <a:bodyPr wrap="square" rtlCol="0">
            <a:spAutoFit/>
          </a:bodyPr>
          <a:lstStyle/>
          <a:p>
            <a:pPr algn="ctr"/>
            <a:r>
              <a:rPr lang="en-US" altLang="zh-CN" sz="2600" dirty="0">
                <a:solidFill>
                  <a:schemeClr val="bg1"/>
                </a:solidFill>
                <a:cs typeface="+mn-ea"/>
                <a:sym typeface="+mn-lt"/>
              </a:rPr>
              <a:t>02\</a:t>
            </a:r>
            <a:endParaRPr lang="zh-CN" altLang="en-US" sz="2600" dirty="0">
              <a:solidFill>
                <a:schemeClr val="bg1"/>
              </a:solidFill>
              <a:cs typeface="+mn-ea"/>
              <a:sym typeface="+mn-lt"/>
            </a:endParaRPr>
          </a:p>
        </p:txBody>
      </p:sp>
      <p:sp>
        <p:nvSpPr>
          <p:cNvPr id="45" name="文本框 44"/>
          <p:cNvSpPr txBox="1"/>
          <p:nvPr/>
        </p:nvSpPr>
        <p:spPr>
          <a:xfrm>
            <a:off x="902994" y="2744720"/>
            <a:ext cx="4886183" cy="492443"/>
          </a:xfrm>
          <a:prstGeom prst="rect">
            <a:avLst/>
          </a:prstGeom>
          <a:noFill/>
        </p:spPr>
        <p:txBody>
          <a:bodyPr wrap="square" rtlCol="0">
            <a:spAutoFit/>
          </a:bodyPr>
          <a:lstStyle/>
          <a:p>
            <a:r>
              <a:rPr lang="zh-CN" altLang="en-US" sz="2600" b="1" spc="-200" dirty="0">
                <a:solidFill>
                  <a:schemeClr val="bg1"/>
                </a:solidFill>
                <a:cs typeface="+mn-ea"/>
                <a:sym typeface="+mn-lt"/>
              </a:rPr>
              <a:t>研究方法</a:t>
            </a:r>
          </a:p>
        </p:txBody>
      </p:sp>
      <p:sp>
        <p:nvSpPr>
          <p:cNvPr id="48" name="文本框 47"/>
          <p:cNvSpPr txBox="1"/>
          <p:nvPr/>
        </p:nvSpPr>
        <p:spPr>
          <a:xfrm>
            <a:off x="314103" y="3809619"/>
            <a:ext cx="860058" cy="507831"/>
          </a:xfrm>
          <a:prstGeom prst="rect">
            <a:avLst/>
          </a:prstGeom>
          <a:noFill/>
        </p:spPr>
        <p:txBody>
          <a:bodyPr wrap="square" rtlCol="0">
            <a:spAutoFit/>
          </a:bodyPr>
          <a:lstStyle/>
          <a:p>
            <a:pPr algn="ctr"/>
            <a:r>
              <a:rPr lang="en-US" altLang="zh-CN" sz="2600" dirty="0">
                <a:solidFill>
                  <a:schemeClr val="bg1"/>
                </a:solidFill>
                <a:cs typeface="+mn-ea"/>
                <a:sym typeface="+mn-lt"/>
              </a:rPr>
              <a:t>03\</a:t>
            </a:r>
            <a:endParaRPr lang="zh-CN" altLang="en-US" sz="2600" dirty="0">
              <a:solidFill>
                <a:schemeClr val="bg1"/>
              </a:solidFill>
              <a:cs typeface="+mn-ea"/>
              <a:sym typeface="+mn-lt"/>
            </a:endParaRPr>
          </a:p>
        </p:txBody>
      </p:sp>
      <p:sp>
        <p:nvSpPr>
          <p:cNvPr id="49" name="文本框 48"/>
          <p:cNvSpPr txBox="1"/>
          <p:nvPr/>
        </p:nvSpPr>
        <p:spPr>
          <a:xfrm>
            <a:off x="902994" y="3817313"/>
            <a:ext cx="4886183" cy="492443"/>
          </a:xfrm>
          <a:prstGeom prst="rect">
            <a:avLst/>
          </a:prstGeom>
          <a:noFill/>
        </p:spPr>
        <p:txBody>
          <a:bodyPr wrap="square" rtlCol="0">
            <a:spAutoFit/>
          </a:bodyPr>
          <a:lstStyle/>
          <a:p>
            <a:r>
              <a:rPr lang="zh-CN" altLang="en-US" sz="2600" b="1" spc="-200" dirty="0">
                <a:solidFill>
                  <a:schemeClr val="bg1"/>
                </a:solidFill>
                <a:cs typeface="+mn-ea"/>
                <a:sym typeface="+mn-lt"/>
              </a:rPr>
              <a:t>实验</a:t>
            </a:r>
          </a:p>
        </p:txBody>
      </p:sp>
      <p:sp>
        <p:nvSpPr>
          <p:cNvPr id="52" name="文本框 51"/>
          <p:cNvSpPr txBox="1"/>
          <p:nvPr/>
        </p:nvSpPr>
        <p:spPr>
          <a:xfrm>
            <a:off x="314103" y="4882213"/>
            <a:ext cx="860058" cy="507831"/>
          </a:xfrm>
          <a:prstGeom prst="rect">
            <a:avLst/>
          </a:prstGeom>
          <a:noFill/>
        </p:spPr>
        <p:txBody>
          <a:bodyPr wrap="square" rtlCol="0">
            <a:spAutoFit/>
          </a:bodyPr>
          <a:lstStyle/>
          <a:p>
            <a:pPr algn="ctr"/>
            <a:r>
              <a:rPr lang="en-US" altLang="zh-CN" sz="2600" dirty="0">
                <a:solidFill>
                  <a:schemeClr val="bg1"/>
                </a:solidFill>
                <a:cs typeface="+mn-ea"/>
                <a:sym typeface="+mn-lt"/>
              </a:rPr>
              <a:t>04\</a:t>
            </a:r>
            <a:endParaRPr lang="zh-CN" altLang="en-US" sz="2600" dirty="0">
              <a:solidFill>
                <a:schemeClr val="bg1"/>
              </a:solidFill>
              <a:cs typeface="+mn-ea"/>
              <a:sym typeface="+mn-lt"/>
            </a:endParaRPr>
          </a:p>
        </p:txBody>
      </p:sp>
      <p:sp>
        <p:nvSpPr>
          <p:cNvPr id="53" name="文本框 52"/>
          <p:cNvSpPr txBox="1"/>
          <p:nvPr/>
        </p:nvSpPr>
        <p:spPr>
          <a:xfrm>
            <a:off x="902994" y="4889907"/>
            <a:ext cx="4886183" cy="492443"/>
          </a:xfrm>
          <a:prstGeom prst="rect">
            <a:avLst/>
          </a:prstGeom>
          <a:noFill/>
        </p:spPr>
        <p:txBody>
          <a:bodyPr wrap="square" rtlCol="0">
            <a:spAutoFit/>
          </a:bodyPr>
          <a:lstStyle/>
          <a:p>
            <a:r>
              <a:rPr lang="zh-CN" altLang="en-US" sz="2600" b="1" spc="-200" dirty="0">
                <a:solidFill>
                  <a:schemeClr val="bg1"/>
                </a:solidFill>
                <a:cs typeface="+mn-ea"/>
                <a:sym typeface="+mn-lt"/>
              </a:rPr>
              <a:t>论文总结</a:t>
            </a:r>
          </a:p>
        </p:txBody>
      </p:sp>
      <p:sp>
        <p:nvSpPr>
          <p:cNvPr id="38"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E294B40C-3814-CE99-8E85-C21E0F1E5988}"/>
              </a:ext>
            </a:extLst>
          </p:cNvPr>
          <p:cNvSpPr/>
          <p:nvPr/>
        </p:nvSpPr>
        <p:spPr>
          <a:xfrm>
            <a:off x="6346439" y="1323615"/>
            <a:ext cx="5829295" cy="2977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6" name="矩形 45">
            <a:extLst>
              <a:ext uri="{FF2B5EF4-FFF2-40B4-BE49-F238E27FC236}">
                <a16:creationId xmlns:a16="http://schemas.microsoft.com/office/drawing/2014/main" id="{8C4664D6-3B97-EA2D-4766-5417DE941E77}"/>
              </a:ext>
            </a:extLst>
          </p:cNvPr>
          <p:cNvSpPr/>
          <p:nvPr/>
        </p:nvSpPr>
        <p:spPr>
          <a:xfrm>
            <a:off x="-1" y="2184400"/>
            <a:ext cx="6330173" cy="1381759"/>
          </a:xfrm>
          <a:prstGeom prst="rect">
            <a:avLst/>
          </a:prstGeom>
          <a:solidFill>
            <a:srgbClr val="314371"/>
          </a:solidFill>
          <a:ln w="3810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34" name="文本框 33"/>
          <p:cNvSpPr txBox="1"/>
          <p:nvPr/>
        </p:nvSpPr>
        <p:spPr>
          <a:xfrm>
            <a:off x="109471" y="1334682"/>
            <a:ext cx="2559932" cy="492443"/>
          </a:xfrm>
          <a:prstGeom prst="rect">
            <a:avLst/>
          </a:prstGeom>
          <a:noFill/>
        </p:spPr>
        <p:txBody>
          <a:bodyPr wrap="square" rtlCol="0">
            <a:spAutoFit/>
          </a:bodyPr>
          <a:lstStyle/>
          <a:p>
            <a:pPr algn="ctr"/>
            <a:r>
              <a:rPr lang="zh-CN" altLang="en-US" sz="2600" b="1" spc="-150" dirty="0">
                <a:solidFill>
                  <a:srgbClr val="314371"/>
                </a:solidFill>
                <a:cs typeface="+mn-ea"/>
                <a:sym typeface="+mn-lt"/>
              </a:rPr>
              <a:t>超参数分析</a:t>
            </a:r>
          </a:p>
        </p:txBody>
      </p:sp>
      <p:pic>
        <p:nvPicPr>
          <p:cNvPr id="8" name="图片 7">
            <a:extLst>
              <a:ext uri="{FF2B5EF4-FFF2-40B4-BE49-F238E27FC236}">
                <a16:creationId xmlns:a16="http://schemas.microsoft.com/office/drawing/2014/main" id="{C2D2A18F-A5B9-4865-5A00-8D11D375F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440" y="1334682"/>
            <a:ext cx="4970557" cy="2966721"/>
          </a:xfrm>
          <a:prstGeom prst="rect">
            <a:avLst/>
          </a:prstGeom>
        </p:spPr>
      </p:pic>
      <p:sp>
        <p:nvSpPr>
          <p:cNvPr id="41" name="矩形 40">
            <a:extLst>
              <a:ext uri="{FF2B5EF4-FFF2-40B4-BE49-F238E27FC236}">
                <a16:creationId xmlns:a16="http://schemas.microsoft.com/office/drawing/2014/main" id="{3D7A0C2E-67BF-5AD6-0EAB-FE9248C9E38F}"/>
              </a:ext>
            </a:extLst>
          </p:cNvPr>
          <p:cNvSpPr/>
          <p:nvPr/>
        </p:nvSpPr>
        <p:spPr>
          <a:xfrm>
            <a:off x="4329404" y="442696"/>
            <a:ext cx="130214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文本框 41">
            <a:extLst>
              <a:ext uri="{FF2B5EF4-FFF2-40B4-BE49-F238E27FC236}">
                <a16:creationId xmlns:a16="http://schemas.microsoft.com/office/drawing/2014/main" id="{EEC8AAA4-FF8B-A2A3-1055-1DF289DB8F6E}"/>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43" name="文本框 42">
            <a:extLst>
              <a:ext uri="{FF2B5EF4-FFF2-40B4-BE49-F238E27FC236}">
                <a16:creationId xmlns:a16="http://schemas.microsoft.com/office/drawing/2014/main" id="{3FA1E2BC-B325-D25F-E308-B42196FB1EB6}"/>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44" name="文本框 43">
            <a:extLst>
              <a:ext uri="{FF2B5EF4-FFF2-40B4-BE49-F238E27FC236}">
                <a16:creationId xmlns:a16="http://schemas.microsoft.com/office/drawing/2014/main" id="{5B78DA12-224B-92E3-A49B-AAD8258C58AB}"/>
              </a:ext>
            </a:extLst>
          </p:cNvPr>
          <p:cNvSpPr txBox="1"/>
          <p:nvPr/>
        </p:nvSpPr>
        <p:spPr>
          <a:xfrm>
            <a:off x="4194628" y="432229"/>
            <a:ext cx="1360430" cy="338554"/>
          </a:xfrm>
          <a:prstGeom prst="rect">
            <a:avLst/>
          </a:prstGeom>
          <a:noFill/>
        </p:spPr>
        <p:txBody>
          <a:bodyPr wrap="square" rtlCol="0">
            <a:spAutoFit/>
          </a:bodyPr>
          <a:lstStyle/>
          <a:p>
            <a:r>
              <a:rPr lang="en-US" altLang="zh-CN" sz="1600" spc="-150" dirty="0">
                <a:solidFill>
                  <a:schemeClr val="bg1"/>
                </a:solidFill>
                <a:cs typeface="+mn-ea"/>
                <a:sym typeface="+mn-lt"/>
              </a:rPr>
              <a:t> </a:t>
            </a:r>
            <a:r>
              <a:rPr lang="zh-CN" altLang="en-US" sz="1600" spc="-150" dirty="0">
                <a:solidFill>
                  <a:schemeClr val="bg1"/>
                </a:solidFill>
                <a:cs typeface="+mn-ea"/>
                <a:sym typeface="+mn-lt"/>
              </a:rPr>
              <a:t>            实验</a:t>
            </a:r>
          </a:p>
        </p:txBody>
      </p:sp>
      <p:sp>
        <p:nvSpPr>
          <p:cNvPr id="45" name="文本框 44">
            <a:extLst>
              <a:ext uri="{FF2B5EF4-FFF2-40B4-BE49-F238E27FC236}">
                <a16:creationId xmlns:a16="http://schemas.microsoft.com/office/drawing/2014/main" id="{F3E921C0-FCEE-6C0A-9EF2-0DBC7BC92579}"/>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47" name="文本框 46">
            <a:extLst>
              <a:ext uri="{FF2B5EF4-FFF2-40B4-BE49-F238E27FC236}">
                <a16:creationId xmlns:a16="http://schemas.microsoft.com/office/drawing/2014/main" id="{B0379E8C-2A90-F9FB-2143-4D338AAEC4D5}"/>
              </a:ext>
            </a:extLst>
          </p:cNvPr>
          <p:cNvSpPr txBox="1"/>
          <p:nvPr/>
        </p:nvSpPr>
        <p:spPr>
          <a:xfrm>
            <a:off x="447040" y="2268160"/>
            <a:ext cx="3647440" cy="461665"/>
          </a:xfrm>
          <a:prstGeom prst="rect">
            <a:avLst/>
          </a:prstGeom>
          <a:noFill/>
        </p:spPr>
        <p:txBody>
          <a:bodyPr wrap="square" rtlCol="0">
            <a:spAutoFit/>
          </a:bodyPr>
          <a:lstStyle/>
          <a:p>
            <a:pPr algn="ctr"/>
            <a:r>
              <a:rPr lang="en-US" altLang="zh-CN" sz="2400" b="1" spc="-150" dirty="0">
                <a:solidFill>
                  <a:schemeClr val="bg1"/>
                </a:solidFill>
                <a:cs typeface="+mn-ea"/>
                <a:sym typeface="+mn-lt"/>
              </a:rPr>
              <a:t>ρ</a:t>
            </a:r>
            <a:r>
              <a:rPr lang="zh-CN" altLang="en-US" sz="2400" b="1" spc="-150" dirty="0">
                <a:solidFill>
                  <a:schemeClr val="bg1"/>
                </a:solidFill>
                <a:cs typeface="+mn-ea"/>
                <a:sym typeface="+mn-lt"/>
              </a:rPr>
              <a:t>控制</a:t>
            </a:r>
            <a:r>
              <a:rPr lang="en-US" altLang="zh-CN" sz="2400" b="1" spc="-150" dirty="0">
                <a:solidFill>
                  <a:schemeClr val="bg1"/>
                </a:solidFill>
                <a:cs typeface="+mn-ea"/>
                <a:sym typeface="+mn-lt"/>
              </a:rPr>
              <a:t>d(l)</a:t>
            </a:r>
            <a:r>
              <a:rPr lang="zh-CN" altLang="en-US" sz="2400" b="1" spc="-150" dirty="0">
                <a:solidFill>
                  <a:schemeClr val="bg1"/>
                </a:solidFill>
                <a:cs typeface="+mn-ea"/>
                <a:sym typeface="+mn-lt"/>
              </a:rPr>
              <a:t>维球体的半径</a:t>
            </a:r>
          </a:p>
        </p:txBody>
      </p:sp>
      <p:sp>
        <p:nvSpPr>
          <p:cNvPr id="48" name="文本框 47">
            <a:extLst>
              <a:ext uri="{FF2B5EF4-FFF2-40B4-BE49-F238E27FC236}">
                <a16:creationId xmlns:a16="http://schemas.microsoft.com/office/drawing/2014/main" id="{9A14E5C5-AAC9-6473-7713-D1B6C4F48E3C}"/>
              </a:ext>
            </a:extLst>
          </p:cNvPr>
          <p:cNvSpPr txBox="1"/>
          <p:nvPr/>
        </p:nvSpPr>
        <p:spPr>
          <a:xfrm>
            <a:off x="547188" y="2886135"/>
            <a:ext cx="3647440" cy="461665"/>
          </a:xfrm>
          <a:prstGeom prst="rect">
            <a:avLst/>
          </a:prstGeom>
          <a:noFill/>
        </p:spPr>
        <p:txBody>
          <a:bodyPr wrap="square" rtlCol="0">
            <a:spAutoFit/>
          </a:bodyPr>
          <a:lstStyle/>
          <a:p>
            <a:pPr algn="ctr"/>
            <a:r>
              <a:rPr lang="en-US" altLang="zh-CN" sz="2400" b="1" spc="-150" dirty="0">
                <a:solidFill>
                  <a:schemeClr val="bg1"/>
                </a:solidFill>
                <a:cs typeface="+mn-ea"/>
                <a:sym typeface="+mn-lt"/>
              </a:rPr>
              <a:t>α</a:t>
            </a:r>
            <a:r>
              <a:rPr lang="zh-CN" altLang="en-US" sz="2400" b="1" spc="-150" dirty="0">
                <a:solidFill>
                  <a:schemeClr val="bg1"/>
                </a:solidFill>
                <a:cs typeface="+mn-ea"/>
                <a:sym typeface="+mn-lt"/>
              </a:rPr>
              <a:t>指定节点的初始保留率</a:t>
            </a:r>
          </a:p>
        </p:txBody>
      </p:sp>
      <p:sp>
        <p:nvSpPr>
          <p:cNvPr id="49" name="矩形: 圆角 48">
            <a:extLst>
              <a:ext uri="{FF2B5EF4-FFF2-40B4-BE49-F238E27FC236}">
                <a16:creationId xmlns:a16="http://schemas.microsoft.com/office/drawing/2014/main" id="{D3BFC4EE-6F72-CA9E-17B9-F5EFA8D20D37}"/>
              </a:ext>
            </a:extLst>
          </p:cNvPr>
          <p:cNvSpPr/>
          <p:nvPr/>
        </p:nvSpPr>
        <p:spPr>
          <a:xfrm>
            <a:off x="6346440" y="4301403"/>
            <a:ext cx="5845560" cy="486888"/>
          </a:xfrm>
          <a:prstGeom prst="roundRect">
            <a:avLst>
              <a:gd name="adj" fmla="val 0"/>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50" name="文本框 49">
            <a:extLst>
              <a:ext uri="{FF2B5EF4-FFF2-40B4-BE49-F238E27FC236}">
                <a16:creationId xmlns:a16="http://schemas.microsoft.com/office/drawing/2014/main" id="{9FF77ACA-09BF-84FF-A4F6-E61777CDB7F4}"/>
              </a:ext>
            </a:extLst>
          </p:cNvPr>
          <p:cNvSpPr txBox="1"/>
          <p:nvPr/>
        </p:nvSpPr>
        <p:spPr>
          <a:xfrm>
            <a:off x="6117620" y="4329583"/>
            <a:ext cx="5428195" cy="336374"/>
          </a:xfrm>
          <a:prstGeom prst="rect">
            <a:avLst/>
          </a:prstGeom>
          <a:noFill/>
        </p:spPr>
        <p:txBody>
          <a:bodyPr wrap="square" rtlCol="0">
            <a:spAutoFit/>
          </a:bodyPr>
          <a:lstStyle/>
          <a:p>
            <a:pPr algn="r">
              <a:lnSpc>
                <a:spcPct val="150000"/>
              </a:lnSpc>
            </a:pPr>
            <a:r>
              <a:rPr lang="zh-CN" altLang="en-US" sz="1200" b="0" i="0" dirty="0">
                <a:solidFill>
                  <a:schemeClr val="bg1"/>
                </a:solidFill>
                <a:effectLst/>
                <a:latin typeface="微软雅黑" panose="020B0503020204020204" pitchFamily="34" charset="-122"/>
                <a:ea typeface="微软雅黑" panose="020B0503020204020204" pitchFamily="34" charset="-122"/>
              </a:rPr>
              <a:t>使用</a:t>
            </a:r>
            <a:r>
              <a:rPr lang="en-US" altLang="zh-CN" sz="1200" b="0" i="0" dirty="0">
                <a:solidFill>
                  <a:schemeClr val="bg1"/>
                </a:solidFill>
                <a:effectLst/>
                <a:latin typeface="微软雅黑" panose="020B0503020204020204" pitchFamily="34" charset="-122"/>
                <a:ea typeface="微软雅黑" panose="020B0503020204020204" pitchFamily="34" charset="-122"/>
              </a:rPr>
              <a:t>PeMSD7M</a:t>
            </a:r>
            <a:r>
              <a:rPr lang="zh-CN" altLang="en-US" sz="1200" b="0" i="0" dirty="0">
                <a:solidFill>
                  <a:schemeClr val="bg1"/>
                </a:solidFill>
                <a:effectLst/>
                <a:latin typeface="微软雅黑" panose="020B0503020204020204" pitchFamily="34" charset="-122"/>
                <a:ea typeface="微软雅黑" panose="020B0503020204020204" pitchFamily="34" charset="-122"/>
              </a:rPr>
              <a:t>和</a:t>
            </a:r>
            <a:r>
              <a:rPr lang="en-US" altLang="zh-CN" sz="1200" b="0" i="0" dirty="0">
                <a:solidFill>
                  <a:schemeClr val="bg1"/>
                </a:solidFill>
                <a:effectLst/>
                <a:latin typeface="微软雅黑" panose="020B0503020204020204" pitchFamily="34" charset="-122"/>
                <a:ea typeface="微软雅黑" panose="020B0503020204020204" pitchFamily="34" charset="-122"/>
              </a:rPr>
              <a:t>METR-LA</a:t>
            </a:r>
            <a:r>
              <a:rPr lang="zh-CN" altLang="en-US" sz="1200" b="0" i="0" dirty="0">
                <a:solidFill>
                  <a:schemeClr val="bg1"/>
                </a:solidFill>
                <a:effectLst/>
                <a:latin typeface="微软雅黑" panose="020B0503020204020204" pitchFamily="34" charset="-122"/>
                <a:ea typeface="微软雅黑" panose="020B0503020204020204" pitchFamily="34" charset="-122"/>
              </a:rPr>
              <a:t>数据集在</a:t>
            </a:r>
            <a:r>
              <a:rPr lang="en-US" altLang="zh-CN" sz="1200" b="0" i="0" dirty="0">
                <a:solidFill>
                  <a:schemeClr val="bg1"/>
                </a:solidFill>
                <a:effectLst/>
                <a:latin typeface="微软雅黑" panose="020B0503020204020204" pitchFamily="34" charset="-122"/>
                <a:ea typeface="微软雅黑" panose="020B0503020204020204" pitchFamily="34" charset="-122"/>
              </a:rPr>
              <a:t>ST-GCN</a:t>
            </a:r>
            <a:r>
              <a:rPr lang="zh-CN" altLang="en-US" sz="1200" b="0" i="0" dirty="0">
                <a:solidFill>
                  <a:schemeClr val="bg1"/>
                </a:solidFill>
                <a:effectLst/>
                <a:latin typeface="微软雅黑" panose="020B0503020204020204" pitchFamily="34" charset="-122"/>
                <a:ea typeface="微软雅黑" panose="020B0503020204020204" pitchFamily="34" charset="-122"/>
              </a:rPr>
              <a:t>上进行超参数分析</a:t>
            </a:r>
            <a:endParaRPr lang="zh-CN" altLang="en-US" sz="1200" spc="40" dirty="0">
              <a:solidFill>
                <a:schemeClr val="bg1"/>
              </a:solidFill>
              <a:cs typeface="+mn-ea"/>
              <a:sym typeface="+mn-lt"/>
            </a:endParaRPr>
          </a:p>
        </p:txBody>
      </p:sp>
      <p:sp>
        <p:nvSpPr>
          <p:cNvPr id="52" name="文本框 51">
            <a:extLst>
              <a:ext uri="{FF2B5EF4-FFF2-40B4-BE49-F238E27FC236}">
                <a16:creationId xmlns:a16="http://schemas.microsoft.com/office/drawing/2014/main" id="{35549FBE-C974-2A07-3F99-0F1802515A5F}"/>
              </a:ext>
            </a:extLst>
          </p:cNvPr>
          <p:cNvSpPr txBox="1"/>
          <p:nvPr/>
        </p:nvSpPr>
        <p:spPr>
          <a:xfrm>
            <a:off x="36104" y="5229326"/>
            <a:ext cx="12119792" cy="1323439"/>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314371"/>
                </a:solidFill>
                <a:cs typeface="+mn-ea"/>
                <a:sym typeface="+mn-lt"/>
              </a:rPr>
              <a:t>模型性能与</a:t>
            </a:r>
            <a:r>
              <a:rPr lang="en-US" altLang="zh-CN" sz="2000" b="1" dirty="0">
                <a:solidFill>
                  <a:srgbClr val="314371"/>
                </a:solidFill>
                <a:cs typeface="+mn-ea"/>
                <a:sym typeface="+mn-lt"/>
              </a:rPr>
              <a:t>α</a:t>
            </a:r>
            <a:r>
              <a:rPr lang="zh-CN" altLang="en-US" sz="2000" b="1" dirty="0">
                <a:solidFill>
                  <a:srgbClr val="314371"/>
                </a:solidFill>
                <a:cs typeface="+mn-ea"/>
                <a:sym typeface="+mn-lt"/>
              </a:rPr>
              <a:t>的值呈现负相关，因此应当设置相对小的值确保只有简单的样本才能在早期模型训练中保留</a:t>
            </a:r>
            <a:endParaRPr lang="en-US" altLang="zh-CN" sz="2000" b="1" dirty="0">
              <a:solidFill>
                <a:srgbClr val="314371"/>
              </a:solidFill>
              <a:cs typeface="+mn-ea"/>
              <a:sym typeface="+mn-lt"/>
            </a:endParaRPr>
          </a:p>
          <a:p>
            <a:pPr marL="342900" indent="-342900">
              <a:buFont typeface="Arial" panose="020B0604020202020204" pitchFamily="34" charset="0"/>
              <a:buChar char="•"/>
            </a:pPr>
            <a:endParaRPr lang="en-US" altLang="zh-CN" sz="2000" b="1" dirty="0">
              <a:solidFill>
                <a:srgbClr val="314371"/>
              </a:solidFill>
              <a:cs typeface="+mn-ea"/>
              <a:sym typeface="+mn-lt"/>
            </a:endParaRPr>
          </a:p>
          <a:p>
            <a:pPr marL="342900" indent="-342900">
              <a:buFont typeface="Arial" panose="020B0604020202020204" pitchFamily="34" charset="0"/>
              <a:buChar char="•"/>
            </a:pPr>
            <a:r>
              <a:rPr lang="zh-CN" altLang="en-US" sz="2000" b="1" dirty="0">
                <a:solidFill>
                  <a:srgbClr val="314371"/>
                </a:solidFill>
                <a:cs typeface="+mn-ea"/>
                <a:sym typeface="+mn-lt"/>
              </a:rPr>
              <a:t>关于</a:t>
            </a:r>
            <a:r>
              <a:rPr lang="en-US" altLang="zh-CN" sz="2000" b="1" dirty="0">
                <a:solidFill>
                  <a:srgbClr val="314371"/>
                </a:solidFill>
                <a:cs typeface="+mn-ea"/>
                <a:sym typeface="+mn-lt"/>
              </a:rPr>
              <a:t>ρ</a:t>
            </a:r>
            <a:r>
              <a:rPr lang="zh-CN" altLang="en-US" sz="2000" b="1" dirty="0">
                <a:solidFill>
                  <a:srgbClr val="314371"/>
                </a:solidFill>
                <a:cs typeface="+mn-ea"/>
                <a:sym typeface="+mn-lt"/>
              </a:rPr>
              <a:t>，应当保持在</a:t>
            </a:r>
            <a:r>
              <a:rPr lang="en-US" altLang="zh-CN" sz="2000" b="1" dirty="0">
                <a:solidFill>
                  <a:srgbClr val="314371"/>
                </a:solidFill>
                <a:cs typeface="+mn-ea"/>
                <a:sym typeface="+mn-lt"/>
              </a:rPr>
              <a:t>[0.25,0.4]</a:t>
            </a:r>
            <a:r>
              <a:rPr lang="zh-CN" altLang="en-US" sz="2000" b="1" dirty="0">
                <a:solidFill>
                  <a:srgbClr val="314371"/>
                </a:solidFill>
                <a:cs typeface="+mn-ea"/>
                <a:sym typeface="+mn-lt"/>
              </a:rPr>
              <a:t>以获得理想的性能</a:t>
            </a:r>
            <a:endParaRPr lang="en-US" altLang="zh-CN" sz="2000" b="1" dirty="0">
              <a:solidFill>
                <a:srgbClr val="314371"/>
              </a:solidFill>
              <a:cs typeface="+mn-ea"/>
              <a:sym typeface="+mn-lt"/>
            </a:endParaRPr>
          </a:p>
          <a:p>
            <a:pPr marL="342900" indent="-342900" algn="r">
              <a:buFont typeface="Arial" panose="020B0604020202020204" pitchFamily="34" charset="0"/>
              <a:buChar char="•"/>
            </a:pPr>
            <a:endParaRPr lang="en-US" altLang="zh-CN" sz="2000" b="1" dirty="0">
              <a:solidFill>
                <a:srgbClr val="31437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圆角 45">
            <a:extLst>
              <a:ext uri="{FF2B5EF4-FFF2-40B4-BE49-F238E27FC236}">
                <a16:creationId xmlns:a16="http://schemas.microsoft.com/office/drawing/2014/main" id="{556B9372-0EBB-0FBD-23F6-7F428836491F}"/>
              </a:ext>
            </a:extLst>
          </p:cNvPr>
          <p:cNvSpPr/>
          <p:nvPr/>
        </p:nvSpPr>
        <p:spPr>
          <a:xfrm>
            <a:off x="5671445" y="3945111"/>
            <a:ext cx="5845560" cy="486888"/>
          </a:xfrm>
          <a:prstGeom prst="roundRect">
            <a:avLst>
              <a:gd name="adj" fmla="val 0"/>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11" name="矩形 10">
            <a:extLst>
              <a:ext uri="{FF2B5EF4-FFF2-40B4-BE49-F238E27FC236}">
                <a16:creationId xmlns:a16="http://schemas.microsoft.com/office/drawing/2014/main" id="{8070038E-4317-6FDB-D7F0-02B5398CA13E}"/>
              </a:ext>
            </a:extLst>
          </p:cNvPr>
          <p:cNvSpPr/>
          <p:nvPr/>
        </p:nvSpPr>
        <p:spPr>
          <a:xfrm>
            <a:off x="4329404" y="442696"/>
            <a:ext cx="130214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22" name="文本框 21"/>
          <p:cNvSpPr txBox="1"/>
          <p:nvPr/>
        </p:nvSpPr>
        <p:spPr>
          <a:xfrm>
            <a:off x="5555058" y="1940555"/>
            <a:ext cx="6004561" cy="700898"/>
          </a:xfrm>
          <a:prstGeom prst="rect">
            <a:avLst/>
          </a:prstGeom>
          <a:noFill/>
        </p:spPr>
        <p:txBody>
          <a:bodyPr wrap="square" rtlCol="0">
            <a:spAutoFit/>
          </a:bodyPr>
          <a:lstStyle/>
          <a:p>
            <a:pPr>
              <a:lnSpc>
                <a:spcPct val="130000"/>
              </a:lnSpc>
            </a:pPr>
            <a:r>
              <a:rPr lang="en-US" altLang="zh-CN" sz="1600" b="1" spc="40" dirty="0">
                <a:solidFill>
                  <a:srgbClr val="314371"/>
                </a:solidFill>
                <a:cs typeface="+mn-ea"/>
                <a:sym typeface="+mn-lt"/>
              </a:rPr>
              <a:t>CL</a:t>
            </a:r>
            <a:r>
              <a:rPr lang="zh-CN" altLang="en-US" sz="1600" b="1" spc="40" dirty="0">
                <a:solidFill>
                  <a:srgbClr val="314371"/>
                </a:solidFill>
                <a:cs typeface="+mn-ea"/>
                <a:sym typeface="+mn-lt"/>
              </a:rPr>
              <a:t>主要通过在早期训练中排除困难样本对模型的负面影响来工作。因此，随着数据集变得容易，其效果将降低</a:t>
            </a:r>
            <a:endParaRPr lang="en-US" altLang="zh-CN" sz="1600" b="1" spc="40" dirty="0">
              <a:solidFill>
                <a:srgbClr val="314371"/>
              </a:solidFill>
              <a:cs typeface="+mn-ea"/>
              <a:sym typeface="+mn-lt"/>
            </a:endParaRPr>
          </a:p>
        </p:txBody>
      </p:sp>
      <p:sp>
        <p:nvSpPr>
          <p:cNvPr id="6" name="文本框 5">
            <a:extLst>
              <a:ext uri="{FF2B5EF4-FFF2-40B4-BE49-F238E27FC236}">
                <a16:creationId xmlns:a16="http://schemas.microsoft.com/office/drawing/2014/main" id="{C3C4FB45-4C81-C836-01B7-DB55E8695E94}"/>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7" name="文本框 6">
            <a:extLst>
              <a:ext uri="{FF2B5EF4-FFF2-40B4-BE49-F238E27FC236}">
                <a16:creationId xmlns:a16="http://schemas.microsoft.com/office/drawing/2014/main" id="{A9CAB630-FE0D-1470-ED90-26E79BABF78B}"/>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9" name="文本框 8">
            <a:extLst>
              <a:ext uri="{FF2B5EF4-FFF2-40B4-BE49-F238E27FC236}">
                <a16:creationId xmlns:a16="http://schemas.microsoft.com/office/drawing/2014/main" id="{4DC2477D-A984-324F-C86D-67364BB9B4B8}"/>
              </a:ext>
            </a:extLst>
          </p:cNvPr>
          <p:cNvSpPr txBox="1"/>
          <p:nvPr/>
        </p:nvSpPr>
        <p:spPr>
          <a:xfrm>
            <a:off x="4194628" y="432229"/>
            <a:ext cx="1360430" cy="338554"/>
          </a:xfrm>
          <a:prstGeom prst="rect">
            <a:avLst/>
          </a:prstGeom>
          <a:noFill/>
        </p:spPr>
        <p:txBody>
          <a:bodyPr wrap="square" rtlCol="0">
            <a:spAutoFit/>
          </a:bodyPr>
          <a:lstStyle/>
          <a:p>
            <a:r>
              <a:rPr lang="en-US" altLang="zh-CN" sz="1600" spc="-150" dirty="0">
                <a:solidFill>
                  <a:schemeClr val="bg1"/>
                </a:solidFill>
                <a:cs typeface="+mn-ea"/>
                <a:sym typeface="+mn-lt"/>
              </a:rPr>
              <a:t> </a:t>
            </a:r>
            <a:r>
              <a:rPr lang="zh-CN" altLang="en-US" sz="1600" spc="-150" dirty="0">
                <a:solidFill>
                  <a:schemeClr val="bg1"/>
                </a:solidFill>
                <a:cs typeface="+mn-ea"/>
                <a:sym typeface="+mn-lt"/>
              </a:rPr>
              <a:t>            实验</a:t>
            </a:r>
          </a:p>
        </p:txBody>
      </p:sp>
      <p:sp>
        <p:nvSpPr>
          <p:cNvPr id="10" name="文本框 9">
            <a:extLst>
              <a:ext uri="{FF2B5EF4-FFF2-40B4-BE49-F238E27FC236}">
                <a16:creationId xmlns:a16="http://schemas.microsoft.com/office/drawing/2014/main" id="{7505A66B-0BD0-C92E-4DA4-142C25E3F6C0}"/>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41" name="文本框 40">
            <a:extLst>
              <a:ext uri="{FF2B5EF4-FFF2-40B4-BE49-F238E27FC236}">
                <a16:creationId xmlns:a16="http://schemas.microsoft.com/office/drawing/2014/main" id="{797C7917-6580-F56A-07C1-115E169E2633}"/>
              </a:ext>
            </a:extLst>
          </p:cNvPr>
          <p:cNvSpPr txBox="1"/>
          <p:nvPr/>
        </p:nvSpPr>
        <p:spPr>
          <a:xfrm>
            <a:off x="509266" y="1042976"/>
            <a:ext cx="4906013" cy="461665"/>
          </a:xfrm>
          <a:prstGeom prst="rect">
            <a:avLst/>
          </a:prstGeom>
          <a:noFill/>
        </p:spPr>
        <p:txBody>
          <a:bodyPr wrap="square" rtlCol="0">
            <a:spAutoFit/>
          </a:bodyPr>
          <a:lstStyle/>
          <a:p>
            <a:r>
              <a:rPr lang="en-US" altLang="zh-CN" sz="2400" b="1" spc="-150" dirty="0">
                <a:solidFill>
                  <a:srgbClr val="314371"/>
                </a:solidFill>
                <a:cs typeface="+mn-ea"/>
                <a:sym typeface="+mn-lt"/>
              </a:rPr>
              <a:t>When Does CL Take The Best Effect</a:t>
            </a:r>
            <a:endParaRPr lang="zh-CN" altLang="en-US" sz="2400" b="1" spc="-150" dirty="0">
              <a:solidFill>
                <a:srgbClr val="314371"/>
              </a:solidFill>
              <a:cs typeface="+mn-ea"/>
              <a:sym typeface="+mn-lt"/>
            </a:endParaRPr>
          </a:p>
        </p:txBody>
      </p:sp>
      <p:pic>
        <p:nvPicPr>
          <p:cNvPr id="43" name="图片 42">
            <a:extLst>
              <a:ext uri="{FF2B5EF4-FFF2-40B4-BE49-F238E27FC236}">
                <a16:creationId xmlns:a16="http://schemas.microsoft.com/office/drawing/2014/main" id="{EC93E56C-1E6D-E366-DF39-D70148160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 y="1985175"/>
            <a:ext cx="5137603" cy="3368184"/>
          </a:xfrm>
          <a:prstGeom prst="rect">
            <a:avLst/>
          </a:prstGeom>
        </p:spPr>
      </p:pic>
      <p:pic>
        <p:nvPicPr>
          <p:cNvPr id="45" name="图片 44">
            <a:extLst>
              <a:ext uri="{FF2B5EF4-FFF2-40B4-BE49-F238E27FC236}">
                <a16:creationId xmlns:a16="http://schemas.microsoft.com/office/drawing/2014/main" id="{C659A41B-DC86-A455-8E39-6A29C1F3F7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42" y="4017090"/>
            <a:ext cx="3086367" cy="342930"/>
          </a:xfrm>
          <a:prstGeom prst="rect">
            <a:avLst/>
          </a:prstGeom>
        </p:spPr>
      </p:pic>
      <p:sp>
        <p:nvSpPr>
          <p:cNvPr id="47" name="文本框 46">
            <a:extLst>
              <a:ext uri="{FF2B5EF4-FFF2-40B4-BE49-F238E27FC236}">
                <a16:creationId xmlns:a16="http://schemas.microsoft.com/office/drawing/2014/main" id="{85C84A0A-07F0-F250-A1F1-1F16A600D18E}"/>
              </a:ext>
            </a:extLst>
          </p:cNvPr>
          <p:cNvSpPr txBox="1"/>
          <p:nvPr/>
        </p:nvSpPr>
        <p:spPr>
          <a:xfrm>
            <a:off x="5671445" y="3208224"/>
            <a:ext cx="6004561" cy="700898"/>
          </a:xfrm>
          <a:prstGeom prst="rect">
            <a:avLst/>
          </a:prstGeom>
          <a:noFill/>
        </p:spPr>
        <p:txBody>
          <a:bodyPr wrap="square" rtlCol="0">
            <a:spAutoFit/>
          </a:bodyPr>
          <a:lstStyle/>
          <a:p>
            <a:pPr>
              <a:lnSpc>
                <a:spcPct val="130000"/>
              </a:lnSpc>
            </a:pPr>
            <a:r>
              <a:rPr lang="zh-CN" altLang="en-US" sz="1600" b="1" spc="40" dirty="0">
                <a:solidFill>
                  <a:srgbClr val="314371"/>
                </a:solidFill>
                <a:cs typeface="+mn-ea"/>
                <a:sym typeface="+mn-lt"/>
              </a:rPr>
              <a:t>通过实验进一步验证了我们的假设，其中我们如下干扰训练数据：</a:t>
            </a:r>
            <a:endParaRPr lang="en-US" altLang="zh-CN" sz="1600" b="1" spc="40" dirty="0">
              <a:solidFill>
                <a:srgbClr val="314371"/>
              </a:solidFill>
              <a:cs typeface="+mn-ea"/>
              <a:sym typeface="+mn-lt"/>
            </a:endParaRPr>
          </a:p>
        </p:txBody>
      </p:sp>
      <p:sp>
        <p:nvSpPr>
          <p:cNvPr id="48" name="文本框 47">
            <a:extLst>
              <a:ext uri="{FF2B5EF4-FFF2-40B4-BE49-F238E27FC236}">
                <a16:creationId xmlns:a16="http://schemas.microsoft.com/office/drawing/2014/main" id="{63BED114-5A05-6F50-AE0D-AD579AC0A981}"/>
              </a:ext>
            </a:extLst>
          </p:cNvPr>
          <p:cNvSpPr txBox="1"/>
          <p:nvPr/>
        </p:nvSpPr>
        <p:spPr>
          <a:xfrm>
            <a:off x="5671445" y="5219904"/>
            <a:ext cx="6004561" cy="1020985"/>
          </a:xfrm>
          <a:prstGeom prst="rect">
            <a:avLst/>
          </a:prstGeom>
          <a:noFill/>
        </p:spPr>
        <p:txBody>
          <a:bodyPr wrap="square" rtlCol="0">
            <a:spAutoFit/>
          </a:bodyPr>
          <a:lstStyle/>
          <a:p>
            <a:pPr>
              <a:lnSpc>
                <a:spcPct val="130000"/>
              </a:lnSpc>
            </a:pPr>
            <a:r>
              <a:rPr lang="zh-CN" altLang="en-US" sz="1600" b="1" spc="40" dirty="0">
                <a:solidFill>
                  <a:srgbClr val="314371"/>
                </a:solidFill>
                <a:cs typeface="+mn-ea"/>
                <a:sym typeface="+mn-lt"/>
              </a:rPr>
              <a:t>噪声大小由</a:t>
            </a:r>
            <a:r>
              <a:rPr lang="en-US" altLang="zh-CN" sz="1600" b="1" spc="40" dirty="0">
                <a:solidFill>
                  <a:srgbClr val="314371"/>
                </a:solidFill>
                <a:cs typeface="+mn-ea"/>
                <a:sym typeface="+mn-lt"/>
              </a:rPr>
              <a:t>Δ</a:t>
            </a:r>
            <a:r>
              <a:rPr lang="zh-CN" altLang="en-US" sz="1600" b="1" spc="40" dirty="0">
                <a:solidFill>
                  <a:srgbClr val="314371"/>
                </a:solidFill>
                <a:cs typeface="+mn-ea"/>
                <a:sym typeface="+mn-lt"/>
              </a:rPr>
              <a:t>控制，图</a:t>
            </a:r>
            <a:r>
              <a:rPr lang="en-US" altLang="zh-CN" sz="1600" b="1" spc="40" dirty="0">
                <a:solidFill>
                  <a:srgbClr val="314371"/>
                </a:solidFill>
                <a:cs typeface="+mn-ea"/>
                <a:sym typeface="+mn-lt"/>
              </a:rPr>
              <a:t>4</a:t>
            </a:r>
            <a:r>
              <a:rPr lang="zh-CN" altLang="en-US" sz="1600" b="1" spc="40" dirty="0">
                <a:solidFill>
                  <a:srgbClr val="314371"/>
                </a:solidFill>
                <a:cs typeface="+mn-ea"/>
                <a:sym typeface="+mn-lt"/>
              </a:rPr>
              <a:t>中显示随着噪声幅度的增大，</a:t>
            </a:r>
            <a:r>
              <a:rPr lang="en-US" altLang="zh-CN" sz="1600" b="1" spc="40" dirty="0">
                <a:solidFill>
                  <a:srgbClr val="314371"/>
                </a:solidFill>
                <a:cs typeface="+mn-ea"/>
                <a:sym typeface="+mn-lt"/>
              </a:rPr>
              <a:t>CL</a:t>
            </a:r>
            <a:r>
              <a:rPr lang="zh-CN" altLang="en-US" sz="1600" b="1" spc="40" dirty="0">
                <a:solidFill>
                  <a:srgbClr val="314371"/>
                </a:solidFill>
                <a:cs typeface="+mn-ea"/>
                <a:sym typeface="+mn-lt"/>
              </a:rPr>
              <a:t>方法带来了更多的改进，这也表明，当使用噪声样本进行训练时，我们的方法可以增强模型的鲁棒性。</a:t>
            </a:r>
            <a:endParaRPr lang="en-US" altLang="zh-CN" sz="1600" b="1" spc="40" dirty="0">
              <a:solidFill>
                <a:srgbClr val="31437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535AB1-32C0-0CB6-D4C7-6B61DF7C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0" y="0"/>
            <a:ext cx="12192000" cy="6858000"/>
          </a:xfrm>
          <a:prstGeom prst="rect">
            <a:avLst/>
          </a:prstGeom>
          <a:gradFill flip="none" rotWithShape="1">
            <a:gsLst>
              <a:gs pos="5000">
                <a:srgbClr val="314371"/>
              </a:gs>
              <a:gs pos="40000">
                <a:srgbClr val="314371">
                  <a:alpha val="88000"/>
                </a:srgbClr>
              </a:gs>
              <a:gs pos="66000">
                <a:srgbClr val="314371">
                  <a:alpha val="70000"/>
                </a:srgbClr>
              </a:gs>
              <a:gs pos="100000">
                <a:srgbClr val="314371">
                  <a:alpha val="6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280520" y="3429000"/>
            <a:ext cx="6571281" cy="1107996"/>
          </a:xfrm>
          <a:prstGeom prst="rect">
            <a:avLst/>
          </a:prstGeom>
          <a:noFill/>
        </p:spPr>
        <p:txBody>
          <a:bodyPr wrap="square" rtlCol="0">
            <a:spAutoFit/>
          </a:bodyPr>
          <a:lstStyle/>
          <a:p>
            <a:r>
              <a:rPr lang="en-US" altLang="zh-CN" sz="6600" dirty="0">
                <a:solidFill>
                  <a:schemeClr val="bg1"/>
                </a:solidFill>
                <a:cs typeface="+mn-ea"/>
                <a:sym typeface="+mn-lt"/>
              </a:rPr>
              <a:t>04\</a:t>
            </a:r>
            <a:r>
              <a:rPr lang="zh-CN" altLang="en-US" sz="6600" dirty="0">
                <a:solidFill>
                  <a:schemeClr val="bg1"/>
                </a:solidFill>
                <a:cs typeface="+mn-ea"/>
                <a:sym typeface="+mn-lt"/>
              </a:rPr>
              <a:t>总结</a:t>
            </a:r>
          </a:p>
        </p:txBody>
      </p:sp>
      <p:sp>
        <p:nvSpPr>
          <p:cNvPr id="11" name="矩形 10"/>
          <p:cNvSpPr/>
          <p:nvPr/>
        </p:nvSpPr>
        <p:spPr>
          <a:xfrm>
            <a:off x="515938" y="4692741"/>
            <a:ext cx="396000"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6"/>
          <p:cNvSpPr>
            <a:spLocks noEditPoints="1"/>
          </p:cNvSpPr>
          <p:nvPr/>
        </p:nvSpPr>
        <p:spPr bwMode="auto">
          <a:xfrm>
            <a:off x="51593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cxnSp>
        <p:nvCxnSpPr>
          <p:cNvPr id="39" name="直接连接符 38"/>
          <p:cNvCxnSpPr/>
          <p:nvPr/>
        </p:nvCxnSpPr>
        <p:spPr>
          <a:xfrm>
            <a:off x="11715750" y="1706389"/>
            <a:ext cx="0" cy="3257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29055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558413" y="442696"/>
            <a:ext cx="1470709"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6" name="文本框 5">
            <a:extLst>
              <a:ext uri="{FF2B5EF4-FFF2-40B4-BE49-F238E27FC236}">
                <a16:creationId xmlns:a16="http://schemas.microsoft.com/office/drawing/2014/main" id="{2A47D9AE-CA9F-3B1C-6ABC-B7C7F7B01471}"/>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7" name="文本框 6">
            <a:extLst>
              <a:ext uri="{FF2B5EF4-FFF2-40B4-BE49-F238E27FC236}">
                <a16:creationId xmlns:a16="http://schemas.microsoft.com/office/drawing/2014/main" id="{B773F767-12BC-CF14-1338-925AA2D9356C}"/>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8" name="文本框 7">
            <a:extLst>
              <a:ext uri="{FF2B5EF4-FFF2-40B4-BE49-F238E27FC236}">
                <a16:creationId xmlns:a16="http://schemas.microsoft.com/office/drawing/2014/main" id="{402916A9-8098-1895-89E4-24A2DCA2F3B3}"/>
              </a:ext>
            </a:extLst>
          </p:cNvPr>
          <p:cNvSpPr txBox="1"/>
          <p:nvPr/>
        </p:nvSpPr>
        <p:spPr>
          <a:xfrm>
            <a:off x="4194628" y="432229"/>
            <a:ext cx="1360430"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10" name="文本框 9">
            <a:extLst>
              <a:ext uri="{FF2B5EF4-FFF2-40B4-BE49-F238E27FC236}">
                <a16:creationId xmlns:a16="http://schemas.microsoft.com/office/drawing/2014/main" id="{86ECB59C-4724-F066-F0FE-0CC7D6A2A832}"/>
              </a:ext>
            </a:extLst>
          </p:cNvPr>
          <p:cNvSpPr txBox="1"/>
          <p:nvPr/>
        </p:nvSpPr>
        <p:spPr>
          <a:xfrm>
            <a:off x="6560457" y="432229"/>
            <a:ext cx="1570097" cy="338554"/>
          </a:xfrm>
          <a:prstGeom prst="rect">
            <a:avLst/>
          </a:prstGeom>
          <a:noFill/>
        </p:spPr>
        <p:txBody>
          <a:bodyPr wrap="square" rtlCol="0">
            <a:spAutoFit/>
          </a:bodyPr>
          <a:lstStyle/>
          <a:p>
            <a:r>
              <a:rPr lang="zh-CN" altLang="en-US" sz="1600" spc="-150" dirty="0">
                <a:solidFill>
                  <a:schemeClr val="bg1"/>
                </a:solidFill>
                <a:cs typeface="+mn-ea"/>
                <a:sym typeface="+mn-lt"/>
              </a:rPr>
              <a:t>       </a:t>
            </a:r>
            <a:r>
              <a:rPr lang="zh-CN" altLang="en-US" sz="1600" spc="-150" dirty="0">
                <a:solidFill>
                  <a:srgbClr val="EEF2F5"/>
                </a:solidFill>
                <a:cs typeface="+mn-ea"/>
                <a:sym typeface="+mn-lt"/>
              </a:rPr>
              <a:t>论文总结</a:t>
            </a:r>
          </a:p>
        </p:txBody>
      </p:sp>
      <p:sp>
        <p:nvSpPr>
          <p:cNvPr id="11" name="任意多边形 13">
            <a:extLst>
              <a:ext uri="{FF2B5EF4-FFF2-40B4-BE49-F238E27FC236}">
                <a16:creationId xmlns:a16="http://schemas.microsoft.com/office/drawing/2014/main" id="{082D47D2-A442-6F40-6E28-1A415C7A8777}"/>
              </a:ext>
            </a:extLst>
          </p:cNvPr>
          <p:cNvSpPr/>
          <p:nvPr/>
        </p:nvSpPr>
        <p:spPr>
          <a:xfrm>
            <a:off x="12491" y="2044918"/>
            <a:ext cx="12179509" cy="4813082"/>
          </a:xfrm>
          <a:custGeom>
            <a:avLst/>
            <a:gdLst>
              <a:gd name="connsiteX0" fmla="*/ 12179509 w 12179509"/>
              <a:gd name="connsiteY0" fmla="*/ 0 h 4813082"/>
              <a:gd name="connsiteX1" fmla="*/ 12179509 w 12179509"/>
              <a:gd name="connsiteY1" fmla="*/ 4813082 h 4813082"/>
              <a:gd name="connsiteX2" fmla="*/ 0 w 12179509"/>
              <a:gd name="connsiteY2" fmla="*/ 4813082 h 4813082"/>
              <a:gd name="connsiteX3" fmla="*/ 87461 w 12179509"/>
              <a:gd name="connsiteY3" fmla="*/ 4755541 h 4813082"/>
              <a:gd name="connsiteX4" fmla="*/ 2630501 w 12179509"/>
              <a:gd name="connsiteY4" fmla="*/ 3278644 h 4813082"/>
              <a:gd name="connsiteX5" fmla="*/ 6400836 w 12179509"/>
              <a:gd name="connsiteY5" fmla="*/ 2890337 h 4813082"/>
              <a:gd name="connsiteX6" fmla="*/ 8079323 w 12179509"/>
              <a:gd name="connsiteY6" fmla="*/ 936277 h 4813082"/>
              <a:gd name="connsiteX7" fmla="*/ 10334008 w 12179509"/>
              <a:gd name="connsiteY7" fmla="*/ 1337109 h 4813082"/>
              <a:gd name="connsiteX8" fmla="*/ 12162808 w 12179509"/>
              <a:gd name="connsiteY8" fmla="*/ 9350 h 4813082"/>
              <a:gd name="connsiteX0-1" fmla="*/ 12179509 w 12179509"/>
              <a:gd name="connsiteY0-2" fmla="*/ 0 h 4813082"/>
              <a:gd name="connsiteX1-3" fmla="*/ 12179509 w 12179509"/>
              <a:gd name="connsiteY1-4" fmla="*/ 4813082 h 4813082"/>
              <a:gd name="connsiteX2-5" fmla="*/ 0 w 12179509"/>
              <a:gd name="connsiteY2-6" fmla="*/ 4813082 h 4813082"/>
              <a:gd name="connsiteX3-7" fmla="*/ 87461 w 12179509"/>
              <a:gd name="connsiteY3-8" fmla="*/ 4755541 h 4813082"/>
              <a:gd name="connsiteX4-9" fmla="*/ 3093964 w 12179509"/>
              <a:gd name="connsiteY4-10" fmla="*/ 3341274 h 4813082"/>
              <a:gd name="connsiteX5-11" fmla="*/ 6400836 w 12179509"/>
              <a:gd name="connsiteY5-12" fmla="*/ 2890337 h 4813082"/>
              <a:gd name="connsiteX6-13" fmla="*/ 8079323 w 12179509"/>
              <a:gd name="connsiteY6-14" fmla="*/ 936277 h 4813082"/>
              <a:gd name="connsiteX7-15" fmla="*/ 10334008 w 12179509"/>
              <a:gd name="connsiteY7-16" fmla="*/ 1337109 h 4813082"/>
              <a:gd name="connsiteX8-17" fmla="*/ 12162808 w 12179509"/>
              <a:gd name="connsiteY8-18" fmla="*/ 9350 h 4813082"/>
              <a:gd name="connsiteX9" fmla="*/ 12179509 w 12179509"/>
              <a:gd name="connsiteY9" fmla="*/ 0 h 4813082"/>
              <a:gd name="connsiteX0-19" fmla="*/ 12179509 w 12179509"/>
              <a:gd name="connsiteY0-20" fmla="*/ 0 h 4813082"/>
              <a:gd name="connsiteX1-21" fmla="*/ 12179509 w 12179509"/>
              <a:gd name="connsiteY1-22" fmla="*/ 4813082 h 4813082"/>
              <a:gd name="connsiteX2-23" fmla="*/ 0 w 12179509"/>
              <a:gd name="connsiteY2-24" fmla="*/ 4813082 h 4813082"/>
              <a:gd name="connsiteX3-25" fmla="*/ 87461 w 12179509"/>
              <a:gd name="connsiteY3-26" fmla="*/ 4755541 h 4813082"/>
              <a:gd name="connsiteX4-27" fmla="*/ 3093964 w 12179509"/>
              <a:gd name="connsiteY4-28" fmla="*/ 3341274 h 4813082"/>
              <a:gd name="connsiteX5-29" fmla="*/ 6400836 w 12179509"/>
              <a:gd name="connsiteY5-30" fmla="*/ 2890337 h 4813082"/>
              <a:gd name="connsiteX6-31" fmla="*/ 8079323 w 12179509"/>
              <a:gd name="connsiteY6-32" fmla="*/ 936277 h 4813082"/>
              <a:gd name="connsiteX7-33" fmla="*/ 10334008 w 12179509"/>
              <a:gd name="connsiteY7-34" fmla="*/ 1337109 h 4813082"/>
              <a:gd name="connsiteX8-35" fmla="*/ 12162808 w 12179509"/>
              <a:gd name="connsiteY8-36" fmla="*/ 9350 h 4813082"/>
              <a:gd name="connsiteX9-37" fmla="*/ 12179509 w 12179509"/>
              <a:gd name="connsiteY9-38" fmla="*/ 0 h 4813082"/>
              <a:gd name="connsiteX0-39" fmla="*/ 12179509 w 12179509"/>
              <a:gd name="connsiteY0-40" fmla="*/ 0 h 4813082"/>
              <a:gd name="connsiteX1-41" fmla="*/ 12179509 w 12179509"/>
              <a:gd name="connsiteY1-42" fmla="*/ 4813082 h 4813082"/>
              <a:gd name="connsiteX2-43" fmla="*/ 0 w 12179509"/>
              <a:gd name="connsiteY2-44" fmla="*/ 4813082 h 4813082"/>
              <a:gd name="connsiteX3-45" fmla="*/ 87461 w 12179509"/>
              <a:gd name="connsiteY3-46" fmla="*/ 4755541 h 4813082"/>
              <a:gd name="connsiteX4-47" fmla="*/ 3093964 w 12179509"/>
              <a:gd name="connsiteY4-48" fmla="*/ 3341274 h 4813082"/>
              <a:gd name="connsiteX5-49" fmla="*/ 6400836 w 12179509"/>
              <a:gd name="connsiteY5-50" fmla="*/ 2890337 h 4813082"/>
              <a:gd name="connsiteX6-51" fmla="*/ 8079323 w 12179509"/>
              <a:gd name="connsiteY6-52" fmla="*/ 936277 h 4813082"/>
              <a:gd name="connsiteX7-53" fmla="*/ 10334008 w 12179509"/>
              <a:gd name="connsiteY7-54" fmla="*/ 1337109 h 4813082"/>
              <a:gd name="connsiteX8-55" fmla="*/ 12162808 w 12179509"/>
              <a:gd name="connsiteY8-56" fmla="*/ 9350 h 4813082"/>
              <a:gd name="connsiteX9-57" fmla="*/ 12179509 w 12179509"/>
              <a:gd name="connsiteY9-58" fmla="*/ 0 h 4813082"/>
              <a:gd name="connsiteX0-59" fmla="*/ 12179509 w 12179509"/>
              <a:gd name="connsiteY0-60" fmla="*/ 0 h 4813082"/>
              <a:gd name="connsiteX1-61" fmla="*/ 12179509 w 12179509"/>
              <a:gd name="connsiteY1-62" fmla="*/ 4813082 h 4813082"/>
              <a:gd name="connsiteX2-63" fmla="*/ 0 w 12179509"/>
              <a:gd name="connsiteY2-64" fmla="*/ 4813082 h 4813082"/>
              <a:gd name="connsiteX3-65" fmla="*/ 87461 w 12179509"/>
              <a:gd name="connsiteY3-66" fmla="*/ 4755541 h 4813082"/>
              <a:gd name="connsiteX4-67" fmla="*/ 3093964 w 12179509"/>
              <a:gd name="connsiteY4-68" fmla="*/ 3341274 h 4813082"/>
              <a:gd name="connsiteX5-69" fmla="*/ 6400836 w 12179509"/>
              <a:gd name="connsiteY5-70" fmla="*/ 2890337 h 4813082"/>
              <a:gd name="connsiteX6-71" fmla="*/ 8079323 w 12179509"/>
              <a:gd name="connsiteY6-72" fmla="*/ 936277 h 4813082"/>
              <a:gd name="connsiteX7-73" fmla="*/ 10334008 w 12179509"/>
              <a:gd name="connsiteY7-74" fmla="*/ 1337109 h 4813082"/>
              <a:gd name="connsiteX8-75" fmla="*/ 12162808 w 12179509"/>
              <a:gd name="connsiteY8-76" fmla="*/ 9350 h 4813082"/>
              <a:gd name="connsiteX9-77" fmla="*/ 12179509 w 12179509"/>
              <a:gd name="connsiteY9-78" fmla="*/ 0 h 4813082"/>
              <a:gd name="connsiteX0-79" fmla="*/ 12179509 w 12179509"/>
              <a:gd name="connsiteY0-80" fmla="*/ 0 h 4813082"/>
              <a:gd name="connsiteX1-81" fmla="*/ 12179509 w 12179509"/>
              <a:gd name="connsiteY1-82" fmla="*/ 4813082 h 4813082"/>
              <a:gd name="connsiteX2-83" fmla="*/ 0 w 12179509"/>
              <a:gd name="connsiteY2-84" fmla="*/ 4813082 h 4813082"/>
              <a:gd name="connsiteX3-85" fmla="*/ 87461 w 12179509"/>
              <a:gd name="connsiteY3-86" fmla="*/ 4755541 h 4813082"/>
              <a:gd name="connsiteX4-87" fmla="*/ 3093964 w 12179509"/>
              <a:gd name="connsiteY4-88" fmla="*/ 3341274 h 4813082"/>
              <a:gd name="connsiteX5-89" fmla="*/ 6400836 w 12179509"/>
              <a:gd name="connsiteY5-90" fmla="*/ 2890337 h 4813082"/>
              <a:gd name="connsiteX6-91" fmla="*/ 8079323 w 12179509"/>
              <a:gd name="connsiteY6-92" fmla="*/ 936277 h 4813082"/>
              <a:gd name="connsiteX7-93" fmla="*/ 10334008 w 12179509"/>
              <a:gd name="connsiteY7-94" fmla="*/ 1337109 h 4813082"/>
              <a:gd name="connsiteX8-95" fmla="*/ 12162808 w 12179509"/>
              <a:gd name="connsiteY8-96" fmla="*/ 9350 h 4813082"/>
              <a:gd name="connsiteX9-97" fmla="*/ 12179509 w 12179509"/>
              <a:gd name="connsiteY9-98" fmla="*/ 0 h 4813082"/>
              <a:gd name="connsiteX0-99" fmla="*/ 12179509 w 12179509"/>
              <a:gd name="connsiteY0-100" fmla="*/ 0 h 4813082"/>
              <a:gd name="connsiteX1-101" fmla="*/ 12179509 w 12179509"/>
              <a:gd name="connsiteY1-102" fmla="*/ 4813082 h 4813082"/>
              <a:gd name="connsiteX2-103" fmla="*/ 0 w 12179509"/>
              <a:gd name="connsiteY2-104" fmla="*/ 4813082 h 4813082"/>
              <a:gd name="connsiteX3-105" fmla="*/ 87461 w 12179509"/>
              <a:gd name="connsiteY3-106" fmla="*/ 4755541 h 4813082"/>
              <a:gd name="connsiteX4-107" fmla="*/ 3093964 w 12179509"/>
              <a:gd name="connsiteY4-108" fmla="*/ 3341274 h 4813082"/>
              <a:gd name="connsiteX5-109" fmla="*/ 6400836 w 12179509"/>
              <a:gd name="connsiteY5-110" fmla="*/ 2890337 h 4813082"/>
              <a:gd name="connsiteX6-111" fmla="*/ 8342369 w 12179509"/>
              <a:gd name="connsiteY6-112" fmla="*/ 1074063 h 4813082"/>
              <a:gd name="connsiteX7-113" fmla="*/ 10334008 w 12179509"/>
              <a:gd name="connsiteY7-114" fmla="*/ 1337109 h 4813082"/>
              <a:gd name="connsiteX8-115" fmla="*/ 12162808 w 12179509"/>
              <a:gd name="connsiteY8-116" fmla="*/ 9350 h 4813082"/>
              <a:gd name="connsiteX9-117" fmla="*/ 12179509 w 12179509"/>
              <a:gd name="connsiteY9-118" fmla="*/ 0 h 4813082"/>
              <a:gd name="connsiteX0-119" fmla="*/ 12179509 w 12179509"/>
              <a:gd name="connsiteY0-120" fmla="*/ 0 h 4813082"/>
              <a:gd name="connsiteX1-121" fmla="*/ 12179509 w 12179509"/>
              <a:gd name="connsiteY1-122" fmla="*/ 4813082 h 4813082"/>
              <a:gd name="connsiteX2-123" fmla="*/ 0 w 12179509"/>
              <a:gd name="connsiteY2-124" fmla="*/ 4813082 h 4813082"/>
              <a:gd name="connsiteX3-125" fmla="*/ 87461 w 12179509"/>
              <a:gd name="connsiteY3-126" fmla="*/ 4755541 h 4813082"/>
              <a:gd name="connsiteX4-127" fmla="*/ 3093964 w 12179509"/>
              <a:gd name="connsiteY4-128" fmla="*/ 3341274 h 4813082"/>
              <a:gd name="connsiteX5-129" fmla="*/ 6400836 w 12179509"/>
              <a:gd name="connsiteY5-130" fmla="*/ 2890337 h 4813082"/>
              <a:gd name="connsiteX6-131" fmla="*/ 8342369 w 12179509"/>
              <a:gd name="connsiteY6-132" fmla="*/ 1074063 h 4813082"/>
              <a:gd name="connsiteX7-133" fmla="*/ 10334008 w 12179509"/>
              <a:gd name="connsiteY7-134" fmla="*/ 1337109 h 4813082"/>
              <a:gd name="connsiteX8-135" fmla="*/ 12162808 w 12179509"/>
              <a:gd name="connsiteY8-136" fmla="*/ 9350 h 4813082"/>
              <a:gd name="connsiteX9-137" fmla="*/ 12179509 w 12179509"/>
              <a:gd name="connsiteY9-138" fmla="*/ 0 h 4813082"/>
              <a:gd name="connsiteX0-139" fmla="*/ 12179509 w 12179509"/>
              <a:gd name="connsiteY0-140" fmla="*/ 0 h 4813082"/>
              <a:gd name="connsiteX1-141" fmla="*/ 12179509 w 12179509"/>
              <a:gd name="connsiteY1-142" fmla="*/ 4813082 h 4813082"/>
              <a:gd name="connsiteX2-143" fmla="*/ 0 w 12179509"/>
              <a:gd name="connsiteY2-144" fmla="*/ 4813082 h 4813082"/>
              <a:gd name="connsiteX3-145" fmla="*/ 87461 w 12179509"/>
              <a:gd name="connsiteY3-146" fmla="*/ 4755541 h 4813082"/>
              <a:gd name="connsiteX4-147" fmla="*/ 3093964 w 12179509"/>
              <a:gd name="connsiteY4-148" fmla="*/ 3341274 h 4813082"/>
              <a:gd name="connsiteX5-149" fmla="*/ 6400836 w 12179509"/>
              <a:gd name="connsiteY5-150" fmla="*/ 2890337 h 4813082"/>
              <a:gd name="connsiteX6-151" fmla="*/ 8342369 w 12179509"/>
              <a:gd name="connsiteY6-152" fmla="*/ 1074063 h 4813082"/>
              <a:gd name="connsiteX7-153" fmla="*/ 10334008 w 12179509"/>
              <a:gd name="connsiteY7-154" fmla="*/ 1186797 h 4813082"/>
              <a:gd name="connsiteX8-155" fmla="*/ 12162808 w 12179509"/>
              <a:gd name="connsiteY8-156" fmla="*/ 9350 h 4813082"/>
              <a:gd name="connsiteX9-157" fmla="*/ 12179509 w 12179509"/>
              <a:gd name="connsiteY9-158" fmla="*/ 0 h 4813082"/>
              <a:gd name="connsiteX0-159" fmla="*/ 12179509 w 12179509"/>
              <a:gd name="connsiteY0-160" fmla="*/ 0 h 4813082"/>
              <a:gd name="connsiteX1-161" fmla="*/ 12179509 w 12179509"/>
              <a:gd name="connsiteY1-162" fmla="*/ 4813082 h 4813082"/>
              <a:gd name="connsiteX2-163" fmla="*/ 0 w 12179509"/>
              <a:gd name="connsiteY2-164" fmla="*/ 4813082 h 4813082"/>
              <a:gd name="connsiteX3-165" fmla="*/ 87461 w 12179509"/>
              <a:gd name="connsiteY3-166" fmla="*/ 4755541 h 4813082"/>
              <a:gd name="connsiteX4-167" fmla="*/ 3093964 w 12179509"/>
              <a:gd name="connsiteY4-168" fmla="*/ 3341274 h 4813082"/>
              <a:gd name="connsiteX5-169" fmla="*/ 6400836 w 12179509"/>
              <a:gd name="connsiteY5-170" fmla="*/ 2890337 h 4813082"/>
              <a:gd name="connsiteX6-171" fmla="*/ 8342369 w 12179509"/>
              <a:gd name="connsiteY6-172" fmla="*/ 1074063 h 4813082"/>
              <a:gd name="connsiteX7-173" fmla="*/ 10334008 w 12179509"/>
              <a:gd name="connsiteY7-174" fmla="*/ 1186797 h 4813082"/>
              <a:gd name="connsiteX8-175" fmla="*/ 12162808 w 12179509"/>
              <a:gd name="connsiteY8-176" fmla="*/ 9350 h 4813082"/>
              <a:gd name="connsiteX9-177" fmla="*/ 12179509 w 12179509"/>
              <a:gd name="connsiteY9-178" fmla="*/ 0 h 4813082"/>
              <a:gd name="connsiteX0-179" fmla="*/ 12179509 w 12179509"/>
              <a:gd name="connsiteY0-180" fmla="*/ 0 h 4813082"/>
              <a:gd name="connsiteX1-181" fmla="*/ 12179509 w 12179509"/>
              <a:gd name="connsiteY1-182" fmla="*/ 4813082 h 4813082"/>
              <a:gd name="connsiteX2-183" fmla="*/ 0 w 12179509"/>
              <a:gd name="connsiteY2-184" fmla="*/ 4813082 h 4813082"/>
              <a:gd name="connsiteX3-185" fmla="*/ 87461 w 12179509"/>
              <a:gd name="connsiteY3-186" fmla="*/ 4755541 h 4813082"/>
              <a:gd name="connsiteX4-187" fmla="*/ 3093964 w 12179509"/>
              <a:gd name="connsiteY4-188" fmla="*/ 3341274 h 4813082"/>
              <a:gd name="connsiteX5-189" fmla="*/ 6400836 w 12179509"/>
              <a:gd name="connsiteY5-190" fmla="*/ 2890337 h 4813082"/>
              <a:gd name="connsiteX6-191" fmla="*/ 8342369 w 12179509"/>
              <a:gd name="connsiteY6-192" fmla="*/ 1074063 h 4813082"/>
              <a:gd name="connsiteX7-193" fmla="*/ 10334008 w 12179509"/>
              <a:gd name="connsiteY7-194" fmla="*/ 1186797 h 4813082"/>
              <a:gd name="connsiteX8-195" fmla="*/ 12162808 w 12179509"/>
              <a:gd name="connsiteY8-196" fmla="*/ 9350 h 4813082"/>
              <a:gd name="connsiteX9-197" fmla="*/ 12179509 w 12179509"/>
              <a:gd name="connsiteY9-198" fmla="*/ 0 h 4813082"/>
              <a:gd name="connsiteX0-199" fmla="*/ 12179509 w 12179509"/>
              <a:gd name="connsiteY0-200" fmla="*/ 0 h 4813082"/>
              <a:gd name="connsiteX1-201" fmla="*/ 12179509 w 12179509"/>
              <a:gd name="connsiteY1-202" fmla="*/ 4813082 h 4813082"/>
              <a:gd name="connsiteX2-203" fmla="*/ 0 w 12179509"/>
              <a:gd name="connsiteY2-204" fmla="*/ 4813082 h 4813082"/>
              <a:gd name="connsiteX3-205" fmla="*/ 87461 w 12179509"/>
              <a:gd name="connsiteY3-206" fmla="*/ 4755541 h 4813082"/>
              <a:gd name="connsiteX4-207" fmla="*/ 3093964 w 12179509"/>
              <a:gd name="connsiteY4-208" fmla="*/ 3341274 h 4813082"/>
              <a:gd name="connsiteX5-209" fmla="*/ 6400836 w 12179509"/>
              <a:gd name="connsiteY5-210" fmla="*/ 2890337 h 4813082"/>
              <a:gd name="connsiteX6-211" fmla="*/ 8342369 w 12179509"/>
              <a:gd name="connsiteY6-212" fmla="*/ 1074063 h 4813082"/>
              <a:gd name="connsiteX7-213" fmla="*/ 10334008 w 12179509"/>
              <a:gd name="connsiteY7-214" fmla="*/ 1186797 h 4813082"/>
              <a:gd name="connsiteX8-215" fmla="*/ 12162808 w 12179509"/>
              <a:gd name="connsiteY8-216" fmla="*/ 9350 h 4813082"/>
              <a:gd name="connsiteX9-217" fmla="*/ 12179509 w 12179509"/>
              <a:gd name="connsiteY9-218" fmla="*/ 0 h 48130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Lst>
            <a:rect l="l" t="t" r="r" b="b"/>
            <a:pathLst>
              <a:path w="12179509" h="4813082">
                <a:moveTo>
                  <a:pt x="12179509" y="0"/>
                </a:moveTo>
                <a:lnTo>
                  <a:pt x="12179509" y="4813082"/>
                </a:lnTo>
                <a:lnTo>
                  <a:pt x="0" y="4813082"/>
                </a:lnTo>
                <a:lnTo>
                  <a:pt x="87461" y="4755541"/>
                </a:lnTo>
                <a:cubicBezTo>
                  <a:pt x="697383" y="4344759"/>
                  <a:pt x="2169624" y="3752560"/>
                  <a:pt x="3093964" y="3341274"/>
                </a:cubicBezTo>
                <a:cubicBezTo>
                  <a:pt x="4205575" y="2846662"/>
                  <a:pt x="5475998" y="3155471"/>
                  <a:pt x="6400836" y="2890337"/>
                </a:cubicBezTo>
                <a:cubicBezTo>
                  <a:pt x="7325674" y="2625203"/>
                  <a:pt x="7749470" y="1408090"/>
                  <a:pt x="8342369" y="1074063"/>
                </a:cubicBezTo>
                <a:cubicBezTo>
                  <a:pt x="8997898" y="815192"/>
                  <a:pt x="9697268" y="1364249"/>
                  <a:pt x="10334008" y="1186797"/>
                </a:cubicBezTo>
                <a:cubicBezTo>
                  <a:pt x="10970748" y="1009345"/>
                  <a:pt x="11720222" y="238994"/>
                  <a:pt x="12162808" y="9350"/>
                </a:cubicBezTo>
                <a:lnTo>
                  <a:pt x="12179509" y="0"/>
                </a:lnTo>
                <a:close/>
              </a:path>
            </a:pathLst>
          </a:cu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a:extLst>
              <a:ext uri="{FF2B5EF4-FFF2-40B4-BE49-F238E27FC236}">
                <a16:creationId xmlns:a16="http://schemas.microsoft.com/office/drawing/2014/main" id="{7DD551A5-B6EF-1758-9932-165057DA96AA}"/>
              </a:ext>
            </a:extLst>
          </p:cNvPr>
          <p:cNvSpPr txBox="1"/>
          <p:nvPr/>
        </p:nvSpPr>
        <p:spPr>
          <a:xfrm>
            <a:off x="4094355" y="2264004"/>
            <a:ext cx="2559932" cy="492443"/>
          </a:xfrm>
          <a:prstGeom prst="rect">
            <a:avLst/>
          </a:prstGeom>
          <a:noFill/>
        </p:spPr>
        <p:txBody>
          <a:bodyPr wrap="square" rtlCol="0">
            <a:spAutoFit/>
          </a:bodyPr>
          <a:lstStyle/>
          <a:p>
            <a:pPr algn="ctr"/>
            <a:r>
              <a:rPr lang="zh-CN" altLang="en-US" sz="2600" b="1" spc="-150" dirty="0">
                <a:solidFill>
                  <a:srgbClr val="314371"/>
                </a:solidFill>
                <a:cs typeface="+mn-ea"/>
                <a:sym typeface="+mn-lt"/>
              </a:rPr>
              <a:t>实验结果</a:t>
            </a:r>
          </a:p>
        </p:txBody>
      </p:sp>
      <p:sp>
        <p:nvSpPr>
          <p:cNvPr id="23" name="文本框 22">
            <a:extLst>
              <a:ext uri="{FF2B5EF4-FFF2-40B4-BE49-F238E27FC236}">
                <a16:creationId xmlns:a16="http://schemas.microsoft.com/office/drawing/2014/main" id="{05A75DC7-1990-D7A7-A05A-EA944D69DFD4}"/>
              </a:ext>
            </a:extLst>
          </p:cNvPr>
          <p:cNvSpPr txBox="1"/>
          <p:nvPr/>
        </p:nvSpPr>
        <p:spPr>
          <a:xfrm>
            <a:off x="4140375" y="2756447"/>
            <a:ext cx="2425512" cy="1720151"/>
          </a:xfrm>
          <a:prstGeom prst="rect">
            <a:avLst/>
          </a:prstGeom>
          <a:noFill/>
        </p:spPr>
        <p:txBody>
          <a:bodyPr wrap="square" rtlCol="0">
            <a:spAutoFit/>
          </a:bodyPr>
          <a:lstStyle/>
          <a:p>
            <a:pPr algn="ctr">
              <a:lnSpc>
                <a:spcPct val="150000"/>
              </a:lnSpc>
            </a:pPr>
            <a:r>
              <a:rPr lang="zh-CN" altLang="en-US" sz="1200" spc="40" dirty="0">
                <a:solidFill>
                  <a:srgbClr val="314371"/>
                </a:solidFill>
                <a:cs typeface="+mn-ea"/>
                <a:sym typeface="+mn-lt"/>
              </a:rPr>
              <a:t>实验结果表明，采用</a:t>
            </a:r>
            <a:r>
              <a:rPr lang="en-US" altLang="zh-CN" sz="1200" spc="40" dirty="0">
                <a:solidFill>
                  <a:srgbClr val="314371"/>
                </a:solidFill>
                <a:cs typeface="+mn-ea"/>
                <a:sym typeface="+mn-lt"/>
              </a:rPr>
              <a:t>STC Dropout</a:t>
            </a:r>
            <a:r>
              <a:rPr lang="zh-CN" altLang="en-US" sz="1200" spc="40" dirty="0">
                <a:solidFill>
                  <a:srgbClr val="314371"/>
                </a:solidFill>
                <a:cs typeface="+mn-ea"/>
                <a:sym typeface="+mn-lt"/>
              </a:rPr>
              <a:t>策略的模型在时空图建模任务中取得了更好的性能提高了预测的准确性和泛化能力。发现</a:t>
            </a:r>
            <a:r>
              <a:rPr lang="en-US" altLang="zh-CN" sz="1200" spc="40" dirty="0">
                <a:solidFill>
                  <a:srgbClr val="314371"/>
                </a:solidFill>
                <a:cs typeface="+mn-ea"/>
                <a:sym typeface="+mn-lt"/>
              </a:rPr>
              <a:t>CL</a:t>
            </a:r>
            <a:r>
              <a:rPr lang="zh-CN" altLang="en-US" sz="1200" spc="40" dirty="0">
                <a:solidFill>
                  <a:srgbClr val="314371"/>
                </a:solidFill>
                <a:cs typeface="+mn-ea"/>
                <a:sym typeface="+mn-lt"/>
              </a:rPr>
              <a:t>方法更适用于</a:t>
            </a:r>
            <a:r>
              <a:rPr lang="en-US" altLang="zh-CN" sz="1200" spc="40" dirty="0">
                <a:solidFill>
                  <a:srgbClr val="314371"/>
                </a:solidFill>
                <a:cs typeface="+mn-ea"/>
                <a:sym typeface="+mn-lt"/>
              </a:rPr>
              <a:t>ST</a:t>
            </a:r>
            <a:r>
              <a:rPr lang="zh-CN" altLang="en-US" sz="1200" spc="40" dirty="0">
                <a:solidFill>
                  <a:srgbClr val="314371"/>
                </a:solidFill>
                <a:cs typeface="+mn-ea"/>
                <a:sym typeface="+mn-lt"/>
              </a:rPr>
              <a:t>数据更混乱和困难的模型</a:t>
            </a:r>
          </a:p>
        </p:txBody>
      </p:sp>
      <p:sp>
        <p:nvSpPr>
          <p:cNvPr id="24" name="文本框 23">
            <a:extLst>
              <a:ext uri="{FF2B5EF4-FFF2-40B4-BE49-F238E27FC236}">
                <a16:creationId xmlns:a16="http://schemas.microsoft.com/office/drawing/2014/main" id="{DDD6836F-44E6-3A15-3709-AE48F4D23B5D}"/>
              </a:ext>
            </a:extLst>
          </p:cNvPr>
          <p:cNvSpPr txBox="1"/>
          <p:nvPr/>
        </p:nvSpPr>
        <p:spPr>
          <a:xfrm>
            <a:off x="224800" y="3017516"/>
            <a:ext cx="2559932" cy="492443"/>
          </a:xfrm>
          <a:prstGeom prst="rect">
            <a:avLst/>
          </a:prstGeom>
          <a:noFill/>
        </p:spPr>
        <p:txBody>
          <a:bodyPr wrap="square" rtlCol="0">
            <a:spAutoFit/>
          </a:bodyPr>
          <a:lstStyle/>
          <a:p>
            <a:pPr algn="ctr"/>
            <a:r>
              <a:rPr lang="zh-CN" altLang="en-US" sz="2600" b="1" spc="-150" dirty="0">
                <a:solidFill>
                  <a:srgbClr val="314371"/>
                </a:solidFill>
                <a:cs typeface="+mn-ea"/>
                <a:sym typeface="+mn-lt"/>
              </a:rPr>
              <a:t>解决的问题</a:t>
            </a:r>
          </a:p>
        </p:txBody>
      </p:sp>
      <p:sp>
        <p:nvSpPr>
          <p:cNvPr id="25" name="文本框 24">
            <a:extLst>
              <a:ext uri="{FF2B5EF4-FFF2-40B4-BE49-F238E27FC236}">
                <a16:creationId xmlns:a16="http://schemas.microsoft.com/office/drawing/2014/main" id="{5611F3B3-77FD-42D3-7855-B1E07B72644F}"/>
              </a:ext>
            </a:extLst>
          </p:cNvPr>
          <p:cNvSpPr txBox="1"/>
          <p:nvPr/>
        </p:nvSpPr>
        <p:spPr>
          <a:xfrm>
            <a:off x="385127" y="3509959"/>
            <a:ext cx="2425512" cy="1998368"/>
          </a:xfrm>
          <a:prstGeom prst="rect">
            <a:avLst/>
          </a:prstGeom>
          <a:noFill/>
        </p:spPr>
        <p:txBody>
          <a:bodyPr wrap="square" rtlCol="0">
            <a:spAutoFit/>
          </a:bodyPr>
          <a:lstStyle/>
          <a:p>
            <a:pPr algn="ctr">
              <a:lnSpc>
                <a:spcPct val="150000"/>
              </a:lnSpc>
            </a:pPr>
            <a:r>
              <a:rPr lang="zh-CN" altLang="en-US" sz="1200" spc="40" dirty="0">
                <a:solidFill>
                  <a:srgbClr val="314371"/>
                </a:solidFill>
                <a:cs typeface="+mn-ea"/>
                <a:sym typeface="+mn-lt"/>
              </a:rPr>
              <a:t>本论文解决了时空图建模中的训练困难问题。为了解决这个问题，本论文提出了一种基于课程学习的训练策略，称为</a:t>
            </a:r>
            <a:r>
              <a:rPr lang="en-US" altLang="zh-CN" sz="1200" spc="40" dirty="0">
                <a:solidFill>
                  <a:srgbClr val="314371"/>
                </a:solidFill>
                <a:cs typeface="+mn-ea"/>
                <a:sym typeface="+mn-lt"/>
              </a:rPr>
              <a:t>STC Dropout</a:t>
            </a:r>
            <a:r>
              <a:rPr lang="zh-CN" altLang="en-US" sz="1200" spc="40" dirty="0">
                <a:solidFill>
                  <a:srgbClr val="314371"/>
                </a:solidFill>
                <a:cs typeface="+mn-ea"/>
                <a:sym typeface="+mn-lt"/>
              </a:rPr>
              <a:t>。该策略通过按照节点之间的空间关系的难易程度进行排序，将训练样本从易到难地呈现给模型。</a:t>
            </a:r>
          </a:p>
        </p:txBody>
      </p:sp>
      <p:sp>
        <p:nvSpPr>
          <p:cNvPr id="26" name="文本框 25">
            <a:extLst>
              <a:ext uri="{FF2B5EF4-FFF2-40B4-BE49-F238E27FC236}">
                <a16:creationId xmlns:a16="http://schemas.microsoft.com/office/drawing/2014/main" id="{11838C89-9763-4731-E2E0-3109E42D168A}"/>
              </a:ext>
            </a:extLst>
          </p:cNvPr>
          <p:cNvSpPr txBox="1"/>
          <p:nvPr/>
        </p:nvSpPr>
        <p:spPr>
          <a:xfrm>
            <a:off x="8307257" y="1080153"/>
            <a:ext cx="2559932" cy="492443"/>
          </a:xfrm>
          <a:prstGeom prst="rect">
            <a:avLst/>
          </a:prstGeom>
          <a:noFill/>
        </p:spPr>
        <p:txBody>
          <a:bodyPr wrap="square" rtlCol="0">
            <a:spAutoFit/>
          </a:bodyPr>
          <a:lstStyle/>
          <a:p>
            <a:pPr algn="ctr"/>
            <a:r>
              <a:rPr lang="zh-CN" altLang="en-US" sz="2600" b="1" spc="-150" dirty="0">
                <a:solidFill>
                  <a:srgbClr val="314371"/>
                </a:solidFill>
                <a:cs typeface="+mn-ea"/>
                <a:sym typeface="+mn-lt"/>
              </a:rPr>
              <a:t>后续研究方向</a:t>
            </a:r>
          </a:p>
        </p:txBody>
      </p:sp>
      <p:sp>
        <p:nvSpPr>
          <p:cNvPr id="27" name="文本框 26">
            <a:extLst>
              <a:ext uri="{FF2B5EF4-FFF2-40B4-BE49-F238E27FC236}">
                <a16:creationId xmlns:a16="http://schemas.microsoft.com/office/drawing/2014/main" id="{1FB43025-536C-15F9-E4AF-EF3ABFE7594A}"/>
              </a:ext>
            </a:extLst>
          </p:cNvPr>
          <p:cNvSpPr txBox="1"/>
          <p:nvPr/>
        </p:nvSpPr>
        <p:spPr>
          <a:xfrm>
            <a:off x="7894320" y="1556118"/>
            <a:ext cx="3545840" cy="1167371"/>
          </a:xfrm>
          <a:prstGeom prst="rect">
            <a:avLst/>
          </a:prstGeom>
          <a:noFill/>
        </p:spPr>
        <p:txBody>
          <a:bodyPr wrap="square" rtlCol="0">
            <a:spAutoFit/>
          </a:bodyPr>
          <a:lstStyle/>
          <a:p>
            <a:pPr algn="ctr">
              <a:lnSpc>
                <a:spcPct val="150000"/>
              </a:lnSpc>
            </a:pPr>
            <a:r>
              <a:rPr lang="zh-CN" altLang="en-US" sz="1200" spc="40" dirty="0">
                <a:solidFill>
                  <a:srgbClr val="314371"/>
                </a:solidFill>
                <a:cs typeface="+mn-ea"/>
                <a:sym typeface="+mn-lt"/>
              </a:rPr>
              <a:t>可以将</a:t>
            </a:r>
            <a:r>
              <a:rPr lang="en-US" altLang="zh-CN" sz="1200" spc="40" dirty="0">
                <a:solidFill>
                  <a:srgbClr val="314371"/>
                </a:solidFill>
                <a:cs typeface="+mn-ea"/>
                <a:sym typeface="+mn-lt"/>
              </a:rPr>
              <a:t>STC Dropout</a:t>
            </a:r>
            <a:r>
              <a:rPr lang="zh-CN" altLang="en-US" sz="1200" spc="40" dirty="0">
                <a:solidFill>
                  <a:srgbClr val="314371"/>
                </a:solidFill>
                <a:cs typeface="+mn-ea"/>
                <a:sym typeface="+mn-lt"/>
              </a:rPr>
              <a:t>应用于其他领域的时空图建模任务。除了交通速度预测，还可以探索其他应用领域，如人流预测、疾病传播模型等。验证</a:t>
            </a:r>
            <a:r>
              <a:rPr lang="en-US" altLang="zh-CN" sz="1200" spc="40" dirty="0">
                <a:solidFill>
                  <a:srgbClr val="314371"/>
                </a:solidFill>
                <a:cs typeface="+mn-ea"/>
                <a:sym typeface="+mn-lt"/>
              </a:rPr>
              <a:t>ST-Curriculum Dropout</a:t>
            </a:r>
            <a:r>
              <a:rPr lang="zh-CN" altLang="en-US" sz="1200" spc="40" dirty="0">
                <a:solidFill>
                  <a:srgbClr val="314371"/>
                </a:solidFill>
                <a:cs typeface="+mn-ea"/>
                <a:sym typeface="+mn-lt"/>
              </a:rPr>
              <a:t>策略的通用性和有效性。</a:t>
            </a:r>
          </a:p>
        </p:txBody>
      </p:sp>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CC2C1BE-4FD6-93DC-B483-851F539AE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6" y="1"/>
            <a:ext cx="12191999" cy="6858000"/>
          </a:xfrm>
          <a:prstGeom prst="rect">
            <a:avLst/>
          </a:prstGeom>
        </p:spPr>
      </p:pic>
      <p:sp>
        <p:nvSpPr>
          <p:cNvPr id="6" name="矩形 5"/>
          <p:cNvSpPr/>
          <p:nvPr/>
        </p:nvSpPr>
        <p:spPr>
          <a:xfrm>
            <a:off x="-27938" y="0"/>
            <a:ext cx="12192000" cy="6858000"/>
          </a:xfrm>
          <a:prstGeom prst="rect">
            <a:avLst/>
          </a:prstGeom>
          <a:gradFill flip="none" rotWithShape="1">
            <a:gsLst>
              <a:gs pos="5000">
                <a:srgbClr val="314371"/>
              </a:gs>
              <a:gs pos="40000">
                <a:srgbClr val="314371">
                  <a:alpha val="88000"/>
                </a:srgbClr>
              </a:gs>
              <a:gs pos="66000">
                <a:srgbClr val="314371">
                  <a:alpha val="70000"/>
                </a:srgbClr>
              </a:gs>
              <a:gs pos="100000">
                <a:srgbClr val="314371">
                  <a:alpha val="6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371960" y="3115160"/>
            <a:ext cx="8228343" cy="1107996"/>
          </a:xfrm>
          <a:prstGeom prst="rect">
            <a:avLst/>
          </a:prstGeom>
          <a:noFill/>
        </p:spPr>
        <p:txBody>
          <a:bodyPr wrap="square" rtlCol="0">
            <a:spAutoFit/>
          </a:bodyPr>
          <a:lstStyle/>
          <a:p>
            <a:r>
              <a:rPr lang="zh-CN" altLang="en-US" sz="6400" spc="-150" dirty="0">
                <a:solidFill>
                  <a:schemeClr val="bg1"/>
                </a:solidFill>
                <a:cs typeface="+mn-ea"/>
                <a:sym typeface="+mn-lt"/>
              </a:rPr>
              <a:t>感谢批评指正</a:t>
            </a:r>
          </a:p>
        </p:txBody>
      </p:sp>
      <p:sp>
        <p:nvSpPr>
          <p:cNvPr id="10" name="文本框 9"/>
          <p:cNvSpPr txBox="1"/>
          <p:nvPr/>
        </p:nvSpPr>
        <p:spPr>
          <a:xfrm>
            <a:off x="415303" y="4110288"/>
            <a:ext cx="5933878" cy="338554"/>
          </a:xfrm>
          <a:prstGeom prst="rect">
            <a:avLst/>
          </a:prstGeom>
          <a:noFill/>
        </p:spPr>
        <p:txBody>
          <a:bodyPr wrap="square" rtlCol="0">
            <a:spAutoFit/>
          </a:bodyPr>
          <a:lstStyle/>
          <a:p>
            <a:pPr algn="dist"/>
            <a:r>
              <a:rPr lang="en-US" altLang="zh-CN" sz="1600" dirty="0">
                <a:solidFill>
                  <a:schemeClr val="bg1"/>
                </a:solidFill>
                <a:cs typeface="+mn-ea"/>
                <a:sym typeface="+mn-lt"/>
              </a:rPr>
              <a:t>THANK YOU FOR YOUR CRITICISM AND CORRECTION</a:t>
            </a:r>
            <a:endParaRPr lang="zh-CN" altLang="en-US" sz="1600" dirty="0">
              <a:solidFill>
                <a:schemeClr val="bg1"/>
              </a:solidFill>
              <a:cs typeface="+mn-ea"/>
              <a:sym typeface="+mn-lt"/>
            </a:endParaRPr>
          </a:p>
        </p:txBody>
      </p:sp>
      <p:sp>
        <p:nvSpPr>
          <p:cNvPr id="11" name="矩形 10"/>
          <p:cNvSpPr/>
          <p:nvPr/>
        </p:nvSpPr>
        <p:spPr>
          <a:xfrm>
            <a:off x="515938" y="4590303"/>
            <a:ext cx="396000"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6"/>
          <p:cNvSpPr>
            <a:spLocks noEditPoints="1"/>
          </p:cNvSpPr>
          <p:nvPr/>
        </p:nvSpPr>
        <p:spPr bwMode="auto">
          <a:xfrm>
            <a:off x="51593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cxnSp>
        <p:nvCxnSpPr>
          <p:cNvPr id="39" name="直接连接符 38"/>
          <p:cNvCxnSpPr/>
          <p:nvPr/>
        </p:nvCxnSpPr>
        <p:spPr>
          <a:xfrm>
            <a:off x="11715750" y="1706389"/>
            <a:ext cx="0" cy="3257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535AB1-32C0-0CB6-D4C7-6B61DF7C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0" y="0"/>
            <a:ext cx="12192000" cy="6858000"/>
          </a:xfrm>
          <a:prstGeom prst="rect">
            <a:avLst/>
          </a:prstGeom>
          <a:gradFill flip="none" rotWithShape="1">
            <a:gsLst>
              <a:gs pos="5000">
                <a:srgbClr val="314371"/>
              </a:gs>
              <a:gs pos="40000">
                <a:srgbClr val="314371">
                  <a:alpha val="88000"/>
                </a:srgbClr>
              </a:gs>
              <a:gs pos="66000">
                <a:srgbClr val="314371">
                  <a:alpha val="70000"/>
                </a:srgbClr>
              </a:gs>
              <a:gs pos="100000">
                <a:srgbClr val="314371">
                  <a:alpha val="6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280520" y="3429000"/>
            <a:ext cx="6571281" cy="1107996"/>
          </a:xfrm>
          <a:prstGeom prst="rect">
            <a:avLst/>
          </a:prstGeom>
          <a:noFill/>
        </p:spPr>
        <p:txBody>
          <a:bodyPr wrap="square" rtlCol="0">
            <a:spAutoFit/>
          </a:bodyPr>
          <a:lstStyle/>
          <a:p>
            <a:r>
              <a:rPr lang="en-US" altLang="zh-CN" sz="6600" dirty="0">
                <a:solidFill>
                  <a:schemeClr val="bg1"/>
                </a:solidFill>
                <a:cs typeface="+mn-ea"/>
                <a:sym typeface="+mn-lt"/>
              </a:rPr>
              <a:t>01\</a:t>
            </a:r>
            <a:r>
              <a:rPr lang="zh-CN" altLang="en-US" sz="6600" dirty="0">
                <a:solidFill>
                  <a:schemeClr val="bg1"/>
                </a:solidFill>
                <a:cs typeface="+mn-ea"/>
                <a:sym typeface="+mn-lt"/>
              </a:rPr>
              <a:t>研究背景</a:t>
            </a:r>
          </a:p>
        </p:txBody>
      </p:sp>
      <p:sp>
        <p:nvSpPr>
          <p:cNvPr id="11" name="矩形 10"/>
          <p:cNvSpPr/>
          <p:nvPr/>
        </p:nvSpPr>
        <p:spPr>
          <a:xfrm>
            <a:off x="515938" y="4692741"/>
            <a:ext cx="396000"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6"/>
          <p:cNvSpPr>
            <a:spLocks noEditPoints="1"/>
          </p:cNvSpPr>
          <p:nvPr/>
        </p:nvSpPr>
        <p:spPr bwMode="auto">
          <a:xfrm>
            <a:off x="51593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cxnSp>
        <p:nvCxnSpPr>
          <p:cNvPr id="39" name="直接连接符 38"/>
          <p:cNvCxnSpPr/>
          <p:nvPr/>
        </p:nvCxnSpPr>
        <p:spPr>
          <a:xfrm>
            <a:off x="11715750" y="1706389"/>
            <a:ext cx="0" cy="3257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4" y="442696"/>
            <a:ext cx="165600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0"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研究背景</a:t>
            </a:r>
          </a:p>
        </p:txBody>
      </p:sp>
      <p:sp>
        <p:nvSpPr>
          <p:cNvPr id="3" name="文本框 2"/>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4" name="文本框 3"/>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5" name="文本框 4"/>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grpSp>
        <p:nvGrpSpPr>
          <p:cNvPr id="7" name="组合 6"/>
          <p:cNvGrpSpPr/>
          <p:nvPr/>
        </p:nvGrpSpPr>
        <p:grpSpPr>
          <a:xfrm>
            <a:off x="-1720" y="1723567"/>
            <a:ext cx="5123304" cy="2348247"/>
            <a:chOff x="7243948" y="1439982"/>
            <a:chExt cx="5422962" cy="2348248"/>
          </a:xfrm>
        </p:grpSpPr>
        <p:sp>
          <p:nvSpPr>
            <p:cNvPr id="14" name="矩形 13"/>
            <p:cNvSpPr/>
            <p:nvPr/>
          </p:nvSpPr>
          <p:spPr>
            <a:xfrm>
              <a:off x="7243948" y="1439982"/>
              <a:ext cx="4948052" cy="2348248"/>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481452" y="1816199"/>
              <a:ext cx="2559932" cy="492443"/>
            </a:xfrm>
            <a:prstGeom prst="rect">
              <a:avLst/>
            </a:prstGeom>
            <a:noFill/>
          </p:spPr>
          <p:txBody>
            <a:bodyPr wrap="square" rtlCol="0">
              <a:spAutoFit/>
            </a:bodyPr>
            <a:lstStyle/>
            <a:p>
              <a:r>
                <a:rPr lang="zh-CN" altLang="en-US" sz="2600" b="1" spc="-150" dirty="0">
                  <a:solidFill>
                    <a:schemeClr val="bg1"/>
                  </a:solidFill>
                  <a:cs typeface="+mn-ea"/>
                  <a:sym typeface="+mn-lt"/>
                </a:rPr>
                <a:t>时空图建模</a:t>
              </a:r>
            </a:p>
          </p:txBody>
        </p:sp>
        <p:sp>
          <p:nvSpPr>
            <p:cNvPr id="19" name="文本框 18"/>
            <p:cNvSpPr txBox="1"/>
            <p:nvPr/>
          </p:nvSpPr>
          <p:spPr>
            <a:xfrm>
              <a:off x="7481451" y="2348681"/>
              <a:ext cx="5185459" cy="541196"/>
            </a:xfrm>
            <a:prstGeom prst="rect">
              <a:avLst/>
            </a:prstGeom>
            <a:noFill/>
          </p:spPr>
          <p:txBody>
            <a:bodyPr wrap="square" rtlCol="0">
              <a:spAutoFit/>
            </a:bodyPr>
            <a:lstStyle/>
            <a:p>
              <a:pPr>
                <a:lnSpc>
                  <a:spcPct val="150000"/>
                </a:lnSpc>
              </a:pPr>
              <a:r>
                <a:rPr lang="en-US" altLang="zh-CN" sz="1600" spc="40" dirty="0">
                  <a:solidFill>
                    <a:schemeClr val="bg1"/>
                  </a:solidFill>
                  <a:cs typeface="+mn-ea"/>
                  <a:sym typeface="+mn-lt"/>
                </a:rPr>
                <a:t>Spatial-temporal (ST) graph modeling</a:t>
              </a:r>
            </a:p>
          </p:txBody>
        </p:sp>
      </p:grpSp>
      <p:sp>
        <p:nvSpPr>
          <p:cNvPr id="16" name="矩形 15"/>
          <p:cNvSpPr/>
          <p:nvPr/>
        </p:nvSpPr>
        <p:spPr>
          <a:xfrm>
            <a:off x="7234277" y="1720970"/>
            <a:ext cx="4957723" cy="2348248"/>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a:extLst>
              <a:ext uri="{FF2B5EF4-FFF2-40B4-BE49-F238E27FC236}">
                <a16:creationId xmlns:a16="http://schemas.microsoft.com/office/drawing/2014/main" id="{2364C6BB-CDBC-B4A5-BC5A-28F0D144E23A}"/>
              </a:ext>
            </a:extLst>
          </p:cNvPr>
          <p:cNvSpPr txBox="1"/>
          <p:nvPr/>
        </p:nvSpPr>
        <p:spPr>
          <a:xfrm>
            <a:off x="330856" y="4291450"/>
            <a:ext cx="4009484" cy="1661609"/>
          </a:xfrm>
          <a:prstGeom prst="rect">
            <a:avLst/>
          </a:prstGeom>
          <a:noFill/>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600" b="0" i="0" dirty="0">
                <a:solidFill>
                  <a:srgbClr val="374151"/>
                </a:solidFill>
                <a:effectLst/>
                <a:latin typeface="Sohne"/>
              </a:rPr>
              <a:t>一种重要的深度学习任务，用于预测交通速度、出租车需求等空间</a:t>
            </a:r>
            <a:r>
              <a:rPr lang="en-US" altLang="zh-CN" sz="1600" b="0" i="0" dirty="0">
                <a:solidFill>
                  <a:srgbClr val="374151"/>
                </a:solidFill>
                <a:effectLst/>
                <a:latin typeface="Sohne"/>
              </a:rPr>
              <a:t>-</a:t>
            </a:r>
            <a:r>
              <a:rPr lang="zh-CN" altLang="en-US" sz="1600" b="0" i="0" dirty="0">
                <a:solidFill>
                  <a:srgbClr val="374151"/>
                </a:solidFill>
                <a:effectLst/>
                <a:latin typeface="Sohne"/>
              </a:rPr>
              <a:t>时间数据的未来状态。图卷积网络（</a:t>
            </a:r>
            <a:r>
              <a:rPr lang="en-US" altLang="zh-CN" sz="1600" b="0" i="0" dirty="0">
                <a:solidFill>
                  <a:srgbClr val="374151"/>
                </a:solidFill>
                <a:effectLst/>
                <a:latin typeface="Sohne"/>
              </a:rPr>
              <a:t>GCN</a:t>
            </a:r>
            <a:r>
              <a:rPr lang="zh-CN" altLang="en-US" sz="1600" b="0" i="0" dirty="0">
                <a:solidFill>
                  <a:srgbClr val="374151"/>
                </a:solidFill>
                <a:effectLst/>
                <a:latin typeface="Sohne"/>
              </a:rPr>
              <a:t>）被广泛应用于空间</a:t>
            </a:r>
            <a:r>
              <a:rPr lang="en-US" altLang="zh-CN" sz="1600" b="0" i="0" dirty="0">
                <a:solidFill>
                  <a:srgbClr val="374151"/>
                </a:solidFill>
                <a:effectLst/>
                <a:latin typeface="Sohne"/>
              </a:rPr>
              <a:t>-</a:t>
            </a:r>
            <a:r>
              <a:rPr lang="zh-CN" altLang="en-US" sz="1600" b="0" i="0" dirty="0">
                <a:solidFill>
                  <a:srgbClr val="374151"/>
                </a:solidFill>
                <a:effectLst/>
                <a:latin typeface="Sohne"/>
              </a:rPr>
              <a:t>时间图建模任务中，</a:t>
            </a:r>
            <a:r>
              <a:rPr kumimoji="0" lang="zh-CN" altLang="en-US" sz="1600" b="0" i="0" u="none" strike="noStrike" kern="1200" cap="none" spc="0" normalizeH="0" baseline="0" noProof="0" dirty="0">
                <a:ln>
                  <a:noFill/>
                </a:ln>
                <a:solidFill>
                  <a:srgbClr val="004EA2"/>
                </a:solidFill>
                <a:effectLst/>
                <a:uLnTx/>
                <a:uFillTx/>
                <a:latin typeface="OPPOSans M" panose="00020600040101010101" pitchFamily="18" charset="-122"/>
                <a:ea typeface="OPPOSans M" panose="00020600040101010101" pitchFamily="18" charset="-122"/>
                <a:cs typeface="OPPOSans M" panose="00020600040101010101" pitchFamily="18" charset="-122"/>
              </a:rPr>
              <a:t>用于捕捉节点之间的空间和时间依赖关系。</a:t>
            </a:r>
          </a:p>
        </p:txBody>
      </p:sp>
      <p:sp>
        <p:nvSpPr>
          <p:cNvPr id="10" name="文本框 9">
            <a:extLst>
              <a:ext uri="{FF2B5EF4-FFF2-40B4-BE49-F238E27FC236}">
                <a16:creationId xmlns:a16="http://schemas.microsoft.com/office/drawing/2014/main" id="{C1E30A9D-CFCE-F1E8-0295-250C2F6BCA10}"/>
              </a:ext>
            </a:extLst>
          </p:cNvPr>
          <p:cNvSpPr txBox="1"/>
          <p:nvPr/>
        </p:nvSpPr>
        <p:spPr>
          <a:xfrm>
            <a:off x="7462969" y="2110148"/>
            <a:ext cx="2418477" cy="492443"/>
          </a:xfrm>
          <a:prstGeom prst="rect">
            <a:avLst/>
          </a:prstGeom>
          <a:noFill/>
        </p:spPr>
        <p:txBody>
          <a:bodyPr wrap="square" rtlCol="0">
            <a:spAutoFit/>
          </a:bodyPr>
          <a:lstStyle/>
          <a:p>
            <a:r>
              <a:rPr lang="zh-CN" altLang="en-US" sz="2600" b="1" spc="-150" dirty="0">
                <a:solidFill>
                  <a:schemeClr val="bg1"/>
                </a:solidFill>
                <a:cs typeface="+mn-ea"/>
                <a:sym typeface="+mn-lt"/>
              </a:rPr>
              <a:t>课程学习</a:t>
            </a:r>
          </a:p>
        </p:txBody>
      </p:sp>
      <p:sp>
        <p:nvSpPr>
          <p:cNvPr id="11" name="文本框 10">
            <a:extLst>
              <a:ext uri="{FF2B5EF4-FFF2-40B4-BE49-F238E27FC236}">
                <a16:creationId xmlns:a16="http://schemas.microsoft.com/office/drawing/2014/main" id="{C20B9C43-C87A-B7FE-4E8F-1592E3D1DB50}"/>
              </a:ext>
            </a:extLst>
          </p:cNvPr>
          <p:cNvSpPr txBox="1"/>
          <p:nvPr/>
        </p:nvSpPr>
        <p:spPr>
          <a:xfrm>
            <a:off x="7462969" y="2602591"/>
            <a:ext cx="4898925" cy="416011"/>
          </a:xfrm>
          <a:prstGeom prst="rect">
            <a:avLst/>
          </a:prstGeom>
          <a:noFill/>
        </p:spPr>
        <p:txBody>
          <a:bodyPr wrap="square" rtlCol="0">
            <a:spAutoFit/>
          </a:bodyPr>
          <a:lstStyle/>
          <a:p>
            <a:pPr>
              <a:lnSpc>
                <a:spcPct val="150000"/>
              </a:lnSpc>
            </a:pPr>
            <a:r>
              <a:rPr lang="en-US" altLang="zh-CN" sz="1600" spc="40" dirty="0">
                <a:solidFill>
                  <a:schemeClr val="bg1"/>
                </a:solidFill>
                <a:cs typeface="+mn-ea"/>
                <a:sym typeface="+mn-lt"/>
              </a:rPr>
              <a:t>Curriculum Learning (Bengio et al. 2009) </a:t>
            </a:r>
          </a:p>
        </p:txBody>
      </p:sp>
      <p:sp>
        <p:nvSpPr>
          <p:cNvPr id="21" name="文本框 20">
            <a:extLst>
              <a:ext uri="{FF2B5EF4-FFF2-40B4-BE49-F238E27FC236}">
                <a16:creationId xmlns:a16="http://schemas.microsoft.com/office/drawing/2014/main" id="{E107A1A7-5B35-AD9B-47F0-5B1E146601A2}"/>
              </a:ext>
            </a:extLst>
          </p:cNvPr>
          <p:cNvSpPr txBox="1"/>
          <p:nvPr/>
        </p:nvSpPr>
        <p:spPr>
          <a:xfrm>
            <a:off x="7532914" y="4291450"/>
            <a:ext cx="4009484" cy="2301784"/>
          </a:xfrm>
          <a:prstGeom prst="rect">
            <a:avLst/>
          </a:prstGeom>
          <a:noFill/>
        </p:spPr>
        <p:txBody>
          <a:bodyPr wrap="square">
            <a:spAutoFit/>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600" b="0" i="0" dirty="0">
                <a:solidFill>
                  <a:srgbClr val="374151"/>
                </a:solidFill>
                <a:effectLst/>
                <a:latin typeface="Sohne"/>
              </a:rPr>
              <a:t>一种训练策略，通过按照一定的顺序将训练样本从易到难地呈现给模型，以提高训练效果。</a:t>
            </a:r>
            <a:endParaRPr lang="en-US" altLang="zh-CN" sz="1600" b="0" i="0" dirty="0">
              <a:solidFill>
                <a:srgbClr val="374151"/>
              </a:solidFill>
              <a:effectLst/>
              <a:latin typeface="Sohne"/>
            </a:endParaRPr>
          </a:p>
          <a:p>
            <a:pPr marL="0" marR="0" lvl="0" indent="0" algn="just" defTabSz="914400" rtl="0" eaLnBrk="1" fontAlgn="auto" latinLnBrk="0" hangingPunct="1">
              <a:lnSpc>
                <a:spcPct val="130000"/>
              </a:lnSpc>
              <a:spcBef>
                <a:spcPts val="0"/>
              </a:spcBef>
              <a:spcAft>
                <a:spcPts val="0"/>
              </a:spcAft>
              <a:buClrTx/>
              <a:buSzTx/>
              <a:buFontTx/>
              <a:buNone/>
              <a:tabLst/>
              <a:defRPr/>
            </a:pPr>
            <a:r>
              <a:rPr lang="zh-CN" altLang="en-US" sz="1600" b="0" i="0" dirty="0">
                <a:solidFill>
                  <a:srgbClr val="374151"/>
                </a:solidFill>
                <a:effectLst/>
                <a:latin typeface="Sohne"/>
              </a:rPr>
              <a:t>让模型先从简单的样本开始学习，逐渐增加难度，以避免模型在训练初期受到噪声和困难样本的干扰。课程学习已经在图像分类、文本分类等领域取得了成功应用。</a:t>
            </a:r>
            <a:endParaRPr kumimoji="0" lang="zh-CN" altLang="en-US" sz="1600" b="0" i="0" u="none" strike="noStrike" kern="1200" cap="none" spc="0" normalizeH="0" baseline="0" noProof="0" dirty="0">
              <a:ln>
                <a:noFill/>
              </a:ln>
              <a:solidFill>
                <a:srgbClr val="004EA2"/>
              </a:solidFill>
              <a:effectLst/>
              <a:uLnTx/>
              <a:uFillTx/>
              <a:latin typeface="OPPOSans M" panose="00020600040101010101" pitchFamily="18" charset="-122"/>
              <a:ea typeface="OPPOSans M" panose="00020600040101010101" pitchFamily="18" charset="-122"/>
              <a:cs typeface="OPPOSans M" panose="00020600040101010101" pitchFamily="18" charset="-122"/>
            </a:endParaRPr>
          </a:p>
        </p:txBody>
      </p:sp>
      <p:sp>
        <p:nvSpPr>
          <p:cNvPr id="27" name="文本框 26">
            <a:extLst>
              <a:ext uri="{FF2B5EF4-FFF2-40B4-BE49-F238E27FC236}">
                <a16:creationId xmlns:a16="http://schemas.microsoft.com/office/drawing/2014/main" id="{A0E53701-8277-7298-A028-756D62958EC7}"/>
              </a:ext>
            </a:extLst>
          </p:cNvPr>
          <p:cNvSpPr txBox="1"/>
          <p:nvPr/>
        </p:nvSpPr>
        <p:spPr>
          <a:xfrm>
            <a:off x="330856" y="970599"/>
            <a:ext cx="2559932" cy="461665"/>
          </a:xfrm>
          <a:prstGeom prst="rect">
            <a:avLst/>
          </a:prstGeom>
          <a:noFill/>
        </p:spPr>
        <p:txBody>
          <a:bodyPr wrap="square" rtlCol="0">
            <a:spAutoFit/>
          </a:bodyPr>
          <a:lstStyle/>
          <a:p>
            <a:r>
              <a:rPr lang="zh-CN" altLang="en-US" sz="2400" b="1" spc="-150" dirty="0">
                <a:solidFill>
                  <a:srgbClr val="314371"/>
                </a:solidFill>
                <a:cs typeface="+mn-ea"/>
                <a:sym typeface="+mn-lt"/>
              </a:rPr>
              <a:t>领域内研究现状</a:t>
            </a:r>
          </a:p>
        </p:txBody>
      </p:sp>
    </p:spTree>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4" y="442696"/>
            <a:ext cx="165600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16" name="矩形 15"/>
          <p:cNvSpPr/>
          <p:nvPr/>
        </p:nvSpPr>
        <p:spPr>
          <a:xfrm>
            <a:off x="0" y="1346989"/>
            <a:ext cx="6754560" cy="4394355"/>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1ECAA47C-A79D-F714-C70D-DD3893AFF04A}"/>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研究背景</a:t>
            </a:r>
          </a:p>
        </p:txBody>
      </p:sp>
      <p:sp>
        <p:nvSpPr>
          <p:cNvPr id="15" name="文本框 14">
            <a:extLst>
              <a:ext uri="{FF2B5EF4-FFF2-40B4-BE49-F238E27FC236}">
                <a16:creationId xmlns:a16="http://schemas.microsoft.com/office/drawing/2014/main" id="{51BFE91B-BD78-1DD4-21B4-402FC735DE08}"/>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19" name="文本框 18">
            <a:extLst>
              <a:ext uri="{FF2B5EF4-FFF2-40B4-BE49-F238E27FC236}">
                <a16:creationId xmlns:a16="http://schemas.microsoft.com/office/drawing/2014/main" id="{9156FAC5-11B9-EF76-B35C-5DF201B41073}"/>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CE719E46-029D-5D36-28E5-68C0D74F9D95}"/>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pic>
        <p:nvPicPr>
          <p:cNvPr id="2" name="图片 1">
            <a:extLst>
              <a:ext uri="{FF2B5EF4-FFF2-40B4-BE49-F238E27FC236}">
                <a16:creationId xmlns:a16="http://schemas.microsoft.com/office/drawing/2014/main" id="{8F0D1C50-66F0-8A24-4B98-C0311CBF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4560" y="1339485"/>
            <a:ext cx="5412993" cy="4394355"/>
          </a:xfrm>
          <a:prstGeom prst="rect">
            <a:avLst/>
          </a:prstGeom>
        </p:spPr>
      </p:pic>
      <p:sp>
        <p:nvSpPr>
          <p:cNvPr id="9" name="文本框 8">
            <a:extLst>
              <a:ext uri="{FF2B5EF4-FFF2-40B4-BE49-F238E27FC236}">
                <a16:creationId xmlns:a16="http://schemas.microsoft.com/office/drawing/2014/main" id="{B465CFB2-3DF6-7C90-4836-DE7F6E6B44B2}"/>
              </a:ext>
            </a:extLst>
          </p:cNvPr>
          <p:cNvSpPr txBox="1"/>
          <p:nvPr/>
        </p:nvSpPr>
        <p:spPr>
          <a:xfrm>
            <a:off x="329930" y="2506939"/>
            <a:ext cx="4166525" cy="646331"/>
          </a:xfrm>
          <a:prstGeom prst="rect">
            <a:avLst/>
          </a:prstGeom>
          <a:noFill/>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chemeClr val="bg1"/>
                </a:solidFill>
                <a:effectLst/>
                <a:uLnTx/>
                <a:uFillTx/>
                <a:latin typeface="HelveticaExt-Normal"/>
                <a:ea typeface="OPPOSans M"/>
                <a:cs typeface="+mn-cs"/>
              </a:rPr>
              <a:t>某些节点速度模式与大多数节点不同</a:t>
            </a:r>
            <a:endParaRPr kumimoji="0" lang="en-US" altLang="zh-CN" sz="1800" b="0" i="0" u="none" strike="noStrike" kern="1200" cap="none" spc="0" normalizeH="0" baseline="0" noProof="0" dirty="0">
              <a:ln>
                <a:noFill/>
              </a:ln>
              <a:solidFill>
                <a:schemeClr val="bg1"/>
              </a:solidFill>
              <a:effectLst/>
              <a:uLnTx/>
              <a:uFillTx/>
              <a:latin typeface="HelveticaExt-Normal"/>
              <a:ea typeface="OPPOSans M"/>
              <a:cs typeface="+mn-cs"/>
            </a:endParaRPr>
          </a:p>
          <a:p>
            <a:pPr marR="0" lvl="0" algn="l" defTabSz="914400" rtl="0" eaLnBrk="1" fontAlgn="auto" latinLnBrk="0" hangingPunct="1">
              <a:lnSpc>
                <a:spcPct val="100000"/>
              </a:lnSpc>
              <a:spcBef>
                <a:spcPts val="0"/>
              </a:spcBef>
              <a:spcAft>
                <a:spcPts val="0"/>
              </a:spcAft>
              <a:buClrTx/>
              <a:buSzTx/>
              <a:tabLst/>
              <a:defRPr/>
            </a:pPr>
            <a:r>
              <a:rPr lang="en-US" altLang="zh-CN" dirty="0">
                <a:solidFill>
                  <a:schemeClr val="bg1"/>
                </a:solidFill>
                <a:latin typeface="HelveticaExt-Normal"/>
                <a:ea typeface="OPPOSans M"/>
              </a:rPr>
              <a:t>    </a:t>
            </a:r>
            <a:r>
              <a:rPr kumimoji="0" lang="zh-CN" altLang="en-US" sz="1800" b="0" i="0" u="none" strike="noStrike" kern="1200" cap="none" spc="0" normalizeH="0" baseline="0" noProof="0" dirty="0">
                <a:ln>
                  <a:noFill/>
                </a:ln>
                <a:solidFill>
                  <a:schemeClr val="bg1"/>
                </a:solidFill>
                <a:effectLst/>
                <a:uLnTx/>
                <a:uFillTx/>
                <a:latin typeface="HelveticaExt-Normal"/>
                <a:ea typeface="OPPOSans M"/>
                <a:cs typeface="+mn-cs"/>
              </a:rPr>
              <a:t>具有无序、不可预测的特性</a:t>
            </a:r>
          </a:p>
        </p:txBody>
      </p:sp>
      <p:sp>
        <p:nvSpPr>
          <p:cNvPr id="10" name="文本框 9">
            <a:extLst>
              <a:ext uri="{FF2B5EF4-FFF2-40B4-BE49-F238E27FC236}">
                <a16:creationId xmlns:a16="http://schemas.microsoft.com/office/drawing/2014/main" id="{1C2CDD3C-3721-92C6-5DA8-C6D3105DC49D}"/>
              </a:ext>
            </a:extLst>
          </p:cNvPr>
          <p:cNvSpPr txBox="1"/>
          <p:nvPr/>
        </p:nvSpPr>
        <p:spPr>
          <a:xfrm>
            <a:off x="329930" y="4278629"/>
            <a:ext cx="5583580" cy="646331"/>
          </a:xfrm>
          <a:prstGeom prst="rect">
            <a:avLst/>
          </a:prstGeom>
          <a:noFill/>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dirty="0">
                <a:solidFill>
                  <a:schemeClr val="bg1"/>
                </a:solidFill>
                <a:latin typeface="HelveticaExt-Normal"/>
                <a:ea typeface="OPPOSans M"/>
              </a:rPr>
              <a:t>时空图建模依赖于节点空间关系</a:t>
            </a:r>
            <a:endParaRPr lang="en-US" altLang="zh-CN" dirty="0">
              <a:solidFill>
                <a:schemeClr val="bg1"/>
              </a:solidFill>
              <a:latin typeface="HelveticaExt-Normal"/>
              <a:ea typeface="OPPOSans M"/>
            </a:endParaRPr>
          </a:p>
          <a:p>
            <a:pPr marR="0" lvl="0" algn="l" defTabSz="914400" rtl="0" eaLnBrk="1" fontAlgn="auto" latinLnBrk="0" hangingPunct="1">
              <a:lnSpc>
                <a:spcPct val="100000"/>
              </a:lnSpc>
              <a:spcBef>
                <a:spcPts val="0"/>
              </a:spcBef>
              <a:spcAft>
                <a:spcPts val="0"/>
              </a:spcAft>
              <a:buClrTx/>
              <a:buSzTx/>
              <a:tabLst/>
              <a:defRPr/>
            </a:pPr>
            <a:r>
              <a:rPr lang="en-US" altLang="zh-CN" dirty="0">
                <a:solidFill>
                  <a:schemeClr val="bg1"/>
                </a:solidFill>
                <a:latin typeface="HelveticaExt-Normal"/>
                <a:ea typeface="OPPOSans M"/>
              </a:rPr>
              <a:t>    </a:t>
            </a:r>
            <a:r>
              <a:rPr lang="zh-CN" altLang="en-US" dirty="0">
                <a:solidFill>
                  <a:schemeClr val="bg1"/>
                </a:solidFill>
                <a:latin typeface="HelveticaExt-Normal"/>
                <a:ea typeface="OPPOSans M"/>
              </a:rPr>
              <a:t>节点与其相邻节点因是否一致造成学习难度的大小</a:t>
            </a:r>
          </a:p>
        </p:txBody>
      </p:sp>
      <p:cxnSp>
        <p:nvCxnSpPr>
          <p:cNvPr id="11" name="直接连接符 10">
            <a:extLst>
              <a:ext uri="{FF2B5EF4-FFF2-40B4-BE49-F238E27FC236}">
                <a16:creationId xmlns:a16="http://schemas.microsoft.com/office/drawing/2014/main" id="{A2E612BC-06B7-734E-1C54-93F212D97EAB}"/>
              </a:ext>
            </a:extLst>
          </p:cNvPr>
          <p:cNvCxnSpPr>
            <a:cxnSpLocks/>
          </p:cNvCxnSpPr>
          <p:nvPr/>
        </p:nvCxnSpPr>
        <p:spPr>
          <a:xfrm>
            <a:off x="329930" y="4926848"/>
            <a:ext cx="581931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9B12C1E-752E-E41D-3E97-F54CA785AA46}"/>
              </a:ext>
            </a:extLst>
          </p:cNvPr>
          <p:cNvCxnSpPr>
            <a:cxnSpLocks/>
          </p:cNvCxnSpPr>
          <p:nvPr/>
        </p:nvCxnSpPr>
        <p:spPr>
          <a:xfrm>
            <a:off x="329930" y="3287771"/>
            <a:ext cx="581931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913129"/>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4" y="442696"/>
            <a:ext cx="1656000"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19" name="文本框 18"/>
          <p:cNvSpPr txBox="1"/>
          <p:nvPr/>
        </p:nvSpPr>
        <p:spPr>
          <a:xfrm>
            <a:off x="7127652" y="4704402"/>
            <a:ext cx="4160108" cy="1167371"/>
          </a:xfrm>
          <a:prstGeom prst="rect">
            <a:avLst/>
          </a:prstGeom>
          <a:noFill/>
        </p:spPr>
        <p:txBody>
          <a:bodyPr wrap="square" rtlCol="0">
            <a:spAutoFit/>
          </a:bodyPr>
          <a:lstStyle/>
          <a:p>
            <a:pPr>
              <a:lnSpc>
                <a:spcPct val="150000"/>
              </a:lnSpc>
            </a:pPr>
            <a:r>
              <a:rPr lang="zh-CN" altLang="en-US" sz="1200" spc="40" dirty="0">
                <a:solidFill>
                  <a:srgbClr val="314371"/>
                </a:solidFill>
                <a:cs typeface="+mn-ea"/>
                <a:sym typeface="+mn-lt"/>
              </a:rPr>
              <a:t>具有困难</a:t>
            </a:r>
            <a:r>
              <a:rPr lang="en-US" altLang="zh-CN" sz="1200" spc="40" dirty="0">
                <a:solidFill>
                  <a:srgbClr val="314371"/>
                </a:solidFill>
                <a:cs typeface="+mn-ea"/>
                <a:sym typeface="+mn-lt"/>
              </a:rPr>
              <a:t>ST</a:t>
            </a:r>
            <a:r>
              <a:rPr lang="zh-CN" altLang="en-US" sz="1200" spc="40" dirty="0">
                <a:solidFill>
                  <a:srgbClr val="314371"/>
                </a:solidFill>
                <a:cs typeface="+mn-ea"/>
                <a:sym typeface="+mn-lt"/>
              </a:rPr>
              <a:t>关系的节点将以一定的比例被剔除，以对数据进行“去噪”，从而确保模型在早期训练阶段优化的目标更加平滑。在训练过程中，保留困难节点的比率将逐渐增加，最终恢复正常训练</a:t>
            </a:r>
          </a:p>
        </p:txBody>
      </p:sp>
      <p:sp>
        <p:nvSpPr>
          <p:cNvPr id="21" name="文本框 20"/>
          <p:cNvSpPr txBox="1"/>
          <p:nvPr/>
        </p:nvSpPr>
        <p:spPr>
          <a:xfrm>
            <a:off x="1136274" y="4704402"/>
            <a:ext cx="4338320" cy="1721369"/>
          </a:xfrm>
          <a:prstGeom prst="rect">
            <a:avLst/>
          </a:prstGeom>
          <a:noFill/>
        </p:spPr>
        <p:txBody>
          <a:bodyPr wrap="square" rtlCol="0">
            <a:spAutoFit/>
          </a:bodyPr>
          <a:lstStyle/>
          <a:p>
            <a:pPr>
              <a:lnSpc>
                <a:spcPct val="150000"/>
              </a:lnSpc>
            </a:pPr>
            <a:r>
              <a:rPr lang="zh-CN" altLang="en-US" sz="1200" spc="40" dirty="0">
                <a:solidFill>
                  <a:srgbClr val="314371"/>
                </a:solidFill>
                <a:cs typeface="+mn-ea"/>
                <a:sym typeface="+mn-lt"/>
              </a:rPr>
              <a:t>我们将</a:t>
            </a:r>
            <a:r>
              <a:rPr lang="en-US" altLang="zh-CN" sz="1200" spc="40" dirty="0">
                <a:solidFill>
                  <a:srgbClr val="314371"/>
                </a:solidFill>
                <a:cs typeface="+mn-ea"/>
                <a:sym typeface="+mn-lt"/>
              </a:rPr>
              <a:t>STC Dropout</a:t>
            </a:r>
            <a:r>
              <a:rPr lang="zh-CN" altLang="en-US" sz="1200" spc="40" dirty="0">
                <a:solidFill>
                  <a:srgbClr val="314371"/>
                </a:solidFill>
                <a:cs typeface="+mn-ea"/>
                <a:sym typeface="+mn-lt"/>
              </a:rPr>
              <a:t>分解为两个阶段：</a:t>
            </a:r>
            <a:r>
              <a:rPr lang="zh-CN" altLang="en-US" sz="1200" b="1" spc="40" dirty="0">
                <a:solidFill>
                  <a:srgbClr val="314371"/>
                </a:solidFill>
                <a:cs typeface="+mn-ea"/>
                <a:sym typeface="+mn-lt"/>
              </a:rPr>
              <a:t>难度评估和课程学习</a:t>
            </a:r>
            <a:r>
              <a:rPr lang="zh-CN" altLang="en-US" sz="1200" spc="40" dirty="0">
                <a:solidFill>
                  <a:srgbClr val="314371"/>
                </a:solidFill>
                <a:cs typeface="+mn-ea"/>
                <a:sym typeface="+mn-lt"/>
              </a:rPr>
              <a:t>。在第一阶段，图中的每个节点都将被分配一个分数，以反映其</a:t>
            </a:r>
            <a:r>
              <a:rPr lang="en-US" altLang="zh-CN" sz="1200" spc="40" dirty="0">
                <a:solidFill>
                  <a:srgbClr val="314371"/>
                </a:solidFill>
                <a:cs typeface="+mn-ea"/>
                <a:sym typeface="+mn-lt"/>
              </a:rPr>
              <a:t>ST</a:t>
            </a:r>
            <a:r>
              <a:rPr lang="zh-CN" altLang="en-US" sz="1200" spc="40" dirty="0">
                <a:solidFill>
                  <a:srgbClr val="314371"/>
                </a:solidFill>
                <a:cs typeface="+mn-ea"/>
                <a:sym typeface="+mn-lt"/>
              </a:rPr>
              <a:t>关系的难度。这是通过测量节点的数据分布密度（时间）及其与</a:t>
            </a:r>
            <a:r>
              <a:rPr lang="en-US" altLang="zh-CN" sz="1200" spc="40" dirty="0">
                <a:solidFill>
                  <a:srgbClr val="314371"/>
                </a:solidFill>
                <a:cs typeface="+mn-ea"/>
                <a:sym typeface="+mn-lt"/>
              </a:rPr>
              <a:t>G-</a:t>
            </a:r>
            <a:r>
              <a:rPr lang="zh-CN" altLang="en-US" sz="1200" spc="40" dirty="0">
                <a:solidFill>
                  <a:srgbClr val="314371"/>
                </a:solidFill>
                <a:cs typeface="+mn-ea"/>
                <a:sym typeface="+mn-lt"/>
              </a:rPr>
              <a:t>邻居的一致性（空间）来实现的。</a:t>
            </a:r>
            <a:endParaRPr lang="en-US" altLang="zh-CN" sz="1200" spc="40" dirty="0">
              <a:solidFill>
                <a:srgbClr val="314371"/>
              </a:solidFill>
              <a:cs typeface="+mn-ea"/>
              <a:sym typeface="+mn-lt"/>
            </a:endParaRPr>
          </a:p>
          <a:p>
            <a:pPr>
              <a:lnSpc>
                <a:spcPct val="150000"/>
              </a:lnSpc>
            </a:pPr>
            <a:r>
              <a:rPr lang="zh-CN" altLang="en-US" sz="1200" spc="40" dirty="0">
                <a:solidFill>
                  <a:srgbClr val="314371"/>
                </a:solidFill>
                <a:cs typeface="+mn-ea"/>
                <a:sym typeface="+mn-lt"/>
              </a:rPr>
              <a:t>在第二阶段，基于这些分数，节点以从易到难的方式暴露在模型中，从而形成模型将被训练的最终课程</a:t>
            </a:r>
          </a:p>
        </p:txBody>
      </p:sp>
      <p:pic>
        <p:nvPicPr>
          <p:cNvPr id="7" name="图片 6">
            <a:extLst>
              <a:ext uri="{FF2B5EF4-FFF2-40B4-BE49-F238E27FC236}">
                <a16:creationId xmlns:a16="http://schemas.microsoft.com/office/drawing/2014/main" id="{96A7D491-A352-32AE-B8E8-F14282993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464" y="920575"/>
            <a:ext cx="8273028" cy="3244585"/>
          </a:xfrm>
          <a:prstGeom prst="rect">
            <a:avLst/>
          </a:prstGeom>
        </p:spPr>
      </p:pic>
      <p:sp>
        <p:nvSpPr>
          <p:cNvPr id="8" name="文本框 7">
            <a:extLst>
              <a:ext uri="{FF2B5EF4-FFF2-40B4-BE49-F238E27FC236}">
                <a16:creationId xmlns:a16="http://schemas.microsoft.com/office/drawing/2014/main" id="{A3F83456-5496-07B8-15C8-21A6793513C4}"/>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研究背景</a:t>
            </a:r>
          </a:p>
        </p:txBody>
      </p:sp>
      <p:sp>
        <p:nvSpPr>
          <p:cNvPr id="10" name="文本框 9">
            <a:extLst>
              <a:ext uri="{FF2B5EF4-FFF2-40B4-BE49-F238E27FC236}">
                <a16:creationId xmlns:a16="http://schemas.microsoft.com/office/drawing/2014/main" id="{48E10D27-F53F-F052-AAAF-CF34655822FF}"/>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研究方法</a:t>
            </a:r>
          </a:p>
        </p:txBody>
      </p:sp>
      <p:sp>
        <p:nvSpPr>
          <p:cNvPr id="11" name="文本框 10">
            <a:extLst>
              <a:ext uri="{FF2B5EF4-FFF2-40B4-BE49-F238E27FC236}">
                <a16:creationId xmlns:a16="http://schemas.microsoft.com/office/drawing/2014/main" id="{3F2BA525-8BF6-048A-30C7-B10C5E33AAFD}"/>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2" name="文本框 21">
            <a:extLst>
              <a:ext uri="{FF2B5EF4-FFF2-40B4-BE49-F238E27FC236}">
                <a16:creationId xmlns:a16="http://schemas.microsoft.com/office/drawing/2014/main" id="{582A41AB-5565-446E-3A34-09BBB82A4132}"/>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Tree>
    <p:extLst>
      <p:ext uri="{BB962C8B-B14F-4D97-AF65-F5344CB8AC3E}">
        <p14:creationId xmlns:p14="http://schemas.microsoft.com/office/powerpoint/2010/main" val="2673819851"/>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6535AB1-32C0-0CB6-D4C7-6B61DF7CE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0" y="0"/>
            <a:ext cx="12192000" cy="6858000"/>
          </a:xfrm>
          <a:prstGeom prst="rect">
            <a:avLst/>
          </a:prstGeom>
          <a:gradFill flip="none" rotWithShape="1">
            <a:gsLst>
              <a:gs pos="5000">
                <a:srgbClr val="314371"/>
              </a:gs>
              <a:gs pos="40000">
                <a:srgbClr val="314371">
                  <a:alpha val="88000"/>
                </a:srgbClr>
              </a:gs>
              <a:gs pos="66000">
                <a:srgbClr val="314371">
                  <a:alpha val="70000"/>
                </a:srgbClr>
              </a:gs>
              <a:gs pos="100000">
                <a:srgbClr val="314371">
                  <a:alpha val="6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文本框 8"/>
          <p:cNvSpPr txBox="1"/>
          <p:nvPr/>
        </p:nvSpPr>
        <p:spPr>
          <a:xfrm>
            <a:off x="280520" y="3429000"/>
            <a:ext cx="6571281" cy="1107996"/>
          </a:xfrm>
          <a:prstGeom prst="rect">
            <a:avLst/>
          </a:prstGeom>
          <a:noFill/>
        </p:spPr>
        <p:txBody>
          <a:bodyPr wrap="square" rtlCol="0">
            <a:spAutoFit/>
          </a:bodyPr>
          <a:lstStyle/>
          <a:p>
            <a:r>
              <a:rPr lang="en-US" altLang="zh-CN" sz="6600" dirty="0">
                <a:solidFill>
                  <a:schemeClr val="bg1"/>
                </a:solidFill>
                <a:cs typeface="+mn-ea"/>
                <a:sym typeface="+mn-lt"/>
              </a:rPr>
              <a:t>02\</a:t>
            </a:r>
            <a:r>
              <a:rPr lang="zh-CN" altLang="en-US" sz="6600" dirty="0">
                <a:solidFill>
                  <a:schemeClr val="bg1"/>
                </a:solidFill>
                <a:cs typeface="+mn-ea"/>
                <a:sym typeface="+mn-lt"/>
              </a:rPr>
              <a:t>研究方法</a:t>
            </a:r>
          </a:p>
        </p:txBody>
      </p:sp>
      <p:sp>
        <p:nvSpPr>
          <p:cNvPr id="11" name="矩形 10"/>
          <p:cNvSpPr/>
          <p:nvPr/>
        </p:nvSpPr>
        <p:spPr>
          <a:xfrm>
            <a:off x="515938" y="4692741"/>
            <a:ext cx="396000" cy="5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Freeform 6"/>
          <p:cNvSpPr>
            <a:spLocks noEditPoints="1"/>
          </p:cNvSpPr>
          <p:nvPr/>
        </p:nvSpPr>
        <p:spPr bwMode="auto">
          <a:xfrm>
            <a:off x="51593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chemeClr val="bg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cxnSp>
        <p:nvCxnSpPr>
          <p:cNvPr id="39" name="直接连接符 38"/>
          <p:cNvCxnSpPr/>
          <p:nvPr/>
        </p:nvCxnSpPr>
        <p:spPr>
          <a:xfrm>
            <a:off x="11715750" y="1706389"/>
            <a:ext cx="0" cy="325755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9396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91657" y="442696"/>
            <a:ext cx="1493186"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9" name="文本框 8">
            <a:extLst>
              <a:ext uri="{FF2B5EF4-FFF2-40B4-BE49-F238E27FC236}">
                <a16:creationId xmlns:a16="http://schemas.microsoft.com/office/drawing/2014/main" id="{7AC9CF6F-1939-1E61-EAAD-47F084C68007}"/>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B72F8870-CA33-F0F0-23BD-EBEB3C8CDE52}"/>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研究方法</a:t>
            </a:r>
          </a:p>
        </p:txBody>
      </p:sp>
      <p:sp>
        <p:nvSpPr>
          <p:cNvPr id="11" name="文本框 10">
            <a:extLst>
              <a:ext uri="{FF2B5EF4-FFF2-40B4-BE49-F238E27FC236}">
                <a16:creationId xmlns:a16="http://schemas.microsoft.com/office/drawing/2014/main" id="{D8B6B601-C086-261C-DD7A-FDD72CDCA33B}"/>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5400157F-9F57-78EE-8CB0-67C603FB5A33}"/>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29" name="圆角矩形 12">
            <a:extLst>
              <a:ext uri="{FF2B5EF4-FFF2-40B4-BE49-F238E27FC236}">
                <a16:creationId xmlns:a16="http://schemas.microsoft.com/office/drawing/2014/main" id="{F3302557-550B-D637-1DC4-A2CEE2A0E037}"/>
              </a:ext>
            </a:extLst>
          </p:cNvPr>
          <p:cNvSpPr/>
          <p:nvPr/>
        </p:nvSpPr>
        <p:spPr>
          <a:xfrm rot="2700000">
            <a:off x="7498935" y="1793630"/>
            <a:ext cx="1447800" cy="1447800"/>
          </a:xfrm>
          <a:prstGeom prst="roundRect">
            <a:avLst>
              <a:gd name="adj" fmla="val 13232"/>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0" name="直接箭头连接符 29">
            <a:extLst>
              <a:ext uri="{FF2B5EF4-FFF2-40B4-BE49-F238E27FC236}">
                <a16:creationId xmlns:a16="http://schemas.microsoft.com/office/drawing/2014/main" id="{C90F43B9-01DE-A389-1BBF-9CBEC665EA1B}"/>
              </a:ext>
            </a:extLst>
          </p:cNvPr>
          <p:cNvCxnSpPr/>
          <p:nvPr/>
        </p:nvCxnSpPr>
        <p:spPr>
          <a:xfrm>
            <a:off x="8230194" y="3588172"/>
            <a:ext cx="0" cy="576000"/>
          </a:xfrm>
          <a:prstGeom prst="straightConnector1">
            <a:avLst/>
          </a:prstGeom>
          <a:ln w="19050">
            <a:solidFill>
              <a:srgbClr val="314371"/>
            </a:solidFill>
            <a:tailEnd type="triangle" w="lg" len="med"/>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6621583-AE5E-374B-B2BB-C94661AECECD}"/>
              </a:ext>
            </a:extLst>
          </p:cNvPr>
          <p:cNvSpPr txBox="1"/>
          <p:nvPr/>
        </p:nvSpPr>
        <p:spPr>
          <a:xfrm>
            <a:off x="5966643" y="4368789"/>
            <a:ext cx="4711959" cy="892552"/>
          </a:xfrm>
          <a:prstGeom prst="rect">
            <a:avLst/>
          </a:prstGeom>
          <a:noFill/>
        </p:spPr>
        <p:txBody>
          <a:bodyPr wrap="square" rtlCol="0">
            <a:spAutoFit/>
          </a:bodyPr>
          <a:lstStyle/>
          <a:p>
            <a:pPr algn="ctr"/>
            <a:r>
              <a:rPr lang="zh-CN" altLang="en-US" sz="2600" b="1" spc="-150" dirty="0">
                <a:solidFill>
                  <a:srgbClr val="314371"/>
                </a:solidFill>
                <a:cs typeface="+mn-ea"/>
                <a:sym typeface="+mn-lt"/>
              </a:rPr>
              <a:t>节点数据分布密度评估</a:t>
            </a:r>
          </a:p>
          <a:p>
            <a:pPr algn="ctr"/>
            <a:endParaRPr lang="zh-CN" altLang="en-US" sz="2600" b="1" spc="-150" dirty="0">
              <a:solidFill>
                <a:srgbClr val="314371"/>
              </a:solidFill>
              <a:cs typeface="+mn-ea"/>
              <a:sym typeface="+mn-lt"/>
            </a:endParaRPr>
          </a:p>
        </p:txBody>
      </p:sp>
      <p:sp>
        <p:nvSpPr>
          <p:cNvPr id="34" name="圆角矩形 7">
            <a:extLst>
              <a:ext uri="{FF2B5EF4-FFF2-40B4-BE49-F238E27FC236}">
                <a16:creationId xmlns:a16="http://schemas.microsoft.com/office/drawing/2014/main" id="{2DCE76BB-DFDD-BFF8-69A6-FFD1AED5E5C7}"/>
              </a:ext>
            </a:extLst>
          </p:cNvPr>
          <p:cNvSpPr/>
          <p:nvPr/>
        </p:nvSpPr>
        <p:spPr>
          <a:xfrm rot="2700000">
            <a:off x="2782394" y="1793631"/>
            <a:ext cx="1447800" cy="1447800"/>
          </a:xfrm>
          <a:prstGeom prst="roundRect">
            <a:avLst>
              <a:gd name="adj" fmla="val 13232"/>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44" name="直接箭头连接符 43">
            <a:extLst>
              <a:ext uri="{FF2B5EF4-FFF2-40B4-BE49-F238E27FC236}">
                <a16:creationId xmlns:a16="http://schemas.microsoft.com/office/drawing/2014/main" id="{904E9398-92CE-6AAB-1B36-309FBA1152B8}"/>
              </a:ext>
            </a:extLst>
          </p:cNvPr>
          <p:cNvCxnSpPr/>
          <p:nvPr/>
        </p:nvCxnSpPr>
        <p:spPr>
          <a:xfrm>
            <a:off x="3506293" y="3588174"/>
            <a:ext cx="0" cy="576000"/>
          </a:xfrm>
          <a:prstGeom prst="straightConnector1">
            <a:avLst/>
          </a:prstGeom>
          <a:ln w="19050">
            <a:solidFill>
              <a:srgbClr val="314371"/>
            </a:solidFill>
            <a:tailEnd type="triangle" w="lg" len="med"/>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EE27DC00-406D-A27A-FBF9-5DF257B2168F}"/>
              </a:ext>
            </a:extLst>
          </p:cNvPr>
          <p:cNvSpPr txBox="1"/>
          <p:nvPr/>
        </p:nvSpPr>
        <p:spPr>
          <a:xfrm>
            <a:off x="906659" y="4368789"/>
            <a:ext cx="5059984" cy="492443"/>
          </a:xfrm>
          <a:prstGeom prst="rect">
            <a:avLst/>
          </a:prstGeom>
          <a:noFill/>
        </p:spPr>
        <p:txBody>
          <a:bodyPr wrap="square" rtlCol="0">
            <a:spAutoFit/>
          </a:bodyPr>
          <a:lstStyle/>
          <a:p>
            <a:pPr algn="ctr"/>
            <a:r>
              <a:rPr lang="zh-CN" altLang="en-US" sz="2600" b="1" spc="-150" dirty="0">
                <a:solidFill>
                  <a:srgbClr val="314371"/>
                </a:solidFill>
                <a:cs typeface="+mn-ea"/>
                <a:sym typeface="+mn-lt"/>
              </a:rPr>
              <a:t>节点与其</a:t>
            </a:r>
            <a:r>
              <a:rPr lang="en-US" altLang="zh-CN" sz="2600" b="1" spc="-150" dirty="0">
                <a:solidFill>
                  <a:srgbClr val="314371"/>
                </a:solidFill>
                <a:cs typeface="+mn-ea"/>
                <a:sym typeface="+mn-lt"/>
              </a:rPr>
              <a:t>G-</a:t>
            </a:r>
            <a:r>
              <a:rPr lang="zh-CN" altLang="en-US" sz="2600" b="1" spc="-150" dirty="0">
                <a:solidFill>
                  <a:srgbClr val="314371"/>
                </a:solidFill>
                <a:cs typeface="+mn-ea"/>
                <a:sym typeface="+mn-lt"/>
              </a:rPr>
              <a:t>邻居之间的一致性评估</a:t>
            </a:r>
          </a:p>
        </p:txBody>
      </p:sp>
      <p:sp>
        <p:nvSpPr>
          <p:cNvPr id="55" name="文本框 54">
            <a:extLst>
              <a:ext uri="{FF2B5EF4-FFF2-40B4-BE49-F238E27FC236}">
                <a16:creationId xmlns:a16="http://schemas.microsoft.com/office/drawing/2014/main" id="{6121B1C2-E6E6-C2C5-8F72-7A05F9532B1A}"/>
              </a:ext>
            </a:extLst>
          </p:cNvPr>
          <p:cNvSpPr txBox="1"/>
          <p:nvPr/>
        </p:nvSpPr>
        <p:spPr>
          <a:xfrm>
            <a:off x="482190" y="928912"/>
            <a:ext cx="2559932" cy="461665"/>
          </a:xfrm>
          <a:prstGeom prst="rect">
            <a:avLst/>
          </a:prstGeom>
          <a:noFill/>
        </p:spPr>
        <p:txBody>
          <a:bodyPr wrap="square" rtlCol="0">
            <a:spAutoFit/>
          </a:bodyPr>
          <a:lstStyle/>
          <a:p>
            <a:r>
              <a:rPr lang="zh-CN" altLang="en-US" sz="2400" b="1" spc="-150" dirty="0">
                <a:solidFill>
                  <a:srgbClr val="314371"/>
                </a:solidFill>
                <a:cs typeface="+mn-ea"/>
                <a:sym typeface="+mn-lt"/>
              </a:rPr>
              <a:t>节点难度评估</a:t>
            </a:r>
          </a:p>
        </p:txBody>
      </p:sp>
      <p:grpSp>
        <p:nvGrpSpPr>
          <p:cNvPr id="68" name="组合 67">
            <a:extLst>
              <a:ext uri="{FF2B5EF4-FFF2-40B4-BE49-F238E27FC236}">
                <a16:creationId xmlns:a16="http://schemas.microsoft.com/office/drawing/2014/main" id="{90813EF7-B973-F966-9902-209C38759781}"/>
              </a:ext>
            </a:extLst>
          </p:cNvPr>
          <p:cNvGrpSpPr/>
          <p:nvPr/>
        </p:nvGrpSpPr>
        <p:grpSpPr>
          <a:xfrm>
            <a:off x="2191657" y="2259772"/>
            <a:ext cx="2559932" cy="495412"/>
            <a:chOff x="212216" y="2648025"/>
            <a:chExt cx="2559932" cy="495412"/>
          </a:xfrm>
        </p:grpSpPr>
        <p:sp>
          <p:nvSpPr>
            <p:cNvPr id="69" name="矩形: 圆角 68">
              <a:extLst>
                <a:ext uri="{FF2B5EF4-FFF2-40B4-BE49-F238E27FC236}">
                  <a16:creationId xmlns:a16="http://schemas.microsoft.com/office/drawing/2014/main" id="{9F92B239-77FD-AF9E-796C-A28CB92470A3}"/>
                </a:ext>
              </a:extLst>
            </p:cNvPr>
            <p:cNvSpPr/>
            <p:nvPr/>
          </p:nvSpPr>
          <p:spPr>
            <a:xfrm>
              <a:off x="448182" y="2656549"/>
              <a:ext cx="2088000" cy="486888"/>
            </a:xfrm>
            <a:prstGeom prst="roundRect">
              <a:avLst>
                <a:gd name="adj" fmla="val 0"/>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70" name="文本框 69">
              <a:extLst>
                <a:ext uri="{FF2B5EF4-FFF2-40B4-BE49-F238E27FC236}">
                  <a16:creationId xmlns:a16="http://schemas.microsoft.com/office/drawing/2014/main" id="{49C97DB7-FCBF-472E-A18B-BDB9000CAC5A}"/>
                </a:ext>
              </a:extLst>
            </p:cNvPr>
            <p:cNvSpPr txBox="1"/>
            <p:nvPr/>
          </p:nvSpPr>
          <p:spPr>
            <a:xfrm>
              <a:off x="212216" y="2648025"/>
              <a:ext cx="2559932" cy="492443"/>
            </a:xfrm>
            <a:prstGeom prst="rect">
              <a:avLst/>
            </a:prstGeom>
            <a:noFill/>
          </p:spPr>
          <p:txBody>
            <a:bodyPr wrap="square" rtlCol="0">
              <a:spAutoFit/>
            </a:bodyPr>
            <a:lstStyle/>
            <a:p>
              <a:pPr algn="ctr"/>
              <a:r>
                <a:rPr lang="zh-CN" altLang="en-US" sz="2600" b="1" spc="-150" dirty="0">
                  <a:solidFill>
                    <a:schemeClr val="bg1"/>
                  </a:solidFill>
                  <a:cs typeface="+mn-ea"/>
                  <a:sym typeface="+mn-lt"/>
                </a:rPr>
                <a:t>空间模式</a:t>
              </a:r>
            </a:p>
          </p:txBody>
        </p:sp>
      </p:grpSp>
      <p:grpSp>
        <p:nvGrpSpPr>
          <p:cNvPr id="71" name="组合 70">
            <a:extLst>
              <a:ext uri="{FF2B5EF4-FFF2-40B4-BE49-F238E27FC236}">
                <a16:creationId xmlns:a16="http://schemas.microsoft.com/office/drawing/2014/main" id="{8533FA93-9B57-CD1D-C053-7AEE9308BA97}"/>
              </a:ext>
            </a:extLst>
          </p:cNvPr>
          <p:cNvGrpSpPr/>
          <p:nvPr/>
        </p:nvGrpSpPr>
        <p:grpSpPr>
          <a:xfrm>
            <a:off x="6938505" y="2259772"/>
            <a:ext cx="2559932" cy="495412"/>
            <a:chOff x="212216" y="2648025"/>
            <a:chExt cx="2559932" cy="495412"/>
          </a:xfrm>
        </p:grpSpPr>
        <p:sp>
          <p:nvSpPr>
            <p:cNvPr id="72" name="矩形: 圆角 71">
              <a:extLst>
                <a:ext uri="{FF2B5EF4-FFF2-40B4-BE49-F238E27FC236}">
                  <a16:creationId xmlns:a16="http://schemas.microsoft.com/office/drawing/2014/main" id="{60503AEC-1A92-ACF9-CD84-380E8D8674C4}"/>
                </a:ext>
              </a:extLst>
            </p:cNvPr>
            <p:cNvSpPr/>
            <p:nvPr/>
          </p:nvSpPr>
          <p:spPr>
            <a:xfrm>
              <a:off x="448182" y="2656549"/>
              <a:ext cx="2088000" cy="486888"/>
            </a:xfrm>
            <a:prstGeom prst="roundRect">
              <a:avLst>
                <a:gd name="adj" fmla="val 0"/>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cs typeface="+mn-ea"/>
                <a:sym typeface="+mn-lt"/>
              </a:endParaRPr>
            </a:p>
          </p:txBody>
        </p:sp>
        <p:sp>
          <p:nvSpPr>
            <p:cNvPr id="73" name="文本框 72">
              <a:extLst>
                <a:ext uri="{FF2B5EF4-FFF2-40B4-BE49-F238E27FC236}">
                  <a16:creationId xmlns:a16="http://schemas.microsoft.com/office/drawing/2014/main" id="{00A421D0-BED8-3626-82AB-7610C8F642F0}"/>
                </a:ext>
              </a:extLst>
            </p:cNvPr>
            <p:cNvSpPr txBox="1"/>
            <p:nvPr/>
          </p:nvSpPr>
          <p:spPr>
            <a:xfrm>
              <a:off x="212216" y="2648025"/>
              <a:ext cx="2559932" cy="492443"/>
            </a:xfrm>
            <a:prstGeom prst="rect">
              <a:avLst/>
            </a:prstGeom>
            <a:noFill/>
          </p:spPr>
          <p:txBody>
            <a:bodyPr wrap="square" rtlCol="0">
              <a:spAutoFit/>
            </a:bodyPr>
            <a:lstStyle/>
            <a:p>
              <a:pPr algn="ctr"/>
              <a:r>
                <a:rPr lang="zh-CN" altLang="en-US" sz="2600" b="1" spc="-150" dirty="0">
                  <a:solidFill>
                    <a:schemeClr val="bg1"/>
                  </a:solidFill>
                  <a:cs typeface="+mn-ea"/>
                  <a:sym typeface="+mn-lt"/>
                </a:rPr>
                <a:t>时间模式</a:t>
              </a:r>
            </a:p>
          </p:txBody>
        </p:sp>
      </p:grpSp>
    </p:spTree>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a:extLst>
              <a:ext uri="{FF2B5EF4-FFF2-40B4-BE49-F238E27FC236}">
                <a16:creationId xmlns:a16="http://schemas.microsoft.com/office/drawing/2014/main" id="{1FBECC6F-5C33-0305-14B0-DE0F58A58133}"/>
              </a:ext>
            </a:extLst>
          </p:cNvPr>
          <p:cNvGrpSpPr/>
          <p:nvPr/>
        </p:nvGrpSpPr>
        <p:grpSpPr>
          <a:xfrm>
            <a:off x="5357245" y="2450376"/>
            <a:ext cx="6834756" cy="1172734"/>
            <a:chOff x="6214535" y="1615606"/>
            <a:chExt cx="4968000" cy="1994309"/>
          </a:xfrm>
        </p:grpSpPr>
        <p:sp>
          <p:nvSpPr>
            <p:cNvPr id="59" name="矩形 58">
              <a:extLst>
                <a:ext uri="{FF2B5EF4-FFF2-40B4-BE49-F238E27FC236}">
                  <a16:creationId xmlns:a16="http://schemas.microsoft.com/office/drawing/2014/main" id="{AB4E3642-88D0-82E1-5AC6-B0A4883DA440}"/>
                </a:ext>
              </a:extLst>
            </p:cNvPr>
            <p:cNvSpPr/>
            <p:nvPr/>
          </p:nvSpPr>
          <p:spPr>
            <a:xfrm>
              <a:off x="6214535" y="161560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60" name="文本框 59">
              <a:extLst>
                <a:ext uri="{FF2B5EF4-FFF2-40B4-BE49-F238E27FC236}">
                  <a16:creationId xmlns:a16="http://schemas.microsoft.com/office/drawing/2014/main" id="{871A93D3-51C2-6AB1-1690-639BC053BD61}"/>
                </a:ext>
              </a:extLst>
            </p:cNvPr>
            <p:cNvSpPr txBox="1"/>
            <p:nvPr/>
          </p:nvSpPr>
          <p:spPr>
            <a:xfrm>
              <a:off x="6609922" y="1778037"/>
              <a:ext cx="4063046" cy="183187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spc="-150" dirty="0">
                  <a:solidFill>
                    <a:schemeClr val="bg1"/>
                  </a:solidFill>
                  <a:cs typeface="+mn-ea"/>
                  <a:sym typeface="+mn-lt"/>
                </a:rPr>
                <a:t>D</a:t>
              </a:r>
              <a:r>
                <a:rPr lang="zh-CN" altLang="en-US" sz="1600" b="1" spc="-150" dirty="0">
                  <a:solidFill>
                    <a:schemeClr val="bg1"/>
                  </a:solidFill>
                  <a:cs typeface="+mn-ea"/>
                  <a:sym typeface="+mn-lt"/>
                </a:rPr>
                <a:t>表示距离函数。公式中定义了一个以节点</a:t>
              </a:r>
              <a:r>
                <a:rPr lang="en-US" altLang="zh-CN" sz="1600" b="1" spc="-150" dirty="0">
                  <a:solidFill>
                    <a:schemeClr val="bg1"/>
                  </a:solidFill>
                  <a:cs typeface="+mn-ea"/>
                  <a:sym typeface="+mn-lt"/>
                </a:rPr>
                <a:t>vi</a:t>
              </a:r>
              <a:r>
                <a:rPr lang="zh-CN" altLang="en-US" sz="1600" b="1" spc="-150" dirty="0">
                  <a:solidFill>
                    <a:schemeClr val="bg1"/>
                  </a:solidFill>
                  <a:cs typeface="+mn-ea"/>
                  <a:sym typeface="+mn-lt"/>
                </a:rPr>
                <a:t>的数据表示为中心，半径为</a:t>
              </a:r>
              <a:r>
                <a:rPr lang="en-US" altLang="zh-CN" sz="1600" b="1" spc="-150" dirty="0">
                  <a:solidFill>
                    <a:schemeClr val="bg1"/>
                  </a:solidFill>
                  <a:cs typeface="+mn-ea"/>
                  <a:sym typeface="+mn-lt"/>
                </a:rPr>
                <a:t>R</a:t>
              </a:r>
              <a:r>
                <a:rPr lang="zh-CN" altLang="en-US" sz="1600" b="1" spc="-150" dirty="0">
                  <a:solidFill>
                    <a:schemeClr val="bg1"/>
                  </a:solidFill>
                  <a:cs typeface="+mn-ea"/>
                  <a:sym typeface="+mn-lt"/>
                </a:rPr>
                <a:t>的 </a:t>
              </a:r>
              <a:r>
                <a:rPr lang="en-US" altLang="zh-CN" sz="1600" b="1" spc="-150" dirty="0">
                  <a:solidFill>
                    <a:schemeClr val="bg1"/>
                  </a:solidFill>
                  <a:cs typeface="+mn-ea"/>
                  <a:sym typeface="+mn-lt"/>
                </a:rPr>
                <a:t>d(l)</a:t>
              </a:r>
              <a:r>
                <a:rPr lang="zh-CN" altLang="en-US" sz="1600" b="1" spc="-150" dirty="0">
                  <a:solidFill>
                    <a:schemeClr val="bg1"/>
                  </a:solidFill>
                  <a:cs typeface="+mn-ea"/>
                  <a:sym typeface="+mn-lt"/>
                </a:rPr>
                <a:t>维球体。球体中包含了所有与节点</a:t>
              </a:r>
              <a:r>
                <a:rPr lang="en-US" altLang="zh-CN" sz="1600" b="1" spc="-150" dirty="0">
                  <a:solidFill>
                    <a:schemeClr val="bg1"/>
                  </a:solidFill>
                  <a:cs typeface="+mn-ea"/>
                  <a:sym typeface="+mn-lt"/>
                </a:rPr>
                <a:t>vi</a:t>
              </a:r>
              <a:r>
                <a:rPr lang="zh-CN" altLang="en-US" sz="1600" b="1" spc="-150" dirty="0">
                  <a:solidFill>
                    <a:schemeClr val="bg1"/>
                  </a:solidFill>
                  <a:cs typeface="+mn-ea"/>
                  <a:sym typeface="+mn-lt"/>
                </a:rPr>
                <a:t>距离不超过</a:t>
              </a:r>
              <a:r>
                <a:rPr lang="en-US" altLang="zh-CN" sz="1600" b="1" spc="-150" dirty="0">
                  <a:solidFill>
                    <a:schemeClr val="bg1"/>
                  </a:solidFill>
                  <a:cs typeface="+mn-ea"/>
                  <a:sym typeface="+mn-lt"/>
                </a:rPr>
                <a:t>R</a:t>
              </a:r>
              <a:r>
                <a:rPr lang="zh-CN" altLang="en-US" sz="1600" b="1" spc="-150" dirty="0">
                  <a:solidFill>
                    <a:schemeClr val="bg1"/>
                  </a:solidFill>
                  <a:cs typeface="+mn-ea"/>
                  <a:sym typeface="+mn-lt"/>
                </a:rPr>
                <a:t>的节点的数据表示</a:t>
              </a:r>
            </a:p>
            <a:p>
              <a:pPr marL="285750" indent="-285750" algn="ctr">
                <a:buFont typeface="Arial" panose="020B0604020202020204" pitchFamily="34" charset="0"/>
                <a:buChar char="•"/>
              </a:pPr>
              <a:endParaRPr lang="zh-CN" altLang="en-US" sz="1600" b="1" spc="-150" dirty="0">
                <a:solidFill>
                  <a:schemeClr val="bg1"/>
                </a:solidFill>
                <a:cs typeface="+mn-ea"/>
                <a:sym typeface="+mn-lt"/>
              </a:endParaRPr>
            </a:p>
          </p:txBody>
        </p:sp>
      </p:grpSp>
      <p:grpSp>
        <p:nvGrpSpPr>
          <p:cNvPr id="24" name="组合 23">
            <a:extLst>
              <a:ext uri="{FF2B5EF4-FFF2-40B4-BE49-F238E27FC236}">
                <a16:creationId xmlns:a16="http://schemas.microsoft.com/office/drawing/2014/main" id="{73BB8F8D-18CD-2749-A5A1-5AA1DAD97E62}"/>
              </a:ext>
            </a:extLst>
          </p:cNvPr>
          <p:cNvGrpSpPr/>
          <p:nvPr/>
        </p:nvGrpSpPr>
        <p:grpSpPr>
          <a:xfrm>
            <a:off x="4358417" y="1856144"/>
            <a:ext cx="8376027" cy="591752"/>
            <a:chOff x="6214535" y="1615606"/>
            <a:chExt cx="5312014" cy="1811867"/>
          </a:xfrm>
        </p:grpSpPr>
        <p:sp>
          <p:nvSpPr>
            <p:cNvPr id="25" name="矩形 24">
              <a:extLst>
                <a:ext uri="{FF2B5EF4-FFF2-40B4-BE49-F238E27FC236}">
                  <a16:creationId xmlns:a16="http://schemas.microsoft.com/office/drawing/2014/main" id="{F58F243B-E6A3-F056-5785-0B1F6FFB8971}"/>
                </a:ext>
              </a:extLst>
            </p:cNvPr>
            <p:cNvSpPr/>
            <p:nvPr/>
          </p:nvSpPr>
          <p:spPr>
            <a:xfrm>
              <a:off x="6214535" y="161560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26" name="文本框 25">
              <a:extLst>
                <a:ext uri="{FF2B5EF4-FFF2-40B4-BE49-F238E27FC236}">
                  <a16:creationId xmlns:a16="http://schemas.microsoft.com/office/drawing/2014/main" id="{5E6B819F-942E-ED20-2A58-0D40DB97415A}"/>
                </a:ext>
              </a:extLst>
            </p:cNvPr>
            <p:cNvSpPr txBox="1"/>
            <p:nvPr/>
          </p:nvSpPr>
          <p:spPr>
            <a:xfrm>
              <a:off x="6727428" y="1915143"/>
              <a:ext cx="4799121" cy="794086"/>
            </a:xfrm>
            <a:prstGeom prst="rect">
              <a:avLst/>
            </a:prstGeom>
            <a:noFill/>
          </p:spPr>
          <p:txBody>
            <a:bodyPr wrap="square" rtlCol="0">
              <a:spAutoFit/>
            </a:bodyPr>
            <a:lstStyle/>
            <a:p>
              <a:pPr marL="285750" indent="-285750" algn="ctr">
                <a:buFont typeface="Arial" panose="020B0604020202020204" pitchFamily="34" charset="0"/>
                <a:buChar char="•"/>
              </a:pPr>
              <a:r>
                <a:rPr lang="zh-CN" altLang="en-US" sz="1600" b="1" spc="-150" dirty="0">
                  <a:solidFill>
                    <a:schemeClr val="bg1"/>
                  </a:solidFill>
                  <a:cs typeface="+mn-ea"/>
                  <a:sym typeface="+mn-lt"/>
                </a:rPr>
                <a:t>将第</a:t>
              </a:r>
              <a:r>
                <a:rPr lang="en-US" altLang="zh-CN" sz="1600" b="1" spc="-150" dirty="0">
                  <a:solidFill>
                    <a:schemeClr val="bg1"/>
                  </a:solidFill>
                  <a:cs typeface="+mn-ea"/>
                  <a:sym typeface="+mn-lt"/>
                </a:rPr>
                <a:t>(l-1)</a:t>
              </a:r>
              <a:r>
                <a:rPr lang="zh-CN" altLang="en-US" sz="1600" b="1" spc="-150" dirty="0">
                  <a:solidFill>
                    <a:schemeClr val="bg1"/>
                  </a:solidFill>
                  <a:cs typeface="+mn-ea"/>
                  <a:sym typeface="+mn-lt"/>
                </a:rPr>
                <a:t>层的节点表示作为输入，并使用函数</a:t>
              </a:r>
              <a:r>
                <a:rPr lang="en-US" altLang="zh-CN" sz="1600" b="1" spc="-150" dirty="0">
                  <a:solidFill>
                    <a:schemeClr val="bg1"/>
                  </a:solidFill>
                  <a:cs typeface="+mn-ea"/>
                  <a:sym typeface="+mn-lt"/>
                </a:rPr>
                <a:t>f</a:t>
              </a:r>
              <a:r>
                <a:rPr lang="zh-CN" altLang="en-US" sz="1600" b="1" spc="-150" dirty="0">
                  <a:solidFill>
                    <a:schemeClr val="bg1"/>
                  </a:solidFill>
                  <a:cs typeface="+mn-ea"/>
                  <a:sym typeface="+mn-lt"/>
                </a:rPr>
                <a:t>进行转换，生成第</a:t>
              </a:r>
              <a:r>
                <a:rPr lang="en-US" altLang="zh-CN" sz="1600" b="1" spc="-150" dirty="0">
                  <a:solidFill>
                    <a:schemeClr val="bg1"/>
                  </a:solidFill>
                  <a:cs typeface="+mn-ea"/>
                  <a:sym typeface="+mn-lt"/>
                </a:rPr>
                <a:t>l</a:t>
              </a:r>
              <a:r>
                <a:rPr lang="zh-CN" altLang="en-US" sz="1600" b="1" spc="-150" dirty="0">
                  <a:solidFill>
                    <a:schemeClr val="bg1"/>
                  </a:solidFill>
                  <a:cs typeface="+mn-ea"/>
                  <a:sym typeface="+mn-lt"/>
                </a:rPr>
                <a:t>层节点</a:t>
              </a:r>
            </a:p>
          </p:txBody>
        </p:sp>
      </p:grpSp>
      <p:sp>
        <p:nvSpPr>
          <p:cNvPr id="2" name="矩形: 圆角 1">
            <a:extLst>
              <a:ext uri="{FF2B5EF4-FFF2-40B4-BE49-F238E27FC236}">
                <a16:creationId xmlns:a16="http://schemas.microsoft.com/office/drawing/2014/main" id="{B1766381-585F-6C7C-CC0B-022AF1FC3842}"/>
              </a:ext>
            </a:extLst>
          </p:cNvPr>
          <p:cNvSpPr/>
          <p:nvPr/>
        </p:nvSpPr>
        <p:spPr>
          <a:xfrm>
            <a:off x="-22370" y="1760220"/>
            <a:ext cx="5731968" cy="45567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66">
            <a:extLst>
              <a:ext uri="{FF2B5EF4-FFF2-40B4-BE49-F238E27FC236}">
                <a16:creationId xmlns:a16="http://schemas.microsoft.com/office/drawing/2014/main" id="{083909AB-A5BD-035D-E342-91B7D04F27CD}"/>
              </a:ext>
            </a:extLst>
          </p:cNvPr>
          <p:cNvGrpSpPr/>
          <p:nvPr/>
        </p:nvGrpSpPr>
        <p:grpSpPr>
          <a:xfrm>
            <a:off x="4568759" y="4554235"/>
            <a:ext cx="7623243" cy="1064348"/>
            <a:chOff x="5340215" y="1615606"/>
            <a:chExt cx="5842320" cy="1811867"/>
          </a:xfrm>
        </p:grpSpPr>
        <p:sp>
          <p:nvSpPr>
            <p:cNvPr id="74" name="矩形 73">
              <a:extLst>
                <a:ext uri="{FF2B5EF4-FFF2-40B4-BE49-F238E27FC236}">
                  <a16:creationId xmlns:a16="http://schemas.microsoft.com/office/drawing/2014/main" id="{366147CE-442C-6E7A-619F-E2ED83571903}"/>
                </a:ext>
              </a:extLst>
            </p:cNvPr>
            <p:cNvSpPr/>
            <p:nvPr/>
          </p:nvSpPr>
          <p:spPr>
            <a:xfrm>
              <a:off x="6214535" y="161560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75" name="文本框 74">
              <a:extLst>
                <a:ext uri="{FF2B5EF4-FFF2-40B4-BE49-F238E27FC236}">
                  <a16:creationId xmlns:a16="http://schemas.microsoft.com/office/drawing/2014/main" id="{C58D65F9-E44D-6AC0-496D-47152C55B0EE}"/>
                </a:ext>
              </a:extLst>
            </p:cNvPr>
            <p:cNvSpPr txBox="1"/>
            <p:nvPr/>
          </p:nvSpPr>
          <p:spPr>
            <a:xfrm>
              <a:off x="5340215" y="2012103"/>
              <a:ext cx="4799121" cy="1036608"/>
            </a:xfrm>
            <a:prstGeom prst="rect">
              <a:avLst/>
            </a:prstGeom>
            <a:noFill/>
          </p:spPr>
          <p:txBody>
            <a:bodyPr wrap="square" rtlCol="0">
              <a:spAutoFit/>
            </a:bodyPr>
            <a:lstStyle/>
            <a:p>
              <a:pPr marL="285750" indent="-285750" algn="ctr">
                <a:buFont typeface="Arial" panose="020B0604020202020204" pitchFamily="34" charset="0"/>
                <a:buChar char="•"/>
              </a:pPr>
              <a:r>
                <a:rPr lang="en-US" altLang="zh-CN" sz="1600" b="1" spc="-150" dirty="0">
                  <a:solidFill>
                    <a:schemeClr val="bg1"/>
                  </a:solidFill>
                  <a:cs typeface="+mn-ea"/>
                  <a:sym typeface="+mn-lt"/>
                </a:rPr>
                <a:t>vi</a:t>
              </a:r>
              <a:r>
                <a:rPr lang="zh-CN" altLang="en-US" sz="1600" b="1" spc="-150" dirty="0">
                  <a:solidFill>
                    <a:schemeClr val="bg1"/>
                  </a:solidFill>
                  <a:cs typeface="+mn-ea"/>
                  <a:sym typeface="+mn-lt"/>
                </a:rPr>
                <a:t>所有</a:t>
              </a:r>
              <a:r>
                <a:rPr lang="en-US" altLang="zh-CN" sz="1600" b="1" spc="-150" dirty="0">
                  <a:solidFill>
                    <a:schemeClr val="bg1"/>
                  </a:solidFill>
                  <a:cs typeface="+mn-ea"/>
                  <a:sym typeface="+mn-lt"/>
                </a:rPr>
                <a:t>k</a:t>
              </a:r>
              <a:r>
                <a:rPr lang="zh-CN" altLang="en-US" sz="1600" b="1" spc="-150" dirty="0">
                  <a:solidFill>
                    <a:schemeClr val="bg1"/>
                  </a:solidFill>
                  <a:cs typeface="+mn-ea"/>
                  <a:sym typeface="+mn-lt"/>
                </a:rPr>
                <a:t>阶邻居中被球体包裹部分的比例</a:t>
              </a:r>
            </a:p>
          </p:txBody>
        </p:sp>
      </p:grpSp>
      <p:grpSp>
        <p:nvGrpSpPr>
          <p:cNvPr id="64" name="组合 63">
            <a:extLst>
              <a:ext uri="{FF2B5EF4-FFF2-40B4-BE49-F238E27FC236}">
                <a16:creationId xmlns:a16="http://schemas.microsoft.com/office/drawing/2014/main" id="{0D7C6F19-74DC-6440-7F1C-BACA5ABA9D65}"/>
              </a:ext>
            </a:extLst>
          </p:cNvPr>
          <p:cNvGrpSpPr/>
          <p:nvPr/>
        </p:nvGrpSpPr>
        <p:grpSpPr>
          <a:xfrm>
            <a:off x="5474594" y="4080122"/>
            <a:ext cx="6717406" cy="549024"/>
            <a:chOff x="6034432" y="1615606"/>
            <a:chExt cx="5148103" cy="1811867"/>
          </a:xfrm>
        </p:grpSpPr>
        <p:sp>
          <p:nvSpPr>
            <p:cNvPr id="65" name="矩形 64">
              <a:extLst>
                <a:ext uri="{FF2B5EF4-FFF2-40B4-BE49-F238E27FC236}">
                  <a16:creationId xmlns:a16="http://schemas.microsoft.com/office/drawing/2014/main" id="{CECE6515-2760-B89C-53E2-D245C9A0956B}"/>
                </a:ext>
              </a:extLst>
            </p:cNvPr>
            <p:cNvSpPr/>
            <p:nvPr/>
          </p:nvSpPr>
          <p:spPr>
            <a:xfrm>
              <a:off x="6214535" y="161560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66" name="文本框 65">
              <a:extLst>
                <a:ext uri="{FF2B5EF4-FFF2-40B4-BE49-F238E27FC236}">
                  <a16:creationId xmlns:a16="http://schemas.microsoft.com/office/drawing/2014/main" id="{7D01A4DB-7245-8347-B02A-6222C9BA1543}"/>
                </a:ext>
              </a:extLst>
            </p:cNvPr>
            <p:cNvSpPr txBox="1"/>
            <p:nvPr/>
          </p:nvSpPr>
          <p:spPr>
            <a:xfrm>
              <a:off x="6034432" y="1992715"/>
              <a:ext cx="4799121" cy="1036607"/>
            </a:xfrm>
            <a:prstGeom prst="rect">
              <a:avLst/>
            </a:prstGeom>
            <a:noFill/>
          </p:spPr>
          <p:txBody>
            <a:bodyPr wrap="square" rtlCol="0">
              <a:spAutoFit/>
            </a:bodyPr>
            <a:lstStyle/>
            <a:p>
              <a:pPr marL="285750" indent="-285750" algn="ctr">
                <a:buFont typeface="Arial" panose="020B0604020202020204" pitchFamily="34" charset="0"/>
                <a:buChar char="•"/>
              </a:pPr>
              <a:r>
                <a:rPr lang="zh-CN" altLang="en-US" sz="1600" b="1" spc="-150" dirty="0">
                  <a:solidFill>
                    <a:schemeClr val="bg1"/>
                  </a:solidFill>
                  <a:cs typeface="+mn-ea"/>
                  <a:sym typeface="+mn-lt"/>
                </a:rPr>
                <a:t>如果</a:t>
              </a:r>
              <a:r>
                <a:rPr lang="en-US" altLang="zh-CN" sz="1600" b="1" spc="-150" dirty="0" err="1">
                  <a:solidFill>
                    <a:schemeClr val="bg1"/>
                  </a:solidFill>
                  <a:cs typeface="+mn-ea"/>
                  <a:sym typeface="+mn-lt"/>
                </a:rPr>
                <a:t>vj</a:t>
              </a:r>
              <a:r>
                <a:rPr lang="zh-CN" altLang="en-US" sz="1600" b="1" spc="-150" dirty="0">
                  <a:solidFill>
                    <a:schemeClr val="bg1"/>
                  </a:solidFill>
                  <a:cs typeface="+mn-ea"/>
                  <a:sym typeface="+mn-lt"/>
                </a:rPr>
                <a:t>属于</a:t>
              </a:r>
              <a:r>
                <a:rPr lang="en-US" altLang="zh-CN" sz="1600" b="1" spc="-150" dirty="0">
                  <a:solidFill>
                    <a:schemeClr val="bg1"/>
                  </a:solidFill>
                  <a:cs typeface="+mn-ea"/>
                  <a:sym typeface="+mn-lt"/>
                </a:rPr>
                <a:t>vi</a:t>
              </a:r>
              <a:r>
                <a:rPr lang="zh-CN" altLang="en-US" sz="1600" b="1" spc="-150" dirty="0">
                  <a:solidFill>
                    <a:schemeClr val="bg1"/>
                  </a:solidFill>
                  <a:cs typeface="+mn-ea"/>
                  <a:sym typeface="+mn-lt"/>
                </a:rPr>
                <a:t>的</a:t>
              </a:r>
              <a:r>
                <a:rPr lang="en-US" altLang="zh-CN" sz="1600" b="1" spc="-150" dirty="0">
                  <a:solidFill>
                    <a:schemeClr val="bg1"/>
                  </a:solidFill>
                  <a:cs typeface="+mn-ea"/>
                  <a:sym typeface="+mn-lt"/>
                </a:rPr>
                <a:t>k</a:t>
              </a:r>
              <a:r>
                <a:rPr lang="zh-CN" altLang="en-US" sz="1600" b="1" spc="-150" dirty="0">
                  <a:solidFill>
                    <a:schemeClr val="bg1"/>
                  </a:solidFill>
                  <a:cs typeface="+mn-ea"/>
                  <a:sym typeface="+mn-lt"/>
                </a:rPr>
                <a:t>阶邻居，且位于球体内，那么返回</a:t>
              </a:r>
              <a:r>
                <a:rPr lang="en-US" altLang="zh-CN" sz="1600" b="1" spc="-150" dirty="0">
                  <a:solidFill>
                    <a:schemeClr val="bg1"/>
                  </a:solidFill>
                  <a:cs typeface="+mn-ea"/>
                  <a:sym typeface="+mn-lt"/>
                </a:rPr>
                <a:t>1</a:t>
              </a:r>
              <a:r>
                <a:rPr lang="zh-CN" altLang="en-US" sz="1600" b="1" spc="-150" dirty="0">
                  <a:solidFill>
                    <a:schemeClr val="bg1"/>
                  </a:solidFill>
                  <a:cs typeface="+mn-ea"/>
                  <a:sym typeface="+mn-lt"/>
                </a:rPr>
                <a:t>；否则为</a:t>
              </a:r>
              <a:r>
                <a:rPr lang="en-US" altLang="zh-CN" sz="1600" b="1" spc="-150" dirty="0">
                  <a:solidFill>
                    <a:schemeClr val="bg1"/>
                  </a:solidFill>
                  <a:cs typeface="+mn-ea"/>
                  <a:sym typeface="+mn-lt"/>
                </a:rPr>
                <a:t>0</a:t>
              </a:r>
            </a:p>
          </p:txBody>
        </p:sp>
      </p:grpSp>
      <p:grpSp>
        <p:nvGrpSpPr>
          <p:cNvPr id="61" name="组合 60">
            <a:extLst>
              <a:ext uri="{FF2B5EF4-FFF2-40B4-BE49-F238E27FC236}">
                <a16:creationId xmlns:a16="http://schemas.microsoft.com/office/drawing/2014/main" id="{DF0D4E1D-0215-F8D8-9935-EECE5E6E4CC3}"/>
              </a:ext>
            </a:extLst>
          </p:cNvPr>
          <p:cNvGrpSpPr/>
          <p:nvPr/>
        </p:nvGrpSpPr>
        <p:grpSpPr>
          <a:xfrm>
            <a:off x="4938664" y="3429001"/>
            <a:ext cx="7253335" cy="656618"/>
            <a:chOff x="5623705" y="1615606"/>
            <a:chExt cx="5558830" cy="1811867"/>
          </a:xfrm>
        </p:grpSpPr>
        <p:sp>
          <p:nvSpPr>
            <p:cNvPr id="62" name="矩形 61">
              <a:extLst>
                <a:ext uri="{FF2B5EF4-FFF2-40B4-BE49-F238E27FC236}">
                  <a16:creationId xmlns:a16="http://schemas.microsoft.com/office/drawing/2014/main" id="{1ACA5AA1-284D-49C4-5E33-AF2956B6CE3A}"/>
                </a:ext>
              </a:extLst>
            </p:cNvPr>
            <p:cNvSpPr/>
            <p:nvPr/>
          </p:nvSpPr>
          <p:spPr>
            <a:xfrm>
              <a:off x="6214535" y="1615606"/>
              <a:ext cx="4968000" cy="1811867"/>
            </a:xfrm>
            <a:prstGeom prst="rect">
              <a:avLst/>
            </a:prstGeom>
            <a:solidFill>
              <a:srgbClr val="3143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cs typeface="+mn-ea"/>
                <a:sym typeface="+mn-lt"/>
              </a:endParaRPr>
            </a:p>
          </p:txBody>
        </p:sp>
        <p:sp>
          <p:nvSpPr>
            <p:cNvPr id="63" name="文本框 62">
              <a:extLst>
                <a:ext uri="{FF2B5EF4-FFF2-40B4-BE49-F238E27FC236}">
                  <a16:creationId xmlns:a16="http://schemas.microsoft.com/office/drawing/2014/main" id="{0D8F9466-E1E8-61D7-9DEA-632A4586B72B}"/>
                </a:ext>
              </a:extLst>
            </p:cNvPr>
            <p:cNvSpPr txBox="1"/>
            <p:nvPr/>
          </p:nvSpPr>
          <p:spPr>
            <a:xfrm>
              <a:off x="5623705" y="1911628"/>
              <a:ext cx="4799121" cy="1036610"/>
            </a:xfrm>
            <a:prstGeom prst="rect">
              <a:avLst/>
            </a:prstGeom>
            <a:noFill/>
          </p:spPr>
          <p:txBody>
            <a:bodyPr wrap="square" rtlCol="0">
              <a:spAutoFit/>
            </a:bodyPr>
            <a:lstStyle/>
            <a:p>
              <a:pPr marL="285750" indent="-285750" algn="ctr">
                <a:buFont typeface="Arial" panose="020B0604020202020204" pitchFamily="34" charset="0"/>
                <a:buChar char="•"/>
              </a:pPr>
              <a:r>
                <a:rPr lang="en-US" altLang="zh-CN" sz="1600" b="1" spc="-150" dirty="0">
                  <a:solidFill>
                    <a:schemeClr val="bg1"/>
                  </a:solidFill>
                  <a:cs typeface="+mn-ea"/>
                  <a:sym typeface="+mn-lt"/>
                </a:rPr>
                <a:t>K</a:t>
              </a:r>
              <a:r>
                <a:rPr lang="zh-CN" altLang="en-US" sz="1600" b="1" spc="-150" dirty="0">
                  <a:solidFill>
                    <a:schemeClr val="bg1"/>
                  </a:solidFill>
                  <a:cs typeface="+mn-ea"/>
                  <a:sym typeface="+mn-lt"/>
                </a:rPr>
                <a:t>阶邻居：表示与节点</a:t>
              </a:r>
              <a:r>
                <a:rPr lang="en-US" altLang="zh-CN" sz="1600" b="1" spc="-150" dirty="0">
                  <a:solidFill>
                    <a:schemeClr val="bg1"/>
                  </a:solidFill>
                  <a:cs typeface="+mn-ea"/>
                  <a:sym typeface="+mn-lt"/>
                </a:rPr>
                <a:t>vi</a:t>
              </a:r>
              <a:r>
                <a:rPr lang="zh-CN" altLang="en-US" sz="1600" b="1" spc="-150" dirty="0">
                  <a:solidFill>
                    <a:schemeClr val="bg1"/>
                  </a:solidFill>
                  <a:cs typeface="+mn-ea"/>
                  <a:sym typeface="+mn-lt"/>
                </a:rPr>
                <a:t>距离不超过</a:t>
              </a:r>
              <a:r>
                <a:rPr lang="en-US" altLang="zh-CN" sz="1600" b="1" spc="-150" dirty="0">
                  <a:solidFill>
                    <a:schemeClr val="bg1"/>
                  </a:solidFill>
                  <a:cs typeface="+mn-ea"/>
                  <a:sym typeface="+mn-lt"/>
                </a:rPr>
                <a:t>k</a:t>
              </a:r>
              <a:r>
                <a:rPr lang="zh-CN" altLang="en-US" sz="1600" b="1" spc="-150" dirty="0">
                  <a:solidFill>
                    <a:schemeClr val="bg1"/>
                  </a:solidFill>
                  <a:cs typeface="+mn-ea"/>
                  <a:sym typeface="+mn-lt"/>
                </a:rPr>
                <a:t>的所有节点</a:t>
              </a:r>
            </a:p>
          </p:txBody>
        </p:sp>
      </p:grpSp>
      <p:sp>
        <p:nvSpPr>
          <p:cNvPr id="7" name="矩形 6"/>
          <p:cNvSpPr/>
          <p:nvPr/>
        </p:nvSpPr>
        <p:spPr>
          <a:xfrm>
            <a:off x="2191657" y="442696"/>
            <a:ext cx="1493186" cy="324000"/>
          </a:xfrm>
          <a:prstGeom prst="rect">
            <a:avLst/>
          </a:prstGeom>
          <a:solidFill>
            <a:srgbClr val="314371"/>
          </a:solidFill>
          <a:ln w="6350">
            <a:solidFill>
              <a:srgbClr val="3143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Freeform 6"/>
          <p:cNvSpPr>
            <a:spLocks noEditPoints="1"/>
          </p:cNvSpPr>
          <p:nvPr/>
        </p:nvSpPr>
        <p:spPr bwMode="auto">
          <a:xfrm>
            <a:off x="10604618" y="404450"/>
            <a:ext cx="452371" cy="355266"/>
          </a:xfrm>
          <a:custGeom>
            <a:avLst/>
            <a:gdLst>
              <a:gd name="T0" fmla="*/ 765 w 4202"/>
              <a:gd name="T1" fmla="*/ 1869 h 3300"/>
              <a:gd name="T2" fmla="*/ 2101 w 4202"/>
              <a:gd name="T3" fmla="*/ 2566 h 3300"/>
              <a:gd name="T4" fmla="*/ 3435 w 4202"/>
              <a:gd name="T5" fmla="*/ 1869 h 3300"/>
              <a:gd name="T6" fmla="*/ 3435 w 4202"/>
              <a:gd name="T7" fmla="*/ 2604 h 3300"/>
              <a:gd name="T8" fmla="*/ 2100 w 4202"/>
              <a:gd name="T9" fmla="*/ 3300 h 3300"/>
              <a:gd name="T10" fmla="*/ 765 w 4202"/>
              <a:gd name="T11" fmla="*/ 2604 h 3300"/>
              <a:gd name="T12" fmla="*/ 765 w 4202"/>
              <a:gd name="T13" fmla="*/ 1869 h 3300"/>
              <a:gd name="T14" fmla="*/ 2101 w 4202"/>
              <a:gd name="T15" fmla="*/ 0 h 3300"/>
              <a:gd name="T16" fmla="*/ 4202 w 4202"/>
              <a:gd name="T17" fmla="*/ 1099 h 3300"/>
              <a:gd name="T18" fmla="*/ 4202 w 4202"/>
              <a:gd name="T19" fmla="*/ 2566 h 3300"/>
              <a:gd name="T20" fmla="*/ 3819 w 4202"/>
              <a:gd name="T21" fmla="*/ 2566 h 3300"/>
              <a:gd name="T22" fmla="*/ 3819 w 4202"/>
              <a:gd name="T23" fmla="*/ 1299 h 3300"/>
              <a:gd name="T24" fmla="*/ 2101 w 4202"/>
              <a:gd name="T25" fmla="*/ 2197 h 3300"/>
              <a:gd name="T26" fmla="*/ 0 w 4202"/>
              <a:gd name="T27" fmla="*/ 1099 h 3300"/>
              <a:gd name="T28" fmla="*/ 2101 w 4202"/>
              <a:gd name="T29" fmla="*/ 0 h 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2" h="3300">
                <a:moveTo>
                  <a:pt x="765" y="1869"/>
                </a:moveTo>
                <a:lnTo>
                  <a:pt x="2101" y="2566"/>
                </a:lnTo>
                <a:lnTo>
                  <a:pt x="3435" y="1869"/>
                </a:lnTo>
                <a:lnTo>
                  <a:pt x="3435" y="2604"/>
                </a:lnTo>
                <a:lnTo>
                  <a:pt x="2100" y="3300"/>
                </a:lnTo>
                <a:lnTo>
                  <a:pt x="765" y="2604"/>
                </a:lnTo>
                <a:lnTo>
                  <a:pt x="765" y="1869"/>
                </a:lnTo>
                <a:close/>
                <a:moveTo>
                  <a:pt x="2101" y="0"/>
                </a:moveTo>
                <a:lnTo>
                  <a:pt x="4202" y="1099"/>
                </a:lnTo>
                <a:lnTo>
                  <a:pt x="4202" y="2566"/>
                </a:lnTo>
                <a:lnTo>
                  <a:pt x="3819" y="2566"/>
                </a:lnTo>
                <a:lnTo>
                  <a:pt x="3819" y="1299"/>
                </a:lnTo>
                <a:lnTo>
                  <a:pt x="2101" y="2197"/>
                </a:lnTo>
                <a:lnTo>
                  <a:pt x="0" y="1099"/>
                </a:lnTo>
                <a:lnTo>
                  <a:pt x="2101" y="0"/>
                </a:lnTo>
                <a:close/>
              </a:path>
            </a:pathLst>
          </a:custGeom>
          <a:solidFill>
            <a:srgbClr val="314371"/>
          </a:solidFill>
          <a:ln w="0">
            <a:noFill/>
            <a:prstDash val="solid"/>
            <a:round/>
          </a:ln>
        </p:spPr>
        <p:txBody>
          <a:bodyPr vert="horz" wrap="square" lIns="91440" tIns="45720" rIns="91440" bIns="45720" numCol="1" anchor="t" anchorCtr="0" compatLnSpc="1"/>
          <a:lstStyle/>
          <a:p>
            <a:endParaRPr lang="zh-CN" altLang="en-US">
              <a:cs typeface="+mn-ea"/>
              <a:sym typeface="+mn-lt"/>
            </a:endParaRPr>
          </a:p>
        </p:txBody>
      </p:sp>
      <p:sp>
        <p:nvSpPr>
          <p:cNvPr id="9" name="文本框 8">
            <a:extLst>
              <a:ext uri="{FF2B5EF4-FFF2-40B4-BE49-F238E27FC236}">
                <a16:creationId xmlns:a16="http://schemas.microsoft.com/office/drawing/2014/main" id="{7AC9CF6F-1939-1E61-EAAD-47F084C68007}"/>
              </a:ext>
            </a:extLst>
          </p:cNvPr>
          <p:cNvSpPr txBox="1"/>
          <p:nvPr/>
        </p:nvSpPr>
        <p:spPr>
          <a:xfrm>
            <a:off x="0" y="432229"/>
            <a:ext cx="2559932" cy="338554"/>
          </a:xfrm>
          <a:prstGeom prst="rect">
            <a:avLst/>
          </a:prstGeom>
          <a:noFill/>
        </p:spPr>
        <p:txBody>
          <a:bodyPr wrap="square" rtlCol="0">
            <a:spAutoFit/>
          </a:bodyPr>
          <a:lstStyle/>
          <a:p>
            <a:r>
              <a:rPr lang="zh-CN" altLang="en-US" sz="1600" spc="-150" dirty="0">
                <a:solidFill>
                  <a:srgbClr val="314371"/>
                </a:solidFill>
                <a:cs typeface="+mn-ea"/>
                <a:sym typeface="+mn-lt"/>
              </a:rPr>
              <a:t>        研究背景</a:t>
            </a:r>
          </a:p>
        </p:txBody>
      </p:sp>
      <p:sp>
        <p:nvSpPr>
          <p:cNvPr id="10" name="文本框 9">
            <a:extLst>
              <a:ext uri="{FF2B5EF4-FFF2-40B4-BE49-F238E27FC236}">
                <a16:creationId xmlns:a16="http://schemas.microsoft.com/office/drawing/2014/main" id="{B72F8870-CA33-F0F0-23BD-EBEB3C8CDE52}"/>
              </a:ext>
            </a:extLst>
          </p:cNvPr>
          <p:cNvSpPr txBox="1"/>
          <p:nvPr/>
        </p:nvSpPr>
        <p:spPr>
          <a:xfrm>
            <a:off x="2191657" y="432229"/>
            <a:ext cx="2559932" cy="338554"/>
          </a:xfrm>
          <a:prstGeom prst="rect">
            <a:avLst/>
          </a:prstGeom>
          <a:noFill/>
        </p:spPr>
        <p:txBody>
          <a:bodyPr wrap="square" rtlCol="0">
            <a:spAutoFit/>
          </a:bodyPr>
          <a:lstStyle/>
          <a:p>
            <a:r>
              <a:rPr lang="zh-CN" altLang="en-US" sz="1600" spc="-150" dirty="0">
                <a:solidFill>
                  <a:schemeClr val="bg1"/>
                </a:solidFill>
                <a:cs typeface="+mn-ea"/>
                <a:sym typeface="+mn-lt"/>
              </a:rPr>
              <a:t>        研究方法</a:t>
            </a:r>
          </a:p>
        </p:txBody>
      </p:sp>
      <p:sp>
        <p:nvSpPr>
          <p:cNvPr id="11" name="文本框 10">
            <a:extLst>
              <a:ext uri="{FF2B5EF4-FFF2-40B4-BE49-F238E27FC236}">
                <a16:creationId xmlns:a16="http://schemas.microsoft.com/office/drawing/2014/main" id="{D8B6B601-C086-261C-DD7A-FDD72CDCA33B}"/>
              </a:ext>
            </a:extLst>
          </p:cNvPr>
          <p:cNvSpPr txBox="1"/>
          <p:nvPr/>
        </p:nvSpPr>
        <p:spPr>
          <a:xfrm>
            <a:off x="4194628" y="432229"/>
            <a:ext cx="2559932" cy="338554"/>
          </a:xfrm>
          <a:prstGeom prst="rect">
            <a:avLst/>
          </a:prstGeom>
          <a:noFill/>
        </p:spPr>
        <p:txBody>
          <a:bodyPr wrap="square" rtlCol="0">
            <a:spAutoFit/>
          </a:bodyPr>
          <a:lstStyle/>
          <a:p>
            <a:r>
              <a:rPr lang="en-US" altLang="zh-CN" sz="1600" spc="-150" dirty="0">
                <a:solidFill>
                  <a:srgbClr val="314371"/>
                </a:solidFill>
                <a:cs typeface="+mn-ea"/>
                <a:sym typeface="+mn-lt"/>
              </a:rPr>
              <a:t> </a:t>
            </a:r>
            <a:r>
              <a:rPr lang="zh-CN" altLang="en-US" sz="1600" spc="-150" dirty="0">
                <a:solidFill>
                  <a:srgbClr val="314371"/>
                </a:solidFill>
                <a:cs typeface="+mn-ea"/>
                <a:sym typeface="+mn-lt"/>
              </a:rPr>
              <a:t>            实验</a:t>
            </a:r>
          </a:p>
        </p:txBody>
      </p:sp>
      <p:sp>
        <p:nvSpPr>
          <p:cNvPr id="20" name="文本框 19">
            <a:extLst>
              <a:ext uri="{FF2B5EF4-FFF2-40B4-BE49-F238E27FC236}">
                <a16:creationId xmlns:a16="http://schemas.microsoft.com/office/drawing/2014/main" id="{5400157F-9F57-78EE-8CB0-67C603FB5A33}"/>
              </a:ext>
            </a:extLst>
          </p:cNvPr>
          <p:cNvSpPr txBox="1"/>
          <p:nvPr/>
        </p:nvSpPr>
        <p:spPr>
          <a:xfrm>
            <a:off x="6560457" y="432229"/>
            <a:ext cx="1944915" cy="338554"/>
          </a:xfrm>
          <a:prstGeom prst="rect">
            <a:avLst/>
          </a:prstGeom>
          <a:noFill/>
        </p:spPr>
        <p:txBody>
          <a:bodyPr wrap="square" rtlCol="0">
            <a:spAutoFit/>
          </a:bodyPr>
          <a:lstStyle/>
          <a:p>
            <a:r>
              <a:rPr lang="zh-CN" altLang="en-US" sz="1600" spc="-150" dirty="0">
                <a:solidFill>
                  <a:srgbClr val="314371"/>
                </a:solidFill>
                <a:cs typeface="+mn-ea"/>
                <a:sym typeface="+mn-lt"/>
              </a:rPr>
              <a:t>       论文总结</a:t>
            </a:r>
          </a:p>
        </p:txBody>
      </p:sp>
      <p:sp>
        <p:nvSpPr>
          <p:cNvPr id="14" name="文本框 13">
            <a:extLst>
              <a:ext uri="{FF2B5EF4-FFF2-40B4-BE49-F238E27FC236}">
                <a16:creationId xmlns:a16="http://schemas.microsoft.com/office/drawing/2014/main" id="{137DCD68-8BF9-2B38-5A3C-754908664B99}"/>
              </a:ext>
            </a:extLst>
          </p:cNvPr>
          <p:cNvSpPr txBox="1"/>
          <p:nvPr/>
        </p:nvSpPr>
        <p:spPr>
          <a:xfrm>
            <a:off x="579632" y="1082235"/>
            <a:ext cx="4359032" cy="830997"/>
          </a:xfrm>
          <a:prstGeom prst="rect">
            <a:avLst/>
          </a:prstGeom>
          <a:noFill/>
        </p:spPr>
        <p:txBody>
          <a:bodyPr wrap="square" rtlCol="0">
            <a:spAutoFit/>
          </a:bodyPr>
          <a:lstStyle/>
          <a:p>
            <a:r>
              <a:rPr lang="zh-CN" altLang="en-US" sz="2400" b="1" spc="-150" dirty="0">
                <a:solidFill>
                  <a:srgbClr val="314371"/>
                </a:solidFill>
                <a:cs typeface="+mn-ea"/>
                <a:sym typeface="+mn-lt"/>
              </a:rPr>
              <a:t>空间模式 </a:t>
            </a:r>
            <a:r>
              <a:rPr lang="en-US" altLang="zh-CN" sz="2400" b="1" spc="-150" dirty="0">
                <a:solidFill>
                  <a:srgbClr val="314371"/>
                </a:solidFill>
                <a:cs typeface="+mn-ea"/>
                <a:sym typeface="+mn-lt"/>
              </a:rPr>
              <a:t>—— </a:t>
            </a:r>
            <a:r>
              <a:rPr lang="zh-CN" altLang="en-US" sz="2400" b="1" spc="-150" dirty="0">
                <a:solidFill>
                  <a:srgbClr val="314371"/>
                </a:solidFill>
                <a:cs typeface="+mn-ea"/>
                <a:sym typeface="+mn-lt"/>
              </a:rPr>
              <a:t>数据一致性评估</a:t>
            </a:r>
          </a:p>
          <a:p>
            <a:endParaRPr lang="zh-CN" altLang="en-US" sz="2400" b="1" spc="-150" dirty="0">
              <a:solidFill>
                <a:srgbClr val="314371"/>
              </a:solidFill>
              <a:cs typeface="+mn-ea"/>
              <a:sym typeface="+mn-lt"/>
            </a:endParaRPr>
          </a:p>
        </p:txBody>
      </p:sp>
      <p:pic>
        <p:nvPicPr>
          <p:cNvPr id="40" name="图片 39">
            <a:extLst>
              <a:ext uri="{FF2B5EF4-FFF2-40B4-BE49-F238E27FC236}">
                <a16:creationId xmlns:a16="http://schemas.microsoft.com/office/drawing/2014/main" id="{23954690-C14A-34BA-7230-B94B2B27A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28134"/>
            <a:ext cx="4902372" cy="1034577"/>
          </a:xfrm>
          <a:prstGeom prst="rect">
            <a:avLst/>
          </a:prstGeom>
        </p:spPr>
      </p:pic>
      <p:pic>
        <p:nvPicPr>
          <p:cNvPr id="41" name="图片 40">
            <a:extLst>
              <a:ext uri="{FF2B5EF4-FFF2-40B4-BE49-F238E27FC236}">
                <a16:creationId xmlns:a16="http://schemas.microsoft.com/office/drawing/2014/main" id="{7B846076-B192-B98C-B386-84DF55C643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77" y="2401323"/>
            <a:ext cx="2159305" cy="289137"/>
          </a:xfrm>
          <a:prstGeom prst="rect">
            <a:avLst/>
          </a:prstGeom>
        </p:spPr>
      </p:pic>
      <p:pic>
        <p:nvPicPr>
          <p:cNvPr id="42" name="图片 41">
            <a:extLst>
              <a:ext uri="{FF2B5EF4-FFF2-40B4-BE49-F238E27FC236}">
                <a16:creationId xmlns:a16="http://schemas.microsoft.com/office/drawing/2014/main" id="{C04041C1-9E8A-EBF7-CF25-2803AD694B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887" y="3951565"/>
            <a:ext cx="3486872" cy="317590"/>
          </a:xfrm>
          <a:prstGeom prst="rect">
            <a:avLst/>
          </a:prstGeom>
        </p:spPr>
      </p:pic>
      <p:pic>
        <p:nvPicPr>
          <p:cNvPr id="43" name="图片 42">
            <a:extLst>
              <a:ext uri="{FF2B5EF4-FFF2-40B4-BE49-F238E27FC236}">
                <a16:creationId xmlns:a16="http://schemas.microsoft.com/office/drawing/2014/main" id="{F7BE31DD-A6DA-F846-259B-28E9D684C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632" y="4269155"/>
            <a:ext cx="4690740" cy="677014"/>
          </a:xfrm>
          <a:prstGeom prst="rect">
            <a:avLst/>
          </a:prstGeom>
        </p:spPr>
      </p:pic>
      <p:pic>
        <p:nvPicPr>
          <p:cNvPr id="45" name="图片 44">
            <a:extLst>
              <a:ext uri="{FF2B5EF4-FFF2-40B4-BE49-F238E27FC236}">
                <a16:creationId xmlns:a16="http://schemas.microsoft.com/office/drawing/2014/main" id="{F969D201-3D4F-A3D0-88BC-882BFA2F84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577" y="4946169"/>
            <a:ext cx="3909524" cy="811778"/>
          </a:xfrm>
          <a:prstGeom prst="rect">
            <a:avLst/>
          </a:prstGeom>
        </p:spPr>
      </p:pic>
      <p:sp>
        <p:nvSpPr>
          <p:cNvPr id="46" name="文本框 45">
            <a:extLst>
              <a:ext uri="{FF2B5EF4-FFF2-40B4-BE49-F238E27FC236}">
                <a16:creationId xmlns:a16="http://schemas.microsoft.com/office/drawing/2014/main" id="{27C812CE-F9BC-F3E5-5936-A29CC6523A30}"/>
              </a:ext>
            </a:extLst>
          </p:cNvPr>
          <p:cNvSpPr txBox="1"/>
          <p:nvPr/>
        </p:nvSpPr>
        <p:spPr>
          <a:xfrm>
            <a:off x="422187" y="5152222"/>
            <a:ext cx="239416" cy="369332"/>
          </a:xfrm>
          <a:prstGeom prst="rect">
            <a:avLst/>
          </a:prstGeom>
          <a:noFill/>
        </p:spPr>
        <p:txBody>
          <a:bodyPr wrap="square" rtlCol="0">
            <a:spAutoFit/>
          </a:bodyPr>
          <a:lstStyle/>
          <a:p>
            <a:r>
              <a:rPr lang="zh-CN" altLang="en-US" dirty="0"/>
              <a:t>⭐</a:t>
            </a:r>
          </a:p>
        </p:txBody>
      </p:sp>
    </p:spTree>
    <p:extLst>
      <p:ext uri="{BB962C8B-B14F-4D97-AF65-F5344CB8AC3E}">
        <p14:creationId xmlns:p14="http://schemas.microsoft.com/office/powerpoint/2010/main" val="747590525"/>
      </p:ext>
    </p:extLst>
  </p:cSld>
  <p:clrMapOvr>
    <a:masterClrMapping/>
  </p:clrMapOvr>
  <mc:AlternateContent xmlns:mc="http://schemas.openxmlformats.org/markup-compatibility/2006" xmlns:p14="http://schemas.microsoft.com/office/powerpoint/2010/main">
    <mc:Choice Requires="p14">
      <p:transition p14:dur="0" advClick="0" advTm="4000"/>
    </mc:Choice>
    <mc:Fallback xmlns="">
      <p:transition advClick="0" advTm="4000"/>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i0od3bi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0od3bi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1798</Words>
  <Application>Microsoft Office PowerPoint</Application>
  <PresentationFormat>宽屏</PresentationFormat>
  <Paragraphs>206</Paragraphs>
  <Slides>24</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24</vt:i4>
      </vt:variant>
    </vt:vector>
  </HeadingPairs>
  <TitlesOfParts>
    <vt:vector size="35" baseType="lpstr">
      <vt:lpstr>Arial</vt:lpstr>
      <vt:lpstr>Calibri</vt:lpstr>
      <vt:lpstr>Bell MT</vt:lpstr>
      <vt:lpstr>Sohne</vt:lpstr>
      <vt:lpstr>微软雅黑</vt:lpstr>
      <vt:lpstr>Wingdings</vt:lpstr>
      <vt:lpstr>OPPOSans M</vt:lpstr>
      <vt:lpstr>Baskerville Old Face</vt:lpstr>
      <vt:lpstr>HelveticaExt-Normal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挥霍 王</cp:lastModifiedBy>
  <cp:revision>77</cp:revision>
  <dcterms:created xsi:type="dcterms:W3CDTF">2019-05-14T01:20:00Z</dcterms:created>
  <dcterms:modified xsi:type="dcterms:W3CDTF">2023-11-05T09:52:17Z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B5176995FECE48EDACE9F93A00C7D7C0_12</vt:lpwstr>
  </property>
  <property fmtid="{D5CDD505-2E9C-101B-9397-08002B2CF9AE}" pid="3" name="KSOProductBuildVer">
    <vt:lpwstr>2052-12.1.0.15120</vt:lpwstr>
  </property>
</Properties>
</file>