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324" r:id="rId5"/>
    <p:sldId id="323" r:id="rId6"/>
    <p:sldId id="325" r:id="rId7"/>
    <p:sldId id="327" r:id="rId8"/>
    <p:sldId id="326" r:id="rId9"/>
    <p:sldId id="260" r:id="rId10"/>
    <p:sldId id="269" r:id="rId11"/>
    <p:sldId id="335" r:id="rId12"/>
    <p:sldId id="328" r:id="rId13"/>
    <p:sldId id="329" r:id="rId14"/>
    <p:sldId id="274" r:id="rId15"/>
    <p:sldId id="322" r:id="rId16"/>
    <p:sldId id="330" r:id="rId17"/>
    <p:sldId id="318" r:id="rId18"/>
    <p:sldId id="331" r:id="rId19"/>
    <p:sldId id="321" r:id="rId20"/>
    <p:sldId id="261" r:id="rId21"/>
    <p:sldId id="332" r:id="rId22"/>
    <p:sldId id="271" r:id="rId23"/>
    <p:sldId id="333" r:id="rId24"/>
    <p:sldId id="319" r:id="rId25"/>
    <p:sldId id="320" r:id="rId26"/>
    <p:sldId id="337" r:id="rId27"/>
    <p:sldId id="316" r:id="rId28"/>
    <p:sldId id="338" r:id="rId29"/>
    <p:sldId id="262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y 😉" initials="m" lastIdx="1" clrIdx="0">
    <p:extLst>
      <p:ext uri="{19B8F6BF-5375-455C-9EA6-DF929625EA0E}">
        <p15:presenceInfo xmlns:p15="http://schemas.microsoft.com/office/powerpoint/2012/main" userId="13a624e3c77832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4" autoAdjust="0"/>
    <p:restoredTop sz="82920" autoAdjust="0"/>
  </p:normalViewPr>
  <p:slideViewPr>
    <p:cSldViewPr snapToGrid="0" showGuides="1">
      <p:cViewPr varScale="1">
        <p:scale>
          <a:sx n="68" d="100"/>
          <a:sy n="68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766FCD-7233-4771-B92E-F04C0D3D792F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A6BF8-B68D-454B-B9A1-334165C664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83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A6BF8-B68D-454B-B9A1-334165C664E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718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内生性问题是指在统计或经济学研究中，当一个变量影响另一个变量时，可能导致的问题。这种影响可能是因果关系，但也可能是相互关联或共同受到其他未观察到的变量的影响。内生性问题是研究中需要解决的一个重要挑战，因为它可以导致误导性的结果和不准确的推断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二阶段最小二乘法：第一阶段：首先，通过一个工具变量（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instrumental variable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）来替代自变量中的内生性变量，以确保自变量与误差项不再相关。工具变量必须满足一定的条件，包括与内生变量相关，但与误差项不相关。第一阶段通过对工具变量回归内生变量来获得预测值。</a:t>
            </a: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第二阶段：在第一阶段得到的预测值的基础上，再进行一次回归，将这些预测值作为自变量，以估计因变量与其他自变量之间的关系。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A6BF8-B68D-454B-B9A1-334165C664E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530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A6BF8-B68D-454B-B9A1-334165C664E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735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随机混合整数规划：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一种数学规划方法，用于解决在存在不确定性或随机性情况下的混合整数规划问题。在随机混合整数规划中，问题的某些参数或约束条件被引入随机性或不确定性，这使得问题更复杂。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SMIP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的目标是在不确定条件下找到最优的整数解或决策策略，以最大化或最小化某个目标函数，同时满足模型中的各种约束条件。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A6BF8-B68D-454B-B9A1-334165C664E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74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A6BF8-B68D-454B-B9A1-334165C664E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074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A6BF8-B68D-454B-B9A1-334165C664E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787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"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腹地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"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通常是指一个地区或地理区域的内陆部分，远离海岸线或边界。这个术语通常用于描述一个港口或城市的背后地区，通常是经济、交通、物流和资源活动的关键地带。腹地可以包括城市的郊区、周边乡村和相邻地区。在物流和贸易领域，腹地通常指的是与港口或边境交通枢纽相连的地理区域，这些地区在货物运输和经济活动中起着重要作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A6BF8-B68D-454B-B9A1-334165C664E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598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双向固定效应模型：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当有多个个体和这些个体在多个时间点上的观测数据时，双向固定效应模型可以用来分析这些数据。该模型通过引入个体固定效应来控制个体间的异质性，这有助于识别时间内的变化和趋势。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固定效应模型：假设每个个体（单位）都有自己的固定特征，这些特征不随时间变化。这些固定特征被视为与因变量相关的因素，但不随时间变化。因此，通过引入个体固定效应，模型可以控制这些固定特征对因变量的影响，从而更准确地评估其他特征的效应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A6BF8-B68D-454B-B9A1-334165C664E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774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多重共线性：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指在回归模型中，自变量之间存在高度相关性的情况，这可能会导致模型不稳定或系数估计不准确。。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VIF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是一种衡量自变量之间相关性程度的统计指标，通常用于评估多重共线性的程度。通常情况下，如果自变量的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VIF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小于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10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，那么可以认为多重共线性不是研究的主要问题。表格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3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呈现了研究中使用的变量的描述统计数据和它们之间的相关性。这些统计数据和相关性分析有助于研究人员了解变量之间的关系，以及它们是否存在明显的多重共线性问题。</a:t>
            </a: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总之，通过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VIF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和相关性分析，研究人员确定在研究中多重共线性不是主要关注的问题，这有助于确保模型估计的稳健性和有效性。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A6BF8-B68D-454B-B9A1-334165C664E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737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每个模型的行代表了因变量，包括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DTCT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、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FTCT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、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AWT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和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SWP</a:t>
            </a: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表格中的数值表示自变量对被解释变量的系数，即它们对被解释变量的影响程度。系数前的符号表示影响的方向，正号表示正向影响，负号表示负向影响。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括号中的数值表示系数的标准误差，用于衡量系数的可信度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表格底部的注释部分提供了一些相关信息，包括变量的定义，是否使用了固定效应（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Port FE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和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Month FE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），以及观测样本数和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R-squared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值。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R-squared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是一个用来衡量回归模型拟合度的指标，它在这个表格中用来评估各个回归模型对数据的解释程度。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表格底部还提供了显著性水平的标记，包括 *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p &lt; 0.1, **p &lt; 0.05, ***p &lt; 0.01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，用于表示系数是否显著。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A6BF8-B68D-454B-B9A1-334165C664E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92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内生性问题是指在统计或经济学研究中，当一个变量影响另一个变量时，可能导致的问题。这种影响可能是因果关系，但也可能是相互关联或共同受到其他未观察到的变量的影响。内生性问题是研究中需要解决的一个重要挑战，因为它可以导致误导性的结果和不准确的推断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二阶段最小二乘法：第一阶段：首先，通过一个工具变量（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instrumental variable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）来替代自变量中的内生性变量，以确保自变量与误差项不再相关。工具变量必须满足一定的条件，包括与内生变量相关，但与误差项不相关。第一阶段通过对工具变量回归内生变量来获得预测值。</a:t>
            </a: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第二阶段：在第一阶段得到的预测值的基础上，再进行一次回归，将这些预测值作为自变量，以估计因变量与其他自变量之间的关系。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A6BF8-B68D-454B-B9A1-334165C664E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87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91DF81D-FF47-450A-8278-E98146055B13}"/>
              </a:ext>
            </a:extLst>
          </p:cNvPr>
          <p:cNvSpPr/>
          <p:nvPr userDrawn="1"/>
        </p:nvSpPr>
        <p:spPr>
          <a:xfrm flipV="1">
            <a:off x="11582400" y="676402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15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74A1EEB-5D10-40D5-B298-48A81D1185EC}"/>
              </a:ext>
            </a:extLst>
          </p:cNvPr>
          <p:cNvSpPr txBox="1"/>
          <p:nvPr userDrawn="1"/>
        </p:nvSpPr>
        <p:spPr>
          <a:xfrm>
            <a:off x="11276365" y="1774276"/>
            <a:ext cx="915635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898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C2CC16F-7842-432E-9487-04C98B180115}"/>
              </a:ext>
            </a:extLst>
          </p:cNvPr>
          <p:cNvSpPr/>
          <p:nvPr userDrawn="1"/>
        </p:nvSpPr>
        <p:spPr>
          <a:xfrm flipV="1">
            <a:off x="0" y="1052513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5DE0AD-1CEE-4CC2-B547-9CB9F4ACB242}"/>
              </a:ext>
            </a:extLst>
          </p:cNvPr>
          <p:cNvSpPr/>
          <p:nvPr userDrawn="1"/>
        </p:nvSpPr>
        <p:spPr>
          <a:xfrm flipV="1">
            <a:off x="11582400" y="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AA45CF-F299-4458-8441-FC3CA2AFB146}"/>
              </a:ext>
            </a:extLst>
          </p:cNvPr>
          <p:cNvSpPr/>
          <p:nvPr userDrawn="1"/>
        </p:nvSpPr>
        <p:spPr>
          <a:xfrm rot="16200000" flipV="1">
            <a:off x="-252730" y="650113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56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142FD1-F389-4CB0-AE41-F101B507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9E9C72-D44A-4F74-84DB-F53F3F2B1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1D3D8-F019-4514-988E-4EF8C15DF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8CBC9-6096-4A2F-9590-AEA863A925BA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723EF-D242-45A7-B105-6EC97FF67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2BCB8-7248-4716-B19D-54DF2530C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87A08-A758-4FE9-B63C-49AED835B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17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AE31BED-ED93-480C-9BE9-5EA565937587}"/>
              </a:ext>
            </a:extLst>
          </p:cNvPr>
          <p:cNvSpPr txBox="1"/>
          <p:nvPr/>
        </p:nvSpPr>
        <p:spPr>
          <a:xfrm>
            <a:off x="1052423" y="3106896"/>
            <a:ext cx="98267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latin typeface="+mn-ea"/>
              </a:rPr>
              <a:t>Port resilience in the post-COVID-19 era</a:t>
            </a:r>
            <a:endParaRPr lang="zh-CN" altLang="en-US" sz="4400" b="1" dirty="0">
              <a:latin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9B3016-917C-4882-B384-7AA1820C07E0}"/>
              </a:ext>
            </a:extLst>
          </p:cNvPr>
          <p:cNvSpPr txBox="1"/>
          <p:nvPr/>
        </p:nvSpPr>
        <p:spPr>
          <a:xfrm>
            <a:off x="9635053" y="6193762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3"/>
                </a:solidFill>
              </a:rPr>
              <a:t>2023.10.22</a:t>
            </a:r>
          </a:p>
        </p:txBody>
      </p:sp>
      <p:sp>
        <p:nvSpPr>
          <p:cNvPr id="15" name="箭头: V 形 14">
            <a:extLst>
              <a:ext uri="{FF2B5EF4-FFF2-40B4-BE49-F238E27FC236}">
                <a16:creationId xmlns:a16="http://schemas.microsoft.com/office/drawing/2014/main" id="{56A7A41E-0C11-4150-ABF6-86B73103C5A2}"/>
              </a:ext>
            </a:extLst>
          </p:cNvPr>
          <p:cNvSpPr/>
          <p:nvPr/>
        </p:nvSpPr>
        <p:spPr>
          <a:xfrm>
            <a:off x="9504255" y="6278261"/>
            <a:ext cx="108112" cy="108000"/>
          </a:xfrm>
          <a:prstGeom prst="chevron">
            <a:avLst>
              <a:gd name="adj" fmla="val 6340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箭头: V 形 15">
            <a:extLst>
              <a:ext uri="{FF2B5EF4-FFF2-40B4-BE49-F238E27FC236}">
                <a16:creationId xmlns:a16="http://schemas.microsoft.com/office/drawing/2014/main" id="{1CD0E1A1-F2B5-4F55-A7B3-411487E33DE7}"/>
              </a:ext>
            </a:extLst>
          </p:cNvPr>
          <p:cNvSpPr/>
          <p:nvPr/>
        </p:nvSpPr>
        <p:spPr>
          <a:xfrm>
            <a:off x="11370962" y="6278261"/>
            <a:ext cx="108112" cy="108000"/>
          </a:xfrm>
          <a:prstGeom prst="chevron">
            <a:avLst>
              <a:gd name="adj" fmla="val 6340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A1495EA-0A38-4572-AF64-1AA481704A27}"/>
              </a:ext>
            </a:extLst>
          </p:cNvPr>
          <p:cNvSpPr txBox="1"/>
          <p:nvPr/>
        </p:nvSpPr>
        <p:spPr>
          <a:xfrm>
            <a:off x="4900489" y="5446557"/>
            <a:ext cx="3112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汇报人：闫林枝</a:t>
            </a:r>
          </a:p>
        </p:txBody>
      </p:sp>
      <p:sp>
        <p:nvSpPr>
          <p:cNvPr id="19" name="弧形 18">
            <a:extLst>
              <a:ext uri="{FF2B5EF4-FFF2-40B4-BE49-F238E27FC236}">
                <a16:creationId xmlns:a16="http://schemas.microsoft.com/office/drawing/2014/main" id="{986DE229-7AC5-4F64-8A90-19565F3EE30E}"/>
              </a:ext>
            </a:extLst>
          </p:cNvPr>
          <p:cNvSpPr/>
          <p:nvPr/>
        </p:nvSpPr>
        <p:spPr>
          <a:xfrm rot="20217552">
            <a:off x="-836584" y="5830681"/>
            <a:ext cx="1280160" cy="1280160"/>
          </a:xfrm>
          <a:prstGeom prst="arc">
            <a:avLst>
              <a:gd name="adj1" fmla="val 18554259"/>
              <a:gd name="adj2" fmla="val 3696515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C6DF0D52-9192-4F79-8993-C17F6EC9A411}"/>
              </a:ext>
            </a:extLst>
          </p:cNvPr>
          <p:cNvSpPr/>
          <p:nvPr/>
        </p:nvSpPr>
        <p:spPr>
          <a:xfrm rot="20217552">
            <a:off x="-1148710" y="5518554"/>
            <a:ext cx="1904413" cy="1904413"/>
          </a:xfrm>
          <a:prstGeom prst="arc">
            <a:avLst>
              <a:gd name="adj1" fmla="val 691350"/>
              <a:gd name="adj2" fmla="val 2846554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E2DEA2CD-38FB-4233-9EB8-0CEE78218A55}"/>
              </a:ext>
            </a:extLst>
          </p:cNvPr>
          <p:cNvSpPr/>
          <p:nvPr/>
        </p:nvSpPr>
        <p:spPr>
          <a:xfrm rot="7089368">
            <a:off x="11523823" y="-675249"/>
            <a:ext cx="1280160" cy="1280160"/>
          </a:xfrm>
          <a:prstGeom prst="arc">
            <a:avLst>
              <a:gd name="adj1" fmla="val 19178967"/>
              <a:gd name="adj2" fmla="val 3767372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997D871A-24C1-41A9-A02F-7C70A1BBA45D}"/>
              </a:ext>
            </a:extLst>
          </p:cNvPr>
          <p:cNvSpPr/>
          <p:nvPr/>
        </p:nvSpPr>
        <p:spPr>
          <a:xfrm rot="7089368">
            <a:off x="11215796" y="-952207"/>
            <a:ext cx="1904413" cy="1904413"/>
          </a:xfrm>
          <a:prstGeom prst="arc">
            <a:avLst>
              <a:gd name="adj1" fmla="val 977997"/>
              <a:gd name="adj2" fmla="val 3773178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3228AA3-2DBF-FCBD-F864-0B9534F674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61" y="503211"/>
            <a:ext cx="7599825" cy="207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364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FCC050-13A1-4EE4-B905-DB28DDDCAB55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方法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CE2888-B7F3-224C-B909-D063F0AC43E3}"/>
              </a:ext>
            </a:extLst>
          </p:cNvPr>
          <p:cNvSpPr txBox="1"/>
          <p:nvPr/>
        </p:nvSpPr>
        <p:spPr>
          <a:xfrm>
            <a:off x="660400" y="1417310"/>
            <a:ext cx="8221815" cy="2420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样本：选择中国为研究背景，选择了中国最大的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个港口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中国港口是全球最大港口的代表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使用中国港口作为研究样本可以保证每个港口之间有足够的多样性，而不会失去一般性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评估港口应对全球疫情时的弹性进行跨国比较是不合理的</a:t>
            </a:r>
          </a:p>
        </p:txBody>
      </p:sp>
    </p:spTree>
    <p:extLst>
      <p:ext uri="{BB962C8B-B14F-4D97-AF65-F5344CB8AC3E}">
        <p14:creationId xmlns:p14="http://schemas.microsoft.com/office/powerpoint/2010/main" val="248829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424E07C-0B28-0D54-2FBB-1D2E0A392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68" y="1747876"/>
            <a:ext cx="10022840" cy="424192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249EEEC-67EE-EC38-CD69-C0358F3BD2B1}"/>
              </a:ext>
            </a:extLst>
          </p:cNvPr>
          <p:cNvSpPr txBox="1"/>
          <p:nvPr/>
        </p:nvSpPr>
        <p:spPr>
          <a:xfrm>
            <a:off x="949768" y="1070069"/>
            <a:ext cx="818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选取的中国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个港口</a:t>
            </a:r>
          </a:p>
        </p:txBody>
      </p:sp>
    </p:spTree>
    <p:extLst>
      <p:ext uri="{BB962C8B-B14F-4D97-AF65-F5344CB8AC3E}">
        <p14:creationId xmlns:p14="http://schemas.microsoft.com/office/powerpoint/2010/main" val="722078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AD479D1-C6B8-44B5-9EF8-770AA32E6DB4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6601012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自变量</a:t>
            </a:r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港口弹性指数（</a:t>
            </a:r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PRI</a:t>
            </a: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）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245CC0-22FB-27A5-32EC-953846EE6877}"/>
              </a:ext>
            </a:extLst>
          </p:cNvPr>
          <p:cNvSpPr txBox="1"/>
          <p:nvPr/>
        </p:nvSpPr>
        <p:spPr>
          <a:xfrm>
            <a:off x="660399" y="1417310"/>
            <a:ext cx="8255000" cy="18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港口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：港口治理效率、智能港口、国家物流枢纽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腹地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ICT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基础设施、数字产业融合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地方政府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：地方政府的应对措施、地方治理评分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上述所有指标综合起来，构建港口弹性指数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1AFC1F8-AF03-E011-7FF7-27BF43BDE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3503258"/>
            <a:ext cx="3777129" cy="323753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2D4798F-A149-9AEC-977F-819F6C31B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528" y="3451376"/>
            <a:ext cx="3316946" cy="328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23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AD479D1-C6B8-44B5-9EF8-770AA32E6DB4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54356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PRI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90C80F-F2A2-4790-2EC4-8526AFFF8B1C}"/>
              </a:ext>
            </a:extLst>
          </p:cNvPr>
          <p:cNvSpPr txBox="1"/>
          <p:nvPr/>
        </p:nvSpPr>
        <p:spPr>
          <a:xfrm>
            <a:off x="656211" y="1484429"/>
            <a:ext cx="407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计算方法：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熵权法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EWM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5AA55F-F456-23D9-2E38-B0A9AB629C96}"/>
              </a:ext>
            </a:extLst>
          </p:cNvPr>
          <p:cNvSpPr txBox="1"/>
          <p:nvPr/>
        </p:nvSpPr>
        <p:spPr>
          <a:xfrm>
            <a:off x="656211" y="2144949"/>
            <a:ext cx="5863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）对每个指标的原始值进行标准化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9A2F1F-5396-D4B9-A948-F1635D253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20" y="2713097"/>
            <a:ext cx="7521309" cy="12469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04AB3D-A3E2-B14F-BF6E-368283C9D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20" y="4321729"/>
            <a:ext cx="7562634" cy="10473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04ACE93-23DF-AB27-DED1-7E84C0D67B50}"/>
              </a:ext>
            </a:extLst>
          </p:cNvPr>
          <p:cNvSpPr txBox="1"/>
          <p:nvPr/>
        </p:nvSpPr>
        <p:spPr>
          <a:xfrm>
            <a:off x="656211" y="3860064"/>
            <a:ext cx="5863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）计算每个指标的熵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120E00F-4201-C073-93C9-63D32124D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82" y="5477131"/>
            <a:ext cx="7562633" cy="121978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FBD9234-8480-484D-F3C3-017B42325AD1}"/>
              </a:ext>
            </a:extLst>
          </p:cNvPr>
          <p:cNvSpPr/>
          <p:nvPr/>
        </p:nvSpPr>
        <p:spPr>
          <a:xfrm>
            <a:off x="1771560" y="2813040"/>
            <a:ext cx="360000" cy="360000"/>
          </a:xfrm>
          <a:prstGeom prst="rect">
            <a:avLst/>
          </a:prstGeom>
          <a:solidFill>
            <a:srgbClr val="E71224">
              <a:alpha val="5000"/>
            </a:srgbClr>
          </a:solidFill>
          <a:ln w="126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E71224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7881ED1-2C2C-F7D6-6CBE-7D3EB64C76DA}"/>
              </a:ext>
            </a:extLst>
          </p:cNvPr>
          <p:cNvCxnSpPr>
            <a:cxnSpLocks/>
          </p:cNvCxnSpPr>
          <p:nvPr/>
        </p:nvCxnSpPr>
        <p:spPr>
          <a:xfrm flipV="1">
            <a:off x="1951560" y="1768502"/>
            <a:ext cx="3349136" cy="1044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5C7B1E0-0FEB-2829-2689-07966F62781B}"/>
              </a:ext>
            </a:extLst>
          </p:cNvPr>
          <p:cNvSpPr txBox="1"/>
          <p:nvPr/>
        </p:nvSpPr>
        <p:spPr>
          <a:xfrm>
            <a:off x="5300696" y="1379063"/>
            <a:ext cx="2375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个港口在时间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时第</a:t>
            </a:r>
            <a:r>
              <a:rPr lang="en-US" altLang="zh-CN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个指标的值</a:t>
            </a:r>
          </a:p>
        </p:txBody>
      </p:sp>
    </p:spTree>
    <p:extLst>
      <p:ext uri="{BB962C8B-B14F-4D97-AF65-F5344CB8AC3E}">
        <p14:creationId xmlns:p14="http://schemas.microsoft.com/office/powerpoint/2010/main" val="721048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AD479D1-C6B8-44B5-9EF8-770AA32E6DB4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PRI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F6F2E6-BFE1-5D4E-5821-DF3E938B7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86" y="2239314"/>
            <a:ext cx="7479982" cy="37102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FAC2347-7974-14D3-EAB7-4F949BD7E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96" y="2610341"/>
            <a:ext cx="7541972" cy="11316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67DF0F3-AE5B-6DE8-2002-E7D323AE0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786" y="4401449"/>
            <a:ext cx="7513067" cy="77607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9CA8638-6B2F-F0CA-D61E-666466B03E01}"/>
              </a:ext>
            </a:extLst>
          </p:cNvPr>
          <p:cNvSpPr txBox="1"/>
          <p:nvPr/>
        </p:nvSpPr>
        <p:spPr>
          <a:xfrm>
            <a:off x="577748" y="1465139"/>
            <a:ext cx="5863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）计算每个指标的权重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6CB7C1-379C-909F-FF3C-DC96BAED8111}"/>
              </a:ext>
            </a:extLst>
          </p:cNvPr>
          <p:cNvSpPr txBox="1"/>
          <p:nvPr/>
        </p:nvSpPr>
        <p:spPr>
          <a:xfrm>
            <a:off x="577748" y="3831104"/>
            <a:ext cx="6656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）计算每个港口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在时刻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的港口弹性指数</a:t>
            </a:r>
          </a:p>
        </p:txBody>
      </p:sp>
    </p:spTree>
    <p:extLst>
      <p:ext uri="{BB962C8B-B14F-4D97-AF65-F5344CB8AC3E}">
        <p14:creationId xmlns:p14="http://schemas.microsoft.com/office/powerpoint/2010/main" val="812844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FCC050-13A1-4EE4-B905-DB28DDDCAB55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PRI</a:t>
            </a: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得分与排名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D1B1F7-6C6C-B620-4103-F91F3E906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063641"/>
            <a:ext cx="10022840" cy="424192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19E8C78-A364-2EC1-8BF1-A6926C84BDB8}"/>
              </a:ext>
            </a:extLst>
          </p:cNvPr>
          <p:cNvSpPr txBox="1"/>
          <p:nvPr/>
        </p:nvSpPr>
        <p:spPr>
          <a:xfrm>
            <a:off x="660400" y="1417310"/>
            <a:ext cx="8182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年和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年每个港口的详细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得分和排名</a:t>
            </a:r>
          </a:p>
        </p:txBody>
      </p:sp>
    </p:spTree>
    <p:extLst>
      <p:ext uri="{BB962C8B-B14F-4D97-AF65-F5344CB8AC3E}">
        <p14:creationId xmlns:p14="http://schemas.microsoft.com/office/powerpoint/2010/main" val="1859255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CFCC050-13A1-4EE4-B905-DB28DDDCAB55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PRI</a:t>
            </a: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的平均趋势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47A23D-1EF3-747D-BE68-038542FB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71" y="1540174"/>
            <a:ext cx="7246471" cy="47294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6745FF-B2B9-A429-6C3E-122DA763E9F8}"/>
              </a:ext>
            </a:extLst>
          </p:cNvPr>
          <p:cNvSpPr txBox="1"/>
          <p:nvPr/>
        </p:nvSpPr>
        <p:spPr>
          <a:xfrm>
            <a:off x="7919979" y="3013501"/>
            <a:ext cx="29833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中国港口的平均弹性指数整体呈上升趋势</a:t>
            </a:r>
          </a:p>
        </p:txBody>
      </p:sp>
    </p:spTree>
    <p:extLst>
      <p:ext uri="{BB962C8B-B14F-4D97-AF65-F5344CB8AC3E}">
        <p14:creationId xmlns:p14="http://schemas.microsoft.com/office/powerpoint/2010/main" val="2399419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AD479D1-C6B8-44B5-9EF8-770AA32E6DB4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54356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因变量</a:t>
            </a:r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港口治理绩效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D56689-4748-460B-904A-A63052AE81B2}"/>
              </a:ext>
            </a:extLst>
          </p:cNvPr>
          <p:cNvSpPr txBox="1"/>
          <p:nvPr/>
        </p:nvSpPr>
        <p:spPr>
          <a:xfrm>
            <a:off x="699692" y="1816802"/>
            <a:ext cx="8823158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港口吞吐量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国内贸易货物吞吐量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DTCT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外贸的总货物吞吐量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FTCT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CE894F7-65F7-4C8E-590F-ECF431C6A88C}"/>
              </a:ext>
            </a:extLst>
          </p:cNvPr>
          <p:cNvSpPr txBox="1"/>
          <p:nvPr/>
        </p:nvSpPr>
        <p:spPr>
          <a:xfrm>
            <a:off x="699692" y="3636006"/>
            <a:ext cx="9144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港口拥堵情况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泊位的平均等待时间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AWT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等待在港口的船只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数量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SWP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8585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AD479D1-C6B8-44B5-9EF8-770AA32E6DB4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控制变量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DBA5E5-A593-C23B-51A5-CF7CA738D041}"/>
              </a:ext>
            </a:extLst>
          </p:cNvPr>
          <p:cNvSpPr txBox="1"/>
          <p:nvPr/>
        </p:nvSpPr>
        <p:spPr>
          <a:xfrm>
            <a:off x="874766" y="1800387"/>
            <a:ext cx="9432758" cy="232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新增确诊病例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NCC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国内生产总值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GDP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消费者价格指数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CPI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制造业增加值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MVA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人口密度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PD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784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AD479D1-C6B8-44B5-9EF8-770AA32E6DB4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审查统计模型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A15617E-97E0-D9D0-FE8D-FBCBF4649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98" y="2447182"/>
            <a:ext cx="7200233" cy="8809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2952C72-DEEC-BB19-B138-D8DF61DC4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99" y="3339869"/>
            <a:ext cx="7200232" cy="95441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DD827F8-7E30-F176-4482-74F9F21E3887}"/>
              </a:ext>
            </a:extLst>
          </p:cNvPr>
          <p:cNvSpPr txBox="1"/>
          <p:nvPr/>
        </p:nvSpPr>
        <p:spPr>
          <a:xfrm>
            <a:off x="660397" y="4235972"/>
            <a:ext cx="10425291" cy="232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该模型的目标是估计系数（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β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β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β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β</a:t>
            </a: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），来了解弹性指数、控制变量和过去港口水平（在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2019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年）的变化如何与当前港口情况相关。固定效应（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γ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μ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）有助于控制个别港口和月份的不可观测因素。误差项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ε</a:t>
            </a:r>
            <a:r>
              <a:rPr lang="en-US" altLang="zh-CN" sz="1100" dirty="0" err="1">
                <a:latin typeface="宋体" panose="02010600030101010101" pitchFamily="2" charset="-122"/>
                <a:ea typeface="宋体" panose="02010600030101010101" pitchFamily="2" charset="-122"/>
              </a:rPr>
              <a:t>it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代表了模型无法解释的吞吐量和拥堵变化，这些变化无法由模型中的其他变量解释。通过估计这些系数并测试它们的显著性，可以评估流行病控制措施（反映在弹性指数中）和其他因素对港口拥堵的影响，同时控制各种来源的变化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B72056-1D91-CDBD-2183-EFA03D3FE1DF}"/>
              </a:ext>
            </a:extLst>
          </p:cNvPr>
          <p:cNvSpPr txBox="1"/>
          <p:nvPr/>
        </p:nvSpPr>
        <p:spPr>
          <a:xfrm>
            <a:off x="660399" y="1467866"/>
            <a:ext cx="10080908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审查统计模型：双向固定效应模型，用来调查疫情控制措施对港口吞吐量以及港口拥堵情况的影响。</a:t>
            </a:r>
          </a:p>
        </p:txBody>
      </p:sp>
    </p:spTree>
    <p:extLst>
      <p:ext uri="{BB962C8B-B14F-4D97-AF65-F5344CB8AC3E}">
        <p14:creationId xmlns:p14="http://schemas.microsoft.com/office/powerpoint/2010/main" val="221249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14FC52-912E-49AE-B330-AAFBC9D44D30}"/>
              </a:ext>
            </a:extLst>
          </p:cNvPr>
          <p:cNvSpPr txBox="1"/>
          <p:nvPr/>
        </p:nvSpPr>
        <p:spPr>
          <a:xfrm>
            <a:off x="535328" y="583050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CONTENT</a:t>
            </a:r>
            <a:endParaRPr lang="zh-CN" altLang="en-US" sz="5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84D68B-4607-485E-9C48-59788E907FBD}"/>
              </a:ext>
            </a:extLst>
          </p:cNvPr>
          <p:cNvSpPr/>
          <p:nvPr/>
        </p:nvSpPr>
        <p:spPr>
          <a:xfrm flipV="1">
            <a:off x="3596640" y="119126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A9FB0A-26C7-473D-AD24-926EF1052F10}"/>
              </a:ext>
            </a:extLst>
          </p:cNvPr>
          <p:cNvSpPr/>
          <p:nvPr/>
        </p:nvSpPr>
        <p:spPr>
          <a:xfrm>
            <a:off x="1745365" y="2021084"/>
            <a:ext cx="578734" cy="5092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400" dirty="0"/>
              <a:t>01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8C3DC2-6F54-4A58-972D-766BCAFE665B}"/>
              </a:ext>
            </a:extLst>
          </p:cNvPr>
          <p:cNvSpPr txBox="1">
            <a:spLocks/>
          </p:cNvSpPr>
          <p:nvPr/>
        </p:nvSpPr>
        <p:spPr>
          <a:xfrm>
            <a:off x="2324099" y="2106954"/>
            <a:ext cx="2615238" cy="4234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背景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1AE78A0-08F7-41CA-B292-0DFD2E3A51D3}"/>
              </a:ext>
            </a:extLst>
          </p:cNvPr>
          <p:cNvSpPr/>
          <p:nvPr/>
        </p:nvSpPr>
        <p:spPr>
          <a:xfrm>
            <a:off x="1745365" y="2927026"/>
            <a:ext cx="578734" cy="5092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400" dirty="0"/>
              <a:t>02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DEABC46-2629-4562-B4FD-74C1F75D2F7D}"/>
              </a:ext>
            </a:extLst>
          </p:cNvPr>
          <p:cNvSpPr txBox="1">
            <a:spLocks/>
          </p:cNvSpPr>
          <p:nvPr/>
        </p:nvSpPr>
        <p:spPr>
          <a:xfrm>
            <a:off x="2324099" y="3030713"/>
            <a:ext cx="2615238" cy="4247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方法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B0D1C21-D51A-42BC-B239-50427BBCA5F0}"/>
              </a:ext>
            </a:extLst>
          </p:cNvPr>
          <p:cNvSpPr/>
          <p:nvPr/>
        </p:nvSpPr>
        <p:spPr>
          <a:xfrm>
            <a:off x="1745365" y="3831652"/>
            <a:ext cx="578734" cy="5092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400" dirty="0"/>
              <a:t>03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05F77F8-2C57-4D4E-955D-73CE37D8ED6C}"/>
              </a:ext>
            </a:extLst>
          </p:cNvPr>
          <p:cNvSpPr txBox="1">
            <a:spLocks/>
          </p:cNvSpPr>
          <p:nvPr/>
        </p:nvSpPr>
        <p:spPr>
          <a:xfrm>
            <a:off x="2288278" y="4818056"/>
            <a:ext cx="2588171" cy="4247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结论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A1B55A0-8D78-4DC2-9EA5-8A50A876C690}"/>
              </a:ext>
            </a:extLst>
          </p:cNvPr>
          <p:cNvSpPr/>
          <p:nvPr/>
        </p:nvSpPr>
        <p:spPr>
          <a:xfrm>
            <a:off x="1745365" y="4736278"/>
            <a:ext cx="578734" cy="5092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altLang="zh-CN" sz="2400" dirty="0"/>
              <a:t>04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0E9884-21DD-90F6-C0F2-E52E1EFB7C01}"/>
              </a:ext>
            </a:extLst>
          </p:cNvPr>
          <p:cNvSpPr txBox="1">
            <a:spLocks/>
          </p:cNvSpPr>
          <p:nvPr/>
        </p:nvSpPr>
        <p:spPr>
          <a:xfrm>
            <a:off x="2308665" y="3937731"/>
            <a:ext cx="2588171" cy="424732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实验</a:t>
            </a:r>
            <a:endParaRPr lang="en-GB" sz="24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15870-1943-94E0-8093-2D1446F2F69A}"/>
              </a:ext>
            </a:extLst>
          </p:cNvPr>
          <p:cNvSpPr/>
          <p:nvPr/>
        </p:nvSpPr>
        <p:spPr>
          <a:xfrm flipV="1">
            <a:off x="3015670" y="3272072"/>
            <a:ext cx="342405" cy="663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0679C4-6C91-4E79-A734-97A78FA51A1D}"/>
              </a:ext>
            </a:extLst>
          </p:cNvPr>
          <p:cNvSpPr/>
          <p:nvPr/>
        </p:nvSpPr>
        <p:spPr>
          <a:xfrm flipV="1">
            <a:off x="3015670" y="4255628"/>
            <a:ext cx="342405" cy="663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6F71C9-C2D5-17BA-3989-EF84E86460B8}"/>
              </a:ext>
            </a:extLst>
          </p:cNvPr>
          <p:cNvSpPr/>
          <p:nvPr/>
        </p:nvSpPr>
        <p:spPr>
          <a:xfrm flipV="1">
            <a:off x="3015670" y="2441505"/>
            <a:ext cx="342405" cy="663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34866D5-1326-758F-46A8-80BC76BC0DFD}"/>
              </a:ext>
            </a:extLst>
          </p:cNvPr>
          <p:cNvSpPr/>
          <p:nvPr/>
        </p:nvSpPr>
        <p:spPr>
          <a:xfrm flipV="1">
            <a:off x="3015670" y="5039259"/>
            <a:ext cx="342405" cy="663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77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E0357F-1709-486B-AB3E-68B0DDDBB5D6}"/>
              </a:ext>
            </a:extLst>
          </p:cNvPr>
          <p:cNvSpPr txBox="1"/>
          <p:nvPr/>
        </p:nvSpPr>
        <p:spPr>
          <a:xfrm>
            <a:off x="1672329" y="340927"/>
            <a:ext cx="261802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</a:rPr>
              <a:t>P</a:t>
            </a:r>
            <a:endParaRPr lang="zh-CN" altLang="en-US" sz="3440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2EEF87-8A1E-4EFB-A4C4-D80249EE3487}"/>
              </a:ext>
            </a:extLst>
          </p:cNvPr>
          <p:cNvSpPr txBox="1"/>
          <p:nvPr/>
        </p:nvSpPr>
        <p:spPr>
          <a:xfrm>
            <a:off x="3813830" y="3020964"/>
            <a:ext cx="15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effectLst/>
                <a:latin typeface="+mj-ea"/>
                <a:ea typeface="+mj-ea"/>
              </a:rPr>
              <a:t>ART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FOUR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E26C23-1DAA-4D1E-AB6A-7F1EC55E485D}"/>
              </a:ext>
            </a:extLst>
          </p:cNvPr>
          <p:cNvSpPr txBox="1">
            <a:spLocks/>
          </p:cNvSpPr>
          <p:nvPr/>
        </p:nvSpPr>
        <p:spPr>
          <a:xfrm>
            <a:off x="5320813" y="3606204"/>
            <a:ext cx="8643042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96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实验</a:t>
            </a:r>
            <a:endParaRPr lang="en-GB" sz="96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BE615C5-3315-4DD9-B87F-92693E266A42}"/>
              </a:ext>
            </a:extLst>
          </p:cNvPr>
          <p:cNvCxnSpPr>
            <a:cxnSpLocks/>
          </p:cNvCxnSpPr>
          <p:nvPr/>
        </p:nvCxnSpPr>
        <p:spPr>
          <a:xfrm>
            <a:off x="5320813" y="3251796"/>
            <a:ext cx="4465320" cy="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AA38847-EF25-4C9F-B0DA-8BE91FA12E88}"/>
              </a:ext>
            </a:extLst>
          </p:cNvPr>
          <p:cNvSpPr txBox="1"/>
          <p:nvPr/>
        </p:nvSpPr>
        <p:spPr>
          <a:xfrm>
            <a:off x="11370942" y="188199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03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064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097F3BE-8598-4F20-AD10-5040498861F8}"/>
              </a:ext>
            </a:extLst>
          </p:cNvPr>
          <p:cNvSpPr txBox="1">
            <a:spLocks/>
          </p:cNvSpPr>
          <p:nvPr/>
        </p:nvSpPr>
        <p:spPr>
          <a:xfrm>
            <a:off x="666789" y="665353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实证分析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DE96C2-BA27-BD47-7DE0-C81058895B57}"/>
              </a:ext>
            </a:extLst>
          </p:cNvPr>
          <p:cNvSpPr txBox="1"/>
          <p:nvPr/>
        </p:nvSpPr>
        <p:spPr>
          <a:xfrm>
            <a:off x="666788" y="1311684"/>
            <a:ext cx="10046387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为了保证模型估计的一致性和有效性，避免自变量之间相互影响，在检验假设之前分析了所有变量的多重共线性。所有变量的方差膨胀因子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VIF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都小于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，这表明多重共线性不是研究的主要关注点。表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给出了描述性统计和相关性。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9918E9E-8CEF-D6FA-729D-137EE4048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88" y="2920495"/>
            <a:ext cx="9652848" cy="327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14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097F3BE-8598-4F20-AD10-5040498861F8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实证分析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611A28-24D7-1964-508C-368C7ABD2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1417310"/>
            <a:ext cx="7937028" cy="44371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C5DCD2E-A005-9AE8-8711-1B2994ECABA9}"/>
              </a:ext>
            </a:extLst>
          </p:cNvPr>
          <p:cNvSpPr txBox="1"/>
          <p:nvPr/>
        </p:nvSpPr>
        <p:spPr>
          <a:xfrm>
            <a:off x="8597428" y="1561005"/>
            <a:ext cx="3495228" cy="18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报告了基本回归，其中仅包括独立变量（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滞后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一个月的港口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弹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性指数）和固定效应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4DB8CC-7693-E026-871D-C3CB1B472E4A}"/>
              </a:ext>
            </a:extLst>
          </p:cNvPr>
          <p:cNvSpPr txBox="1"/>
          <p:nvPr/>
        </p:nvSpPr>
        <p:spPr>
          <a:xfrm>
            <a:off x="8597428" y="3984744"/>
            <a:ext cx="3495228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报告了全面回归，在这些回归中包括了所有其他控制变量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C6EE39-DE59-773B-6CAF-BE595BCA02FC}"/>
              </a:ext>
            </a:extLst>
          </p:cNvPr>
          <p:cNvSpPr txBox="1"/>
          <p:nvPr/>
        </p:nvSpPr>
        <p:spPr>
          <a:xfrm>
            <a:off x="544028" y="6039152"/>
            <a:ext cx="1046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altLang="zh-CN" b="0" i="0" dirty="0">
                <a:solidFill>
                  <a:srgbClr val="343541"/>
                </a:solidFill>
                <a:effectLst/>
                <a:latin typeface="Söhne"/>
              </a:rPr>
              <a:t>*p &lt; 0.1, **p &lt; 0.0</a:t>
            </a:r>
            <a:r>
              <a:rPr lang="nn-NO" altLang="zh-CN" dirty="0">
                <a:solidFill>
                  <a:srgbClr val="343541"/>
                </a:solidFill>
                <a:latin typeface="Söhne"/>
              </a:rPr>
              <a:t>5</a:t>
            </a:r>
            <a:r>
              <a:rPr lang="nn-NO" altLang="zh-CN" b="0" i="0" dirty="0">
                <a:solidFill>
                  <a:srgbClr val="343541"/>
                </a:solidFill>
                <a:effectLst/>
                <a:latin typeface="Söhne"/>
              </a:rPr>
              <a:t>, ***p &lt; 0.01  </a:t>
            </a:r>
            <a:r>
              <a:rPr lang="zh-CN" altLang="en-US" b="0" i="0" dirty="0">
                <a:solidFill>
                  <a:srgbClr val="343541"/>
                </a:solidFill>
                <a:effectLst/>
                <a:latin typeface="Söhne"/>
              </a:rPr>
              <a:t>：</a:t>
            </a:r>
            <a:r>
              <a:rPr lang="en-US" altLang="zh-CN" dirty="0">
                <a:solidFill>
                  <a:srgbClr val="343541"/>
                </a:solidFill>
                <a:latin typeface="Söhne"/>
              </a:rPr>
              <a:t>P</a:t>
            </a:r>
            <a:r>
              <a:rPr lang="zh-CN" altLang="en-US" dirty="0">
                <a:solidFill>
                  <a:srgbClr val="343541"/>
                </a:solidFill>
                <a:latin typeface="Söhne"/>
              </a:rPr>
              <a:t>值越小，结果越显著，研究的统计证据越强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729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097F3BE-8598-4F20-AD10-5040498861F8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实证分析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D23CA7-0311-447E-C35B-52C456915216}"/>
              </a:ext>
            </a:extLst>
          </p:cNvPr>
          <p:cNvSpPr txBox="1"/>
          <p:nvPr/>
        </p:nvSpPr>
        <p:spPr>
          <a:xfrm>
            <a:off x="521505" y="1277754"/>
            <a:ext cx="10613342" cy="5118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中，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PRI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的系数为负，不具有统计学显著性，考虑到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2019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年同期的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DTCT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和所有其他控制变量。这一发现表明，港口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弹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性对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DTCT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没有显著影响；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中，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PRI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的系数为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1.223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5%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的水平上具有统计学显著性。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PRI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的系数为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1.517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，考虑到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2019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年同期的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FTCT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和所有其他控制变量后仍然具有统计学显著性。这一发现表明，港口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弹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性对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FTCT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产生积极影响；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中，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PRI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的系数为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-1.203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10%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的水平上具有统计学显著性。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中，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PRI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的系数为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-1.256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，考虑到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2019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年同期的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AWT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和所有其他控制变量后仍然具有统计学显著性。这一发现表明，港口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弹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性对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AWT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产生负面影响。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中，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PRI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的系数为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-1.923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10%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的水平上具有统计学显著性。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中，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PRI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的系数为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-2.025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，考虑到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2019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年同期的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SWP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和所有其他控制变量后仍然具有统计学显著性。这一发现表明，港口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弹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性对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SWP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产生负面影响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92734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097F3BE-8598-4F20-AD10-5040498861F8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实证分析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69D6FE-5AA0-47C9-7465-3E0C554C9DF5}"/>
              </a:ext>
            </a:extLst>
          </p:cNvPr>
          <p:cNvSpPr txBox="1"/>
          <p:nvPr/>
        </p:nvSpPr>
        <p:spPr>
          <a:xfrm>
            <a:off x="660400" y="2470983"/>
            <a:ext cx="7010400" cy="95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港口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弹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性指数与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FTCT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之间存在积极关联</a:t>
            </a:r>
            <a:endParaRPr lang="en-US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港口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弹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性指数与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AWT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SWP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之间存在负相关关系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D23CA7-0311-447E-C35B-52C456915216}"/>
              </a:ext>
            </a:extLst>
          </p:cNvPr>
          <p:cNvSpPr txBox="1"/>
          <p:nvPr/>
        </p:nvSpPr>
        <p:spPr>
          <a:xfrm>
            <a:off x="660400" y="1854051"/>
            <a:ext cx="312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分析结果</a:t>
            </a:r>
          </a:p>
        </p:txBody>
      </p:sp>
    </p:spTree>
    <p:extLst>
      <p:ext uri="{BB962C8B-B14F-4D97-AF65-F5344CB8AC3E}">
        <p14:creationId xmlns:p14="http://schemas.microsoft.com/office/powerpoint/2010/main" val="2339627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097F3BE-8598-4F20-AD10-5040498861F8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鲁棒性测试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A7F52E-C476-8CBF-E4A3-AC39081991D4}"/>
              </a:ext>
            </a:extLst>
          </p:cNvPr>
          <p:cNvSpPr txBox="1"/>
          <p:nvPr/>
        </p:nvSpPr>
        <p:spPr>
          <a:xfrm>
            <a:off x="567803" y="1445296"/>
            <a:ext cx="9907286" cy="232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为了确认该发现的总体有效性以及稳定性，该论文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扩展了研究样本，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年以及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年共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438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个港口月观察值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为了解决内生性问题（自变量与误差项之间存在相关性），采用工具变量两阶段最小二乘法（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IV-2SLS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使用地方政府服务作为排除工具变量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4661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097F3BE-8598-4F20-AD10-5040498861F8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鲁棒性测试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211061-4E24-C292-E328-E70D5D42B646}"/>
              </a:ext>
            </a:extLst>
          </p:cNvPr>
          <p:cNvSpPr txBox="1"/>
          <p:nvPr/>
        </p:nvSpPr>
        <p:spPr>
          <a:xfrm>
            <a:off x="5568258" y="1187594"/>
            <a:ext cx="5737186" cy="3713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测试结果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港口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弹性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DTCT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没有显著影响</a:t>
            </a:r>
            <a:endParaRPr lang="en-US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港口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弹性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FTCT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之间的正相关关系不是由港口治理的内生选择所驱动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港口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弹性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AWT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的负相关关系不是由港口治理的内生选择所驱动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港口</a:t>
            </a:r>
            <a:r>
              <a:rPr lang="zh-CN" altLang="en-US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弹性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SWP</a:t>
            </a:r>
            <a:r>
              <a:rPr lang="zh-CN" altLang="zh-CN" sz="20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之间的负相关关系不是由港口治理的内生选择所驱动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FD26FC-1B77-4E1B-6FFE-B7E76BCF087B}"/>
              </a:ext>
            </a:extLst>
          </p:cNvPr>
          <p:cNvSpPr txBox="1"/>
          <p:nvPr/>
        </p:nvSpPr>
        <p:spPr>
          <a:xfrm>
            <a:off x="5345317" y="5198642"/>
            <a:ext cx="6368262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结论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：这些结果支持主要发现，研究结果具有稳健性和可靠性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86BFAA7-C3B5-AB80-7A8C-FD72B0A37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9" y="1559100"/>
            <a:ext cx="4497179" cy="440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5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E0357F-1709-486B-AB3E-68B0DDDBB5D6}"/>
              </a:ext>
            </a:extLst>
          </p:cNvPr>
          <p:cNvSpPr txBox="1"/>
          <p:nvPr/>
        </p:nvSpPr>
        <p:spPr>
          <a:xfrm>
            <a:off x="1672329" y="340927"/>
            <a:ext cx="261802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</a:rPr>
              <a:t>P</a:t>
            </a:r>
            <a:endParaRPr lang="zh-CN" altLang="en-US" sz="3440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2EEF87-8A1E-4EFB-A4C4-D80249EE3487}"/>
              </a:ext>
            </a:extLst>
          </p:cNvPr>
          <p:cNvSpPr txBox="1"/>
          <p:nvPr/>
        </p:nvSpPr>
        <p:spPr>
          <a:xfrm>
            <a:off x="3813830" y="3020964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effectLst/>
                <a:latin typeface="+mj-ea"/>
                <a:ea typeface="+mj-ea"/>
              </a:rPr>
              <a:t>ART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FIVE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E26C23-1DAA-4D1E-AB6A-7F1EC55E485D}"/>
              </a:ext>
            </a:extLst>
          </p:cNvPr>
          <p:cNvSpPr txBox="1">
            <a:spLocks/>
          </p:cNvSpPr>
          <p:nvPr/>
        </p:nvSpPr>
        <p:spPr>
          <a:xfrm>
            <a:off x="5320813" y="3557153"/>
            <a:ext cx="8643042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96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结论</a:t>
            </a:r>
            <a:endParaRPr lang="en-GB" sz="96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BE615C5-3315-4DD9-B87F-92693E266A42}"/>
              </a:ext>
            </a:extLst>
          </p:cNvPr>
          <p:cNvCxnSpPr>
            <a:cxnSpLocks/>
          </p:cNvCxnSpPr>
          <p:nvPr/>
        </p:nvCxnSpPr>
        <p:spPr>
          <a:xfrm>
            <a:off x="5320813" y="3251796"/>
            <a:ext cx="4465320" cy="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AA38847-EF25-4C9F-B0DA-8BE91FA12E88}"/>
              </a:ext>
            </a:extLst>
          </p:cNvPr>
          <p:cNvSpPr txBox="1"/>
          <p:nvPr/>
        </p:nvSpPr>
        <p:spPr>
          <a:xfrm>
            <a:off x="11370942" y="188199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05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123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097F3BE-8598-4F20-AD10-5040498861F8}"/>
              </a:ext>
            </a:extLst>
          </p:cNvPr>
          <p:cNvSpPr txBox="1">
            <a:spLocks/>
          </p:cNvSpPr>
          <p:nvPr/>
        </p:nvSpPr>
        <p:spPr>
          <a:xfrm>
            <a:off x="660400" y="770979"/>
            <a:ext cx="3881377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结论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A7F52E-C476-8CBF-E4A3-AC39081991D4}"/>
              </a:ext>
            </a:extLst>
          </p:cNvPr>
          <p:cNvSpPr txBox="1"/>
          <p:nvPr/>
        </p:nvSpPr>
        <p:spPr>
          <a:xfrm>
            <a:off x="567803" y="1445296"/>
            <a:ext cx="9907286" cy="460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DAE8A0-FCFF-DE03-BA2B-78A8C1B184FD}"/>
              </a:ext>
            </a:extLst>
          </p:cNvPr>
          <p:cNvSpPr txBox="1"/>
          <p:nvPr/>
        </p:nvSpPr>
        <p:spPr>
          <a:xfrm>
            <a:off x="1114062" y="1675776"/>
            <a:ext cx="8469775" cy="3713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本文采用多利益相关者的观点，从港口、腹地、地方政府三个角度建立港口弹性指数，用于港口间的比较；</a:t>
            </a:r>
            <a:endParaRPr lang="en-US" altLang="zh-CN" sz="20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本文考察了港口弹性指数对港口吞吐量和拥堵的直接影响，这是港口治理绩效的两个最关键指标。</a:t>
            </a:r>
            <a:endParaRPr lang="en-US" altLang="zh-CN" sz="2000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结果表明，弹性港口将实现更高的吞吐量和更低的拥堵，这表明弹性系统将使港口能够适应全球疫情带来的意外挑战，同时保持比同行更好的性能</a:t>
            </a:r>
            <a:r>
              <a:rPr lang="zh-CN" altLang="en-US" sz="2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1188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AE31BED-ED93-480C-9BE9-5EA565937587}"/>
              </a:ext>
            </a:extLst>
          </p:cNvPr>
          <p:cNvSpPr txBox="1"/>
          <p:nvPr/>
        </p:nvSpPr>
        <p:spPr>
          <a:xfrm>
            <a:off x="4095718" y="2054835"/>
            <a:ext cx="43424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感谢观看！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9B3016-917C-4882-B384-7AA1820C07E0}"/>
              </a:ext>
            </a:extLst>
          </p:cNvPr>
          <p:cNvSpPr txBox="1"/>
          <p:nvPr/>
        </p:nvSpPr>
        <p:spPr>
          <a:xfrm>
            <a:off x="10480009" y="6193762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3"/>
                </a:solidFill>
              </a:rPr>
              <a:t>GOODBYE</a:t>
            </a:r>
            <a:endParaRPr lang="zh-CN" altLang="en-US" sz="1200" dirty="0">
              <a:solidFill>
                <a:schemeClr val="accent3"/>
              </a:solidFill>
            </a:endParaRPr>
          </a:p>
        </p:txBody>
      </p:sp>
      <p:sp>
        <p:nvSpPr>
          <p:cNvPr id="15" name="箭头: V 形 14">
            <a:extLst>
              <a:ext uri="{FF2B5EF4-FFF2-40B4-BE49-F238E27FC236}">
                <a16:creationId xmlns:a16="http://schemas.microsoft.com/office/drawing/2014/main" id="{56A7A41E-0C11-4150-ABF6-86B73103C5A2}"/>
              </a:ext>
            </a:extLst>
          </p:cNvPr>
          <p:cNvSpPr/>
          <p:nvPr/>
        </p:nvSpPr>
        <p:spPr>
          <a:xfrm>
            <a:off x="10349211" y="6278261"/>
            <a:ext cx="108112" cy="108000"/>
          </a:xfrm>
          <a:prstGeom prst="chevron">
            <a:avLst>
              <a:gd name="adj" fmla="val 6340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箭头: V 形 15">
            <a:extLst>
              <a:ext uri="{FF2B5EF4-FFF2-40B4-BE49-F238E27FC236}">
                <a16:creationId xmlns:a16="http://schemas.microsoft.com/office/drawing/2014/main" id="{1CD0E1A1-F2B5-4F55-A7B3-411487E33DE7}"/>
              </a:ext>
            </a:extLst>
          </p:cNvPr>
          <p:cNvSpPr/>
          <p:nvPr/>
        </p:nvSpPr>
        <p:spPr>
          <a:xfrm flipH="1">
            <a:off x="11370962" y="6278261"/>
            <a:ext cx="108112" cy="108000"/>
          </a:xfrm>
          <a:prstGeom prst="chevron">
            <a:avLst>
              <a:gd name="adj" fmla="val 6340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200ED7C-1B5A-4625-B358-E15C85426545}"/>
              </a:ext>
            </a:extLst>
          </p:cNvPr>
          <p:cNvSpPr txBox="1"/>
          <p:nvPr/>
        </p:nvSpPr>
        <p:spPr>
          <a:xfrm>
            <a:off x="4539669" y="4249167"/>
            <a:ext cx="3224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汇报人：闫林枝</a:t>
            </a:r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9A1CFA6B-8338-A68E-2F67-676CD0B919A8}"/>
              </a:ext>
            </a:extLst>
          </p:cNvPr>
          <p:cNvSpPr/>
          <p:nvPr/>
        </p:nvSpPr>
        <p:spPr>
          <a:xfrm rot="7089368">
            <a:off x="11020681" y="-952206"/>
            <a:ext cx="1904413" cy="1904413"/>
          </a:xfrm>
          <a:prstGeom prst="arc">
            <a:avLst>
              <a:gd name="adj1" fmla="val 216142"/>
              <a:gd name="adj2" fmla="val 3773178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" name="弧形 2">
            <a:extLst>
              <a:ext uri="{FF2B5EF4-FFF2-40B4-BE49-F238E27FC236}">
                <a16:creationId xmlns:a16="http://schemas.microsoft.com/office/drawing/2014/main" id="{E68D93A2-275A-4027-AADF-BF915C5904FC}"/>
              </a:ext>
            </a:extLst>
          </p:cNvPr>
          <p:cNvSpPr/>
          <p:nvPr/>
        </p:nvSpPr>
        <p:spPr>
          <a:xfrm rot="17586187">
            <a:off x="-626712" y="5905793"/>
            <a:ext cx="1904413" cy="1904413"/>
          </a:xfrm>
          <a:prstGeom prst="arc">
            <a:avLst>
              <a:gd name="adj1" fmla="val 977997"/>
              <a:gd name="adj2" fmla="val 3773178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C9ED36B8-1352-4E82-4E9D-1B6C20BE97A5}"/>
              </a:ext>
            </a:extLst>
          </p:cNvPr>
          <p:cNvSpPr/>
          <p:nvPr/>
        </p:nvSpPr>
        <p:spPr>
          <a:xfrm rot="7089368">
            <a:off x="11471933" y="-640080"/>
            <a:ext cx="1280160" cy="1280160"/>
          </a:xfrm>
          <a:prstGeom prst="arc">
            <a:avLst>
              <a:gd name="adj1" fmla="val 19178967"/>
              <a:gd name="adj2" fmla="val 3767372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" name="弧形 4">
            <a:extLst>
              <a:ext uri="{FF2B5EF4-FFF2-40B4-BE49-F238E27FC236}">
                <a16:creationId xmlns:a16="http://schemas.microsoft.com/office/drawing/2014/main" id="{5EC47591-6A2E-0567-E78F-08FE33108769}"/>
              </a:ext>
            </a:extLst>
          </p:cNvPr>
          <p:cNvSpPr/>
          <p:nvPr/>
        </p:nvSpPr>
        <p:spPr>
          <a:xfrm rot="17974999">
            <a:off x="-528230" y="6144680"/>
            <a:ext cx="1280160" cy="1280160"/>
          </a:xfrm>
          <a:prstGeom prst="arc">
            <a:avLst>
              <a:gd name="adj1" fmla="val 19178967"/>
              <a:gd name="adj2" fmla="val 3767372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76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E0357F-1709-486B-AB3E-68B0DDDBB5D6}"/>
              </a:ext>
            </a:extLst>
          </p:cNvPr>
          <p:cNvSpPr txBox="1"/>
          <p:nvPr/>
        </p:nvSpPr>
        <p:spPr>
          <a:xfrm>
            <a:off x="1512796" y="317778"/>
            <a:ext cx="261802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</a:rPr>
              <a:t>P</a:t>
            </a:r>
            <a:endParaRPr lang="zh-CN" altLang="en-US" sz="3440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2EEF87-8A1E-4EFB-A4C4-D80249EE3487}"/>
              </a:ext>
            </a:extLst>
          </p:cNvPr>
          <p:cNvSpPr txBox="1"/>
          <p:nvPr/>
        </p:nvSpPr>
        <p:spPr>
          <a:xfrm>
            <a:off x="3654297" y="2997815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effectLst/>
                <a:latin typeface="+mj-ea"/>
                <a:ea typeface="+mj-ea"/>
              </a:rPr>
              <a:t>ART ONE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E26C23-1DAA-4D1E-AB6A-7F1EC55E485D}"/>
              </a:ext>
            </a:extLst>
          </p:cNvPr>
          <p:cNvSpPr txBox="1">
            <a:spLocks/>
          </p:cNvSpPr>
          <p:nvPr/>
        </p:nvSpPr>
        <p:spPr>
          <a:xfrm>
            <a:off x="5640292" y="3335441"/>
            <a:ext cx="8643042" cy="16850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15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背景</a:t>
            </a:r>
            <a:endParaRPr lang="en-GB" sz="115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BE615C5-3315-4DD9-B87F-92693E266A42}"/>
              </a:ext>
            </a:extLst>
          </p:cNvPr>
          <p:cNvCxnSpPr>
            <a:cxnSpLocks/>
          </p:cNvCxnSpPr>
          <p:nvPr/>
        </p:nvCxnSpPr>
        <p:spPr>
          <a:xfrm>
            <a:off x="5181600" y="3228647"/>
            <a:ext cx="4465320" cy="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AA38847-EF25-4C9F-B0DA-8BE91FA12E88}"/>
              </a:ext>
            </a:extLst>
          </p:cNvPr>
          <p:cNvSpPr txBox="1"/>
          <p:nvPr/>
        </p:nvSpPr>
        <p:spPr>
          <a:xfrm>
            <a:off x="11370942" y="188199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01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49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41B6D-6F2A-4664-8B9F-E8138D98CC70}"/>
              </a:ext>
            </a:extLst>
          </p:cNvPr>
          <p:cNvSpPr txBox="1">
            <a:spLocks/>
          </p:cNvSpPr>
          <p:nvPr/>
        </p:nvSpPr>
        <p:spPr>
          <a:xfrm>
            <a:off x="660399" y="780278"/>
            <a:ext cx="461745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文献综述</a:t>
            </a:r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弹性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AF05CF-E567-BA7D-D2F6-1909801E1EB6}"/>
              </a:ext>
            </a:extLst>
          </p:cNvPr>
          <p:cNvSpPr txBox="1"/>
          <p:nvPr/>
        </p:nvSpPr>
        <p:spPr>
          <a:xfrm>
            <a:off x="1540041" y="1426609"/>
            <a:ext cx="9529012" cy="3344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系统概念，被广泛应用于各个领域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两个维度：缓解性弹性、适应性弹性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缓解性弹性：系统防止或减少意外变化风险的能力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  适应性弹性：系统通过主动采取措施适应变化的能力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最近的研究强调适应性弹性，因为它代表了系统可以主动采取努力，以减少对意外变化的脆弱性。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4584CB-7D5A-58BC-AE37-2DA8250EB4AB}"/>
              </a:ext>
            </a:extLst>
          </p:cNvPr>
          <p:cNvSpPr/>
          <p:nvPr/>
        </p:nvSpPr>
        <p:spPr>
          <a:xfrm>
            <a:off x="758017" y="1627569"/>
            <a:ext cx="365133" cy="3590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782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41B6D-6F2A-4664-8B9F-E8138D98CC70}"/>
              </a:ext>
            </a:extLst>
          </p:cNvPr>
          <p:cNvSpPr txBox="1">
            <a:spLocks/>
          </p:cNvSpPr>
          <p:nvPr/>
        </p:nvSpPr>
        <p:spPr>
          <a:xfrm>
            <a:off x="660400" y="780278"/>
            <a:ext cx="5098716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文献综述</a:t>
            </a:r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弹性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AF05CF-E567-BA7D-D2F6-1909801E1EB6}"/>
              </a:ext>
            </a:extLst>
          </p:cNvPr>
          <p:cNvSpPr txBox="1"/>
          <p:nvPr/>
        </p:nvSpPr>
        <p:spPr>
          <a:xfrm>
            <a:off x="1540041" y="1426609"/>
            <a:ext cx="9529012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先前的文献提出了三种弹性建模和测量的方法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4584CB-7D5A-58BC-AE37-2DA8250EB4AB}"/>
              </a:ext>
            </a:extLst>
          </p:cNvPr>
          <p:cNvSpPr/>
          <p:nvPr/>
        </p:nvSpPr>
        <p:spPr>
          <a:xfrm>
            <a:off x="769591" y="1627290"/>
            <a:ext cx="365133" cy="3590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9CD64F-5765-51CB-D3BE-0969087E9D5F}"/>
              </a:ext>
            </a:extLst>
          </p:cNvPr>
          <p:cNvSpPr txBox="1"/>
          <p:nvPr/>
        </p:nvSpPr>
        <p:spPr>
          <a:xfrm>
            <a:off x="1540041" y="2072940"/>
            <a:ext cx="7465063" cy="3339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采用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各节点弹性的加权和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作为整个网络的弹性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没有注意到弹性概念的系统本质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采用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随机混合整数规划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来考虑整个系统的弹性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提出使用一组指标的数学聚合来量化系统的弹性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采用一种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综合指标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来衡量弹性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提出应将弹性具体化为一组可观察到的变量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88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41B6D-6F2A-4664-8B9F-E8138D98CC70}"/>
              </a:ext>
            </a:extLst>
          </p:cNvPr>
          <p:cNvSpPr txBox="1">
            <a:spLocks/>
          </p:cNvSpPr>
          <p:nvPr/>
        </p:nvSpPr>
        <p:spPr>
          <a:xfrm>
            <a:off x="660400" y="780278"/>
            <a:ext cx="9529012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文献综述</a:t>
            </a:r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-</a:t>
            </a: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港口应对突发紧急事件的弹性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4584CB-7D5A-58BC-AE37-2DA8250EB4AB}"/>
              </a:ext>
            </a:extLst>
          </p:cNvPr>
          <p:cNvSpPr/>
          <p:nvPr/>
        </p:nvSpPr>
        <p:spPr>
          <a:xfrm>
            <a:off x="894273" y="1686297"/>
            <a:ext cx="365133" cy="3590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9CD64F-5765-51CB-D3BE-0969087E9D5F}"/>
              </a:ext>
            </a:extLst>
          </p:cNvPr>
          <p:cNvSpPr txBox="1"/>
          <p:nvPr/>
        </p:nvSpPr>
        <p:spPr>
          <a:xfrm>
            <a:off x="1753090" y="3014225"/>
            <a:ext cx="9196560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五个维度：自然环境、社会、建成环境、港口治理、港口面临风险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 六个维度：社会、社区能力、经济、制度、基础设施、危害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484F76-4326-7839-C0E8-AF551E7AD198}"/>
              </a:ext>
            </a:extLst>
          </p:cNvPr>
          <p:cNvSpPr txBox="1"/>
          <p:nvPr/>
        </p:nvSpPr>
        <p:spPr>
          <a:xfrm>
            <a:off x="1540040" y="1516699"/>
            <a:ext cx="6446492" cy="1497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先前的文献为了检验应对突发事件的港口特性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开发场景设置来识别港口弹性特征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为特定港口开发复合指标体系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8F8C0E-57C4-99D6-5149-F450146A4685}"/>
              </a:ext>
            </a:extLst>
          </p:cNvPr>
          <p:cNvSpPr txBox="1"/>
          <p:nvPr/>
        </p:nvSpPr>
        <p:spPr>
          <a:xfrm>
            <a:off x="1540040" y="4717193"/>
            <a:ext cx="9196559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不足：以往的大多数研究只考察了港口适应气候变化的弹性，而忽视了来自其他突发事件的挑战。</a:t>
            </a:r>
          </a:p>
        </p:txBody>
      </p:sp>
    </p:spTree>
    <p:extLst>
      <p:ext uri="{BB962C8B-B14F-4D97-AF65-F5344CB8AC3E}">
        <p14:creationId xmlns:p14="http://schemas.microsoft.com/office/powerpoint/2010/main" val="101913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41B6D-6F2A-4664-8B9F-E8138D98CC70}"/>
              </a:ext>
            </a:extLst>
          </p:cNvPr>
          <p:cNvSpPr txBox="1">
            <a:spLocks/>
          </p:cNvSpPr>
          <p:nvPr/>
        </p:nvSpPr>
        <p:spPr>
          <a:xfrm>
            <a:off x="660400" y="780278"/>
            <a:ext cx="9529012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研究背景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4584CB-7D5A-58BC-AE37-2DA8250EB4AB}"/>
              </a:ext>
            </a:extLst>
          </p:cNvPr>
          <p:cNvSpPr/>
          <p:nvPr/>
        </p:nvSpPr>
        <p:spPr>
          <a:xfrm>
            <a:off x="336099" y="1586148"/>
            <a:ext cx="365133" cy="3590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484F76-4326-7839-C0E8-AF551E7AD198}"/>
              </a:ext>
            </a:extLst>
          </p:cNvPr>
          <p:cNvSpPr txBox="1"/>
          <p:nvPr/>
        </p:nvSpPr>
        <p:spPr>
          <a:xfrm>
            <a:off x="968301" y="1426609"/>
            <a:ext cx="10027648" cy="3929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全球疫情严重影响全球贸易和供应链，特别是就全球港口而言，疫情导致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全球港口吞吐量大幅下降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加剧了集装箱港口供应链和物流系统的不确定性，导致航运线路关闭，并扰乱全球运输系统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加剧了港口拥堵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所以，如何管理一个弹性的港口系统，即使面临意想不到的全球流行病挑战，也能保证港口的正常运营，这是所有主要港口都应该考虑的基本问题。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83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41B6D-6F2A-4664-8B9F-E8138D98CC70}"/>
              </a:ext>
            </a:extLst>
          </p:cNvPr>
          <p:cNvSpPr txBox="1">
            <a:spLocks/>
          </p:cNvSpPr>
          <p:nvPr/>
        </p:nvSpPr>
        <p:spPr>
          <a:xfrm>
            <a:off x="660400" y="780278"/>
            <a:ext cx="9529012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研究空白：港口弹性和港口治理绩效</a:t>
            </a:r>
            <a:endParaRPr lang="en-GB" sz="4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4584CB-7D5A-58BC-AE37-2DA8250EB4AB}"/>
              </a:ext>
            </a:extLst>
          </p:cNvPr>
          <p:cNvSpPr/>
          <p:nvPr/>
        </p:nvSpPr>
        <p:spPr>
          <a:xfrm>
            <a:off x="384987" y="1562866"/>
            <a:ext cx="365133" cy="3590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484F76-4326-7839-C0E8-AF551E7AD198}"/>
              </a:ext>
            </a:extLst>
          </p:cNvPr>
          <p:cNvSpPr txBox="1"/>
          <p:nvPr/>
        </p:nvSpPr>
        <p:spPr>
          <a:xfrm>
            <a:off x="961306" y="1415318"/>
            <a:ext cx="9988345" cy="18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港口弹性的测量方法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：本文从多个利益相关者（港口、腹地、地方政府）的系统角度建立一个更普遍的港口弹性指标体系，用来比较不同的港口；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港口弹性指数对港口治理绩效的影响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：通过实证研究了港口弹性指数对港口吞吐量和拥堵的直接影响，这是两个最重要的港口治理绩效指标。</a:t>
            </a:r>
          </a:p>
        </p:txBody>
      </p:sp>
    </p:spTree>
    <p:extLst>
      <p:ext uri="{BB962C8B-B14F-4D97-AF65-F5344CB8AC3E}">
        <p14:creationId xmlns:p14="http://schemas.microsoft.com/office/powerpoint/2010/main" val="2285041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E0357F-1709-486B-AB3E-68B0DDDBB5D6}"/>
              </a:ext>
            </a:extLst>
          </p:cNvPr>
          <p:cNvSpPr txBox="1"/>
          <p:nvPr/>
        </p:nvSpPr>
        <p:spPr>
          <a:xfrm>
            <a:off x="1498963" y="293195"/>
            <a:ext cx="2618024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0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</a:rPr>
              <a:t>P</a:t>
            </a:r>
            <a:endParaRPr lang="zh-CN" altLang="en-US" sz="3440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2EEF87-8A1E-4EFB-A4C4-D80249EE3487}"/>
              </a:ext>
            </a:extLst>
          </p:cNvPr>
          <p:cNvSpPr txBox="1"/>
          <p:nvPr/>
        </p:nvSpPr>
        <p:spPr>
          <a:xfrm>
            <a:off x="3689021" y="2986240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effectLst/>
                <a:latin typeface="+mj-ea"/>
                <a:ea typeface="+mj-ea"/>
              </a:rPr>
              <a:t>ART 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THREE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E26C23-1DAA-4D1E-AB6A-7F1EC55E485D}"/>
              </a:ext>
            </a:extLst>
          </p:cNvPr>
          <p:cNvSpPr txBox="1">
            <a:spLocks/>
          </p:cNvSpPr>
          <p:nvPr/>
        </p:nvSpPr>
        <p:spPr>
          <a:xfrm>
            <a:off x="5736012" y="3517173"/>
            <a:ext cx="4678006" cy="12003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80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方法</a:t>
            </a:r>
            <a:endParaRPr lang="en-GB" sz="8000" b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BE615C5-3315-4DD9-B87F-92693E266A42}"/>
              </a:ext>
            </a:extLst>
          </p:cNvPr>
          <p:cNvCxnSpPr>
            <a:cxnSpLocks/>
          </p:cNvCxnSpPr>
          <p:nvPr/>
        </p:nvCxnSpPr>
        <p:spPr>
          <a:xfrm>
            <a:off x="5369624" y="3217073"/>
            <a:ext cx="4465320" cy="0"/>
          </a:xfrm>
          <a:prstGeom prst="line">
            <a:avLst/>
          </a:prstGeom>
          <a:ln w="254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AA38847-EF25-4C9F-B0DA-8BE91FA12E88}"/>
              </a:ext>
            </a:extLst>
          </p:cNvPr>
          <p:cNvSpPr txBox="1"/>
          <p:nvPr/>
        </p:nvSpPr>
        <p:spPr>
          <a:xfrm>
            <a:off x="11370942" y="1881998"/>
            <a:ext cx="7264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02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258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8">
      <a:majorFont>
        <a:latin typeface="等线 Light"/>
        <a:ea typeface="等线"/>
        <a:cs typeface=""/>
      </a:majorFont>
      <a:minorFont>
        <a:latin typeface="等线"/>
        <a:ea typeface="等线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2532</Words>
  <Application>Microsoft Office PowerPoint</Application>
  <PresentationFormat>宽屏</PresentationFormat>
  <Paragraphs>167</Paragraphs>
  <Slides>29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Söhne</vt:lpstr>
      <vt:lpstr>等线</vt:lpstr>
      <vt:lpstr>等线 Light</vt:lpstr>
      <vt:lpstr>宋体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 eyes</dc:creator>
  <cp:lastModifiedBy>may 😉</cp:lastModifiedBy>
  <cp:revision>35</cp:revision>
  <dcterms:created xsi:type="dcterms:W3CDTF">2022-02-24T12:47:33Z</dcterms:created>
  <dcterms:modified xsi:type="dcterms:W3CDTF">2023-10-22T06:49:18Z</dcterms:modified>
</cp:coreProperties>
</file>