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notesSlides/notesSlide4.xml" ContentType="application/vnd.openxmlformats-officedocument.presentationml.notesSlide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4.xml" ContentType="application/vnd.openxmlformats-officedocument.presentationml.tags+xml"/>
  <Override PartName="/ppt/notesSlides/notesSlide7.xml" ContentType="application/vnd.openxmlformats-officedocument.presentationml.notesSlide+xml"/>
  <Override PartName="/ppt/tags/tag25.xml" ContentType="application/vnd.openxmlformats-officedocument.presentationml.tags+xml"/>
  <Override PartName="/ppt/notesSlides/notesSlide8.xml" ContentType="application/vnd.openxmlformats-officedocument.presentationml.notesSlide+xml"/>
  <Override PartName="/ppt/tags/tag26.xml" ContentType="application/vnd.openxmlformats-officedocument.presentationml.tags+xml"/>
  <Override PartName="/ppt/notesSlides/notesSlide9.xml" ContentType="application/vnd.openxmlformats-officedocument.presentationml.notesSlide+xml"/>
  <Override PartName="/ppt/tags/tag27.xml" ContentType="application/vnd.openxmlformats-officedocument.presentationml.tags+xml"/>
  <Override PartName="/ppt/notesSlides/notesSlide10.xml" ContentType="application/vnd.openxmlformats-officedocument.presentationml.notesSlide+xml"/>
  <Override PartName="/ppt/tags/tag28.xml" ContentType="application/vnd.openxmlformats-officedocument.presentationml.tags+xml"/>
  <Override PartName="/ppt/notesSlides/notesSlide11.xml" ContentType="application/vnd.openxmlformats-officedocument.presentationml.notesSlide+xml"/>
  <Override PartName="/ppt/tags/tag29.xml" ContentType="application/vnd.openxmlformats-officedocument.presentationml.tags+xml"/>
  <Override PartName="/ppt/notesSlides/notesSlide12.xml" ContentType="application/vnd.openxmlformats-officedocument.presentationml.notesSlide+xml"/>
  <Override PartName="/ppt/tags/tag30.xml" ContentType="application/vnd.openxmlformats-officedocument.presentationml.tag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5.xml" ContentType="application/vnd.openxmlformats-officedocument.presentationml.notesSlide+xml"/>
  <Override PartName="/ppt/tags/tag42.xml" ContentType="application/vnd.openxmlformats-officedocument.presentationml.tags+xml"/>
  <Override PartName="/ppt/notesSlides/notesSlide16.xml" ContentType="application/vnd.openxmlformats-officedocument.presentationml.notesSlide+xml"/>
  <Override PartName="/ppt/tags/tag43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tags/tag44.xml" ContentType="application/vnd.openxmlformats-officedocument.presentationml.tags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2" r:id="rId2"/>
  </p:sldMasterIdLst>
  <p:notesMasterIdLst>
    <p:notesMasterId r:id="rId23"/>
  </p:notesMasterIdLst>
  <p:sldIdLst>
    <p:sldId id="326" r:id="rId3"/>
    <p:sldId id="327" r:id="rId4"/>
    <p:sldId id="328" r:id="rId5"/>
    <p:sldId id="329" r:id="rId6"/>
    <p:sldId id="347" r:id="rId7"/>
    <p:sldId id="348" r:id="rId8"/>
    <p:sldId id="332" r:id="rId9"/>
    <p:sldId id="356" r:id="rId10"/>
    <p:sldId id="351" r:id="rId11"/>
    <p:sldId id="352" r:id="rId12"/>
    <p:sldId id="355" r:id="rId13"/>
    <p:sldId id="358" r:id="rId14"/>
    <p:sldId id="357" r:id="rId15"/>
    <p:sldId id="350" r:id="rId16"/>
    <p:sldId id="336" r:id="rId17"/>
    <p:sldId id="337" r:id="rId18"/>
    <p:sldId id="353" r:id="rId19"/>
    <p:sldId id="349" r:id="rId20"/>
    <p:sldId id="344" r:id="rId21"/>
    <p:sldId id="346" r:id="rId22"/>
  </p:sldIdLst>
  <p:sldSz cx="12192000" cy="6858000"/>
  <p:notesSz cx="6858000" cy="9144000"/>
  <p:custDataLst>
    <p:tags r:id="rId2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9B11BB0A-F917-48ED-B552-6CE321F0C50B}">
          <p14:sldIdLst>
            <p14:sldId id="326"/>
            <p14:sldId id="327"/>
            <p14:sldId id="328"/>
            <p14:sldId id="329"/>
            <p14:sldId id="347"/>
            <p14:sldId id="348"/>
            <p14:sldId id="332"/>
            <p14:sldId id="356"/>
            <p14:sldId id="351"/>
            <p14:sldId id="352"/>
            <p14:sldId id="355"/>
            <p14:sldId id="358"/>
            <p14:sldId id="357"/>
            <p14:sldId id="350"/>
            <p14:sldId id="336"/>
            <p14:sldId id="337"/>
            <p14:sldId id="353"/>
            <p14:sldId id="349"/>
            <p14:sldId id="344"/>
            <p14:sldId id="34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64" d="100"/>
          <a:sy n="64" d="100"/>
        </p:scale>
        <p:origin x="6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gs" Target="tags/tag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0DEAE63-D6C4-437F-B8DA-DA689F991AA7}" type="slidenum">
              <a:rPr lang="zh-CN" altLang="en-US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F56E06-57EE-ABC2-53CE-AC4229ABB7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B963BC34-F696-729B-BBF6-5F4412531A3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2681D87D-19B8-9CBA-340C-F07A06ADFF7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25B533BD-AD9B-C00A-87C3-88347D2818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8DF804-B82B-4B07-8316-DA79F39D509E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10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693445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78D3C-90A0-2A76-6D11-DA004A4AC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BE1C91C4-659F-3399-193F-3E787AB19C0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48E6C223-8BE0-235A-D6FC-77EDC07F68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409A4FC3-C932-11A6-D25C-D04C9F7CAD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8DF804-B82B-4B07-8316-DA79F39D509E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11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256448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7CFD9-47E4-84D6-BBCC-DA9BFB2423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0FE6E2DF-91B0-F461-760B-C84D94CE48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6EDC791E-313F-3E84-2BFD-003317117E1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566793D3-742D-DC90-4A57-F29004967E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8DF804-B82B-4B07-8316-DA79F39D509E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12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728839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5D1B41-9F61-27F5-9EC0-3BA1A493B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97649078-B9B2-F049-B6B9-6DC803F620B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493FB111-9587-1F13-09F6-748F17E35DD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519E6535-9278-F936-D3EC-556B93C7B8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8DF804-B82B-4B07-8316-DA79F39D509E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13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229367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84315-222B-369D-F314-CAEB1B77F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C51591D-321E-9BB5-5EB6-0D9BCBA094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01ECD89C-7E4D-41D4-0683-6E11B07033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46B4AB1-8143-F047-8DFC-C074819424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395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15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D5D4A5-1DFD-A66D-B5DA-7AA2F49893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2A81F98-4108-BC38-A771-164B694C0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4AAC2604-ABD5-F2F0-C376-A329B45F20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46A455E-4AD0-30B9-549F-6A128664921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537CBA-0E44-4282-A4F0-C3BCC1A4C2D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60656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DC55C-1D00-87D9-E3E1-74A7E1FBFF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EC94E5F-9E2E-8262-CBEA-6FAD95BEB5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ED3F3FF-79ED-4E25-C2C7-625CC00E0C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EEB53B-2862-6E0B-2096-33A79233ED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1919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4813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21A422E9-A9BF-425C-B04D-4FEF9BD7DB05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19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229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D161BFCB-630F-4270-923E-71B0595F3026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2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604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A2145115-A29C-44D8-A835-BB5AEB9FE679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20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4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A1F74-7F25-56EA-6152-BBDC41498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幻灯片图像占位符 1">
            <a:extLst>
              <a:ext uri="{FF2B5EF4-FFF2-40B4-BE49-F238E27FC236}">
                <a16:creationId xmlns:a16="http://schemas.microsoft.com/office/drawing/2014/main" id="{820699B3-DB48-A188-FE8A-4489CB53AFD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4339" name="备注占位符 2">
            <a:extLst>
              <a:ext uri="{FF2B5EF4-FFF2-40B4-BE49-F238E27FC236}">
                <a16:creationId xmlns:a16="http://schemas.microsoft.com/office/drawing/2014/main" id="{6CB3E4F2-2A9B-3AED-75C9-20DB3B4E581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4340" name="灯片编号占位符 3">
            <a:extLst>
              <a:ext uri="{FF2B5EF4-FFF2-40B4-BE49-F238E27FC236}">
                <a16:creationId xmlns:a16="http://schemas.microsoft.com/office/drawing/2014/main" id="{FD716564-B86E-FA4A-8AE1-BC597E59CA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45B74FA-865C-488C-8B5F-110D40782C16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5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615004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68A48-4A1B-C8A0-4C70-0ADD92D94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C3181313-40AD-F505-0C0C-4A6F07C7B7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D17E363-772E-484F-5B45-EEFD8AF7CF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897B6D-744D-0E7D-0EE2-764C369957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BB1522-D8B8-4EE2-937D-B0D68622BD2F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652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8DF804-B82B-4B07-8316-DA79F39D509E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7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0F13D6-3FA3-3ED9-EB15-E2E32882E9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C98F5265-9FCA-686B-6849-E200C118931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7DA895C2-0A7F-F27C-C228-3FAF129198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BB78A355-1A63-96FA-1019-1CEC542BA6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8DF804-B82B-4B07-8316-DA79F39D509E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8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35903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96CB63-1D60-A611-055C-B82580E80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幻灯片图像占位符 1">
            <a:extLst>
              <a:ext uri="{FF2B5EF4-FFF2-40B4-BE49-F238E27FC236}">
                <a16:creationId xmlns:a16="http://schemas.microsoft.com/office/drawing/2014/main" id="{69671779-2EB5-3B2F-EE85-EBCFBFA9CF9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备注占位符 2">
            <a:extLst>
              <a:ext uri="{FF2B5EF4-FFF2-40B4-BE49-F238E27FC236}">
                <a16:creationId xmlns:a16="http://schemas.microsoft.com/office/drawing/2014/main" id="{46AF20A5-8512-9F63-804A-F977801B29E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>
              <a:spcBef>
                <a:spcPct val="0"/>
              </a:spcBef>
            </a:pPr>
            <a:endParaRPr lang="zh-CN" altLang="en-US"/>
          </a:p>
        </p:txBody>
      </p:sp>
      <p:sp>
        <p:nvSpPr>
          <p:cNvPr id="16388" name="灯片编号占位符 3">
            <a:extLst>
              <a:ext uri="{FF2B5EF4-FFF2-40B4-BE49-F238E27FC236}">
                <a16:creationId xmlns:a16="http://schemas.microsoft.com/office/drawing/2014/main" id="{CB8A205F-36C7-195B-CA76-C79DCDEC27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/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4B8DF804-B82B-4B07-8316-DA79F39D509E}" type="slidenum">
              <a:rPr lang="zh-CN" altLang="en-US" sz="1200">
                <a:latin typeface="Calibri" panose="020F0502020204030204" charset="0"/>
                <a:ea typeface="宋体" panose="02010600030101010101" pitchFamily="2" charset="-122"/>
              </a:rPr>
              <a:t>9</a:t>
            </a:fld>
            <a:endParaRPr lang="zh-CN" altLang="en-US" sz="1200">
              <a:latin typeface="Calibri" panose="020F050202020403020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8955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E9E4D-0BE1-4AAA-A57B-DA425863F4AF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1E9E4D-0BE1-4AAA-A57B-DA425863F4AF}" type="datetimeFigureOut">
              <a:rPr lang="zh-CN" altLang="en-US" smtClean="0"/>
              <a:t>2025/3/16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BEBC7A-FD02-486B-81B5-A845787C689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</p:sldLayoutIdLst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7.xml"/><Relationship Id="rId6" Type="http://schemas.openxmlformats.org/officeDocument/2006/relationships/image" Target="../media/image13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8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3.png"/><Relationship Id="rId9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9.xml"/><Relationship Id="rId6" Type="http://schemas.openxmlformats.org/officeDocument/2006/relationships/image" Target="../media/image20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2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0.xml"/><Relationship Id="rId6" Type="http://schemas.openxmlformats.org/officeDocument/2006/relationships/image" Target="../media/image2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tags" Target="../tags/tag38.xml"/><Relationship Id="rId13" Type="http://schemas.openxmlformats.org/officeDocument/2006/relationships/notesSlide" Target="../notesSlides/notesSlide15.xml"/><Relationship Id="rId3" Type="http://schemas.openxmlformats.org/officeDocument/2006/relationships/tags" Target="../tags/tag33.xml"/><Relationship Id="rId7" Type="http://schemas.openxmlformats.org/officeDocument/2006/relationships/tags" Target="../tags/tag37.xml"/><Relationship Id="rId12" Type="http://schemas.openxmlformats.org/officeDocument/2006/relationships/slideLayout" Target="../slideLayouts/slideLayout4.xml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tags" Target="../tags/tag41.xml"/><Relationship Id="rId5" Type="http://schemas.openxmlformats.org/officeDocument/2006/relationships/tags" Target="../tags/tag35.xml"/><Relationship Id="rId10" Type="http://schemas.openxmlformats.org/officeDocument/2006/relationships/tags" Target="../tags/tag40.xml"/><Relationship Id="rId4" Type="http://schemas.openxmlformats.org/officeDocument/2006/relationships/tags" Target="../tags/tag34.xml"/><Relationship Id="rId9" Type="http://schemas.openxmlformats.org/officeDocument/2006/relationships/tags" Target="../tags/tag39.xml"/><Relationship Id="rId1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2.xml"/><Relationship Id="rId5" Type="http://schemas.openxmlformats.org/officeDocument/2006/relationships/image" Target="../media/image2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7" Type="http://schemas.openxmlformats.org/officeDocument/2006/relationships/image" Target="../media/image27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3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44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notesSlide" Target="../notesSlides/notesSlide2.xml"/><Relationship Id="rId3" Type="http://schemas.openxmlformats.org/officeDocument/2006/relationships/tags" Target="../tags/tag4.xml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slideLayout" Target="../slideLayouts/slideLayout4.xml"/><Relationship Id="rId2" Type="http://schemas.openxmlformats.org/officeDocument/2006/relationships/tags" Target="../tags/tag3.xml"/><Relationship Id="rId16" Type="http://schemas.openxmlformats.org/officeDocument/2006/relationships/tags" Target="../tags/tag17.xml"/><Relationship Id="rId20" Type="http://schemas.openxmlformats.org/officeDocument/2006/relationships/image" Target="../media/image3.pn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tags" Target="../tags/tag16.xml"/><Relationship Id="rId10" Type="http://schemas.openxmlformats.org/officeDocument/2006/relationships/tags" Target="../tags/tag11.xml"/><Relationship Id="rId19" Type="http://schemas.openxmlformats.org/officeDocument/2006/relationships/image" Target="../media/image1.jpe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tags" Target="../tags/tag1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6" Type="http://schemas.openxmlformats.org/officeDocument/2006/relationships/image" Target="../media/image3.png"/><Relationship Id="rId5" Type="http://schemas.openxmlformats.org/officeDocument/2006/relationships/notesSlide" Target="../notesSlides/notesSlide5.xml"/><Relationship Id="rId4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5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26.xml"/><Relationship Id="rId6" Type="http://schemas.openxmlformats.org/officeDocument/2006/relationships/image" Target="../media/image11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2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273" y="111759"/>
            <a:ext cx="1523153" cy="152315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857788" y="4321395"/>
            <a:ext cx="2895638" cy="1165794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1"/>
                </a:solidFill>
                <a:latin typeface="+mj-ea"/>
                <a:ea typeface="+mj-ea"/>
              </a:rPr>
              <a:t>汇报人</a:t>
            </a:r>
            <a:r>
              <a:rPr lang="en-US" altLang="zh-CN" sz="2400" b="1">
                <a:solidFill>
                  <a:schemeClr val="accent1"/>
                </a:solidFill>
                <a:effectLst/>
                <a:latin typeface="+mj-ea"/>
                <a:ea typeface="+mj-ea"/>
              </a:rPr>
              <a:t>: </a:t>
            </a:r>
            <a:r>
              <a:rPr lang="zh-CN" altLang="en-US" sz="2400">
                <a:solidFill>
                  <a:schemeClr val="accent1"/>
                </a:solidFill>
                <a:latin typeface="+mj-ea"/>
                <a:ea typeface="+mj-ea"/>
              </a:rPr>
              <a:t>韦浩文</a:t>
            </a:r>
            <a:endParaRPr lang="en-US" altLang="zh-CN" sz="2400">
              <a:solidFill>
                <a:schemeClr val="accent1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1"/>
                </a:solidFill>
                <a:latin typeface="+mj-ea"/>
                <a:ea typeface="+mj-ea"/>
              </a:rPr>
              <a:t>时间</a:t>
            </a:r>
            <a:r>
              <a:rPr lang="en-US" altLang="zh-CN" sz="2400" b="1">
                <a:solidFill>
                  <a:schemeClr val="accent1"/>
                </a:solidFill>
                <a:effectLst/>
                <a:latin typeface="+mj-ea"/>
                <a:ea typeface="+mj-ea"/>
              </a:rPr>
              <a:t>:  </a:t>
            </a:r>
            <a:r>
              <a:rPr lang="en-US" altLang="zh-CN" sz="2400">
                <a:solidFill>
                  <a:schemeClr val="accent1"/>
                </a:solidFill>
                <a:effectLst/>
                <a:latin typeface="+mj-ea"/>
                <a:ea typeface="+mj-ea"/>
              </a:rPr>
              <a:t>2025-3-16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13833" y="1685713"/>
            <a:ext cx="10762827" cy="1355513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noAutofit/>
          </a:bodyPr>
          <a:lstStyle/>
          <a:p>
            <a:pPr algn="ctr"/>
            <a:r>
              <a:rPr lang="zh-CN" altLang="en-US" sz="4265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用于多元时间序列异常检测的图混合专家模型和记忆增强路由器</a:t>
            </a:r>
            <a:endParaRPr lang="en-US" altLang="zh-CN" sz="4265" b="1">
              <a:solidFill>
                <a:schemeClr val="accent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3" name="矩形 2"/>
          <p:cNvSpPr/>
          <p:nvPr/>
        </p:nvSpPr>
        <p:spPr>
          <a:xfrm>
            <a:off x="-847" y="6156113"/>
            <a:ext cx="12192000" cy="701887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81" name="组合 180"/>
          <p:cNvGrpSpPr/>
          <p:nvPr userDrawn="1"/>
        </p:nvGrpSpPr>
        <p:grpSpPr>
          <a:xfrm>
            <a:off x="612987" y="3142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E07C5-5CEE-39E1-D8D3-F0B9A320B5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Administrator\Desktop\微立体创业计划\002.png">
            <a:extLst>
              <a:ext uri="{FF2B5EF4-FFF2-40B4-BE49-F238E27FC236}">
                <a16:creationId xmlns:a16="http://schemas.microsoft.com/office/drawing/2014/main" id="{BC1C5A3A-F338-6CDD-9676-452DE02DE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A763DA01-34A0-0AD3-AE24-F696969F8CE9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5060" y="248073"/>
            <a:ext cx="1023366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Graph-MoE——</a:t>
            </a:r>
            <a:r>
              <a:rPr lang="zh-CN" altLang="en-US" sz="3735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记忆增强路由器</a:t>
            </a:r>
            <a:endParaRPr lang="en-US" altLang="zh-CN" sz="3735" b="1">
              <a:solidFill>
                <a:schemeClr val="accent1"/>
              </a:solidFill>
              <a:latin typeface="+mj-ea"/>
              <a:ea typeface="+mj-ea"/>
              <a:sym typeface="+mn-ea"/>
            </a:endParaRP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BCB6015E-B40B-D7FC-4647-FB9B9AD894BB}"/>
              </a:ext>
            </a:extLst>
          </p:cNvPr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EA0F11FC-A973-7C12-5E5C-365BC54F1569}"/>
                </a:ext>
              </a:extLst>
            </p:cNvPr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4E587D0F-54FF-A2EC-69EE-9332A6F59324}"/>
                </a:ext>
              </a:extLst>
            </p:cNvPr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97CCEF60-5B40-168D-6EFE-632ADB1C013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2592"/>
          <a:stretch/>
        </p:blipFill>
        <p:spPr>
          <a:xfrm>
            <a:off x="136892" y="1023832"/>
            <a:ext cx="11918215" cy="405521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21CA1160-C68D-A201-25D3-53DCAB070F98}"/>
              </a:ext>
            </a:extLst>
          </p:cNvPr>
          <p:cNvSpPr/>
          <p:nvPr/>
        </p:nvSpPr>
        <p:spPr>
          <a:xfrm>
            <a:off x="7901609" y="2107095"/>
            <a:ext cx="1152939" cy="2206487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8A9C8B7-BE32-4444-D821-A171D756D2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1408" y="5702999"/>
            <a:ext cx="2718505" cy="455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095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1EB4A-D18B-4BA1-E7BD-B9E6AE43C6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Administrator\Desktop\微立体创业计划\002.png">
            <a:extLst>
              <a:ext uri="{FF2B5EF4-FFF2-40B4-BE49-F238E27FC236}">
                <a16:creationId xmlns:a16="http://schemas.microsoft.com/office/drawing/2014/main" id="{B86293E0-057A-F79B-49E7-EF9697FBA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1C48ED61-2C04-2D63-9ABE-E860611BFBF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5060" y="248073"/>
            <a:ext cx="1023366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Graph-MoE——</a:t>
            </a:r>
            <a:r>
              <a:rPr lang="zh-CN" altLang="en-US" sz="3735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记忆增强路由器</a:t>
            </a:r>
            <a:endParaRPr lang="en-US" altLang="zh-CN" sz="3735" b="1">
              <a:solidFill>
                <a:schemeClr val="accent1"/>
              </a:solidFill>
              <a:latin typeface="+mj-ea"/>
              <a:ea typeface="+mj-ea"/>
              <a:sym typeface="+mn-ea"/>
            </a:endParaRP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FCF562F6-6739-A023-E883-12B8ADE039E4}"/>
              </a:ext>
            </a:extLst>
          </p:cNvPr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1AFA0593-4ECD-77FD-29EB-0B30A75DB8ED}"/>
                </a:ext>
              </a:extLst>
            </p:cNvPr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B5EA09B1-ECDB-93AE-B9DA-2050053F0C14}"/>
                </a:ext>
              </a:extLst>
            </p:cNvPr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" name="图片 3">
            <a:extLst>
              <a:ext uri="{FF2B5EF4-FFF2-40B4-BE49-F238E27FC236}">
                <a16:creationId xmlns:a16="http://schemas.microsoft.com/office/drawing/2014/main" id="{F0B686E6-34F5-2A76-8FA5-CB16D27E28F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560" y="1365931"/>
            <a:ext cx="5596766" cy="5163625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36C75B5-61EE-AC8A-D663-359B414E751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6050" y="1164505"/>
            <a:ext cx="4993685" cy="84689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678F382C-BB82-9EB3-4964-D283DFF778B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171882" y="2286007"/>
            <a:ext cx="4239444" cy="42450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4B333EE2-D3C4-2D98-F45C-44892DC934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216050" y="3027238"/>
            <a:ext cx="3517367" cy="88385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651DB51D-3792-4C30-3A0C-F4EDB187AD7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71882" y="4217726"/>
            <a:ext cx="4905348" cy="44209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0F297D50-9FCF-9B7C-0DA9-2EFB5826CC7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1882" y="4917578"/>
            <a:ext cx="2693822" cy="321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64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79C68-E617-C3B4-C14E-4080F1557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Administrator\Desktop\微立体创业计划\002.png">
            <a:extLst>
              <a:ext uri="{FF2B5EF4-FFF2-40B4-BE49-F238E27FC236}">
                <a16:creationId xmlns:a16="http://schemas.microsoft.com/office/drawing/2014/main" id="{007F9FC4-98D8-0722-6517-2145C02F1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4D0C2777-CC7E-C896-D82E-B6C2CB46584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5060" y="248073"/>
            <a:ext cx="1023366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Graph-MoE——</a:t>
            </a:r>
            <a:r>
              <a:rPr lang="zh-CN" altLang="en-US" sz="3735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记忆增强路由器</a:t>
            </a:r>
            <a:endParaRPr lang="en-US" altLang="zh-CN" sz="3735" b="1">
              <a:solidFill>
                <a:schemeClr val="accent1"/>
              </a:solidFill>
              <a:latin typeface="+mj-ea"/>
              <a:ea typeface="+mj-ea"/>
              <a:sym typeface="+mn-ea"/>
            </a:endParaRP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D3F5CCF3-5C08-9B5B-FDFA-E8558EB95FF9}"/>
              </a:ext>
            </a:extLst>
          </p:cNvPr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66F795E6-7C10-0575-1B28-39E951E97A1E}"/>
                </a:ext>
              </a:extLst>
            </p:cNvPr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0E6760A2-6102-3D86-1155-E6A9708E0C4F}"/>
                </a:ext>
              </a:extLst>
            </p:cNvPr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A79A2348-4505-9214-20FD-95E0DCC162F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2592"/>
          <a:stretch/>
        </p:blipFill>
        <p:spPr>
          <a:xfrm>
            <a:off x="136892" y="1023832"/>
            <a:ext cx="11918215" cy="405521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FD87756B-8947-8227-712E-39A875C97A19}"/>
              </a:ext>
            </a:extLst>
          </p:cNvPr>
          <p:cNvSpPr/>
          <p:nvPr/>
        </p:nvSpPr>
        <p:spPr>
          <a:xfrm>
            <a:off x="7901609" y="2107095"/>
            <a:ext cx="1152939" cy="2206487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FABCF49-0A1D-FA13-E4A2-9134960967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88716" y="5415207"/>
            <a:ext cx="4085301" cy="91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9819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79940-B47A-9087-F263-E26E0798B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Administrator\Desktop\微立体创业计划\002.png">
            <a:extLst>
              <a:ext uri="{FF2B5EF4-FFF2-40B4-BE49-F238E27FC236}">
                <a16:creationId xmlns:a16="http://schemas.microsoft.com/office/drawing/2014/main" id="{6A2EEC7F-A55A-A8FD-820A-F0BD06A51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6795F163-DD32-4FDE-F49F-EC71DB9E68D4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5060" y="248073"/>
            <a:ext cx="1023366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Graph-MoE</a:t>
            </a: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E07BD849-6A3A-4E2F-9F58-DC3FEC939491}"/>
              </a:ext>
            </a:extLst>
          </p:cNvPr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B8FB74A1-7003-B6EA-C0AF-DFF31D80712D}"/>
                </a:ext>
              </a:extLst>
            </p:cNvPr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71B67801-1B1B-C18E-3204-DAF9916B57CF}"/>
                </a:ext>
              </a:extLst>
            </p:cNvPr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F2151933-CEAC-9EA7-A37D-A3FE8A39A26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2592"/>
          <a:stretch/>
        </p:blipFill>
        <p:spPr>
          <a:xfrm>
            <a:off x="136892" y="1187027"/>
            <a:ext cx="11918215" cy="4055211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8228C6A0-71C9-6AD9-A9C4-FF3E5FD5BDD2}"/>
              </a:ext>
            </a:extLst>
          </p:cNvPr>
          <p:cNvSpPr/>
          <p:nvPr/>
        </p:nvSpPr>
        <p:spPr>
          <a:xfrm>
            <a:off x="9034670" y="2206487"/>
            <a:ext cx="2435087" cy="2454965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96DC07D-79F7-EE00-143E-404D6744B4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981" y="5670973"/>
            <a:ext cx="2016309" cy="454833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017035B-79AE-8E41-9C6B-137EA38091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98035" y="5570024"/>
            <a:ext cx="5928680" cy="656729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831FC40C-95D4-331E-92A8-3CE9CC7109B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34670" y="5570024"/>
            <a:ext cx="2872363" cy="65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170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D1E5-02AE-377F-D1B7-4D12FD130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4862EDAB-BC97-BEAD-A377-4BE910797F26}"/>
              </a:ext>
            </a:extLst>
          </p:cNvPr>
          <p:cNvSpPr/>
          <p:nvPr/>
        </p:nvSpPr>
        <p:spPr>
          <a:xfrm>
            <a:off x="3762940" y="2481084"/>
            <a:ext cx="5947590" cy="11079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160"/>
          </a:p>
        </p:txBody>
      </p:sp>
      <p:sp>
        <p:nvSpPr>
          <p:cNvPr id="5" name="泪滴形 4">
            <a:extLst>
              <a:ext uri="{FF2B5EF4-FFF2-40B4-BE49-F238E27FC236}">
                <a16:creationId xmlns:a16="http://schemas.microsoft.com/office/drawing/2014/main" id="{9B3006BD-5F2A-F499-8094-614E189A98BE}"/>
              </a:ext>
            </a:extLst>
          </p:cNvPr>
          <p:cNvSpPr/>
          <p:nvPr/>
        </p:nvSpPr>
        <p:spPr>
          <a:xfrm>
            <a:off x="2380388" y="2481084"/>
            <a:ext cx="1252471" cy="1252471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7200"/>
              <a:t>3</a:t>
            </a:r>
            <a:endParaRPr lang="zh-CN" altLang="en-US" sz="7200"/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16870649-9422-7839-A76C-DA3F69C1DFF2}"/>
              </a:ext>
            </a:extLst>
          </p:cNvPr>
          <p:cNvSpPr/>
          <p:nvPr/>
        </p:nvSpPr>
        <p:spPr>
          <a:xfrm>
            <a:off x="0" y="6324600"/>
            <a:ext cx="12192000" cy="539751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C71C2BCD-D237-2FC2-FEB9-B21D784E9FD5}"/>
              </a:ext>
            </a:extLst>
          </p:cNvPr>
          <p:cNvSpPr txBox="1"/>
          <p:nvPr/>
        </p:nvSpPr>
        <p:spPr>
          <a:xfrm>
            <a:off x="5959920" y="2578418"/>
            <a:ext cx="1553630" cy="9133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335">
                <a:solidFill>
                  <a:schemeClr val="bg1"/>
                </a:solidFill>
                <a:latin typeface="+mj-ea"/>
                <a:ea typeface="+mj-ea"/>
              </a:rPr>
              <a:t>实验</a:t>
            </a:r>
          </a:p>
        </p:txBody>
      </p:sp>
      <p:pic>
        <p:nvPicPr>
          <p:cNvPr id="104" name="Picture 3" descr="C:\Users\Administrator\Desktop\微立体创业计划\002.png">
            <a:extLst>
              <a:ext uri="{FF2B5EF4-FFF2-40B4-BE49-F238E27FC236}">
                <a16:creationId xmlns:a16="http://schemas.microsoft.com/office/drawing/2014/main" id="{AE211D5D-78E6-1EEE-59BC-B8040731DA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0386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>
            <p:custDataLst>
              <p:tags r:id="rId1"/>
            </p:custDataLst>
          </p:nvPr>
        </p:nvGrpSpPr>
        <p:grpSpPr bwMode="auto">
          <a:xfrm>
            <a:off x="347852" y="1435423"/>
            <a:ext cx="5641340" cy="5300654"/>
            <a:chOff x="465977" y="1463279"/>
            <a:chExt cx="1862027" cy="2216943"/>
          </a:xfrm>
        </p:grpSpPr>
        <p:grpSp>
          <p:nvGrpSpPr>
            <p:cNvPr id="29717" name="组合 25"/>
            <p:cNvGrpSpPr/>
            <p:nvPr/>
          </p:nvGrpSpPr>
          <p:grpSpPr bwMode="auto">
            <a:xfrm>
              <a:off x="465977" y="1463279"/>
              <a:ext cx="1862027" cy="2216943"/>
              <a:chOff x="1827008" y="2120900"/>
              <a:chExt cx="2298700" cy="2736850"/>
            </a:xfrm>
          </p:grpSpPr>
          <p:sp>
            <p:nvSpPr>
              <p:cNvPr id="27" name="矩形 26"/>
              <p:cNvSpPr/>
              <p:nvPr>
                <p:custDataLst>
                  <p:tags r:id="rId10"/>
                </p:custDataLst>
              </p:nvPr>
            </p:nvSpPr>
            <p:spPr>
              <a:xfrm>
                <a:off x="1827008" y="2120900"/>
                <a:ext cx="2298700" cy="30225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28" name="矩形 27"/>
              <p:cNvSpPr/>
              <p:nvPr>
                <p:custDataLst>
                  <p:tags r:id="rId11"/>
                </p:custDataLst>
              </p:nvPr>
            </p:nvSpPr>
            <p:spPr>
              <a:xfrm>
                <a:off x="1827008" y="2409464"/>
                <a:ext cx="2298700" cy="2448286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29718" name="文本框 29"/>
            <p:cNvSpPr txBox="1">
              <a:spLocks noChangeArrowheads="1"/>
            </p:cNvSpPr>
            <p:nvPr>
              <p:custDataLst>
                <p:tags r:id="rId8"/>
              </p:custDataLst>
            </p:nvPr>
          </p:nvSpPr>
          <p:spPr bwMode="auto">
            <a:xfrm>
              <a:off x="771062" y="1475674"/>
              <a:ext cx="1251857" cy="208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charset="-122"/>
                </a:rPr>
                <a:t>数据集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charset="-122"/>
              </a:endParaRPr>
            </a:p>
          </p:txBody>
        </p:sp>
        <p:sp>
          <p:nvSpPr>
            <p:cNvPr id="29719" name="文本框 33"/>
            <p:cNvSpPr txBox="1">
              <a:spLocks noChangeArrowheads="1"/>
            </p:cNvSpPr>
            <p:nvPr>
              <p:custDataLst>
                <p:tags r:id="rId9"/>
              </p:custDataLst>
            </p:nvPr>
          </p:nvSpPr>
          <p:spPr bwMode="auto">
            <a:xfrm>
              <a:off x="535464" y="1654472"/>
              <a:ext cx="1681497" cy="2003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charset="-122"/>
                </a:rPr>
                <a:t>1.SwaT  </a:t>
              </a:r>
              <a:r>
                <a:rPr lang="en-US" altLang="zh-CN" sz="1800">
                  <a:solidFill>
                    <a:schemeClr val="bg1"/>
                  </a:solidFill>
                  <a:latin typeface="微软雅黑" panose="020B0503020204020204" charset="-122"/>
                </a:rPr>
                <a:t>51</a:t>
              </a:r>
              <a:r>
                <a:rPr lang="zh-CN" altLang="en-US" sz="1800">
                  <a:solidFill>
                    <a:schemeClr val="bg1"/>
                  </a:solidFill>
                  <a:latin typeface="微软雅黑" panose="020B0503020204020204" charset="-122"/>
                </a:rPr>
                <a:t>个传感器，</a:t>
              </a:r>
              <a:r>
                <a:rPr lang="en-US" altLang="zh-CN" sz="1800">
                  <a:solidFill>
                    <a:schemeClr val="bg1"/>
                  </a:solidFill>
                  <a:latin typeface="微软雅黑" panose="020B0503020204020204" charset="-122"/>
                </a:rPr>
                <a:t>4</a:t>
              </a:r>
              <a:r>
                <a:rPr lang="zh-CN" altLang="en-US" sz="1800">
                  <a:solidFill>
                    <a:schemeClr val="bg1"/>
                  </a:solidFill>
                  <a:latin typeface="微软雅黑" panose="020B0503020204020204" charset="-122"/>
                </a:rPr>
                <a:t>天内的正常操作和</a:t>
              </a:r>
              <a:r>
                <a:rPr lang="en-US" altLang="zh-CN" sz="1800">
                  <a:solidFill>
                    <a:schemeClr val="bg1"/>
                  </a:solidFill>
                  <a:latin typeface="微软雅黑" panose="020B0503020204020204" charset="-122"/>
                </a:rPr>
                <a:t>41</a:t>
              </a:r>
              <a:r>
                <a:rPr lang="zh-CN" altLang="en-US" sz="1800">
                  <a:solidFill>
                    <a:schemeClr val="bg1"/>
                  </a:solidFill>
                  <a:latin typeface="微软雅黑" panose="020B0503020204020204" charset="-122"/>
                </a:rPr>
                <a:t>次异常操作</a:t>
              </a:r>
              <a:endParaRPr lang="en-US" altLang="zh-CN" sz="1800">
                <a:solidFill>
                  <a:schemeClr val="bg1"/>
                </a:solidFill>
                <a:latin typeface="微软雅黑" panose="020B050302020402020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charset="-122"/>
                </a:rPr>
                <a:t>2.WADI </a:t>
              </a:r>
              <a:r>
                <a:rPr lang="en-US" altLang="zh-CN" sz="1800">
                  <a:solidFill>
                    <a:schemeClr val="bg1"/>
                  </a:solidFill>
                  <a:latin typeface="微软雅黑" panose="020B0503020204020204" charset="-122"/>
                </a:rPr>
                <a:t>123</a:t>
              </a:r>
              <a:r>
                <a:rPr lang="zh-CN" altLang="en-US" sz="1800">
                  <a:solidFill>
                    <a:schemeClr val="bg1"/>
                  </a:solidFill>
                  <a:latin typeface="微软雅黑" panose="020B0503020204020204" charset="-122"/>
                </a:rPr>
                <a:t>个传感器和执行器，数据采样频率为每秒一次</a:t>
              </a:r>
              <a:endParaRPr lang="en-US" altLang="zh-CN" sz="1800">
                <a:solidFill>
                  <a:schemeClr val="bg1"/>
                </a:solidFill>
                <a:latin typeface="微软雅黑" panose="020B050302020402020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charset="-122"/>
                </a:rPr>
                <a:t>3.PSM </a:t>
              </a:r>
              <a:r>
                <a:rPr lang="en-US" altLang="zh-CN" sz="1800">
                  <a:solidFill>
                    <a:schemeClr val="bg1"/>
                  </a:solidFill>
                  <a:latin typeface="微软雅黑" panose="020B0503020204020204" charset="-122"/>
                </a:rPr>
                <a:t>25</a:t>
              </a:r>
              <a:r>
                <a:rPr lang="zh-CN" altLang="en-US" sz="1800">
                  <a:solidFill>
                    <a:schemeClr val="bg1"/>
                  </a:solidFill>
                  <a:latin typeface="微软雅黑" panose="020B0503020204020204" charset="-122"/>
                </a:rPr>
                <a:t>个特征，</a:t>
              </a:r>
              <a:r>
                <a:rPr lang="en-US" altLang="zh-CN" sz="1800">
                  <a:solidFill>
                    <a:schemeClr val="bg1"/>
                  </a:solidFill>
                  <a:latin typeface="微软雅黑" panose="020B0503020204020204" charset="-122"/>
                </a:rPr>
                <a:t>8</a:t>
              </a:r>
              <a:r>
                <a:rPr lang="zh-CN" altLang="en-US" sz="1800">
                  <a:solidFill>
                    <a:schemeClr val="bg1"/>
                  </a:solidFill>
                  <a:latin typeface="微软雅黑" panose="020B0503020204020204" charset="-122"/>
                </a:rPr>
                <a:t>周的服务器节点数据</a:t>
              </a:r>
              <a:endParaRPr lang="en-US" altLang="zh-CN" sz="1800">
                <a:solidFill>
                  <a:schemeClr val="bg1"/>
                </a:solidFill>
                <a:latin typeface="微软雅黑" panose="020B050302020402020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charset="-122"/>
                </a:rPr>
                <a:t>4.MSL </a:t>
              </a:r>
              <a:r>
                <a:rPr lang="en-US" altLang="zh-CN" sz="1800">
                  <a:solidFill>
                    <a:schemeClr val="bg1"/>
                  </a:solidFill>
                  <a:latin typeface="微软雅黑" panose="020B0503020204020204" charset="-122"/>
                </a:rPr>
                <a:t>55</a:t>
              </a:r>
              <a:r>
                <a:rPr lang="zh-CN" altLang="en-US" sz="1800">
                  <a:solidFill>
                    <a:schemeClr val="bg1"/>
                  </a:solidFill>
                  <a:latin typeface="微软雅黑" panose="020B0503020204020204" charset="-122"/>
                </a:rPr>
                <a:t>个传感器和执行器</a:t>
              </a:r>
              <a:endParaRPr lang="en-US" altLang="zh-CN" sz="1800">
                <a:solidFill>
                  <a:schemeClr val="bg1"/>
                </a:solidFill>
                <a:latin typeface="微软雅黑" panose="020B0503020204020204" charset="-122"/>
              </a:endParaRP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charset="-122"/>
                </a:rPr>
                <a:t>5.SMD </a:t>
              </a:r>
              <a:r>
                <a:rPr lang="en-US" altLang="zh-CN" sz="1800">
                  <a:solidFill>
                    <a:schemeClr val="bg1"/>
                  </a:solidFill>
                  <a:latin typeface="微软雅黑" panose="020B0503020204020204" charset="-122"/>
                </a:rPr>
                <a:t>38</a:t>
              </a:r>
              <a:r>
                <a:rPr lang="zh-CN" altLang="en-US" sz="1800">
                  <a:solidFill>
                    <a:schemeClr val="bg1"/>
                  </a:solidFill>
                  <a:latin typeface="微软雅黑" panose="020B0503020204020204" charset="-122"/>
                </a:rPr>
                <a:t>个特征，</a:t>
              </a:r>
              <a:r>
                <a:rPr lang="en-US" altLang="zh-CN" sz="1800">
                  <a:solidFill>
                    <a:schemeClr val="bg1"/>
                  </a:solidFill>
                  <a:latin typeface="微软雅黑" panose="020B0503020204020204" charset="-122"/>
                </a:rPr>
                <a:t>5</a:t>
              </a:r>
              <a:r>
                <a:rPr lang="zh-CN" altLang="en-US" sz="1800">
                  <a:solidFill>
                    <a:schemeClr val="bg1"/>
                  </a:solidFill>
                  <a:latin typeface="微软雅黑" panose="020B0503020204020204" charset="-122"/>
                </a:rPr>
                <a:t>周的互联网公司数据</a:t>
              </a:r>
              <a:endParaRPr lang="en-US" altLang="zh-CN" sz="1800">
                <a:solidFill>
                  <a:schemeClr val="bg1"/>
                </a:solidFill>
                <a:latin typeface="微软雅黑" panose="020B0503020204020204" charset="-122"/>
              </a:endParaRPr>
            </a:p>
            <a:p>
              <a:pPr eaLnBrk="1" hangingPunct="1">
                <a:lnSpc>
                  <a:spcPct val="150000"/>
                </a:lnSpc>
              </a:pPr>
              <a:endParaRPr lang="en-US" altLang="zh-CN" sz="2400">
                <a:solidFill>
                  <a:schemeClr val="bg1"/>
                </a:solidFill>
                <a:latin typeface="微软雅黑" panose="020B0503020204020204" charset="-122"/>
              </a:endParaRPr>
            </a:p>
          </p:txBody>
        </p:sp>
      </p:grpSp>
      <p:pic>
        <p:nvPicPr>
          <p:cNvPr id="6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文本框 43"/>
          <p:cNvSpPr txBox="1"/>
          <p:nvPr>
            <p:custDataLst>
              <p:tags r:id="rId2"/>
            </p:custDataLst>
          </p:nvPr>
        </p:nvSpPr>
        <p:spPr>
          <a:xfrm>
            <a:off x="1115060" y="248073"/>
            <a:ext cx="1023366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735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实验</a:t>
            </a:r>
            <a:r>
              <a:rPr lang="en-US" altLang="zh-CN" sz="3735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-</a:t>
            </a:r>
            <a:r>
              <a:rPr lang="zh-CN" altLang="en-US" sz="3735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数据集、评估指标</a:t>
            </a:r>
            <a:endParaRPr lang="en-US" altLang="zh-CN" sz="3735" b="1">
              <a:solidFill>
                <a:schemeClr val="accent1"/>
              </a:solidFill>
              <a:latin typeface="+mj-ea"/>
              <a:ea typeface="+mj-ea"/>
              <a:sym typeface="+mn-ea"/>
            </a:endParaRPr>
          </a:p>
        </p:txBody>
      </p:sp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C8AF45F6-D6FD-86D7-7ACD-405B776A4C51}"/>
              </a:ext>
            </a:extLst>
          </p:cNvPr>
          <p:cNvGrpSpPr/>
          <p:nvPr>
            <p:custDataLst>
              <p:tags r:id="rId3"/>
            </p:custDataLst>
          </p:nvPr>
        </p:nvGrpSpPr>
        <p:grpSpPr bwMode="auto">
          <a:xfrm>
            <a:off x="6352120" y="1430737"/>
            <a:ext cx="5641340" cy="5252902"/>
            <a:chOff x="465977" y="1461152"/>
            <a:chExt cx="1862027" cy="2384206"/>
          </a:xfrm>
        </p:grpSpPr>
        <p:grpSp>
          <p:nvGrpSpPr>
            <p:cNvPr id="8" name="组合 25">
              <a:extLst>
                <a:ext uri="{FF2B5EF4-FFF2-40B4-BE49-F238E27FC236}">
                  <a16:creationId xmlns:a16="http://schemas.microsoft.com/office/drawing/2014/main" id="{0A96AB6A-2614-5E60-7088-87A32539152F}"/>
                </a:ext>
              </a:extLst>
            </p:cNvPr>
            <p:cNvGrpSpPr/>
            <p:nvPr/>
          </p:nvGrpSpPr>
          <p:grpSpPr bwMode="auto">
            <a:xfrm>
              <a:off x="465977" y="1463280"/>
              <a:ext cx="1862027" cy="2382078"/>
              <a:chOff x="1827008" y="2120901"/>
              <a:chExt cx="2298700" cy="2940712"/>
            </a:xfrm>
          </p:grpSpPr>
          <p:sp>
            <p:nvSpPr>
              <p:cNvPr id="12" name="矩形 11">
                <a:extLst>
                  <a:ext uri="{FF2B5EF4-FFF2-40B4-BE49-F238E27FC236}">
                    <a16:creationId xmlns:a16="http://schemas.microsoft.com/office/drawing/2014/main" id="{A660FBF7-F72F-EEAF-2661-25B237284D16}"/>
                  </a:ext>
                </a:extLst>
              </p:cNvPr>
              <p:cNvSpPr/>
              <p:nvPr>
                <p:custDataLst>
                  <p:tags r:id="rId6"/>
                </p:custDataLst>
              </p:nvPr>
            </p:nvSpPr>
            <p:spPr>
              <a:xfrm>
                <a:off x="1827008" y="2120901"/>
                <a:ext cx="2298700" cy="296550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矩形 12">
                <a:extLst>
                  <a:ext uri="{FF2B5EF4-FFF2-40B4-BE49-F238E27FC236}">
                    <a16:creationId xmlns:a16="http://schemas.microsoft.com/office/drawing/2014/main" id="{6579E038-45BB-A62F-FDB0-A13DD6FB5180}"/>
                  </a:ext>
                </a:extLst>
              </p:cNvPr>
              <p:cNvSpPr/>
              <p:nvPr>
                <p:custDataLst>
                  <p:tags r:id="rId7"/>
                </p:custDataLst>
              </p:nvPr>
            </p:nvSpPr>
            <p:spPr>
              <a:xfrm>
                <a:off x="1827008" y="2417451"/>
                <a:ext cx="2298700" cy="2644162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 eaLnBrk="1" fontAlgn="auto" hangingPunct="1">
                  <a:spcBef>
                    <a:spcPts val="0"/>
                  </a:spcBef>
                  <a:spcAft>
                    <a:spcPts val="0"/>
                  </a:spcAft>
                  <a:defRPr/>
                </a:pPr>
                <a:endParaRPr lang="zh-CN" altLang="en-US" sz="160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10" name="文本框 29">
              <a:extLst>
                <a:ext uri="{FF2B5EF4-FFF2-40B4-BE49-F238E27FC236}">
                  <a16:creationId xmlns:a16="http://schemas.microsoft.com/office/drawing/2014/main" id="{AEFB8091-C071-4468-9B6E-31D073D07DF7}"/>
                </a:ext>
              </a:extLst>
            </p:cNvPr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771062" y="1461152"/>
              <a:ext cx="1251857" cy="2089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algn="ctr" eaLnBrk="1" hangingPunct="1"/>
              <a:r>
                <a:rPr lang="zh-CN" altLang="en-US" sz="2400" b="1">
                  <a:solidFill>
                    <a:schemeClr val="bg1"/>
                  </a:solidFill>
                  <a:latin typeface="微软雅黑" panose="020B0503020204020204" charset="-122"/>
                </a:rPr>
                <a:t>评估指标</a:t>
              </a:r>
              <a:endParaRPr lang="en-US" altLang="zh-CN" sz="2400" b="1">
                <a:solidFill>
                  <a:schemeClr val="bg1"/>
                </a:solidFill>
                <a:latin typeface="微软雅黑" panose="020B0503020204020204" charset="-122"/>
              </a:endParaRPr>
            </a:p>
          </p:txBody>
        </p:sp>
        <p:sp>
          <p:nvSpPr>
            <p:cNvPr id="11" name="文本框 33">
              <a:extLst>
                <a:ext uri="{FF2B5EF4-FFF2-40B4-BE49-F238E27FC236}">
                  <a16:creationId xmlns:a16="http://schemas.microsoft.com/office/drawing/2014/main" id="{67ECC61F-909C-7AE9-F41D-F95A0D3871C8}"/>
                </a:ext>
              </a:extLst>
            </p:cNvPr>
            <p:cNvSpPr txBox="1"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>
              <a:off x="527737" y="1739968"/>
              <a:ext cx="1681497" cy="18443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noAutofit/>
            </a:bodyPr>
            <a:lstStyle>
              <a:lvl1pPr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1pPr>
              <a:lvl2pPr marL="742950" indent="-28575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2pPr>
              <a:lvl3pPr marL="11430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3pPr>
              <a:lvl4pPr marL="16002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4pPr>
              <a:lvl5pPr marL="2057400" indent="-228600"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5pPr>
              <a:lvl6pPr marL="25146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6pPr>
              <a:lvl7pPr marL="29718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7pPr>
              <a:lvl8pPr marL="34290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8pPr>
              <a:lvl9pPr marL="3886200" indent="-228600" defTabSz="685800" fontAlgn="base">
                <a:spcBef>
                  <a:spcPct val="0"/>
                </a:spcBef>
                <a:spcAft>
                  <a:spcPct val="0"/>
                </a:spcAft>
                <a:defRPr sz="1300">
                  <a:solidFill>
                    <a:schemeClr val="tx1"/>
                  </a:solidFill>
                  <a:latin typeface="Arial" panose="020B0604020202020204" pitchFamily="34" charset="0"/>
                  <a:ea typeface="微软雅黑" panose="020B0503020204020204" charset="-122"/>
                </a:defRPr>
              </a:lvl9pPr>
            </a:lstStyle>
            <a:p>
              <a:pPr marL="342900" indent="-342900" eaLnBrk="1" hangingPunct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sz="2400">
                  <a:solidFill>
                    <a:schemeClr val="bg1"/>
                  </a:solidFill>
                  <a:latin typeface="微软雅黑" panose="020B0503020204020204" charset="-122"/>
                </a:rPr>
                <a:t>窗口级别的异常检测</a:t>
              </a:r>
              <a:endParaRPr lang="en-US" altLang="zh-CN" sz="2400">
                <a:solidFill>
                  <a:schemeClr val="bg1"/>
                </a:solidFill>
                <a:latin typeface="微软雅黑" panose="020B0503020204020204" charset="-122"/>
              </a:endParaRPr>
            </a:p>
            <a:p>
              <a:pPr marL="342900" indent="-342900" eaLnBrk="1" hangingPunct="1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charset="-122"/>
                </a:rPr>
                <a:t>AUROC</a:t>
              </a:r>
            </a:p>
            <a:p>
              <a:pPr eaLnBrk="1" hangingPunct="1">
                <a:lnSpc>
                  <a:spcPct val="150000"/>
                </a:lnSpc>
              </a:pPr>
              <a:r>
                <a:rPr lang="en-US" altLang="zh-CN" sz="2400">
                  <a:solidFill>
                    <a:schemeClr val="bg1"/>
                  </a:solidFill>
                  <a:latin typeface="微软雅黑" panose="020B0503020204020204" charset="-122"/>
                </a:rPr>
                <a:t>    -ROC</a:t>
              </a:r>
              <a:r>
                <a:rPr lang="zh-CN" altLang="en-US" sz="2400">
                  <a:solidFill>
                    <a:schemeClr val="bg1"/>
                  </a:solidFill>
                  <a:latin typeface="微软雅黑" panose="020B0503020204020204" charset="-122"/>
                </a:rPr>
                <a:t>曲线下的面积</a:t>
              </a:r>
              <a:endParaRPr lang="en-US" altLang="zh-CN" sz="2400">
                <a:solidFill>
                  <a:schemeClr val="bg1"/>
                </a:solidFill>
                <a:latin typeface="微软雅黑" panose="020B050302020402020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文本框 43"/>
          <p:cNvSpPr txBox="1"/>
          <p:nvPr>
            <p:custDataLst>
              <p:tags r:id="rId1"/>
            </p:custDataLst>
          </p:nvPr>
        </p:nvSpPr>
        <p:spPr>
          <a:xfrm>
            <a:off x="1115060" y="248073"/>
            <a:ext cx="1023366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735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实验</a:t>
            </a:r>
            <a:r>
              <a:rPr lang="en-US" altLang="zh-CN" sz="3735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-</a:t>
            </a:r>
            <a:r>
              <a:rPr lang="zh-CN" altLang="en-US" sz="3735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主要比较</a:t>
            </a:r>
            <a:endParaRPr lang="en-US" altLang="zh-CN" sz="3735" b="1">
              <a:solidFill>
                <a:schemeClr val="accent1"/>
              </a:solidFill>
              <a:latin typeface="+mj-ea"/>
              <a:ea typeface="+mj-ea"/>
              <a:sym typeface="+mn-ea"/>
            </a:endParaRPr>
          </a:p>
        </p:txBody>
      </p:sp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/>
          <p:cNvSpPr/>
          <p:nvPr/>
        </p:nvSpPr>
        <p:spPr>
          <a:xfrm>
            <a:off x="371687" y="4621695"/>
            <a:ext cx="11379199" cy="191541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文本框 19"/>
          <p:cNvSpPr txBox="1"/>
          <p:nvPr/>
        </p:nvSpPr>
        <p:spPr>
          <a:xfrm>
            <a:off x="542289" y="5319923"/>
            <a:ext cx="11037993" cy="11318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半监督方法：</a:t>
            </a:r>
            <a:r>
              <a:rPr lang="en-US" altLang="zh-CN" sz="2400"/>
              <a:t>DeepSAD</a:t>
            </a:r>
            <a:r>
              <a:rPr lang="zh-CN" altLang="en-US" sz="2400"/>
              <a:t>、</a:t>
            </a:r>
            <a:r>
              <a:rPr lang="en-US" altLang="zh-CN" sz="2400"/>
              <a:t>DROCC</a:t>
            </a:r>
          </a:p>
          <a:p>
            <a:pPr>
              <a:lnSpc>
                <a:spcPct val="150000"/>
              </a:lnSpc>
            </a:pPr>
            <a:r>
              <a:rPr lang="zh-CN" altLang="en-US" sz="2400"/>
              <a:t>无监督方法：</a:t>
            </a:r>
            <a:r>
              <a:rPr lang="en-US" altLang="zh-CN" sz="2400"/>
              <a:t>DeepSVDD</a:t>
            </a:r>
            <a:r>
              <a:rPr lang="zh-CN" altLang="en-US" sz="2400"/>
              <a:t>、</a:t>
            </a:r>
            <a:r>
              <a:rPr lang="en-US" altLang="zh-CN" sz="2400"/>
              <a:t>ALOCC</a:t>
            </a:r>
            <a:r>
              <a:rPr lang="zh-CN" altLang="en-US" sz="2400"/>
              <a:t>、</a:t>
            </a:r>
            <a:r>
              <a:rPr lang="en-US" altLang="zh-CN" sz="2400"/>
              <a:t>USAD</a:t>
            </a:r>
            <a:r>
              <a:rPr lang="zh-CN" altLang="en-US" sz="2400"/>
              <a:t>、</a:t>
            </a:r>
            <a:r>
              <a:rPr lang="en-US" altLang="zh-CN" sz="2400"/>
              <a:t>DAGMM</a:t>
            </a:r>
            <a:r>
              <a:rPr lang="zh-CN" altLang="en-US" sz="2400"/>
              <a:t>、</a:t>
            </a:r>
            <a:r>
              <a:rPr lang="en-US" altLang="zh-CN" sz="2400"/>
              <a:t>GANF</a:t>
            </a:r>
            <a:r>
              <a:rPr lang="zh-CN" altLang="en-US" sz="2400"/>
              <a:t>、</a:t>
            </a:r>
            <a:r>
              <a:rPr lang="en-US" altLang="zh-CN" sz="2400"/>
              <a:t>MTGFlow</a:t>
            </a:r>
            <a:endParaRPr lang="zh-CN" altLang="en-US" sz="2400"/>
          </a:p>
        </p:txBody>
      </p:sp>
      <p:sp>
        <p:nvSpPr>
          <p:cNvPr id="8" name="文本框 7"/>
          <p:cNvSpPr txBox="1"/>
          <p:nvPr/>
        </p:nvSpPr>
        <p:spPr>
          <a:xfrm>
            <a:off x="577003" y="4752930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 eaLnBrk="1" hangingPunct="1"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sym typeface="+mn-ea"/>
              </a:rPr>
              <a:t>基线方法</a:t>
            </a:r>
            <a:endParaRPr lang="en-US" altLang="zh-CN" sz="2400" b="1">
              <a:solidFill>
                <a:schemeClr val="accent1"/>
              </a:solidFill>
              <a:latin typeface="微软雅黑" panose="020B050302020402020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B9DE22-FE30-7385-B24A-7C912AC86B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4513" y="1133072"/>
            <a:ext cx="9938100" cy="333006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C172B9-9C1E-40C0-C148-3AE7A8F58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Administrator\Desktop\微立体创业计划\002.png">
            <a:extLst>
              <a:ext uri="{FF2B5EF4-FFF2-40B4-BE49-F238E27FC236}">
                <a16:creationId xmlns:a16="http://schemas.microsoft.com/office/drawing/2014/main" id="{DBAB7629-77FD-5CAE-DECE-5354E2D9F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59194213-CC94-A1D3-5556-63D21ED4246E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5060" y="248073"/>
            <a:ext cx="1023366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735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实验</a:t>
            </a:r>
            <a:r>
              <a:rPr lang="en-US" altLang="zh-CN" sz="3735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-</a:t>
            </a:r>
            <a:r>
              <a:rPr lang="zh-CN" altLang="en-US" sz="3735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消融研究</a:t>
            </a:r>
            <a:endParaRPr lang="en-US" altLang="zh-CN" sz="3735" b="1">
              <a:solidFill>
                <a:schemeClr val="accent1"/>
              </a:solidFill>
              <a:latin typeface="+mj-ea"/>
              <a:ea typeface="+mj-ea"/>
              <a:sym typeface="+mn-ea"/>
            </a:endParaRP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B4866793-D9DB-AA69-DAEA-9B457722273A}"/>
              </a:ext>
            </a:extLst>
          </p:cNvPr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88E709C7-EA26-B395-39B7-0CEF2D26C20F}"/>
                </a:ext>
              </a:extLst>
            </p:cNvPr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F80CE3F5-0B9A-E874-DDDB-A435336CEF04}"/>
                </a:ext>
              </a:extLst>
            </p:cNvPr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矩形 18">
            <a:extLst>
              <a:ext uri="{FF2B5EF4-FFF2-40B4-BE49-F238E27FC236}">
                <a16:creationId xmlns:a16="http://schemas.microsoft.com/office/drawing/2014/main" id="{D5656487-2436-D6A0-DFC3-345C078F7ACC}"/>
              </a:ext>
            </a:extLst>
          </p:cNvPr>
          <p:cNvSpPr/>
          <p:nvPr/>
        </p:nvSpPr>
        <p:spPr>
          <a:xfrm>
            <a:off x="401743" y="4344047"/>
            <a:ext cx="11388513" cy="233341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ECA5BF1-0C77-2FB5-A207-71E3692A9A56}"/>
              </a:ext>
            </a:extLst>
          </p:cNvPr>
          <p:cNvSpPr txBox="1"/>
          <p:nvPr/>
        </p:nvSpPr>
        <p:spPr>
          <a:xfrm>
            <a:off x="577002" y="4913200"/>
            <a:ext cx="11037993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/>
              <a:t>1.Graph-MoE</a:t>
            </a:r>
            <a:r>
              <a:rPr lang="zh-CN" altLang="en-US" sz="2400"/>
              <a:t>层数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2.</a:t>
            </a:r>
            <a:r>
              <a:rPr lang="zh-CN" altLang="en-US" sz="2400"/>
              <a:t>混合专家（</a:t>
            </a:r>
            <a:r>
              <a:rPr lang="en-US" altLang="zh-CN" sz="2400"/>
              <a:t>MoE</a:t>
            </a:r>
            <a:r>
              <a:rPr lang="zh-CN" altLang="en-US" sz="2400"/>
              <a:t>）和记忆增强路由器（</a:t>
            </a:r>
            <a:r>
              <a:rPr lang="en-US" altLang="zh-CN" sz="2400"/>
              <a:t>MAR</a:t>
            </a:r>
            <a:r>
              <a:rPr lang="zh-CN" altLang="en-US" sz="2400"/>
              <a:t>）的有效性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3.</a:t>
            </a:r>
            <a:r>
              <a:rPr lang="zh-CN" altLang="en-US" sz="2400"/>
              <a:t>即插即用特性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27E52D9-38D4-BD43-011D-26F00313C4CC}"/>
              </a:ext>
            </a:extLst>
          </p:cNvPr>
          <p:cNvSpPr txBox="1"/>
          <p:nvPr/>
        </p:nvSpPr>
        <p:spPr>
          <a:xfrm>
            <a:off x="577002" y="4529032"/>
            <a:ext cx="609600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285750" indent="-285750" algn="l" eaLnBrk="1" hangingPunct="1">
              <a:buFont typeface="Wingdings" panose="05000000000000000000" charset="0"/>
              <a:buChar char="Ø"/>
            </a:pP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sym typeface="+mn-ea"/>
              </a:rPr>
              <a:t>消融研究</a:t>
            </a:r>
            <a:endParaRPr lang="en-US" altLang="zh-CN" sz="2400" b="1">
              <a:solidFill>
                <a:schemeClr val="accent1"/>
              </a:solidFill>
              <a:latin typeface="微软雅黑" panose="020B0503020204020204" charset="-122"/>
              <a:sym typeface="+mn-ea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9498481-B29C-BBD5-E070-56D451CA937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121" y="1789988"/>
            <a:ext cx="3923134" cy="1999955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A775647-C03E-78D2-0530-A62724AFBE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97123" y="1919415"/>
            <a:ext cx="3832014" cy="19999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B3B742FE-4665-E673-FA96-874650147C4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12005" y="1897943"/>
            <a:ext cx="3943804" cy="2021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6108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18FF7-0663-6866-84F0-9C4B50A0A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DBEF53D0-9D52-0A35-70F5-9BB5B011C043}"/>
              </a:ext>
            </a:extLst>
          </p:cNvPr>
          <p:cNvSpPr/>
          <p:nvPr/>
        </p:nvSpPr>
        <p:spPr>
          <a:xfrm>
            <a:off x="3762940" y="2481084"/>
            <a:ext cx="5947590" cy="11079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160"/>
          </a:p>
        </p:txBody>
      </p:sp>
      <p:sp>
        <p:nvSpPr>
          <p:cNvPr id="5" name="泪滴形 4">
            <a:extLst>
              <a:ext uri="{FF2B5EF4-FFF2-40B4-BE49-F238E27FC236}">
                <a16:creationId xmlns:a16="http://schemas.microsoft.com/office/drawing/2014/main" id="{83FDF738-98BC-94CD-E25C-F06F30483333}"/>
              </a:ext>
            </a:extLst>
          </p:cNvPr>
          <p:cNvSpPr/>
          <p:nvPr/>
        </p:nvSpPr>
        <p:spPr>
          <a:xfrm>
            <a:off x="2380388" y="2481084"/>
            <a:ext cx="1252471" cy="1252471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7200"/>
              <a:t>4</a:t>
            </a:r>
            <a:endParaRPr lang="zh-CN" altLang="en-US" sz="7200"/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BF87D81A-AA39-5DED-57E9-9228BCB231AB}"/>
              </a:ext>
            </a:extLst>
          </p:cNvPr>
          <p:cNvSpPr/>
          <p:nvPr/>
        </p:nvSpPr>
        <p:spPr>
          <a:xfrm>
            <a:off x="0" y="6324600"/>
            <a:ext cx="12192000" cy="539751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24A3A800-728B-919F-1FC0-69716AEBFB68}"/>
              </a:ext>
            </a:extLst>
          </p:cNvPr>
          <p:cNvSpPr txBox="1"/>
          <p:nvPr/>
        </p:nvSpPr>
        <p:spPr>
          <a:xfrm>
            <a:off x="5959920" y="2578418"/>
            <a:ext cx="1553630" cy="9133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335">
                <a:solidFill>
                  <a:schemeClr val="bg1"/>
                </a:solidFill>
                <a:latin typeface="+mj-ea"/>
                <a:ea typeface="+mj-ea"/>
              </a:rPr>
              <a:t>总结</a:t>
            </a:r>
          </a:p>
        </p:txBody>
      </p:sp>
      <p:pic>
        <p:nvPicPr>
          <p:cNvPr id="104" name="Picture 3" descr="C:\Users\Administrator\Desktop\微立体创业计划\002.png">
            <a:extLst>
              <a:ext uri="{FF2B5EF4-FFF2-40B4-BE49-F238E27FC236}">
                <a16:creationId xmlns:a16="http://schemas.microsoft.com/office/drawing/2014/main" id="{5AA868CE-C650-07B3-B77D-CDAEA459F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6612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1115060" y="248073"/>
            <a:ext cx="1023366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735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总结</a:t>
            </a:r>
            <a:endParaRPr lang="en-US" altLang="zh-CN" sz="3735" b="1">
              <a:solidFill>
                <a:schemeClr val="accent1"/>
              </a:solidFill>
              <a:latin typeface="+mj-ea"/>
              <a:ea typeface="+mj-ea"/>
              <a:sym typeface="+mn-ea"/>
            </a:endParaRPr>
          </a:p>
        </p:txBody>
      </p:sp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/>
          <p:cNvGrpSpPr/>
          <p:nvPr/>
        </p:nvGrpSpPr>
        <p:grpSpPr>
          <a:xfrm>
            <a:off x="623147" y="1218353"/>
            <a:ext cx="11051540" cy="5416973"/>
            <a:chOff x="467338" y="913588"/>
            <a:chExt cx="11208725" cy="5395135"/>
          </a:xfrm>
        </p:grpSpPr>
        <p:sp>
          <p:nvSpPr>
            <p:cNvPr id="10" name="矩形 9"/>
            <p:cNvSpPr/>
            <p:nvPr/>
          </p:nvSpPr>
          <p:spPr>
            <a:xfrm>
              <a:off x="467338" y="985345"/>
              <a:ext cx="720000" cy="720000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2" name="矩形: 折角 11"/>
            <p:cNvSpPr/>
            <p:nvPr/>
          </p:nvSpPr>
          <p:spPr>
            <a:xfrm>
              <a:off x="515938" y="1030514"/>
              <a:ext cx="11160125" cy="5278209"/>
            </a:xfrm>
            <a:prstGeom prst="foldedCorner">
              <a:avLst>
                <a:gd name="adj" fmla="val 6190"/>
              </a:avLst>
            </a:prstGeom>
            <a:solidFill>
              <a:schemeClr val="bg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3" name="平行四边形 12"/>
            <p:cNvSpPr/>
            <p:nvPr/>
          </p:nvSpPr>
          <p:spPr>
            <a:xfrm>
              <a:off x="10985500" y="913588"/>
              <a:ext cx="254000" cy="233852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  <p:sp>
          <p:nvSpPr>
            <p:cNvPr id="14" name="平行四边形 13"/>
            <p:cNvSpPr/>
            <p:nvPr/>
          </p:nvSpPr>
          <p:spPr>
            <a:xfrm>
              <a:off x="11275400" y="913588"/>
              <a:ext cx="254000" cy="233852"/>
            </a:xfrm>
            <a:prstGeom prst="parallelogram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/>
            </a:p>
          </p:txBody>
        </p:sp>
      </p:grpSp>
      <p:sp>
        <p:nvSpPr>
          <p:cNvPr id="15" name="文本框 14"/>
          <p:cNvSpPr txBox="1"/>
          <p:nvPr/>
        </p:nvSpPr>
        <p:spPr>
          <a:xfrm>
            <a:off x="1950720" y="1993053"/>
            <a:ext cx="8711353" cy="3918373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285750" indent="-285750">
              <a:lnSpc>
                <a:spcPct val="150000"/>
              </a:lnSpc>
              <a:spcAft>
                <a:spcPts val="1800"/>
              </a:spcAft>
              <a:buFont typeface="Wingdings" panose="05000000000000000000" charset="0"/>
              <a:buChar char="l"/>
            </a:pPr>
            <a:r>
              <a:rPr lang="zh-CN" altLang="en-US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总结</a:t>
            </a:r>
            <a:r>
              <a:rPr lang="en-US" altLang="zh-CN" sz="24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:</a:t>
            </a:r>
            <a:r>
              <a:rPr lang="en-US" altLang="zh-CN" sz="2400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为了应对现有基于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GNN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MTS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异常检测方法的局限性，本研究提出了一种基于无监督学习的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MTS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异常检测模型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——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</a:rPr>
              <a:t>Graph-MoE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。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 Graph-MoE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通过引入混合专家模块实现节点特征的动态层内聚合，通过记忆增强路由器完成不同</a:t>
            </a:r>
            <a:r>
              <a:rPr lang="en-US" altLang="zh-CN" sz="2400">
                <a:latin typeface="微软雅黑" panose="020B0503020204020204" charset="-122"/>
                <a:ea typeface="微软雅黑" panose="020B0503020204020204" charset="-122"/>
              </a:rPr>
              <a:t>GNN</a:t>
            </a:r>
            <a:r>
              <a:rPr lang="zh-CN" altLang="en-US" sz="2400">
                <a:latin typeface="微软雅黑" panose="020B0503020204020204" charset="-122"/>
                <a:ea typeface="微软雅黑" panose="020B0503020204020204" charset="-122"/>
              </a:rPr>
              <a:t>层的动态层间聚合，实现了检测性能的提升。</a:t>
            </a:r>
            <a:endParaRPr lang="en-US" altLang="zh-CN" sz="240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 rot="10800000">
            <a:off x="1054997" y="1575741"/>
            <a:ext cx="826819" cy="764687"/>
          </a:xfrm>
          <a:custGeom>
            <a:avLst/>
            <a:gdLst/>
            <a:ahLst/>
            <a:cxnLst/>
            <a:rect l="l" t="t" r="r" b="b"/>
            <a:pathLst>
              <a:path w="533451" h="493365">
                <a:moveTo>
                  <a:pt x="335077" y="0"/>
                </a:moveTo>
                <a:lnTo>
                  <a:pt x="533451" y="0"/>
                </a:lnTo>
                <a:lnTo>
                  <a:pt x="533451" y="169594"/>
                </a:lnTo>
                <a:cubicBezTo>
                  <a:pt x="533451" y="261415"/>
                  <a:pt x="522830" y="327539"/>
                  <a:pt x="501588" y="367968"/>
                </a:cubicBezTo>
                <a:cubicBezTo>
                  <a:pt x="472123" y="423472"/>
                  <a:pt x="426213" y="465271"/>
                  <a:pt x="363857" y="493365"/>
                </a:cubicBezTo>
                <a:lnTo>
                  <a:pt x="318632" y="420388"/>
                </a:lnTo>
                <a:cubicBezTo>
                  <a:pt x="355634" y="405313"/>
                  <a:pt x="383215" y="381501"/>
                  <a:pt x="401373" y="348953"/>
                </a:cubicBezTo>
                <a:cubicBezTo>
                  <a:pt x="419532" y="316405"/>
                  <a:pt x="429639" y="271693"/>
                  <a:pt x="431695" y="214819"/>
                </a:cubicBezTo>
                <a:lnTo>
                  <a:pt x="335077" y="214819"/>
                </a:lnTo>
                <a:close/>
                <a:moveTo>
                  <a:pt x="16445" y="0"/>
                </a:moveTo>
                <a:lnTo>
                  <a:pt x="214819" y="0"/>
                </a:lnTo>
                <a:lnTo>
                  <a:pt x="214819" y="169594"/>
                </a:lnTo>
                <a:cubicBezTo>
                  <a:pt x="214819" y="261415"/>
                  <a:pt x="204198" y="327539"/>
                  <a:pt x="182956" y="367968"/>
                </a:cubicBezTo>
                <a:cubicBezTo>
                  <a:pt x="153491" y="423472"/>
                  <a:pt x="107581" y="465271"/>
                  <a:pt x="45225" y="493365"/>
                </a:cubicBezTo>
                <a:lnTo>
                  <a:pt x="0" y="420388"/>
                </a:lnTo>
                <a:cubicBezTo>
                  <a:pt x="37002" y="405313"/>
                  <a:pt x="64583" y="381501"/>
                  <a:pt x="82741" y="348953"/>
                </a:cubicBezTo>
                <a:cubicBezTo>
                  <a:pt x="100900" y="316405"/>
                  <a:pt x="111007" y="271693"/>
                  <a:pt x="113063" y="214819"/>
                </a:cubicBezTo>
                <a:lnTo>
                  <a:pt x="16445" y="21481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54000" sx="102000" sy="102000" algn="ctr" rotWithShape="0">
              <a:srgbClr val="A92B33">
                <a:alpha val="12000"/>
              </a:srgbClr>
            </a:outerShdw>
          </a:effectLst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algn="ctr">
              <a:defRPr sz="1380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17" name="文本框 16"/>
          <p:cNvSpPr txBox="1"/>
          <p:nvPr/>
        </p:nvSpPr>
        <p:spPr>
          <a:xfrm rot="10800000" flipH="1" flipV="1">
            <a:off x="10521929" y="5595181"/>
            <a:ext cx="826819" cy="764687"/>
          </a:xfrm>
          <a:custGeom>
            <a:avLst/>
            <a:gdLst/>
            <a:ahLst/>
            <a:cxnLst/>
            <a:rect l="l" t="t" r="r" b="b"/>
            <a:pathLst>
              <a:path w="533451" h="493365">
                <a:moveTo>
                  <a:pt x="335077" y="0"/>
                </a:moveTo>
                <a:lnTo>
                  <a:pt x="533451" y="0"/>
                </a:lnTo>
                <a:lnTo>
                  <a:pt x="533451" y="169594"/>
                </a:lnTo>
                <a:cubicBezTo>
                  <a:pt x="533451" y="261415"/>
                  <a:pt x="522830" y="327539"/>
                  <a:pt x="501588" y="367968"/>
                </a:cubicBezTo>
                <a:cubicBezTo>
                  <a:pt x="472123" y="423472"/>
                  <a:pt x="426213" y="465271"/>
                  <a:pt x="363857" y="493365"/>
                </a:cubicBezTo>
                <a:lnTo>
                  <a:pt x="318632" y="420388"/>
                </a:lnTo>
                <a:cubicBezTo>
                  <a:pt x="355634" y="405313"/>
                  <a:pt x="383215" y="381501"/>
                  <a:pt x="401373" y="348953"/>
                </a:cubicBezTo>
                <a:cubicBezTo>
                  <a:pt x="419532" y="316405"/>
                  <a:pt x="429639" y="271693"/>
                  <a:pt x="431695" y="214819"/>
                </a:cubicBezTo>
                <a:lnTo>
                  <a:pt x="335077" y="214819"/>
                </a:lnTo>
                <a:close/>
                <a:moveTo>
                  <a:pt x="16445" y="0"/>
                </a:moveTo>
                <a:lnTo>
                  <a:pt x="214819" y="0"/>
                </a:lnTo>
                <a:lnTo>
                  <a:pt x="214819" y="169594"/>
                </a:lnTo>
                <a:cubicBezTo>
                  <a:pt x="214819" y="261415"/>
                  <a:pt x="204198" y="327539"/>
                  <a:pt x="182956" y="367968"/>
                </a:cubicBezTo>
                <a:cubicBezTo>
                  <a:pt x="153491" y="423472"/>
                  <a:pt x="107581" y="465271"/>
                  <a:pt x="45225" y="493365"/>
                </a:cubicBezTo>
                <a:lnTo>
                  <a:pt x="0" y="420388"/>
                </a:lnTo>
                <a:cubicBezTo>
                  <a:pt x="37002" y="405313"/>
                  <a:pt x="64583" y="381501"/>
                  <a:pt x="82741" y="348953"/>
                </a:cubicBezTo>
                <a:cubicBezTo>
                  <a:pt x="100900" y="316405"/>
                  <a:pt x="111007" y="271693"/>
                  <a:pt x="113063" y="214819"/>
                </a:cubicBezTo>
                <a:lnTo>
                  <a:pt x="16445" y="214819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30000"/>
                </a:schemeClr>
              </a:gs>
            </a:gsLst>
            <a:lin ang="10800000" scaled="1"/>
            <a:tileRect/>
          </a:gradFill>
          <a:ln>
            <a:noFill/>
          </a:ln>
          <a:effectLst>
            <a:outerShdw blurRad="254000" sx="102000" sy="102000" algn="ctr" rotWithShape="0">
              <a:srgbClr val="A92B33">
                <a:alpha val="12000"/>
              </a:srgbClr>
            </a:outerShdw>
          </a:effectLst>
        </p:spPr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noAutofit/>
          </a:bodyPr>
          <a:lstStyle>
            <a:defPPr>
              <a:defRPr lang="zh-CN"/>
            </a:defPPr>
            <a:lvl1pPr algn="ctr">
              <a:defRPr sz="13800">
                <a:solidFill>
                  <a:schemeClr val="bg1"/>
                </a:solidFill>
                <a:latin typeface="思源黑体 CN Heavy" panose="020B0A00000000000000" charset="-122"/>
                <a:ea typeface="思源黑体 CN Heavy" panose="020B0A00000000000000" charset="-122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2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3132455" cy="68573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160"/>
          </a:p>
        </p:txBody>
      </p:sp>
      <p:sp>
        <p:nvSpPr>
          <p:cNvPr id="30" name="TextBox 5"/>
          <p:cNvSpPr txBox="1"/>
          <p:nvPr/>
        </p:nvSpPr>
        <p:spPr>
          <a:xfrm>
            <a:off x="580813" y="829733"/>
            <a:ext cx="1447800" cy="4531360"/>
          </a:xfrm>
          <a:prstGeom prst="rect">
            <a:avLst/>
          </a:prstGeom>
          <a:noFill/>
        </p:spPr>
        <p:txBody>
          <a:bodyPr vert="eaVert" wrap="none" rtlCol="0">
            <a:noAutofit/>
          </a:bodyPr>
          <a:lstStyle/>
          <a:p>
            <a:r>
              <a:rPr lang="zh-CN" altLang="en-US" sz="7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目             录</a:t>
            </a:r>
            <a:endParaRPr lang="en-US" altLang="zh-CN" sz="7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31" name="直接连接符 30"/>
          <p:cNvCxnSpPr/>
          <p:nvPr/>
        </p:nvCxnSpPr>
        <p:spPr>
          <a:xfrm>
            <a:off x="1967197" y="935373"/>
            <a:ext cx="0" cy="5546513"/>
          </a:xfrm>
          <a:prstGeom prst="line">
            <a:avLst/>
          </a:prstGeom>
          <a:ln w="1905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2094653" y="935567"/>
            <a:ext cx="9287933" cy="55465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40" name="组合 39"/>
          <p:cNvGrpSpPr/>
          <p:nvPr>
            <p:custDataLst>
              <p:tags r:id="rId1"/>
            </p:custDataLst>
          </p:nvPr>
        </p:nvGrpSpPr>
        <p:grpSpPr>
          <a:xfrm>
            <a:off x="3208867" y="1297093"/>
            <a:ext cx="8062805" cy="887307"/>
            <a:chOff x="6515484" y="1823509"/>
            <a:chExt cx="7613599" cy="837678"/>
          </a:xfrm>
        </p:grpSpPr>
        <p:grpSp>
          <p:nvGrpSpPr>
            <p:cNvPr id="41" name="组合 40"/>
            <p:cNvGrpSpPr/>
            <p:nvPr/>
          </p:nvGrpSpPr>
          <p:grpSpPr>
            <a:xfrm>
              <a:off x="6515484" y="1823509"/>
              <a:ext cx="837678" cy="837678"/>
              <a:chOff x="6515484" y="1823509"/>
              <a:chExt cx="633459" cy="633459"/>
            </a:xfrm>
          </p:grpSpPr>
          <p:sp>
            <p:nvSpPr>
              <p:cNvPr id="42" name="椭圆 41"/>
              <p:cNvSpPr/>
              <p:nvPr>
                <p:custDataLst>
                  <p:tags r:id="rId15"/>
                </p:custDataLst>
              </p:nvPr>
            </p:nvSpPr>
            <p:spPr>
              <a:xfrm>
                <a:off x="6515484" y="1823509"/>
                <a:ext cx="633459" cy="63345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Calibri" panose="020F0502020204030204" charset="0"/>
                </a:endParaRPr>
              </a:p>
            </p:txBody>
          </p:sp>
          <p:sp>
            <p:nvSpPr>
              <p:cNvPr id="43" name="文本框 42"/>
              <p:cNvSpPr txBox="1"/>
              <p:nvPr>
                <p:custDataLst>
                  <p:tags r:id="rId16"/>
                </p:custDataLst>
              </p:nvPr>
            </p:nvSpPr>
            <p:spPr>
              <a:xfrm>
                <a:off x="6571137" y="1883258"/>
                <a:ext cx="515355" cy="475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735" b="1" i="0" u="none" strike="noStrike" kern="120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ea"/>
                    <a:sym typeface="Calibri" panose="020F0502020204030204" charset="0"/>
                  </a:rPr>
                  <a:t>01</a:t>
                </a:r>
                <a:endParaRPr kumimoji="0" lang="zh-CN" altLang="en-US" sz="3735" b="1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Calibri" panose="020F0502020204030204" charset="0"/>
                </a:endParaRPr>
              </a:p>
            </p:txBody>
          </p:sp>
        </p:grpSp>
        <p:sp>
          <p:nvSpPr>
            <p:cNvPr id="44" name="文本框 43"/>
            <p:cNvSpPr txBox="1"/>
            <p:nvPr>
              <p:custDataLst>
                <p:tags r:id="rId14"/>
              </p:custDataLst>
            </p:nvPr>
          </p:nvSpPr>
          <p:spPr>
            <a:xfrm>
              <a:off x="7415716" y="1912231"/>
              <a:ext cx="6713367" cy="62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735" b="1">
                  <a:solidFill>
                    <a:schemeClr val="accent1"/>
                  </a:solidFill>
                  <a:latin typeface="+mj-ea"/>
                  <a:ea typeface="+mj-ea"/>
                </a:rPr>
                <a:t>背景</a:t>
              </a:r>
              <a:endParaRPr lang="en-US" altLang="zh-CN" sz="3735" b="1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0" name="组合 59"/>
          <p:cNvGrpSpPr/>
          <p:nvPr>
            <p:custDataLst>
              <p:tags r:id="rId2"/>
            </p:custDataLst>
          </p:nvPr>
        </p:nvGrpSpPr>
        <p:grpSpPr>
          <a:xfrm>
            <a:off x="3208867" y="2547620"/>
            <a:ext cx="8062805" cy="887307"/>
            <a:chOff x="6515484" y="1823509"/>
            <a:chExt cx="7613599" cy="837678"/>
          </a:xfrm>
        </p:grpSpPr>
        <p:grpSp>
          <p:nvGrpSpPr>
            <p:cNvPr id="61" name="组合 60"/>
            <p:cNvGrpSpPr/>
            <p:nvPr/>
          </p:nvGrpSpPr>
          <p:grpSpPr>
            <a:xfrm>
              <a:off x="6515484" y="1823509"/>
              <a:ext cx="837678" cy="837678"/>
              <a:chOff x="6515484" y="1823509"/>
              <a:chExt cx="633459" cy="633459"/>
            </a:xfrm>
          </p:grpSpPr>
          <p:sp>
            <p:nvSpPr>
              <p:cNvPr id="62" name="椭圆 61"/>
              <p:cNvSpPr/>
              <p:nvPr>
                <p:custDataLst>
                  <p:tags r:id="rId12"/>
                </p:custDataLst>
              </p:nvPr>
            </p:nvSpPr>
            <p:spPr>
              <a:xfrm>
                <a:off x="6515484" y="1823509"/>
                <a:ext cx="633459" cy="63345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Calibri" panose="020F0502020204030204" charset="0"/>
                </a:endParaRPr>
              </a:p>
            </p:txBody>
          </p:sp>
          <p:sp>
            <p:nvSpPr>
              <p:cNvPr id="63" name="文本框 62"/>
              <p:cNvSpPr txBox="1"/>
              <p:nvPr>
                <p:custDataLst>
                  <p:tags r:id="rId13"/>
                </p:custDataLst>
              </p:nvPr>
            </p:nvSpPr>
            <p:spPr>
              <a:xfrm>
                <a:off x="6571137" y="1883258"/>
                <a:ext cx="515355" cy="475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735" b="1" i="0" u="none" strike="noStrike" kern="120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ea"/>
                    <a:sym typeface="Calibri" panose="020F0502020204030204" charset="0"/>
                  </a:rPr>
                  <a:t>02</a:t>
                </a:r>
                <a:endParaRPr kumimoji="0" lang="zh-CN" altLang="en-US" sz="3735" b="1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Calibri" panose="020F0502020204030204" charset="0"/>
                </a:endParaRPr>
              </a:p>
            </p:txBody>
          </p:sp>
        </p:grpSp>
        <p:sp>
          <p:nvSpPr>
            <p:cNvPr id="64" name="文本框 63"/>
            <p:cNvSpPr txBox="1"/>
            <p:nvPr>
              <p:custDataLst>
                <p:tags r:id="rId11"/>
              </p:custDataLst>
            </p:nvPr>
          </p:nvSpPr>
          <p:spPr>
            <a:xfrm>
              <a:off x="7415716" y="1912231"/>
              <a:ext cx="6713367" cy="62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735" b="1">
                  <a:solidFill>
                    <a:schemeClr val="accent1"/>
                  </a:solidFill>
                  <a:latin typeface="+mj-ea"/>
                  <a:ea typeface="+mj-ea"/>
                </a:rPr>
                <a:t>方法</a:t>
              </a:r>
              <a:endParaRPr lang="en-US" altLang="zh-CN" sz="3735" b="1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65" name="组合 64"/>
          <p:cNvGrpSpPr/>
          <p:nvPr>
            <p:custDataLst>
              <p:tags r:id="rId3"/>
            </p:custDataLst>
          </p:nvPr>
        </p:nvGrpSpPr>
        <p:grpSpPr>
          <a:xfrm>
            <a:off x="3208867" y="3798147"/>
            <a:ext cx="8062805" cy="887307"/>
            <a:chOff x="6515484" y="1823509"/>
            <a:chExt cx="7613599" cy="837678"/>
          </a:xfrm>
        </p:grpSpPr>
        <p:grpSp>
          <p:nvGrpSpPr>
            <p:cNvPr id="66" name="组合 65"/>
            <p:cNvGrpSpPr/>
            <p:nvPr/>
          </p:nvGrpSpPr>
          <p:grpSpPr>
            <a:xfrm>
              <a:off x="6515484" y="1823509"/>
              <a:ext cx="837678" cy="837678"/>
              <a:chOff x="6515484" y="1823509"/>
              <a:chExt cx="633459" cy="633459"/>
            </a:xfrm>
          </p:grpSpPr>
          <p:sp>
            <p:nvSpPr>
              <p:cNvPr id="67" name="椭圆 66"/>
              <p:cNvSpPr/>
              <p:nvPr>
                <p:custDataLst>
                  <p:tags r:id="rId9"/>
                </p:custDataLst>
              </p:nvPr>
            </p:nvSpPr>
            <p:spPr>
              <a:xfrm>
                <a:off x="6515484" y="1823509"/>
                <a:ext cx="633459" cy="63345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Calibri" panose="020F0502020204030204" charset="0"/>
                </a:endParaRPr>
              </a:p>
            </p:txBody>
          </p:sp>
          <p:sp>
            <p:nvSpPr>
              <p:cNvPr id="68" name="文本框 67"/>
              <p:cNvSpPr txBox="1"/>
              <p:nvPr>
                <p:custDataLst>
                  <p:tags r:id="rId10"/>
                </p:custDataLst>
              </p:nvPr>
            </p:nvSpPr>
            <p:spPr>
              <a:xfrm>
                <a:off x="6571137" y="1883258"/>
                <a:ext cx="515355" cy="475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735" b="1" i="0" u="none" strike="noStrike" kern="120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ea"/>
                    <a:sym typeface="Calibri" panose="020F0502020204030204" charset="0"/>
                  </a:rPr>
                  <a:t>03</a:t>
                </a:r>
                <a:endParaRPr kumimoji="0" lang="zh-CN" altLang="en-US" sz="3735" b="1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Calibri" panose="020F0502020204030204" charset="0"/>
                </a:endParaRPr>
              </a:p>
            </p:txBody>
          </p:sp>
        </p:grpSp>
        <p:sp>
          <p:nvSpPr>
            <p:cNvPr id="69" name="文本框 68"/>
            <p:cNvSpPr txBox="1"/>
            <p:nvPr>
              <p:custDataLst>
                <p:tags r:id="rId8"/>
              </p:custDataLst>
            </p:nvPr>
          </p:nvSpPr>
          <p:spPr>
            <a:xfrm>
              <a:off x="7415716" y="1912231"/>
              <a:ext cx="6713367" cy="62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735" b="1">
                  <a:solidFill>
                    <a:schemeClr val="accent1"/>
                  </a:solidFill>
                  <a:latin typeface="+mj-ea"/>
                  <a:ea typeface="+mj-ea"/>
                </a:rPr>
                <a:t>实验</a:t>
              </a:r>
              <a:endParaRPr lang="en-US" altLang="zh-CN" sz="3735" b="1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70" name="组合 69"/>
          <p:cNvGrpSpPr/>
          <p:nvPr>
            <p:custDataLst>
              <p:tags r:id="rId4"/>
            </p:custDataLst>
          </p:nvPr>
        </p:nvGrpSpPr>
        <p:grpSpPr>
          <a:xfrm>
            <a:off x="3208867" y="5048673"/>
            <a:ext cx="8062805" cy="887307"/>
            <a:chOff x="6515484" y="1823509"/>
            <a:chExt cx="7613599" cy="837678"/>
          </a:xfrm>
        </p:grpSpPr>
        <p:grpSp>
          <p:nvGrpSpPr>
            <p:cNvPr id="71" name="组合 70"/>
            <p:cNvGrpSpPr/>
            <p:nvPr/>
          </p:nvGrpSpPr>
          <p:grpSpPr>
            <a:xfrm>
              <a:off x="6515484" y="1823509"/>
              <a:ext cx="837678" cy="837678"/>
              <a:chOff x="6515484" y="1823509"/>
              <a:chExt cx="633459" cy="633459"/>
            </a:xfrm>
          </p:grpSpPr>
          <p:sp>
            <p:nvSpPr>
              <p:cNvPr id="72" name="椭圆 71"/>
              <p:cNvSpPr/>
              <p:nvPr>
                <p:custDataLst>
                  <p:tags r:id="rId6"/>
                </p:custDataLst>
              </p:nvPr>
            </p:nvSpPr>
            <p:spPr>
              <a:xfrm>
                <a:off x="6515484" y="1823509"/>
                <a:ext cx="633459" cy="633459"/>
              </a:xfrm>
              <a:prstGeom prst="ellipse">
                <a:avLst/>
              </a:prstGeom>
              <a:solidFill>
                <a:schemeClr val="tx2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3200" b="1" i="0" u="none" strike="noStrike" kern="1200" cap="none" spc="0" normalizeH="0" baseline="0" noProof="0">
                  <a:ln>
                    <a:noFill/>
                  </a:ln>
                  <a:solidFill>
                    <a:srgbClr val="E7E6E6">
                      <a:lumMod val="50000"/>
                    </a:srgb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Calibri" panose="020F0502020204030204" charset="0"/>
                </a:endParaRPr>
              </a:p>
            </p:txBody>
          </p:sp>
          <p:sp>
            <p:nvSpPr>
              <p:cNvPr id="73" name="文本框 72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6571137" y="1883258"/>
                <a:ext cx="515355" cy="4755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735" b="1" i="0" u="none" strike="noStrike" kern="1200" cap="none" spc="0" normalizeH="0" baseline="0" noProof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Times New Roman" panose="02020603050405020304" pitchFamily="18" charset="0"/>
                    <a:cs typeface="+mn-ea"/>
                    <a:sym typeface="Calibri" panose="020F0502020204030204" charset="0"/>
                  </a:rPr>
                  <a:t>04</a:t>
                </a:r>
                <a:endParaRPr kumimoji="0" lang="zh-CN" altLang="en-US" sz="3735" b="1" i="0" u="none" strike="noStrike" kern="1200" cap="none" spc="0" normalizeH="0" baseline="0" noProof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Calibri" panose="020F0502020204030204" charset="0"/>
                </a:endParaRPr>
              </a:p>
            </p:txBody>
          </p:sp>
        </p:grpSp>
        <p:sp>
          <p:nvSpPr>
            <p:cNvPr id="74" name="文本框 73"/>
            <p:cNvSpPr txBox="1"/>
            <p:nvPr>
              <p:custDataLst>
                <p:tags r:id="rId5"/>
              </p:custDataLst>
            </p:nvPr>
          </p:nvSpPr>
          <p:spPr>
            <a:xfrm>
              <a:off x="7415716" y="1912231"/>
              <a:ext cx="6713367" cy="6288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3735" b="1">
                  <a:solidFill>
                    <a:schemeClr val="accent1"/>
                  </a:solidFill>
                  <a:latin typeface="+mj-ea"/>
                  <a:ea typeface="+mj-ea"/>
                </a:rPr>
                <a:t>总结</a:t>
              </a:r>
              <a:endParaRPr lang="en-US" altLang="zh-CN" sz="3735" b="1">
                <a:solidFill>
                  <a:schemeClr val="accent1"/>
                </a:solidFill>
                <a:latin typeface="+mj-ea"/>
                <a:ea typeface="+mj-ea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0960" y="60960"/>
            <a:ext cx="1523153" cy="152315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/>
          <p:cNvSpPr txBox="1"/>
          <p:nvPr/>
        </p:nvSpPr>
        <p:spPr>
          <a:xfrm>
            <a:off x="8911241" y="4396998"/>
            <a:ext cx="3095230" cy="1165794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1"/>
                </a:solidFill>
                <a:latin typeface="+mj-ea"/>
                <a:ea typeface="+mj-ea"/>
              </a:rPr>
              <a:t>汇报人</a:t>
            </a:r>
            <a:r>
              <a:rPr lang="en-US" altLang="zh-CN" sz="2400" b="1">
                <a:solidFill>
                  <a:schemeClr val="accent1"/>
                </a:solidFill>
                <a:effectLst/>
                <a:latin typeface="+mj-ea"/>
                <a:ea typeface="+mj-ea"/>
              </a:rPr>
              <a:t>: </a:t>
            </a:r>
            <a:r>
              <a:rPr lang="zh-CN" altLang="en-US" sz="2400" b="1">
                <a:solidFill>
                  <a:schemeClr val="accent1"/>
                </a:solidFill>
                <a:latin typeface="+mj-ea"/>
                <a:ea typeface="+mj-ea"/>
              </a:rPr>
              <a:t>韦浩文</a:t>
            </a:r>
            <a:endParaRPr lang="en-US" altLang="zh-CN" sz="2400">
              <a:solidFill>
                <a:schemeClr val="accent1"/>
              </a:solidFill>
              <a:effectLst/>
              <a:latin typeface="+mj-ea"/>
              <a:ea typeface="+mj-ea"/>
            </a:endParaRPr>
          </a:p>
          <a:p>
            <a:pPr>
              <a:lnSpc>
                <a:spcPct val="150000"/>
              </a:lnSpc>
            </a:pPr>
            <a:r>
              <a:rPr lang="zh-CN" altLang="en-US" sz="2400" b="1">
                <a:solidFill>
                  <a:schemeClr val="accent1"/>
                </a:solidFill>
                <a:latin typeface="+mj-ea"/>
                <a:ea typeface="+mj-ea"/>
              </a:rPr>
              <a:t>时间</a:t>
            </a:r>
            <a:r>
              <a:rPr lang="en-US" altLang="zh-CN" sz="2400" b="1">
                <a:solidFill>
                  <a:schemeClr val="accent1"/>
                </a:solidFill>
                <a:effectLst/>
                <a:latin typeface="+mj-ea"/>
                <a:ea typeface="+mj-ea"/>
              </a:rPr>
              <a:t>:  	</a:t>
            </a:r>
            <a:r>
              <a:rPr lang="en-US" altLang="zh-CN" sz="2400">
                <a:solidFill>
                  <a:schemeClr val="accent1"/>
                </a:solidFill>
                <a:effectLst/>
                <a:latin typeface="+mj-ea"/>
                <a:ea typeface="+mj-ea"/>
              </a:rPr>
              <a:t>2025-3-16</a:t>
            </a:r>
          </a:p>
        </p:txBody>
      </p:sp>
      <p:sp>
        <p:nvSpPr>
          <p:cNvPr id="5" name="TextBox 1"/>
          <p:cNvSpPr txBox="1"/>
          <p:nvPr/>
        </p:nvSpPr>
        <p:spPr>
          <a:xfrm>
            <a:off x="613833" y="1655233"/>
            <a:ext cx="10762827" cy="1355513"/>
          </a:xfrm>
          <a:prstGeom prst="rect">
            <a:avLst/>
          </a:prstGeom>
          <a:noFill/>
        </p:spPr>
        <p:txBody>
          <a:bodyPr wrap="square" lIns="121884" tIns="60941" rIns="121884" bIns="60941" rtlCol="0">
            <a:noAutofit/>
          </a:bodyPr>
          <a:lstStyle/>
          <a:p>
            <a:pPr algn="ctr"/>
            <a:r>
              <a:rPr lang="zh-CN" altLang="en-US" sz="8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谢谢大家</a:t>
            </a:r>
            <a:r>
              <a:rPr lang="en-US" altLang="zh-CN" sz="8000" b="1">
                <a:solidFill>
                  <a:schemeClr val="accent1"/>
                </a:solidFill>
                <a:latin typeface="微软雅黑" panose="020B0503020204020204" charset="-122"/>
                <a:ea typeface="微软雅黑" panose="020B0503020204020204" charset="-122"/>
              </a:rPr>
              <a:t>!</a:t>
            </a:r>
          </a:p>
        </p:txBody>
      </p:sp>
      <p:sp>
        <p:nvSpPr>
          <p:cNvPr id="13" name="矩形 2"/>
          <p:cNvSpPr/>
          <p:nvPr/>
        </p:nvSpPr>
        <p:spPr>
          <a:xfrm>
            <a:off x="-847" y="6156113"/>
            <a:ext cx="12192000" cy="701887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grpSp>
        <p:nvGrpSpPr>
          <p:cNvPr id="181" name="组合 180"/>
          <p:cNvGrpSpPr/>
          <p:nvPr userDrawn="1"/>
        </p:nvGrpSpPr>
        <p:grpSpPr>
          <a:xfrm>
            <a:off x="612987" y="3142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3762940" y="2481084"/>
            <a:ext cx="5947590" cy="11079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160"/>
          </a:p>
        </p:txBody>
      </p:sp>
      <p:sp>
        <p:nvSpPr>
          <p:cNvPr id="5" name="泪滴形 4"/>
          <p:cNvSpPr/>
          <p:nvPr/>
        </p:nvSpPr>
        <p:spPr>
          <a:xfrm>
            <a:off x="2380388" y="2481084"/>
            <a:ext cx="1252471" cy="1252471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7200"/>
              <a:t>1</a:t>
            </a:r>
            <a:endParaRPr lang="zh-CN" altLang="en-US" sz="7200"/>
          </a:p>
        </p:txBody>
      </p:sp>
      <p:sp>
        <p:nvSpPr>
          <p:cNvPr id="7" name="矩形 2"/>
          <p:cNvSpPr/>
          <p:nvPr/>
        </p:nvSpPr>
        <p:spPr>
          <a:xfrm>
            <a:off x="0" y="6324600"/>
            <a:ext cx="12192000" cy="539751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8"/>
          <p:cNvSpPr txBox="1"/>
          <p:nvPr/>
        </p:nvSpPr>
        <p:spPr>
          <a:xfrm>
            <a:off x="5959920" y="2578418"/>
            <a:ext cx="1553630" cy="9133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335">
                <a:solidFill>
                  <a:schemeClr val="bg1"/>
                </a:solidFill>
                <a:latin typeface="+mj-ea"/>
                <a:ea typeface="+mj-ea"/>
              </a:rPr>
              <a:t>背景</a:t>
            </a: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/>
        </p:nvSpPr>
        <p:spPr>
          <a:xfrm>
            <a:off x="841978" y="1266723"/>
            <a:ext cx="2414841" cy="6223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3325" name="矩形 25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1056476" y="2042664"/>
            <a:ext cx="10108353" cy="38865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多元时间序列（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</a:rPr>
              <a:t>MTS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）异常检测指的是从多个相互关联的时间序列组成的数据中识别异常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基于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</a:rPr>
              <a:t>GNN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的方法广泛用于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</a:rPr>
              <a:t>MTS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异常检测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eaLnBrk="1" hangingPunct="1">
              <a:lnSpc>
                <a:spcPct val="130000"/>
              </a:lnSpc>
            </a:pPr>
            <a:endParaRPr lang="en-US" altLang="zh-CN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现有的方法的共同局限性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只利用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</a:rPr>
              <a:t>GNN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最后一层的输出来进行异常估计，忽略了中间层信息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342900" indent="-342900" eaLnBrk="1" hangingPunct="1">
              <a:lnSpc>
                <a:spcPct val="130000"/>
              </a:lnSpc>
              <a:buFont typeface="Wingdings" panose="05000000000000000000" pitchFamily="2" charset="2"/>
              <a:buChar char="l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所有节点共享相同的聚合机制，忽略了节点在特征和邻域上的差异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13326" name="矩形 26"/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274187" y="1318920"/>
            <a:ext cx="1550424" cy="50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zh-CN" altLang="en-US" sz="2665" b="1">
                <a:solidFill>
                  <a:schemeClr val="bg1"/>
                </a:solidFill>
                <a:latin typeface="微软雅黑" panose="020B0503020204020204" charset="-122"/>
              </a:rPr>
              <a:t>现有研究</a:t>
            </a:r>
          </a:p>
        </p:txBody>
      </p:sp>
      <p:pic>
        <p:nvPicPr>
          <p:cNvPr id="104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文本框 43"/>
          <p:cNvSpPr txBox="1"/>
          <p:nvPr>
            <p:custDataLst>
              <p:tags r:id="rId3"/>
            </p:custDataLst>
          </p:nvPr>
        </p:nvSpPr>
        <p:spPr>
          <a:xfrm>
            <a:off x="1115060" y="248073"/>
            <a:ext cx="1023366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35" b="1">
                <a:solidFill>
                  <a:schemeClr val="accent1"/>
                </a:solidFill>
                <a:latin typeface="+mj-ea"/>
                <a:ea typeface="+mj-ea"/>
              </a:rPr>
              <a:t>背景</a:t>
            </a:r>
            <a:endParaRPr lang="en-US" altLang="zh-CN" sz="3735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747E1-6D2E-40F4-2D53-7F69DA013A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圆角矩形 7">
            <a:extLst>
              <a:ext uri="{FF2B5EF4-FFF2-40B4-BE49-F238E27FC236}">
                <a16:creationId xmlns:a16="http://schemas.microsoft.com/office/drawing/2014/main" id="{358CB259-A475-09F3-EBB9-37940C8BBF42}"/>
              </a:ext>
            </a:extLst>
          </p:cNvPr>
          <p:cNvSpPr/>
          <p:nvPr/>
        </p:nvSpPr>
        <p:spPr>
          <a:xfrm>
            <a:off x="974513" y="1258322"/>
            <a:ext cx="2047092" cy="622300"/>
          </a:xfrm>
          <a:prstGeom prst="roundRect">
            <a:avLst>
              <a:gd name="adj" fmla="val 50000"/>
            </a:avLst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104" name="Picture 3" descr="C:\Users\Administrator\Desktop\微立体创业计划\002.png">
            <a:extLst>
              <a:ext uri="{FF2B5EF4-FFF2-40B4-BE49-F238E27FC236}">
                <a16:creationId xmlns:a16="http://schemas.microsoft.com/office/drawing/2014/main" id="{96E0D5BD-3ECC-1B44-64FB-578E53234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913EF969-0BBB-1A0C-2B54-CBC76FBE30B7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5060" y="248073"/>
            <a:ext cx="1023366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735" b="1">
                <a:solidFill>
                  <a:schemeClr val="accent1"/>
                </a:solidFill>
                <a:latin typeface="+mj-ea"/>
                <a:ea typeface="+mj-ea"/>
              </a:rPr>
              <a:t>背景</a:t>
            </a:r>
            <a:endParaRPr lang="en-US" altLang="zh-CN" sz="3735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61DE5A02-0081-5645-5CEB-7D1E6E37F9A9}"/>
              </a:ext>
            </a:extLst>
          </p:cNvPr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00FAEAB2-21DE-0DEA-9F7E-BA40AA7BE648}"/>
                </a:ext>
              </a:extLst>
            </p:cNvPr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2754716F-D769-3463-695E-4CDA8C64A0F6}"/>
                </a:ext>
              </a:extLst>
            </p:cNvPr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矩形 25">
            <a:extLst>
              <a:ext uri="{FF2B5EF4-FFF2-40B4-BE49-F238E27FC236}">
                <a16:creationId xmlns:a16="http://schemas.microsoft.com/office/drawing/2014/main" id="{83E1D31B-96ED-0E0F-14EF-DAB3667A0215}"/>
              </a:ext>
            </a:extLst>
          </p:cNvPr>
          <p:cNvSpPr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974513" y="2053516"/>
            <a:ext cx="10108353" cy="2766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en-US" altLang="zh-CN" sz="4000" b="1">
                <a:solidFill>
                  <a:srgbClr val="000000"/>
                </a:solidFill>
                <a:latin typeface="微软雅黑" panose="020B0503020204020204" charset="-122"/>
              </a:rPr>
              <a:t>Graph-</a:t>
            </a:r>
            <a:r>
              <a:rPr lang="en-US" altLang="zh-CN" sz="4000" b="1" err="1">
                <a:solidFill>
                  <a:srgbClr val="000000"/>
                </a:solidFill>
                <a:latin typeface="微软雅黑" panose="020B0503020204020204" charset="-122"/>
              </a:rPr>
              <a:t>MoE</a:t>
            </a:r>
            <a:r>
              <a:rPr lang="en-US" altLang="zh-CN" sz="4000" b="1">
                <a:solidFill>
                  <a:srgbClr val="000000"/>
                </a:solidFill>
                <a:latin typeface="微软雅黑" panose="020B0503020204020204" charset="-122"/>
              </a:rPr>
              <a:t> 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全面利用多层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</a:rPr>
              <a:t>GNN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的所有中间信息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混合专家模块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</a:rPr>
              <a:t>-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层内聚合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记忆增强路由器</a:t>
            </a:r>
            <a:r>
              <a:rPr lang="en-US" altLang="zh-CN" sz="2400">
                <a:solidFill>
                  <a:srgbClr val="000000"/>
                </a:solidFill>
                <a:latin typeface="微软雅黑" panose="020B0503020204020204" charset="-122"/>
              </a:rPr>
              <a:t>-</a:t>
            </a: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层间聚合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</a:endParaRPr>
          </a:p>
          <a:p>
            <a:pPr marL="285750" indent="-285750" eaLnBrk="1" hangingPunct="1">
              <a:lnSpc>
                <a:spcPct val="130000"/>
              </a:lnSpc>
              <a:buFont typeface="Wingdings" panose="05000000000000000000" charset="0"/>
              <a:buChar char="l"/>
            </a:pPr>
            <a:r>
              <a:rPr lang="zh-CN" altLang="en-US" sz="2400">
                <a:solidFill>
                  <a:srgbClr val="000000"/>
                </a:solidFill>
                <a:latin typeface="微软雅黑" panose="020B0503020204020204" charset="-122"/>
              </a:rPr>
              <a:t>即插即用</a:t>
            </a:r>
            <a:endParaRPr lang="en-US" altLang="zh-CN" sz="2400">
              <a:solidFill>
                <a:srgbClr val="000000"/>
              </a:solidFill>
              <a:latin typeface="微软雅黑" panose="020B0503020204020204" charset="-122"/>
            </a:endParaRPr>
          </a:p>
        </p:txBody>
      </p:sp>
      <p:sp>
        <p:nvSpPr>
          <p:cNvPr id="6" name="矩形 26">
            <a:extLst>
              <a:ext uri="{FF2B5EF4-FFF2-40B4-BE49-F238E27FC236}">
                <a16:creationId xmlns:a16="http://schemas.microsoft.com/office/drawing/2014/main" id="{15871A6C-69E4-D6E8-923B-28837AF2DE6A}"/>
              </a:ext>
            </a:extLst>
          </p:cNvPr>
          <p:cNvSpPr>
            <a:spLocks noChangeArrowheads="1"/>
          </p:cNvSpPr>
          <p:nvPr>
            <p:custDataLst>
              <p:tags r:id="rId3"/>
            </p:custDataLst>
          </p:nvPr>
        </p:nvSpPr>
        <p:spPr bwMode="auto">
          <a:xfrm>
            <a:off x="1353700" y="1318250"/>
            <a:ext cx="1208985" cy="5024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685800" fontAlgn="base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algn="ctr" eaLnBrk="1" hangingPunct="1"/>
            <a:r>
              <a:rPr lang="zh-CN" altLang="en-US" sz="2665" b="1">
                <a:solidFill>
                  <a:schemeClr val="bg1"/>
                </a:solidFill>
                <a:latin typeface="微软雅黑" panose="020B0503020204020204" charset="-122"/>
              </a:rPr>
              <a:t>本研究</a:t>
            </a:r>
            <a:endParaRPr lang="en-US" altLang="zh-CN" sz="2665" b="1">
              <a:solidFill>
                <a:schemeClr val="bg1"/>
              </a:solidFill>
              <a:latin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924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EC524-5F03-6029-6CFD-02D485FCA4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6A1C380-6034-CA65-9BF3-DED5798130FD}"/>
              </a:ext>
            </a:extLst>
          </p:cNvPr>
          <p:cNvSpPr/>
          <p:nvPr/>
        </p:nvSpPr>
        <p:spPr>
          <a:xfrm>
            <a:off x="3762940" y="2481084"/>
            <a:ext cx="5947590" cy="110799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algn="ctr"/>
            <a:endParaRPr lang="zh-CN" altLang="en-US" sz="2160"/>
          </a:p>
        </p:txBody>
      </p:sp>
      <p:sp>
        <p:nvSpPr>
          <p:cNvPr id="5" name="泪滴形 4">
            <a:extLst>
              <a:ext uri="{FF2B5EF4-FFF2-40B4-BE49-F238E27FC236}">
                <a16:creationId xmlns:a16="http://schemas.microsoft.com/office/drawing/2014/main" id="{7D9961B3-1531-514F-213C-0A5856DA340F}"/>
              </a:ext>
            </a:extLst>
          </p:cNvPr>
          <p:cNvSpPr/>
          <p:nvPr/>
        </p:nvSpPr>
        <p:spPr>
          <a:xfrm>
            <a:off x="2380388" y="2481084"/>
            <a:ext cx="1252471" cy="1252471"/>
          </a:xfrm>
          <a:prstGeom prst="teardrop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09728" tIns="54864" rIns="109728" bIns="54864" numCol="1" spcCol="0" rtlCol="0" fromWordArt="0" anchor="ctr" anchorCtr="0" forceAA="0" compatLnSpc="1">
            <a:noAutofit/>
          </a:bodyPr>
          <a:lstStyle/>
          <a:p>
            <a:pPr algn="ctr"/>
            <a:r>
              <a:rPr lang="en-US" altLang="zh-CN" sz="7200"/>
              <a:t>2</a:t>
            </a:r>
            <a:endParaRPr lang="zh-CN" altLang="en-US" sz="7200"/>
          </a:p>
        </p:txBody>
      </p:sp>
      <p:sp>
        <p:nvSpPr>
          <p:cNvPr id="7" name="矩形 2">
            <a:extLst>
              <a:ext uri="{FF2B5EF4-FFF2-40B4-BE49-F238E27FC236}">
                <a16:creationId xmlns:a16="http://schemas.microsoft.com/office/drawing/2014/main" id="{B5D293A5-3FF4-0127-7E46-608484794ABE}"/>
              </a:ext>
            </a:extLst>
          </p:cNvPr>
          <p:cNvSpPr/>
          <p:nvPr/>
        </p:nvSpPr>
        <p:spPr>
          <a:xfrm>
            <a:off x="0" y="6324600"/>
            <a:ext cx="12192000" cy="539751"/>
          </a:xfrm>
          <a:custGeom>
            <a:avLst/>
            <a:gdLst>
              <a:gd name="connsiteX0" fmla="*/ 0 w 9144000"/>
              <a:gd name="connsiteY0" fmla="*/ 0 h 216000"/>
              <a:gd name="connsiteX1" fmla="*/ 9144000 w 9144000"/>
              <a:gd name="connsiteY1" fmla="*/ 0 h 216000"/>
              <a:gd name="connsiteX2" fmla="*/ 9144000 w 9144000"/>
              <a:gd name="connsiteY2" fmla="*/ 216000 h 216000"/>
              <a:gd name="connsiteX3" fmla="*/ 0 w 9144000"/>
              <a:gd name="connsiteY3" fmla="*/ 216000 h 216000"/>
              <a:gd name="connsiteX4" fmla="*/ 0 w 9144000"/>
              <a:gd name="connsiteY4" fmla="*/ 0 h 216000"/>
              <a:gd name="connsiteX0-1" fmla="*/ 0 w 9144000"/>
              <a:gd name="connsiteY0-2" fmla="*/ 113792 h 329792"/>
              <a:gd name="connsiteX1-3" fmla="*/ 9144000 w 9144000"/>
              <a:gd name="connsiteY1-4" fmla="*/ 113792 h 329792"/>
              <a:gd name="connsiteX2-5" fmla="*/ 9144000 w 9144000"/>
              <a:gd name="connsiteY2-6" fmla="*/ 329792 h 329792"/>
              <a:gd name="connsiteX3-7" fmla="*/ 0 w 9144000"/>
              <a:gd name="connsiteY3-8" fmla="*/ 329792 h 329792"/>
              <a:gd name="connsiteX4-9" fmla="*/ 0 w 9144000"/>
              <a:gd name="connsiteY4-10" fmla="*/ 113792 h 329792"/>
              <a:gd name="connsiteX0-11" fmla="*/ 0 w 9144000"/>
              <a:gd name="connsiteY0-12" fmla="*/ 165719 h 381719"/>
              <a:gd name="connsiteX1-13" fmla="*/ 9144000 w 9144000"/>
              <a:gd name="connsiteY1-14" fmla="*/ 165719 h 381719"/>
              <a:gd name="connsiteX2-15" fmla="*/ 9144000 w 9144000"/>
              <a:gd name="connsiteY2-16" fmla="*/ 381719 h 381719"/>
              <a:gd name="connsiteX3-17" fmla="*/ 0 w 9144000"/>
              <a:gd name="connsiteY3-18" fmla="*/ 381719 h 381719"/>
              <a:gd name="connsiteX4-19" fmla="*/ 0 w 9144000"/>
              <a:gd name="connsiteY4-20" fmla="*/ 165719 h 381719"/>
              <a:gd name="connsiteX0-21" fmla="*/ 0 w 9144000"/>
              <a:gd name="connsiteY0-22" fmla="*/ 132628 h 348628"/>
              <a:gd name="connsiteX1-23" fmla="*/ 9144000 w 9144000"/>
              <a:gd name="connsiteY1-24" fmla="*/ 132628 h 348628"/>
              <a:gd name="connsiteX2-25" fmla="*/ 9144000 w 9144000"/>
              <a:gd name="connsiteY2-26" fmla="*/ 348628 h 348628"/>
              <a:gd name="connsiteX3-27" fmla="*/ 0 w 9144000"/>
              <a:gd name="connsiteY3-28" fmla="*/ 348628 h 348628"/>
              <a:gd name="connsiteX4-29" fmla="*/ 0 w 9144000"/>
              <a:gd name="connsiteY4-30" fmla="*/ 132628 h 348628"/>
              <a:gd name="connsiteX0-31" fmla="*/ 0 w 9144000"/>
              <a:gd name="connsiteY0-32" fmla="*/ 119048 h 335048"/>
              <a:gd name="connsiteX1-33" fmla="*/ 9144000 w 9144000"/>
              <a:gd name="connsiteY1-34" fmla="*/ 119048 h 335048"/>
              <a:gd name="connsiteX2-35" fmla="*/ 9144000 w 9144000"/>
              <a:gd name="connsiteY2-36" fmla="*/ 335048 h 335048"/>
              <a:gd name="connsiteX3-37" fmla="*/ 0 w 9144000"/>
              <a:gd name="connsiteY3-38" fmla="*/ 335048 h 335048"/>
              <a:gd name="connsiteX4-39" fmla="*/ 0 w 9144000"/>
              <a:gd name="connsiteY4-40" fmla="*/ 119048 h 335048"/>
              <a:gd name="connsiteX0-41" fmla="*/ 0 w 9144000"/>
              <a:gd name="connsiteY0-42" fmla="*/ 158633 h 374633"/>
              <a:gd name="connsiteX1-43" fmla="*/ 9144000 w 9144000"/>
              <a:gd name="connsiteY1-44" fmla="*/ 158633 h 374633"/>
              <a:gd name="connsiteX2-45" fmla="*/ 9144000 w 9144000"/>
              <a:gd name="connsiteY2-46" fmla="*/ 374633 h 374633"/>
              <a:gd name="connsiteX3-47" fmla="*/ 0 w 9144000"/>
              <a:gd name="connsiteY3-48" fmla="*/ 374633 h 374633"/>
              <a:gd name="connsiteX4-49" fmla="*/ 0 w 9144000"/>
              <a:gd name="connsiteY4-50" fmla="*/ 158633 h 374633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</a:cxnLst>
            <a:rect l="l" t="t" r="r" b="b"/>
            <a:pathLst>
              <a:path w="9144000" h="374633">
                <a:moveTo>
                  <a:pt x="0" y="158633"/>
                </a:moveTo>
                <a:cubicBezTo>
                  <a:pt x="4165456" y="-109488"/>
                  <a:pt x="5852160" y="12329"/>
                  <a:pt x="9144000" y="158633"/>
                </a:cubicBezTo>
                <a:lnTo>
                  <a:pt x="9144000" y="374633"/>
                </a:lnTo>
                <a:lnTo>
                  <a:pt x="0" y="374633"/>
                </a:lnTo>
                <a:lnTo>
                  <a:pt x="0" y="158633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8" name="文本框 18">
            <a:extLst>
              <a:ext uri="{FF2B5EF4-FFF2-40B4-BE49-F238E27FC236}">
                <a16:creationId xmlns:a16="http://schemas.microsoft.com/office/drawing/2014/main" id="{2EC45151-D260-AB36-FC66-374EE3DE39F0}"/>
              </a:ext>
            </a:extLst>
          </p:cNvPr>
          <p:cNvSpPr txBox="1"/>
          <p:nvPr/>
        </p:nvSpPr>
        <p:spPr>
          <a:xfrm>
            <a:off x="5959920" y="2578418"/>
            <a:ext cx="1553630" cy="9133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5335">
                <a:solidFill>
                  <a:schemeClr val="bg1"/>
                </a:solidFill>
                <a:latin typeface="+mj-ea"/>
                <a:ea typeface="+mj-ea"/>
              </a:rPr>
              <a:t>方法</a:t>
            </a:r>
          </a:p>
        </p:txBody>
      </p:sp>
      <p:pic>
        <p:nvPicPr>
          <p:cNvPr id="104" name="Picture 3" descr="C:\Users\Administrator\Desktop\微立体创业计划\002.png">
            <a:extLst>
              <a:ext uri="{FF2B5EF4-FFF2-40B4-BE49-F238E27FC236}">
                <a16:creationId xmlns:a16="http://schemas.microsoft.com/office/drawing/2014/main" id="{3EE87AF6-2044-4D70-75E3-146832A78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5098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Administrator\Desktop\微立体创业计划\002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文本框 43"/>
          <p:cNvSpPr txBox="1"/>
          <p:nvPr>
            <p:custDataLst>
              <p:tags r:id="rId1"/>
            </p:custDataLst>
          </p:nvPr>
        </p:nvSpPr>
        <p:spPr>
          <a:xfrm>
            <a:off x="1115060" y="248073"/>
            <a:ext cx="1023366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Graph-MoE</a:t>
            </a:r>
          </a:p>
        </p:txBody>
      </p:sp>
      <p:grpSp>
        <p:nvGrpSpPr>
          <p:cNvPr id="181" name="组合 180"/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9451741-3B21-9818-C65C-78D07D3984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006" y="1331797"/>
            <a:ext cx="11923988" cy="464162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8FA48-1328-AE20-2A51-5E9D29525E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Administrator\Desktop\微立体创业计划\002.png">
            <a:extLst>
              <a:ext uri="{FF2B5EF4-FFF2-40B4-BE49-F238E27FC236}">
                <a16:creationId xmlns:a16="http://schemas.microsoft.com/office/drawing/2014/main" id="{F9372F2C-41A2-F388-4545-F0EBC4078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A89809AB-1463-E459-2425-7F7D5F6E083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5060" y="248073"/>
            <a:ext cx="1023366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Graph-MoE</a:t>
            </a: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FAFC43EB-7469-A44E-D414-8FBF691D9707}"/>
              </a:ext>
            </a:extLst>
          </p:cNvPr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63E9B97D-E60C-DF87-8574-1859B5747B5B}"/>
                </a:ext>
              </a:extLst>
            </p:cNvPr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A7125395-4797-AE1F-2EB0-489F2E602A47}"/>
                </a:ext>
              </a:extLst>
            </p:cNvPr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369AA402-0D55-E0BD-CBAA-9D280FB380D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57530" b="13062"/>
          <a:stretch/>
        </p:blipFill>
        <p:spPr>
          <a:xfrm>
            <a:off x="134006" y="1331798"/>
            <a:ext cx="5064159" cy="4035332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8D862A0F-327A-2476-E30A-ADA60627733B}"/>
              </a:ext>
            </a:extLst>
          </p:cNvPr>
          <p:cNvSpPr/>
          <p:nvPr/>
        </p:nvSpPr>
        <p:spPr>
          <a:xfrm>
            <a:off x="487017" y="1331797"/>
            <a:ext cx="4631635" cy="3896165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D403EE7-64F8-6AB1-216C-B67732681FAD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2031"/>
          <a:stretch/>
        </p:blipFill>
        <p:spPr bwMode="auto">
          <a:xfrm>
            <a:off x="6195046" y="1210222"/>
            <a:ext cx="2740230" cy="75313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2C627A8C-D5AA-FD30-F873-68AF39FD0A2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16977" r="2074" b="-4532"/>
          <a:stretch/>
        </p:blipFill>
        <p:spPr bwMode="auto">
          <a:xfrm>
            <a:off x="6195046" y="2247494"/>
            <a:ext cx="2958893" cy="410702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6F3B11A-CFD3-E123-A1A0-DE63247BF0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95046" y="2869035"/>
            <a:ext cx="2740230" cy="44523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0589742-CC6C-D137-DBD2-950BDF6FDF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95046" y="3543730"/>
            <a:ext cx="3430095" cy="54719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F40B1D5-C203-3D12-FA22-DDE15902DB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3181" y="4347445"/>
            <a:ext cx="2811726" cy="8779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42FE7E9D-486F-58CD-5924-F6806E985D5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95046" y="5490601"/>
            <a:ext cx="4936780" cy="383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1320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5C559-DBCB-3442-B8CB-191F77F54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C:\Users\Administrator\Desktop\微立体创业计划\002.png">
            <a:extLst>
              <a:ext uri="{FF2B5EF4-FFF2-40B4-BE49-F238E27FC236}">
                <a16:creationId xmlns:a16="http://schemas.microsoft.com/office/drawing/2014/main" id="{3AABC64E-2DB5-2B18-F74B-E0007B60E9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240" y="121920"/>
            <a:ext cx="832273" cy="832273"/>
          </a:xfrm>
          <a:prstGeom prst="rect">
            <a:avLst/>
          </a:prstGeom>
          <a:noFill/>
          <a:effectLst>
            <a:outerShdw blurRad="292100" dist="177800" dir="2460000" sx="99000" sy="99000" algn="l" rotWithShape="0">
              <a:prstClr val="black">
                <a:alpha val="39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文本框 43">
            <a:extLst>
              <a:ext uri="{FF2B5EF4-FFF2-40B4-BE49-F238E27FC236}">
                <a16:creationId xmlns:a16="http://schemas.microsoft.com/office/drawing/2014/main" id="{8583597D-1B62-C939-AD20-E60CD50CA4DF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1115060" y="248073"/>
            <a:ext cx="10233660" cy="6661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zh-CN" sz="3735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Graph-MoE——</a:t>
            </a:r>
            <a:r>
              <a:rPr lang="zh-CN" altLang="en-US" sz="3735" b="1">
                <a:solidFill>
                  <a:schemeClr val="accent1"/>
                </a:solidFill>
                <a:latin typeface="+mj-ea"/>
                <a:ea typeface="+mj-ea"/>
                <a:sym typeface="+mn-ea"/>
              </a:rPr>
              <a:t>图混合专家</a:t>
            </a:r>
            <a:endParaRPr lang="en-US" altLang="zh-CN" sz="3735" b="1">
              <a:solidFill>
                <a:schemeClr val="accent1"/>
              </a:solidFill>
              <a:latin typeface="+mj-ea"/>
              <a:ea typeface="+mj-ea"/>
              <a:sym typeface="+mn-ea"/>
            </a:endParaRPr>
          </a:p>
        </p:txBody>
      </p:sp>
      <p:grpSp>
        <p:nvGrpSpPr>
          <p:cNvPr id="181" name="组合 180">
            <a:extLst>
              <a:ext uri="{FF2B5EF4-FFF2-40B4-BE49-F238E27FC236}">
                <a16:creationId xmlns:a16="http://schemas.microsoft.com/office/drawing/2014/main" id="{6009A26D-343C-28D2-8061-DEE09E9D1292}"/>
              </a:ext>
            </a:extLst>
          </p:cNvPr>
          <p:cNvGrpSpPr/>
          <p:nvPr userDrawn="1"/>
        </p:nvGrpSpPr>
        <p:grpSpPr>
          <a:xfrm>
            <a:off x="1114213" y="983827"/>
            <a:ext cx="10763673" cy="101600"/>
            <a:chOff x="3060700" y="4724400"/>
            <a:chExt cx="5955507" cy="31432"/>
          </a:xfrm>
        </p:grpSpPr>
        <p:cxnSp>
          <p:nvCxnSpPr>
            <p:cNvPr id="182" name="直接连接符 181">
              <a:extLst>
                <a:ext uri="{FF2B5EF4-FFF2-40B4-BE49-F238E27FC236}">
                  <a16:creationId xmlns:a16="http://schemas.microsoft.com/office/drawing/2014/main" id="{5C3A754B-2E08-47F1-EF10-DC3D5DF5BD1F}"/>
                </a:ext>
              </a:extLst>
            </p:cNvPr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直接连接符 182">
              <a:extLst>
                <a:ext uri="{FF2B5EF4-FFF2-40B4-BE49-F238E27FC236}">
                  <a16:creationId xmlns:a16="http://schemas.microsoft.com/office/drawing/2014/main" id="{0F1918AA-0E4D-9B70-17EA-E5D17032EFC4}"/>
                </a:ext>
              </a:extLst>
            </p:cNvPr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图片 2">
            <a:extLst>
              <a:ext uri="{FF2B5EF4-FFF2-40B4-BE49-F238E27FC236}">
                <a16:creationId xmlns:a16="http://schemas.microsoft.com/office/drawing/2014/main" id="{78EB6F52-F26D-BF65-62F6-E48DB4C4F919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6059"/>
          <a:stretch/>
        </p:blipFill>
        <p:spPr>
          <a:xfrm>
            <a:off x="134006" y="1053468"/>
            <a:ext cx="11923988" cy="389622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686E0B60-CE74-048C-389A-7E7241EB5C9C}"/>
              </a:ext>
            </a:extLst>
          </p:cNvPr>
          <p:cNvSpPr/>
          <p:nvPr/>
        </p:nvSpPr>
        <p:spPr>
          <a:xfrm>
            <a:off x="5054875" y="2062369"/>
            <a:ext cx="2882348" cy="2733261"/>
          </a:xfrm>
          <a:prstGeom prst="rect">
            <a:avLst/>
          </a:prstGeom>
          <a:noFill/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4447E7-A592-8F5A-2B9D-21DB2BD7D3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9526" y="5088968"/>
            <a:ext cx="4441135" cy="46580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F53E902E-3901-7901-FEB2-A226720425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9526" y="5874174"/>
            <a:ext cx="4441135" cy="49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0899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400"/>
    </mc:Choice>
    <mc:Fallback xmlns="">
      <p:transition spd="slow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NmRiZDk3ODVlNTdlNGM4OTE5NzMxNTVjNDJiYzY1Yzk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63.2000162343269,&quot;left&quot;:65.12503937007872,&quot;top&quot;:74.25,&quot;width&quot;:597.65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5,&quot;left&quot;:36.75,&quot;top&quot;:88.15,&quot;width&quot;:664.65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5,&quot;left&quot;:36.75,&quot;top&quot;:88.15,&quot;width&quot;:664.65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5,&quot;left&quot;:36.75,&quot;top&quot;:88.15,&quot;width&quot;:664.65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5,&quot;left&quot;:36.75,&quot;top&quot;:88.15,&quot;width&quot;:664.65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5,&quot;left&quot;:36.75,&quot;top&quot;:88.15,&quot;width&quot;:664.65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5,&quot;left&quot;:36.75,&quot;top&quot;:88.15,&quot;width&quot;:664.65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5,&quot;left&quot;:36.75,&quot;top&quot;:88.15,&quot;width&quot;:664.65}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5,&quot;left&quot;:36.75,&quot;top&quot;:88.15,&quot;width&quot;:664.6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5,&quot;left&quot;:36.75,&quot;top&quot;:88.15,&quot;width&quot;:664.65}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288.5,&quot;left&quot;:36.75,&quot;top&quot;:88.15,&quot;width&quot;:664.65}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383.8341732283464,&quot;left&quot;:312.2366141732283,&quot;top&quot;:93.25527559055118,&quot;width&quot;:598.2462992125985}"/>
</p:tagLst>
</file>

<file path=ppt/theme/theme1.xml><?xml version="1.0" encoding="utf-8"?>
<a:theme xmlns:a="http://schemas.openxmlformats.org/drawingml/2006/main" name="1_夏雨家 https://xnwe.taobao.com/">
  <a:themeElements>
    <a:clrScheme name="">
      <a:dk1>
        <a:srgbClr val="000000"/>
      </a:dk1>
      <a:lt1>
        <a:srgbClr val="FFFFFF"/>
      </a:lt1>
      <a:dk2>
        <a:srgbClr val="4A927F"/>
      </a:dk2>
      <a:lt2>
        <a:srgbClr val="FFFFFF"/>
      </a:lt2>
      <a:accent1>
        <a:srgbClr val="4A927F"/>
      </a:accent1>
      <a:accent2>
        <a:srgbClr val="6FB6A3"/>
      </a:accent2>
      <a:accent3>
        <a:srgbClr val="A9D3C8"/>
      </a:accent3>
      <a:accent4>
        <a:srgbClr val="C5E2DA"/>
      </a:accent4>
      <a:accent5>
        <a:srgbClr val="E2F0ED"/>
      </a:accent5>
      <a:accent6>
        <a:srgbClr val="FFFFFF"/>
      </a:accent6>
      <a:hlink>
        <a:srgbClr val="FFFFFF"/>
      </a:hlink>
      <a:folHlink>
        <a:srgbClr val="FFFFFF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夏雨家 https://xnwe.taobao.com/">
  <a:themeElements>
    <a:clrScheme name="">
      <a:dk1>
        <a:srgbClr val="000000"/>
      </a:dk1>
      <a:lt1>
        <a:srgbClr val="FFFFFF"/>
      </a:lt1>
      <a:dk2>
        <a:srgbClr val="AD4040"/>
      </a:dk2>
      <a:lt2>
        <a:srgbClr val="FFFFFF"/>
      </a:lt2>
      <a:accent1>
        <a:srgbClr val="AD4040"/>
      </a:accent1>
      <a:accent2>
        <a:srgbClr val="AD4040"/>
      </a:accent2>
      <a:accent3>
        <a:srgbClr val="AD4040"/>
      </a:accent3>
      <a:accent4>
        <a:srgbClr val="AD4040"/>
      </a:accent4>
      <a:accent5>
        <a:srgbClr val="AD4040"/>
      </a:accent5>
      <a:accent6>
        <a:srgbClr val="AD4040"/>
      </a:accent6>
      <a:hlink>
        <a:srgbClr val="AD4040"/>
      </a:hlink>
      <a:folHlink>
        <a:srgbClr val="AD404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1735</TotalTime>
  <Words>415</Words>
  <Application>Microsoft Office PowerPoint</Application>
  <PresentationFormat>宽屏</PresentationFormat>
  <Paragraphs>88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微软雅黑</vt:lpstr>
      <vt:lpstr>Arial</vt:lpstr>
      <vt:lpstr>Arial Black</vt:lpstr>
      <vt:lpstr>Calibri</vt:lpstr>
      <vt:lpstr>Times New Roman</vt:lpstr>
      <vt:lpstr>Wingdings</vt:lpstr>
      <vt:lpstr>1_夏雨家 https://xnwe.taobao.com/</vt:lpstr>
      <vt:lpstr>2_夏雨家 https://xnwe.taobao.com/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韦浩文</dc:creator>
  <cp:lastModifiedBy>浩文 韦</cp:lastModifiedBy>
  <cp:revision>82</cp:revision>
  <dcterms:created xsi:type="dcterms:W3CDTF">2023-08-09T12:44:00Z</dcterms:created>
  <dcterms:modified xsi:type="dcterms:W3CDTF">2025-03-16T06:21:54Z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2052-12.1.0.18608</vt:lpwstr>
  </property>
</Properties>
</file>