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624" r:id="rId2"/>
    <p:sldId id="627" r:id="rId3"/>
    <p:sldId id="676" r:id="rId4"/>
    <p:sldId id="686" r:id="rId5"/>
    <p:sldId id="681" r:id="rId6"/>
    <p:sldId id="701" r:id="rId7"/>
    <p:sldId id="702" r:id="rId8"/>
    <p:sldId id="685" r:id="rId9"/>
    <p:sldId id="703" r:id="rId10"/>
    <p:sldId id="704" r:id="rId11"/>
    <p:sldId id="705" r:id="rId12"/>
    <p:sldId id="706" r:id="rId13"/>
    <p:sldId id="596" r:id="rId14"/>
    <p:sldId id="707" r:id="rId15"/>
    <p:sldId id="708" r:id="rId16"/>
    <p:sldId id="27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F87"/>
    <a:srgbClr val="009FC3"/>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33"/>
    <p:restoredTop sz="89180" autoAdjust="0"/>
  </p:normalViewPr>
  <p:slideViewPr>
    <p:cSldViewPr snapToGrid="0" snapToObjects="1">
      <p:cViewPr varScale="1">
        <p:scale>
          <a:sx n="97" d="100"/>
          <a:sy n="97" d="100"/>
        </p:scale>
        <p:origin x="588" y="7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C7717-32F7-A145-B5BF-07A0A8BED9F6}" type="datetimeFigureOut">
              <a:rPr kumimoji="1" lang="zh-CN" altLang="en-US" smtClean="0"/>
              <a:t>2024/11/19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C512B-30E5-8746-945A-EBF172CC627F}" type="slidenum">
              <a:rPr kumimoji="1" lang="zh-CN" altLang="en-US" smtClean="0"/>
              <a:t>‹#›</a:t>
            </a:fld>
            <a:endParaRPr kumimoji="1" lang="zh-CN" altLang="en-US"/>
          </a:p>
        </p:txBody>
      </p:sp>
    </p:spTree>
    <p:extLst>
      <p:ext uri="{BB962C8B-B14F-4D97-AF65-F5344CB8AC3E}">
        <p14:creationId xmlns:p14="http://schemas.microsoft.com/office/powerpoint/2010/main" val="115703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微软雅黑"/>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1</a:t>
            </a:fld>
            <a:endParaRPr lang="zh-CN" altLang="en-US"/>
          </a:p>
        </p:txBody>
      </p:sp>
    </p:spTree>
    <p:extLst>
      <p:ext uri="{BB962C8B-B14F-4D97-AF65-F5344CB8AC3E}">
        <p14:creationId xmlns:p14="http://schemas.microsoft.com/office/powerpoint/2010/main" val="1048444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Times New Roman" panose="02020603050405020304" pitchFamily="18" charset="0"/>
                    <a:ea typeface="宋体" panose="02010600030101010101" pitchFamily="2" charset="-122"/>
                  </a:rPr>
                  <a:t>时间注意力层：</a:t>
                </a:r>
                <a:r>
                  <a:rPr lang="zh-CN" altLang="zh-CN" sz="1800" kern="100" dirty="0">
                    <a:effectLst/>
                    <a:latin typeface="Times New Roman" panose="02020603050405020304" pitchFamily="18" charset="0"/>
                    <a:ea typeface="宋体" panose="02010600030101010101" pitchFamily="2" charset="-122"/>
                  </a:rPr>
                  <a:t>首先通过线性变换得到</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𝑄</m:t>
                        </m:r>
                      </m:e>
                      <m:sup>
                        <m:r>
                          <a:rPr lang="en-US" altLang="zh-CN" sz="1800" i="1" kern="100">
                            <a:effectLst/>
                            <a:latin typeface="Cambria Math" panose="02040503050406030204" pitchFamily="18" charset="0"/>
                            <a:ea typeface="宋体" panose="02010600030101010101" pitchFamily="2" charset="-122"/>
                          </a:rPr>
                          <m:t>𝑙</m:t>
                        </m:r>
                      </m:sup>
                    </m:sSup>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𝐾</m:t>
                        </m:r>
                      </m:e>
                      <m:sup>
                        <m:r>
                          <a:rPr lang="en-US" altLang="zh-CN" sz="1800" i="1" kern="100">
                            <a:effectLst/>
                            <a:latin typeface="Cambria Math" panose="02040503050406030204" pitchFamily="18" charset="0"/>
                            <a:ea typeface="宋体" panose="02010600030101010101" pitchFamily="2" charset="-122"/>
                          </a:rPr>
                          <m:t>𝑙</m:t>
                        </m:r>
                      </m:sup>
                    </m:sSup>
                  </m:oMath>
                </a14:m>
                <a:r>
                  <a:rPr lang="zh-CN" altLang="zh-CN" sz="1800" kern="100" dirty="0">
                    <a:effectLst/>
                    <a:latin typeface="Times New Roman" panose="02020603050405020304" pitchFamily="18" charset="0"/>
                    <a:ea typeface="宋体" panose="02010600030101010101" pitchFamily="2" charset="-122"/>
                  </a:rPr>
                  <a:t>和</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𝑉</m:t>
                        </m:r>
                      </m:e>
                      <m:sup>
                        <m:r>
                          <a:rPr lang="en-US" altLang="zh-CN" sz="1800" i="1" kern="100">
                            <a:effectLst/>
                            <a:latin typeface="Cambria Math" panose="02040503050406030204" pitchFamily="18" charset="0"/>
                            <a:ea typeface="宋体" panose="02010600030101010101" pitchFamily="2" charset="-122"/>
                          </a:rPr>
                          <m:t>𝑙</m:t>
                        </m:r>
                      </m:sup>
                    </m:sSup>
                  </m:oMath>
                </a14:m>
                <a:r>
                  <a:rPr lang="zh-CN" altLang="zh-CN" sz="1800" kern="100" dirty="0">
                    <a:effectLst/>
                    <a:latin typeface="Times New Roman" panose="02020603050405020304" pitchFamily="18" charset="0"/>
                    <a:ea typeface="宋体" panose="02010600030101010101" pitchFamily="2" charset="-122"/>
                  </a:rPr>
                  <a:t>，然后通过计算</a:t>
                </a:r>
                <a:r>
                  <a:rPr lang="en-US" altLang="zh-CN" sz="1800" kern="100" dirty="0">
                    <a:effectLst/>
                    <a:latin typeface="Times New Roman" panose="02020603050405020304" pitchFamily="18" charset="0"/>
                    <a:ea typeface="宋体" panose="02010600030101010101" pitchFamily="2" charset="-122"/>
                  </a:rPr>
                  <a:t>Q</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K</a:t>
                </a:r>
                <a:r>
                  <a:rPr lang="zh-CN" altLang="zh-CN" sz="1800" kern="100" dirty="0">
                    <a:effectLst/>
                    <a:latin typeface="Times New Roman" panose="02020603050405020304" pitchFamily="18" charset="0"/>
                    <a:ea typeface="宋体" panose="02010600030101010101" pitchFamily="2" charset="-122"/>
                  </a:rPr>
                  <a:t>中元素的相似度得到对应</a:t>
                </a:r>
                <a:r>
                  <a:rPr lang="en-US" altLang="zh-CN" sz="1800" kern="100" dirty="0">
                    <a:effectLst/>
                    <a:latin typeface="Times New Roman" panose="02020603050405020304" pitchFamily="18" charset="0"/>
                    <a:ea typeface="宋体" panose="02010600030101010101" pitchFamily="2" charset="-122"/>
                  </a:rPr>
                  <a:t>V</a:t>
                </a:r>
                <a:r>
                  <a:rPr lang="zh-CN" altLang="zh-CN" sz="1800" kern="100" dirty="0">
                    <a:effectLst/>
                    <a:latin typeface="Times New Roman" panose="02020603050405020304" pitchFamily="18" charset="0"/>
                    <a:ea typeface="宋体" panose="02010600030101010101" pitchFamily="2" charset="-122"/>
                  </a:rPr>
                  <a:t>的权重，最后通过加权求和得到最终输出结果。</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细粒度时间下，输入的数据粗粒度空间、细粒度空间经过</a:t>
                </a:r>
                <a:r>
                  <a:rPr lang="en-US" altLang="zh-CN" dirty="0"/>
                  <a:t>GCN</a:t>
                </a:r>
                <a:r>
                  <a:rPr lang="zh-CN" altLang="en-US" dirty="0"/>
                  <a:t>捕捉空间特征后，时间层面相同，基于时间注意力的机制来捕捉时间特征</a:t>
                </a:r>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Times New Roman" panose="02020603050405020304" pitchFamily="18" charset="0"/>
                    <a:ea typeface="宋体" panose="02010600030101010101" pitchFamily="2" charset="-122"/>
                  </a:rPr>
                  <a:t>时间注意力层：</a:t>
                </a:r>
                <a:r>
                  <a:rPr lang="zh-CN" altLang="zh-CN" sz="1800" kern="100" dirty="0">
                    <a:effectLst/>
                    <a:latin typeface="Times New Roman" panose="02020603050405020304" pitchFamily="18" charset="0"/>
                    <a:ea typeface="宋体" panose="02010600030101010101" pitchFamily="2" charset="-122"/>
                  </a:rPr>
                  <a:t>首先通过线性变换得到</a:t>
                </a:r>
                <a:r>
                  <a:rPr lang="en-US" altLang="zh-CN" sz="1800" i="0" kern="100">
                    <a:effectLst/>
                    <a:latin typeface="Cambria Math" panose="02040503050406030204" pitchFamily="18" charset="0"/>
                    <a:ea typeface="宋体" panose="02010600030101010101" pitchFamily="2" charset="-122"/>
                  </a:rPr>
                  <a:t>𝑄</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𝑙</a:t>
                </a:r>
                <a:r>
                  <a:rPr lang="zh-CN" altLang="zh-CN" sz="1800" kern="100" dirty="0">
                    <a:effectLst/>
                    <a:latin typeface="Times New Roman" panose="020206030504050203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𝐾</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𝑙</a:t>
                </a:r>
                <a:r>
                  <a:rPr lang="zh-CN" altLang="zh-CN" sz="1800" kern="100" dirty="0">
                    <a:effectLst/>
                    <a:latin typeface="Times New Roman" panose="02020603050405020304" pitchFamily="18" charset="0"/>
                    <a:ea typeface="宋体" panose="02010600030101010101" pitchFamily="2" charset="-122"/>
                  </a:rPr>
                  <a:t>和</a:t>
                </a:r>
                <a:r>
                  <a:rPr lang="en-US" altLang="zh-CN" sz="1800" i="0" kern="100">
                    <a:effectLst/>
                    <a:latin typeface="Cambria Math" panose="02040503050406030204" pitchFamily="18" charset="0"/>
                    <a:ea typeface="宋体" panose="02010600030101010101" pitchFamily="2" charset="-122"/>
                  </a:rPr>
                  <a:t>𝑉</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𝑙</a:t>
                </a:r>
                <a:r>
                  <a:rPr lang="zh-CN" altLang="zh-CN" sz="1800" kern="100" dirty="0">
                    <a:effectLst/>
                    <a:latin typeface="Times New Roman" panose="02020603050405020304" pitchFamily="18" charset="0"/>
                    <a:ea typeface="宋体" panose="02010600030101010101" pitchFamily="2" charset="-122"/>
                  </a:rPr>
                  <a:t>，然后通过计算</a:t>
                </a:r>
                <a:r>
                  <a:rPr lang="en-US" altLang="zh-CN" sz="1800" kern="100" dirty="0">
                    <a:effectLst/>
                    <a:latin typeface="Times New Roman" panose="02020603050405020304" pitchFamily="18" charset="0"/>
                    <a:ea typeface="宋体" panose="02010600030101010101" pitchFamily="2" charset="-122"/>
                  </a:rPr>
                  <a:t>Q</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K</a:t>
                </a:r>
                <a:r>
                  <a:rPr lang="zh-CN" altLang="zh-CN" sz="1800" kern="100" dirty="0">
                    <a:effectLst/>
                    <a:latin typeface="Times New Roman" panose="02020603050405020304" pitchFamily="18" charset="0"/>
                    <a:ea typeface="宋体" panose="02010600030101010101" pitchFamily="2" charset="-122"/>
                  </a:rPr>
                  <a:t>中元素的相似度得到对应</a:t>
                </a:r>
                <a:r>
                  <a:rPr lang="en-US" altLang="zh-CN" sz="1800" kern="100" dirty="0">
                    <a:effectLst/>
                    <a:latin typeface="Times New Roman" panose="02020603050405020304" pitchFamily="18" charset="0"/>
                    <a:ea typeface="宋体" panose="02010600030101010101" pitchFamily="2" charset="-122"/>
                  </a:rPr>
                  <a:t>V</a:t>
                </a:r>
                <a:r>
                  <a:rPr lang="zh-CN" altLang="zh-CN" sz="1800" kern="100" dirty="0">
                    <a:effectLst/>
                    <a:latin typeface="Times New Roman" panose="02020603050405020304" pitchFamily="18" charset="0"/>
                    <a:ea typeface="宋体" panose="02010600030101010101" pitchFamily="2" charset="-122"/>
                  </a:rPr>
                  <a:t>的权重，最后通过加权求和得到最终输出结果。</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细粒度时间下，输入的数据粗粒度空间、细粒度空间经过</a:t>
                </a:r>
                <a:r>
                  <a:rPr lang="en-US" altLang="zh-CN" dirty="0"/>
                  <a:t>GCN</a:t>
                </a:r>
                <a:r>
                  <a:rPr lang="zh-CN" altLang="en-US" dirty="0"/>
                  <a:t>捕捉空间特征后，时间层面相同，基于时间注意力的机制来捕捉时间特征</a:t>
                </a:r>
              </a:p>
            </p:txBody>
          </p:sp>
        </mc:Fallback>
      </mc:AlternateContent>
      <p:sp>
        <p:nvSpPr>
          <p:cNvPr id="4" name="灯片编号占位符 3"/>
          <p:cNvSpPr>
            <a:spLocks noGrp="1"/>
          </p:cNvSpPr>
          <p:nvPr>
            <p:ph type="sldNum" sz="quarter" idx="5"/>
          </p:nvPr>
        </p:nvSpPr>
        <p:spPr/>
        <p:txBody>
          <a:bodyPr/>
          <a:lstStyle/>
          <a:p>
            <a:fld id="{3D0DA2A2-8270-4ED5-BF5C-C8E0B3242FE8}" type="slidenum">
              <a:rPr lang="zh-CN" altLang="en-US" smtClean="0"/>
              <a:t>10</a:t>
            </a:fld>
            <a:endParaRPr lang="zh-CN" altLang="en-US"/>
          </a:p>
        </p:txBody>
      </p:sp>
    </p:spTree>
    <p:extLst>
      <p:ext uri="{BB962C8B-B14F-4D97-AF65-F5344CB8AC3E}">
        <p14:creationId xmlns:p14="http://schemas.microsoft.com/office/powerpoint/2010/main" val="4276967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拿细粒度空间举例，输入细粒度时间、粗粒度时间，</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者输入经过</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LSTM</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处理后，一样的是空间层面所以要基于空间注意力机制融合。</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11</a:t>
            </a:fld>
            <a:endParaRPr lang="zh-CN" altLang="en-US"/>
          </a:p>
        </p:txBody>
      </p:sp>
    </p:spTree>
    <p:extLst>
      <p:ext uri="{BB962C8B-B14F-4D97-AF65-F5344CB8AC3E}">
        <p14:creationId xmlns:p14="http://schemas.microsoft.com/office/powerpoint/2010/main" val="1655896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12</a:t>
            </a:fld>
            <a:endParaRPr lang="zh-CN" altLang="en-US"/>
          </a:p>
        </p:txBody>
      </p:sp>
    </p:spTree>
    <p:extLst>
      <p:ext uri="{BB962C8B-B14F-4D97-AF65-F5344CB8AC3E}">
        <p14:creationId xmlns:p14="http://schemas.microsoft.com/office/powerpoint/2010/main" val="2491904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13</a:t>
            </a:fld>
            <a:endParaRPr lang="zh-CN" altLang="en-US"/>
          </a:p>
        </p:txBody>
      </p:sp>
    </p:spTree>
    <p:extLst>
      <p:ext uri="{BB962C8B-B14F-4D97-AF65-F5344CB8AC3E}">
        <p14:creationId xmlns:p14="http://schemas.microsoft.com/office/powerpoint/2010/main" val="2548041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14</a:t>
            </a:fld>
            <a:endParaRPr lang="zh-CN" altLang="en-US"/>
          </a:p>
        </p:txBody>
      </p:sp>
    </p:spTree>
    <p:extLst>
      <p:ext uri="{BB962C8B-B14F-4D97-AF65-F5344CB8AC3E}">
        <p14:creationId xmlns:p14="http://schemas.microsoft.com/office/powerpoint/2010/main" val="3029993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15</a:t>
            </a:fld>
            <a:endParaRPr lang="zh-CN" altLang="en-US"/>
          </a:p>
        </p:txBody>
      </p:sp>
    </p:spTree>
    <p:extLst>
      <p:ext uri="{BB962C8B-B14F-4D97-AF65-F5344CB8AC3E}">
        <p14:creationId xmlns:p14="http://schemas.microsoft.com/office/powerpoint/2010/main" val="3106917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微软雅黑"/>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2</a:t>
            </a:fld>
            <a:endParaRPr lang="zh-CN" altLang="en-US"/>
          </a:p>
        </p:txBody>
      </p:sp>
    </p:spTree>
    <p:extLst>
      <p:ext uri="{BB962C8B-B14F-4D97-AF65-F5344CB8AC3E}">
        <p14:creationId xmlns:p14="http://schemas.microsoft.com/office/powerpoint/2010/main" val="1672179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3</a:t>
            </a:fld>
            <a:endParaRPr lang="zh-CN" altLang="en-US"/>
          </a:p>
        </p:txBody>
      </p:sp>
    </p:spTree>
    <p:extLst>
      <p:ext uri="{BB962C8B-B14F-4D97-AF65-F5344CB8AC3E}">
        <p14:creationId xmlns:p14="http://schemas.microsoft.com/office/powerpoint/2010/main" val="2054856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4</a:t>
            </a:fld>
            <a:endParaRPr lang="zh-CN" altLang="en-US"/>
          </a:p>
        </p:txBody>
      </p:sp>
    </p:spTree>
    <p:extLst>
      <p:ext uri="{BB962C8B-B14F-4D97-AF65-F5344CB8AC3E}">
        <p14:creationId xmlns:p14="http://schemas.microsoft.com/office/powerpoint/2010/main" val="367717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5</a:t>
            </a:fld>
            <a:endParaRPr lang="zh-CN" altLang="en-US"/>
          </a:p>
        </p:txBody>
      </p:sp>
    </p:spTree>
    <p:extLst>
      <p:ext uri="{BB962C8B-B14F-4D97-AF65-F5344CB8AC3E}">
        <p14:creationId xmlns:p14="http://schemas.microsoft.com/office/powerpoint/2010/main" val="2696994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6</a:t>
            </a:fld>
            <a:endParaRPr lang="zh-CN" altLang="en-US"/>
          </a:p>
        </p:txBody>
      </p:sp>
    </p:spTree>
    <p:extLst>
      <p:ext uri="{BB962C8B-B14F-4D97-AF65-F5344CB8AC3E}">
        <p14:creationId xmlns:p14="http://schemas.microsoft.com/office/powerpoint/2010/main" val="2659733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7</a:t>
            </a:fld>
            <a:endParaRPr lang="zh-CN" altLang="en-US"/>
          </a:p>
        </p:txBody>
      </p:sp>
    </p:spTree>
    <p:extLst>
      <p:ext uri="{BB962C8B-B14F-4D97-AF65-F5344CB8AC3E}">
        <p14:creationId xmlns:p14="http://schemas.microsoft.com/office/powerpoint/2010/main" val="1069748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MS-Block</a:t>
            </a:r>
            <a:r>
              <a:rPr lang="zh-CN" altLang="en-US" dirty="0"/>
              <a:t>：处理多空间尺度数据的融合，输入是细粒度时间尺度下的多空间尺度数据</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MT-Block</a:t>
            </a:r>
            <a:r>
              <a:rPr lang="zh-CN" altLang="en-US" dirty="0"/>
              <a:t>：处理多时间尺度数据的融合，输入是细粒度空间尺度和粗粒度空间尺度下的多时间尺度数据</a:t>
            </a:r>
          </a:p>
        </p:txBody>
      </p:sp>
      <p:sp>
        <p:nvSpPr>
          <p:cNvPr id="4" name="灯片编号占位符 3"/>
          <p:cNvSpPr>
            <a:spLocks noGrp="1"/>
          </p:cNvSpPr>
          <p:nvPr>
            <p:ph type="sldNum" sz="quarter" idx="5"/>
          </p:nvPr>
        </p:nvSpPr>
        <p:spPr/>
        <p:txBody>
          <a:bodyPr/>
          <a:lstStyle/>
          <a:p>
            <a:fld id="{3D0DA2A2-8270-4ED5-BF5C-C8E0B3242FE8}" type="slidenum">
              <a:rPr lang="zh-CN" altLang="en-US" smtClean="0"/>
              <a:t>8</a:t>
            </a:fld>
            <a:endParaRPr lang="zh-CN" altLang="en-US"/>
          </a:p>
        </p:txBody>
      </p:sp>
    </p:spTree>
    <p:extLst>
      <p:ext uri="{BB962C8B-B14F-4D97-AF65-F5344CB8AC3E}">
        <p14:creationId xmlns:p14="http://schemas.microsoft.com/office/powerpoint/2010/main" val="3146779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9</a:t>
            </a:fld>
            <a:endParaRPr lang="zh-CN" altLang="en-US"/>
          </a:p>
        </p:txBody>
      </p:sp>
    </p:spTree>
    <p:extLst>
      <p:ext uri="{BB962C8B-B14F-4D97-AF65-F5344CB8AC3E}">
        <p14:creationId xmlns:p14="http://schemas.microsoft.com/office/powerpoint/2010/main" val="1819211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9D91D-F2B8-3043-B342-667C276D3C6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3F47BBA-0B1A-F841-826A-26AF1CDF85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F16126D-1354-5148-AC77-A7808F441324}"/>
              </a:ext>
            </a:extLst>
          </p:cNvPr>
          <p:cNvSpPr>
            <a:spLocks noGrp="1"/>
          </p:cNvSpPr>
          <p:nvPr>
            <p:ph type="dt" sz="half" idx="10"/>
          </p:nvPr>
        </p:nvSpPr>
        <p:spPr/>
        <p:txBody>
          <a:bodyPr/>
          <a:lstStyle/>
          <a:p>
            <a:fld id="{312A7517-6485-A249-8247-44EA6238FE3A}" type="datetimeFigureOut">
              <a:rPr kumimoji="1" lang="zh-CN" altLang="en-US" smtClean="0"/>
              <a:t>2024/11/19</a:t>
            </a:fld>
            <a:endParaRPr kumimoji="1" lang="zh-CN" altLang="en-US"/>
          </a:p>
        </p:txBody>
      </p:sp>
      <p:sp>
        <p:nvSpPr>
          <p:cNvPr id="5" name="页脚占位符 4">
            <a:extLst>
              <a:ext uri="{FF2B5EF4-FFF2-40B4-BE49-F238E27FC236}">
                <a16:creationId xmlns:a16="http://schemas.microsoft.com/office/drawing/2014/main" id="{2FF632FC-2FC6-A246-84A3-B5D44B1BC2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29FB5FB-2F14-7947-ABCC-22E0C84ADE17}"/>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4018857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FA15B-B991-F643-B0F3-E1830262A75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C5A1453-05AA-8049-B380-0DCD9E9B2A7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F26CDFD-BC9B-C541-8C56-90C6D64A4DFF}"/>
              </a:ext>
            </a:extLst>
          </p:cNvPr>
          <p:cNvSpPr>
            <a:spLocks noGrp="1"/>
          </p:cNvSpPr>
          <p:nvPr>
            <p:ph type="dt" sz="half" idx="10"/>
          </p:nvPr>
        </p:nvSpPr>
        <p:spPr/>
        <p:txBody>
          <a:bodyPr/>
          <a:lstStyle/>
          <a:p>
            <a:fld id="{312A7517-6485-A249-8247-44EA6238FE3A}" type="datetimeFigureOut">
              <a:rPr kumimoji="1" lang="zh-CN" altLang="en-US" smtClean="0"/>
              <a:t>2024/11/19</a:t>
            </a:fld>
            <a:endParaRPr kumimoji="1" lang="zh-CN" altLang="en-US"/>
          </a:p>
        </p:txBody>
      </p:sp>
      <p:sp>
        <p:nvSpPr>
          <p:cNvPr id="5" name="页脚占位符 4">
            <a:extLst>
              <a:ext uri="{FF2B5EF4-FFF2-40B4-BE49-F238E27FC236}">
                <a16:creationId xmlns:a16="http://schemas.microsoft.com/office/drawing/2014/main" id="{A26BA739-AFFD-0C40-9680-B9F62A12BCF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E136C76-B3CF-B745-A729-83168412F74F}"/>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343768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358A26-7BE5-A840-AB49-33EC7D3A6F0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0EF08E3-CDBC-A240-8D93-BFB3E912DB7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56592EB-B51F-5D45-AB0D-C9E361254EB9}"/>
              </a:ext>
            </a:extLst>
          </p:cNvPr>
          <p:cNvSpPr>
            <a:spLocks noGrp="1"/>
          </p:cNvSpPr>
          <p:nvPr>
            <p:ph type="dt" sz="half" idx="10"/>
          </p:nvPr>
        </p:nvSpPr>
        <p:spPr/>
        <p:txBody>
          <a:bodyPr/>
          <a:lstStyle/>
          <a:p>
            <a:fld id="{312A7517-6485-A249-8247-44EA6238FE3A}" type="datetimeFigureOut">
              <a:rPr kumimoji="1" lang="zh-CN" altLang="en-US" smtClean="0"/>
              <a:t>2024/11/19</a:t>
            </a:fld>
            <a:endParaRPr kumimoji="1" lang="zh-CN" altLang="en-US"/>
          </a:p>
        </p:txBody>
      </p:sp>
      <p:sp>
        <p:nvSpPr>
          <p:cNvPr id="5" name="页脚占位符 4">
            <a:extLst>
              <a:ext uri="{FF2B5EF4-FFF2-40B4-BE49-F238E27FC236}">
                <a16:creationId xmlns:a16="http://schemas.microsoft.com/office/drawing/2014/main" id="{BFFCE24C-8974-EE45-9E95-F72CC557D1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808E46A-9958-9149-AF0E-705B4FA1D3C7}"/>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302400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EC891-7E3B-A944-BA60-2D006335089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A8E8EB0-BBF4-1346-BBE0-838FFB7A0CD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4FD2593-3F2F-8C4D-841D-E20DE4C6C8F2}"/>
              </a:ext>
            </a:extLst>
          </p:cNvPr>
          <p:cNvSpPr>
            <a:spLocks noGrp="1"/>
          </p:cNvSpPr>
          <p:nvPr>
            <p:ph type="dt" sz="half" idx="10"/>
          </p:nvPr>
        </p:nvSpPr>
        <p:spPr/>
        <p:txBody>
          <a:bodyPr/>
          <a:lstStyle/>
          <a:p>
            <a:fld id="{312A7517-6485-A249-8247-44EA6238FE3A}" type="datetimeFigureOut">
              <a:rPr kumimoji="1" lang="zh-CN" altLang="en-US" smtClean="0"/>
              <a:t>2024/11/19</a:t>
            </a:fld>
            <a:endParaRPr kumimoji="1" lang="zh-CN" altLang="en-US"/>
          </a:p>
        </p:txBody>
      </p:sp>
      <p:sp>
        <p:nvSpPr>
          <p:cNvPr id="5" name="页脚占位符 4">
            <a:extLst>
              <a:ext uri="{FF2B5EF4-FFF2-40B4-BE49-F238E27FC236}">
                <a16:creationId xmlns:a16="http://schemas.microsoft.com/office/drawing/2014/main" id="{12B877CE-9E95-B34C-B86D-CB28550CDAF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E526966-DA61-F54C-912B-7111B6868D5B}"/>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664909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B5A9D-24A2-C245-8424-6BD2D304451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384E57C-BA11-9142-AC9B-16DDDC26C0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DAB2B4D-2C2C-F549-8A89-4729F0BC23DC}"/>
              </a:ext>
            </a:extLst>
          </p:cNvPr>
          <p:cNvSpPr>
            <a:spLocks noGrp="1"/>
          </p:cNvSpPr>
          <p:nvPr>
            <p:ph type="dt" sz="half" idx="10"/>
          </p:nvPr>
        </p:nvSpPr>
        <p:spPr/>
        <p:txBody>
          <a:bodyPr/>
          <a:lstStyle/>
          <a:p>
            <a:fld id="{312A7517-6485-A249-8247-44EA6238FE3A}" type="datetimeFigureOut">
              <a:rPr kumimoji="1" lang="zh-CN" altLang="en-US" smtClean="0"/>
              <a:t>2024/11/19</a:t>
            </a:fld>
            <a:endParaRPr kumimoji="1" lang="zh-CN" altLang="en-US"/>
          </a:p>
        </p:txBody>
      </p:sp>
      <p:sp>
        <p:nvSpPr>
          <p:cNvPr id="5" name="页脚占位符 4">
            <a:extLst>
              <a:ext uri="{FF2B5EF4-FFF2-40B4-BE49-F238E27FC236}">
                <a16:creationId xmlns:a16="http://schemas.microsoft.com/office/drawing/2014/main" id="{B05E74E3-35D7-C240-B46F-9240357444F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3A3E257-7BF4-9547-B949-F786ABC39D72}"/>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3594187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4DD74-28A4-1B4F-A606-DFAA3871C8B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A541B30-DCFC-514E-99B4-5ACD16B8D99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8CBC314-1A23-EA47-AE80-DEA1E461A08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6B0D845-258F-4344-941F-2D5C1E89A6FD}"/>
              </a:ext>
            </a:extLst>
          </p:cNvPr>
          <p:cNvSpPr>
            <a:spLocks noGrp="1"/>
          </p:cNvSpPr>
          <p:nvPr>
            <p:ph type="dt" sz="half" idx="10"/>
          </p:nvPr>
        </p:nvSpPr>
        <p:spPr/>
        <p:txBody>
          <a:bodyPr/>
          <a:lstStyle/>
          <a:p>
            <a:fld id="{312A7517-6485-A249-8247-44EA6238FE3A}" type="datetimeFigureOut">
              <a:rPr kumimoji="1" lang="zh-CN" altLang="en-US" smtClean="0"/>
              <a:t>2024/11/19</a:t>
            </a:fld>
            <a:endParaRPr kumimoji="1" lang="zh-CN" altLang="en-US"/>
          </a:p>
        </p:txBody>
      </p:sp>
      <p:sp>
        <p:nvSpPr>
          <p:cNvPr id="6" name="页脚占位符 5">
            <a:extLst>
              <a:ext uri="{FF2B5EF4-FFF2-40B4-BE49-F238E27FC236}">
                <a16:creationId xmlns:a16="http://schemas.microsoft.com/office/drawing/2014/main" id="{6F7E0013-25CB-8B43-A7D3-682BF0694CB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0CF2911-1BE2-8E47-BEB3-611D6D28BC12}"/>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127118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05ADA-F197-8A4C-A20F-3BFA8B6B8A9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9D97FA3-257A-774F-90C6-1CC82E773F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373B414-B586-0F48-B119-1CB2D728136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94421892-CF7A-AD46-B0EA-FF09D10F7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C4176F0-DCAD-9E4C-B1FC-BDE88ED27A6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6E48CE2-6E94-834F-9C3A-68FB87E3E5A4}"/>
              </a:ext>
            </a:extLst>
          </p:cNvPr>
          <p:cNvSpPr>
            <a:spLocks noGrp="1"/>
          </p:cNvSpPr>
          <p:nvPr>
            <p:ph type="dt" sz="half" idx="10"/>
          </p:nvPr>
        </p:nvSpPr>
        <p:spPr/>
        <p:txBody>
          <a:bodyPr/>
          <a:lstStyle/>
          <a:p>
            <a:fld id="{312A7517-6485-A249-8247-44EA6238FE3A}" type="datetimeFigureOut">
              <a:rPr kumimoji="1" lang="zh-CN" altLang="en-US" smtClean="0"/>
              <a:t>2024/11/19</a:t>
            </a:fld>
            <a:endParaRPr kumimoji="1" lang="zh-CN" altLang="en-US"/>
          </a:p>
        </p:txBody>
      </p:sp>
      <p:sp>
        <p:nvSpPr>
          <p:cNvPr id="8" name="页脚占位符 7">
            <a:extLst>
              <a:ext uri="{FF2B5EF4-FFF2-40B4-BE49-F238E27FC236}">
                <a16:creationId xmlns:a16="http://schemas.microsoft.com/office/drawing/2014/main" id="{8CAE5CFA-CD57-5C4A-A11E-BB079277D4E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43AE2A2-24F6-B94A-9125-D9C8F760D9D8}"/>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136838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757D6-3D08-644F-A115-5526DB65B9C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F5A38D1-4627-3742-8F8C-CD5A42D913B8}"/>
              </a:ext>
            </a:extLst>
          </p:cNvPr>
          <p:cNvSpPr>
            <a:spLocks noGrp="1"/>
          </p:cNvSpPr>
          <p:nvPr>
            <p:ph type="dt" sz="half" idx="10"/>
          </p:nvPr>
        </p:nvSpPr>
        <p:spPr/>
        <p:txBody>
          <a:bodyPr/>
          <a:lstStyle/>
          <a:p>
            <a:fld id="{312A7517-6485-A249-8247-44EA6238FE3A}" type="datetimeFigureOut">
              <a:rPr kumimoji="1" lang="zh-CN" altLang="en-US" smtClean="0"/>
              <a:t>2024/11/19</a:t>
            </a:fld>
            <a:endParaRPr kumimoji="1" lang="zh-CN" altLang="en-US"/>
          </a:p>
        </p:txBody>
      </p:sp>
      <p:sp>
        <p:nvSpPr>
          <p:cNvPr id="4" name="页脚占位符 3">
            <a:extLst>
              <a:ext uri="{FF2B5EF4-FFF2-40B4-BE49-F238E27FC236}">
                <a16:creationId xmlns:a16="http://schemas.microsoft.com/office/drawing/2014/main" id="{22380E02-5E81-D74B-A579-34D6544B709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9D908B8-0940-D747-B1C5-7D516FB100F1}"/>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145641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70F7E44-9ADD-034C-9AAA-4BA8EA99C140}"/>
              </a:ext>
            </a:extLst>
          </p:cNvPr>
          <p:cNvSpPr>
            <a:spLocks noGrp="1"/>
          </p:cNvSpPr>
          <p:nvPr>
            <p:ph type="dt" sz="half" idx="10"/>
          </p:nvPr>
        </p:nvSpPr>
        <p:spPr/>
        <p:txBody>
          <a:bodyPr/>
          <a:lstStyle/>
          <a:p>
            <a:fld id="{312A7517-6485-A249-8247-44EA6238FE3A}" type="datetimeFigureOut">
              <a:rPr kumimoji="1" lang="zh-CN" altLang="en-US" smtClean="0"/>
              <a:t>2024/11/19</a:t>
            </a:fld>
            <a:endParaRPr kumimoji="1" lang="zh-CN" altLang="en-US"/>
          </a:p>
        </p:txBody>
      </p:sp>
      <p:sp>
        <p:nvSpPr>
          <p:cNvPr id="3" name="页脚占位符 2">
            <a:extLst>
              <a:ext uri="{FF2B5EF4-FFF2-40B4-BE49-F238E27FC236}">
                <a16:creationId xmlns:a16="http://schemas.microsoft.com/office/drawing/2014/main" id="{1394ACE4-5AA8-474E-9D41-DB6B40023D7C}"/>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BAF5984-A0A1-B646-BC08-D963F4E144F4}"/>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557763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69F51-B73C-9844-BC00-801BEEF6B05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24FCDC7-1D3A-F348-892E-AB46520F77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A7A0618-B677-804A-9001-47AD4E5A5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B21CC0A-ABF8-D449-8965-B0A01BACE98C}"/>
              </a:ext>
            </a:extLst>
          </p:cNvPr>
          <p:cNvSpPr>
            <a:spLocks noGrp="1"/>
          </p:cNvSpPr>
          <p:nvPr>
            <p:ph type="dt" sz="half" idx="10"/>
          </p:nvPr>
        </p:nvSpPr>
        <p:spPr/>
        <p:txBody>
          <a:bodyPr/>
          <a:lstStyle/>
          <a:p>
            <a:fld id="{312A7517-6485-A249-8247-44EA6238FE3A}" type="datetimeFigureOut">
              <a:rPr kumimoji="1" lang="zh-CN" altLang="en-US" smtClean="0"/>
              <a:t>2024/11/19</a:t>
            </a:fld>
            <a:endParaRPr kumimoji="1" lang="zh-CN" altLang="en-US"/>
          </a:p>
        </p:txBody>
      </p:sp>
      <p:sp>
        <p:nvSpPr>
          <p:cNvPr id="6" name="页脚占位符 5">
            <a:extLst>
              <a:ext uri="{FF2B5EF4-FFF2-40B4-BE49-F238E27FC236}">
                <a16:creationId xmlns:a16="http://schemas.microsoft.com/office/drawing/2014/main" id="{66EAB8EF-D62D-514C-A233-D6CB8236CB2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2B4DFFC-5A0B-2B43-BC49-54C978AA2195}"/>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90967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57B4E-E534-E140-91E0-456D6055F05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313FB680-1FBE-6C4A-A6E0-0CC4F3971D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A241752-897E-7346-AD00-10B642174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24CAEC7-2783-3146-A9B8-7D316D08ABA9}"/>
              </a:ext>
            </a:extLst>
          </p:cNvPr>
          <p:cNvSpPr>
            <a:spLocks noGrp="1"/>
          </p:cNvSpPr>
          <p:nvPr>
            <p:ph type="dt" sz="half" idx="10"/>
          </p:nvPr>
        </p:nvSpPr>
        <p:spPr/>
        <p:txBody>
          <a:bodyPr/>
          <a:lstStyle/>
          <a:p>
            <a:fld id="{312A7517-6485-A249-8247-44EA6238FE3A}" type="datetimeFigureOut">
              <a:rPr kumimoji="1" lang="zh-CN" altLang="en-US" smtClean="0"/>
              <a:t>2024/11/19</a:t>
            </a:fld>
            <a:endParaRPr kumimoji="1" lang="zh-CN" altLang="en-US"/>
          </a:p>
        </p:txBody>
      </p:sp>
      <p:sp>
        <p:nvSpPr>
          <p:cNvPr id="6" name="页脚占位符 5">
            <a:extLst>
              <a:ext uri="{FF2B5EF4-FFF2-40B4-BE49-F238E27FC236}">
                <a16:creationId xmlns:a16="http://schemas.microsoft.com/office/drawing/2014/main" id="{45EF9517-48BD-DE44-85FB-E21E38365D2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3453F08-DDE8-1B41-B8AA-F2C7A89A0DCC}"/>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395652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1FE235F-2061-E64B-A34B-3333531606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23197E9-6816-8441-AB70-7C68C9145B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7A22923-1F28-1247-AA1A-837DE45A9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A7517-6485-A249-8247-44EA6238FE3A}" type="datetimeFigureOut">
              <a:rPr kumimoji="1" lang="zh-CN" altLang="en-US" smtClean="0"/>
              <a:t>2024/11/19</a:t>
            </a:fld>
            <a:endParaRPr kumimoji="1" lang="zh-CN" altLang="en-US"/>
          </a:p>
        </p:txBody>
      </p:sp>
      <p:sp>
        <p:nvSpPr>
          <p:cNvPr id="5" name="页脚占位符 4">
            <a:extLst>
              <a:ext uri="{FF2B5EF4-FFF2-40B4-BE49-F238E27FC236}">
                <a16:creationId xmlns:a16="http://schemas.microsoft.com/office/drawing/2014/main" id="{0F08CD0B-7D7C-DE41-9987-829F9DFA02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2CD4AEB-BF35-F147-81EF-4298E6405E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732522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sv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1928399"/>
            <a:ext cx="12192000" cy="3090792"/>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7" name="文本框 16"/>
          <p:cNvSpPr txBox="1"/>
          <p:nvPr/>
        </p:nvSpPr>
        <p:spPr>
          <a:xfrm>
            <a:off x="2181962" y="2288437"/>
            <a:ext cx="9587747" cy="1351204"/>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MST-GNN: Graph Neural Network with Multi-Granularity in Space and Time for Traffic Prediction</a:t>
            </a:r>
          </a:p>
          <a:p>
            <a:pPr marL="0" marR="0" lvl="0" indent="0" algn="ctr" defTabSz="914400" rtl="0" eaLnBrk="1" fontAlgn="auto" latinLnBrk="0" hangingPunct="1">
              <a:lnSpc>
                <a:spcPct val="11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MST-GNN</a:t>
            </a:r>
            <a:r>
              <a:rPr kumimoji="0" lang="zh-CN" altLang="en-US" sz="20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：融合“空间多尺度”与“时序多粒度”信息的交通流量预测图神经网络</a:t>
            </a:r>
            <a:endParaRPr kumimoji="0" lang="en-US" altLang="zh-CN" sz="20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 name="图形 3"/>
          <p:cNvPicPr>
            <a:picLocks noChangeAspect="1"/>
          </p:cNvPicPr>
          <p:nvPr/>
        </p:nvPicPr>
        <p:blipFill rotWithShape="1">
          <a:blip r:embed="rId3"/>
          <a:srcRect l="1" r="64469"/>
          <a:stretch/>
        </p:blipFill>
        <p:spPr>
          <a:xfrm>
            <a:off x="422291" y="2726982"/>
            <a:ext cx="1441854" cy="1404036"/>
          </a:xfrm>
          <a:prstGeom prst="rect">
            <a:avLst/>
          </a:prstGeom>
          <a:effectLst>
            <a:glow rad="12700">
              <a:schemeClr val="bg1">
                <a:alpha val="41000"/>
              </a:schemeClr>
            </a:glow>
          </a:effectLst>
        </p:spPr>
      </p:pic>
      <p:pic>
        <p:nvPicPr>
          <p:cNvPr id="5" name="图形 4"/>
          <p:cNvPicPr>
            <a:picLocks noChangeAspect="1"/>
          </p:cNvPicPr>
          <p:nvPr/>
        </p:nvPicPr>
        <p:blipFill>
          <a:blip r:embed="rId4"/>
          <a:srcRect/>
          <a:stretch/>
        </p:blipFill>
        <p:spPr>
          <a:xfrm>
            <a:off x="9708162" y="296744"/>
            <a:ext cx="2140875" cy="741642"/>
          </a:xfrm>
          <a:prstGeom prst="rect">
            <a:avLst/>
          </a:prstGeom>
        </p:spPr>
      </p:pic>
      <p:sp>
        <p:nvSpPr>
          <p:cNvPr id="18" name="矩形: 圆角 17"/>
          <p:cNvSpPr/>
          <p:nvPr/>
        </p:nvSpPr>
        <p:spPr>
          <a:xfrm>
            <a:off x="4805951" y="4262990"/>
            <a:ext cx="2204454" cy="499568"/>
          </a:xfrm>
          <a:prstGeom prst="roundRect">
            <a:avLst>
              <a:gd name="adj" fmla="val 50000"/>
            </a:avLst>
          </a:prstGeom>
          <a:solidFill>
            <a:srgbClr val="141B7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9" name="文本框 18"/>
          <p:cNvSpPr txBox="1"/>
          <p:nvPr/>
        </p:nvSpPr>
        <p:spPr>
          <a:xfrm>
            <a:off x="4854818" y="4345099"/>
            <a:ext cx="2042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汇报人：庞媛媛</a:t>
            </a:r>
          </a:p>
        </p:txBody>
      </p:sp>
      <p:sp>
        <p:nvSpPr>
          <p:cNvPr id="29" name="矩形: 圆角 17"/>
          <p:cNvSpPr/>
          <p:nvPr/>
        </p:nvSpPr>
        <p:spPr>
          <a:xfrm>
            <a:off x="7138473" y="4262990"/>
            <a:ext cx="2204454" cy="499568"/>
          </a:xfrm>
          <a:prstGeom prst="roundRect">
            <a:avLst>
              <a:gd name="adj" fmla="val 50000"/>
            </a:avLst>
          </a:prstGeom>
          <a:solidFill>
            <a:srgbClr val="141B7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0" name="文本框 29"/>
          <p:cNvSpPr txBox="1"/>
          <p:nvPr/>
        </p:nvSpPr>
        <p:spPr>
          <a:xfrm>
            <a:off x="7187340" y="4345099"/>
            <a:ext cx="2042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2024/11/24</a:t>
            </a:r>
            <a:endParaRPr kumimoji="0" lang="zh-CN" altLang="en-US" sz="180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5" name="矩形: 圆角 17">
            <a:extLst>
              <a:ext uri="{FF2B5EF4-FFF2-40B4-BE49-F238E27FC236}">
                <a16:creationId xmlns:a16="http://schemas.microsoft.com/office/drawing/2014/main" id="{4D35546D-1255-AB4A-AFAA-B8FAB67C1A4A}"/>
              </a:ext>
            </a:extLst>
          </p:cNvPr>
          <p:cNvSpPr/>
          <p:nvPr/>
        </p:nvSpPr>
        <p:spPr>
          <a:xfrm>
            <a:off x="2673257" y="4254495"/>
            <a:ext cx="1772287" cy="499568"/>
          </a:xfrm>
          <a:prstGeom prst="roundRect">
            <a:avLst>
              <a:gd name="adj" fmla="val 50000"/>
            </a:avLst>
          </a:prstGeom>
          <a:solidFill>
            <a:schemeClr val="accent1">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6" name="文本框 15">
            <a:extLst>
              <a:ext uri="{FF2B5EF4-FFF2-40B4-BE49-F238E27FC236}">
                <a16:creationId xmlns:a16="http://schemas.microsoft.com/office/drawing/2014/main" id="{2F4B3A9F-5087-2A40-9200-C82678288383}"/>
              </a:ext>
            </a:extLst>
          </p:cNvPr>
          <p:cNvSpPr txBox="1"/>
          <p:nvPr/>
        </p:nvSpPr>
        <p:spPr>
          <a:xfrm>
            <a:off x="2739788" y="4319613"/>
            <a:ext cx="1642057" cy="369332"/>
          </a:xfrm>
          <a:prstGeom prst="rect">
            <a:avLst/>
          </a:prstGeom>
          <a:noFill/>
        </p:spPr>
        <p:txBody>
          <a:bodyPr wrap="square" rtlCol="0">
            <a:spAutoFit/>
          </a:bodyPr>
          <a:lstStyle/>
          <a:p>
            <a:pPr algn="ctr">
              <a:defRPr/>
            </a:pPr>
            <a:r>
              <a:rPr kumimoji="0" lang="en-US" altLang="zh-CN" sz="180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ICLR 2024</a:t>
            </a:r>
            <a:endParaRPr kumimoji="0" lang="en" altLang="zh-CN" sz="180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85412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1D8E11F3-467D-0C42-9171-AB4DFC72337D}"/>
              </a:ext>
            </a:extLst>
          </p:cNvPr>
          <p:cNvSpPr/>
          <p:nvPr/>
        </p:nvSpPr>
        <p:spPr>
          <a:xfrm>
            <a:off x="9269479" y="111029"/>
            <a:ext cx="953121"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97544" y="98895"/>
            <a:ext cx="1001728" cy="347019"/>
          </a:xfrm>
          <a:prstGeom prst="rect">
            <a:avLst/>
          </a:prstGeom>
        </p:spPr>
      </p:pic>
      <p:grpSp>
        <p:nvGrpSpPr>
          <p:cNvPr id="36" name="组合 35"/>
          <p:cNvGrpSpPr/>
          <p:nvPr/>
        </p:nvGrpSpPr>
        <p:grpSpPr>
          <a:xfrm>
            <a:off x="6425986" y="61745"/>
            <a:ext cx="5227741" cy="384170"/>
            <a:chOff x="5151824" y="61745"/>
            <a:chExt cx="5227741" cy="384170"/>
          </a:xfrm>
        </p:grpSpPr>
        <p:sp>
          <p:nvSpPr>
            <p:cNvPr id="38" name="文本框 37"/>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40" name="文本框 39"/>
            <p:cNvSpPr txBox="1"/>
            <p:nvPr/>
          </p:nvSpPr>
          <p:spPr>
            <a:xfrm>
              <a:off x="7979520" y="61745"/>
              <a:ext cx="1001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a:t>
              </a:r>
              <a:endParaRPr kumimoji="0" lang="zh-CN" altLang="en-US"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8" name="文本框 17">
            <a:extLst>
              <a:ext uri="{FF2B5EF4-FFF2-40B4-BE49-F238E27FC236}">
                <a16:creationId xmlns:a16="http://schemas.microsoft.com/office/drawing/2014/main" id="{36E572F3-5DC5-7649-94B2-14B200AABC75}"/>
              </a:ext>
            </a:extLst>
          </p:cNvPr>
          <p:cNvSpPr txBox="1"/>
          <p:nvPr/>
        </p:nvSpPr>
        <p:spPr>
          <a:xfrm>
            <a:off x="8053499" y="76583"/>
            <a:ext cx="116798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相关工作</a:t>
            </a:r>
            <a:endPar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 name="矩形 2">
            <a:extLst>
              <a:ext uri="{FF2B5EF4-FFF2-40B4-BE49-F238E27FC236}">
                <a16:creationId xmlns:a16="http://schemas.microsoft.com/office/drawing/2014/main" id="{850187F0-DFEB-F9D8-4C0C-F6A444D30949}"/>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 name="文本框 14">
            <a:extLst>
              <a:ext uri="{FF2B5EF4-FFF2-40B4-BE49-F238E27FC236}">
                <a16:creationId xmlns:a16="http://schemas.microsoft.com/office/drawing/2014/main" id="{14971028-2A7A-46AD-9CC4-D144A0CA58A7}"/>
              </a:ext>
            </a:extLst>
          </p:cNvPr>
          <p:cNvSpPr txBox="1"/>
          <p:nvPr/>
        </p:nvSpPr>
        <p:spPr>
          <a:xfrm>
            <a:off x="239619" y="529778"/>
            <a:ext cx="6096000" cy="523220"/>
          </a:xfrm>
          <a:prstGeom prst="rect">
            <a:avLst/>
          </a:prstGeom>
          <a:noFill/>
        </p:spPr>
        <p:txBody>
          <a:bodyPr wrap="square">
            <a:spAutoFit/>
          </a:bodyPr>
          <a:lstStyle/>
          <a:p>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多空间尺度融合模块 </a:t>
            </a: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MS-Block</a:t>
            </a:r>
          </a:p>
        </p:txBody>
      </p: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067CB6ED-71B0-4360-ABA5-B5AB0A5AB838}"/>
                  </a:ext>
                </a:extLst>
              </p:cNvPr>
              <p:cNvSpPr txBox="1"/>
              <p:nvPr/>
            </p:nvSpPr>
            <p:spPr>
              <a:xfrm>
                <a:off x="3972233" y="1183561"/>
                <a:ext cx="8219766" cy="5353581"/>
              </a:xfrm>
              <a:prstGeom prst="rect">
                <a:avLst/>
              </a:prstGeom>
              <a:noFill/>
            </p:spPr>
            <p:txBody>
              <a:bodyPr wrap="square">
                <a:spAutoFit/>
              </a:bodyPr>
              <a:lstStyle/>
              <a:p>
                <a:pPr marL="342900" indent="-342900">
                  <a:buFont typeface="Wingdings" panose="05000000000000000000" pitchFamily="2" charset="2"/>
                  <a:buChar char="n"/>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GCN</a:t>
                </a:r>
                <a:r>
                  <a:rPr lang="en-US" altLang="zh-CN" sz="2000" b="1" baseline="30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学习空间特征</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图结构</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𝐺</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𝑉</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，设</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𝐻</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为所有节点的当前特征向量</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矩阵</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卷积运算公式：</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p>
                        <m:sSupPr>
                          <m:ctrlPr>
                            <a:rPr lang="zh-CN" altLang="zh-CN" sz="2400" i="1" smtClean="0">
                              <a:effectLst/>
                              <a:latin typeface="Cambria Math" panose="02040503050406030204" pitchFamily="18" charset="0"/>
                              <a:ea typeface="Cambria Math" panose="02040503050406030204" pitchFamily="18" charset="0"/>
                            </a:rPr>
                          </m:ctrlPr>
                        </m:s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𝐻</m:t>
                          </m:r>
                        </m:e>
                        <m:sup>
                          <m:d>
                            <m:dPr>
                              <m:ctrlPr>
                                <a:rPr lang="zh-CN" altLang="zh-CN" sz="2400" i="1">
                                  <a:effectLst/>
                                  <a:latin typeface="Cambria Math" panose="02040503050406030204" pitchFamily="18" charset="0"/>
                                  <a:ea typeface="Cambria Math" panose="02040503050406030204" pitchFamily="18" charset="0"/>
                                </a:rPr>
                              </m:ctrlPr>
                            </m:d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e>
                          </m:d>
                        </m:sup>
                      </m:s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𝜎</m:t>
                      </m:r>
                      <m:d>
                        <m:dPr>
                          <m:ctrlPr>
                            <a:rPr lang="zh-CN" altLang="zh-CN" sz="2400" i="1">
                              <a:effectLst/>
                              <a:latin typeface="Cambria Math" panose="02040503050406030204" pitchFamily="18" charset="0"/>
                              <a:ea typeface="Cambria Math" panose="02040503050406030204" pitchFamily="18" charset="0"/>
                            </a:rPr>
                          </m:ctrlPr>
                        </m:dPr>
                        <m:e>
                          <m:sSup>
                            <m:sSupPr>
                              <m:ctrlPr>
                                <a:rPr lang="zh-CN" altLang="zh-CN" sz="2400" i="1">
                                  <a:effectLst/>
                                  <a:latin typeface="Cambria Math" panose="02040503050406030204" pitchFamily="18" charset="0"/>
                                  <a:ea typeface="Cambria Math" panose="02040503050406030204" pitchFamily="18" charset="0"/>
                                </a:rPr>
                              </m:ctrlPr>
                            </m:sSup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𝐷</m:t>
                                  </m:r>
                                </m:e>
                              </m:acc>
                            </m:e>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den>
                              </m:f>
                            </m:sup>
                          </m:sSup>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𝐴</m:t>
                              </m:r>
                            </m:e>
                          </m:acc>
                          <m:sSup>
                            <m:sSupPr>
                              <m:ctrlPr>
                                <a:rPr lang="zh-CN" altLang="zh-CN" sz="2400" i="1">
                                  <a:effectLst/>
                                  <a:latin typeface="Cambria Math" panose="02040503050406030204" pitchFamily="18" charset="0"/>
                                  <a:ea typeface="Cambria Math" panose="02040503050406030204" pitchFamily="18" charset="0"/>
                                </a:rPr>
                              </m:ctrlPr>
                            </m:sSup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𝐷</m:t>
                                  </m:r>
                                </m:e>
                              </m:acc>
                            </m:e>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2</m:t>
                                  </m:r>
                                </m:den>
                              </m:f>
                            </m:sup>
                          </m:sSup>
                          <m:sSup>
                            <m:sSupPr>
                              <m:ctrlPr>
                                <a:rPr lang="zh-CN" altLang="zh-CN" sz="2400" i="1">
                                  <a:effectLst/>
                                  <a:latin typeface="Cambria Math" panose="02040503050406030204" pitchFamily="18" charset="0"/>
                                  <a:ea typeface="Cambria Math" panose="02040503050406030204" pitchFamily="18" charset="0"/>
                                </a:rPr>
                              </m:ctrlPr>
                            </m:s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𝐻</m:t>
                              </m:r>
                            </m:e>
                            <m:sup>
                              <m:d>
                                <m:dPr>
                                  <m:ctrlPr>
                                    <a:rPr lang="zh-CN" altLang="zh-CN" sz="2400" i="1">
                                      <a:effectLst/>
                                      <a:latin typeface="Cambria Math" panose="02040503050406030204" pitchFamily="18" charset="0"/>
                                      <a:ea typeface="Cambria Math" panose="02040503050406030204" pitchFamily="18" charset="0"/>
                                    </a:rPr>
                                  </m:ctrlPr>
                                </m:d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𝑙</m:t>
                                  </m:r>
                                </m:e>
                              </m:d>
                            </m:sup>
                          </m:sSup>
                          <m:sSup>
                            <m:sSupPr>
                              <m:ctrlPr>
                                <a:rPr lang="zh-CN" altLang="zh-CN" sz="2400" i="1">
                                  <a:effectLst/>
                                  <a:latin typeface="Cambria Math" panose="02040503050406030204" pitchFamily="18" charset="0"/>
                                  <a:ea typeface="Cambria Math" panose="02040503050406030204" pitchFamily="18" charset="0"/>
                                </a:rPr>
                              </m:ctrlPr>
                            </m:s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𝑊</m:t>
                              </m:r>
                            </m:e>
                            <m:sup>
                              <m:d>
                                <m:dPr>
                                  <m:ctrlPr>
                                    <a:rPr lang="zh-CN" altLang="zh-CN" sz="2400" i="1">
                                      <a:effectLst/>
                                      <a:latin typeface="Cambria Math" panose="02040503050406030204" pitchFamily="18" charset="0"/>
                                      <a:ea typeface="Cambria Math" panose="02040503050406030204" pitchFamily="18" charset="0"/>
                                    </a:rPr>
                                  </m:ctrlPr>
                                </m:d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𝑙</m:t>
                                  </m:r>
                                </m:e>
                              </m:d>
                            </m:sup>
                          </m:sSup>
                        </m:e>
                      </m:d>
                    </m:oMath>
                  </m:oMathPara>
                </a14:m>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14:m>
                  <m:oMath xmlns:m="http://schemas.openxmlformats.org/officeDocument/2006/math">
                    <m:acc>
                      <m:accPr>
                        <m:chr m:val="̃"/>
                        <m:ctrlPr>
                          <a:rPr lang="zh-CN" altLang="zh-CN" sz="2000" i="1" smtClean="0">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acc>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𝑁</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𝐼</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𝑁</m:t>
                        </m:r>
                      </m:sub>
                    </m:sSub>
                  </m:oMath>
                </a14:m>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单位矩阵</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14:m>
                  <m:oMath xmlns:m="http://schemas.openxmlformats.org/officeDocument/2006/math">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𝐷</m:t>
                        </m:r>
                      </m:e>
                    </m:acc>
                  </m:oMath>
                </a14:m>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阶数矩阵，</a:t>
                </a:r>
                <a14:m>
                  <m:oMath xmlns:m="http://schemas.openxmlformats.org/officeDocument/2006/math">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𝐷</m:t>
                        </m:r>
                      </m:e>
                    </m:acc>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acc>
                          <m:accPr>
                            <m:chr m:val="̃"/>
                            <m:ctrlPr>
                              <a:rPr lang="zh-CN" altLang="zh-CN" sz="2000"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𝐴</m:t>
                            </m:r>
                          </m:e>
                        </m:acc>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𝑖𝑗</m:t>
                        </m:r>
                      </m:sub>
                    </m:sSub>
                  </m:oMath>
                </a14:m>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n"/>
                </a:pPr>
                <a:r>
                  <a:rPr lang="zh-CN" altLang="en-US" sz="2000" b="1" u="sng"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时间</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注意力层：</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输入数据</a:t>
                </a:r>
                <a14:m>
                  <m:oMath xmlns:m="http://schemas.openxmlformats.org/officeDocument/2006/math">
                    <m:sSup>
                      <m:sSupPr>
                        <m:ctrlPr>
                          <a:rPr lang="zh-CN" altLang="zh-CN" sz="2000" i="1" smtClean="0">
                            <a:effectLst/>
                            <a:latin typeface="Cambria Math" panose="02040503050406030204" pitchFamily="18" charset="0"/>
                            <a:ea typeface="Cambria Math" panose="02040503050406030204" pitchFamily="18" charset="0"/>
                          </a:rPr>
                        </m:ctrlPr>
                      </m:sSupPr>
                      <m:e>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zh-CN" altLang="en-US" sz="2000"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学习时间嵌入，捕捉时间特征。</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14:m>
                  <m:oMathPara xmlns:m="http://schemas.openxmlformats.org/officeDocument/2006/math">
                    <m:oMathParaPr>
                      <m:jc m:val="centerGroup"/>
                    </m:oMathParaPr>
                    <m:oMath xmlns:m="http://schemas.openxmlformats.org/officeDocument/2006/math">
                      <m:eqArr>
                        <m:eqArrPr>
                          <m:ctrlPr>
                            <a:rPr lang="zh-CN" altLang="zh-CN" sz="2000" i="1" smtClean="0">
                              <a:effectLst/>
                              <a:latin typeface="Cambria Math" panose="02040503050406030204" pitchFamily="18" charset="0"/>
                              <a:ea typeface="Cambria Math" panose="02040503050406030204" pitchFamily="18" charset="0"/>
                            </a:rPr>
                          </m:ctrlPr>
                        </m:eqArrPr>
                        <m:e>
                          <m:sSup>
                            <m:sSupPr>
                              <m:ctrlPr>
                                <a:rPr lang="zh-CN" altLang="zh-CN" sz="20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𝑄</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𝑞</m:t>
                              </m:r>
                            </m:sub>
                          </m:sSub>
                        </m:e>
                        <m:e>
                          <m:sSup>
                            <m:sSupPr>
                              <m:ctrlPr>
                                <a:rPr lang="zh-CN" altLang="zh-CN" sz="20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𝐾</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ub>
                          </m:sSub>
                        </m:e>
                        <m:e>
                          <m:sSup>
                            <m:sSupPr>
                              <m:ctrlPr>
                                <a:rPr lang="zh-CN" altLang="zh-CN" sz="20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𝑉</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𝑣</m:t>
                              </m:r>
                            </m:sub>
                          </m:sSub>
                        </m:e>
                        <m:e>
                          <m:sSup>
                            <m:sSupPr>
                              <m:ctrlPr>
                                <a:rPr lang="zh-CN" altLang="zh-CN" sz="20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𝑂</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𝑠𝑜𝑓𝑡𝑚𝑎𝑥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𝑄</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𝐾</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sSup>
                            <m:sSupPr>
                              <m:ctrlPr>
                                <a:rPr lang="zh-CN" altLang="zh-CN" sz="20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𝑉</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eqArr>
                    </m:oMath>
                  </m:oMathPara>
                </a14:m>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多空间尺度特征融合层：</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融合两个空间尺度的数据特征</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输入（空间）粗粒度数据和（空间）细粒度数据</a:t>
                </a:r>
                <a14:m>
                  <m:oMath xmlns:m="http://schemas.openxmlformats.org/officeDocument/2006/math">
                    <m:sSubSup>
                      <m:sSubSupPr>
                        <m:ctrlPr>
                          <a:rPr lang="zh-CN" altLang="zh-CN" i="1" kern="100">
                            <a:latin typeface="Cambria Math" panose="02040503050406030204" pitchFamily="18" charset="0"/>
                            <a:ea typeface="Cambria Math" panose="02040503050406030204" pitchFamily="18" charset="0"/>
                          </a:rPr>
                        </m:ctrlPr>
                      </m:sSubSupPr>
                      <m:e>
                        <m:r>
                          <a:rPr lang="en-US" altLang="zh-CN" i="1" kern="100">
                            <a:latin typeface="Cambria Math" panose="02040503050406030204" pitchFamily="18" charset="0"/>
                            <a:ea typeface="宋体" panose="02010600030101010101" pitchFamily="2" charset="-122"/>
                          </a:rPr>
                          <m:t>𝑋</m:t>
                        </m:r>
                      </m:e>
                      <m:sub>
                        <m:r>
                          <a:rPr lang="en-US" altLang="zh-CN" i="1" kern="100">
                            <a:latin typeface="Cambria Math" panose="02040503050406030204" pitchFamily="18" charset="0"/>
                            <a:ea typeface="宋体" panose="02010600030101010101" pitchFamily="2" charset="-122"/>
                          </a:rPr>
                          <m:t>𝑐</m:t>
                        </m:r>
                      </m:sub>
                      <m:sup>
                        <m:r>
                          <a:rPr lang="en-US" altLang="zh-CN" i="1" kern="100">
                            <a:latin typeface="Cambria Math" panose="02040503050406030204" pitchFamily="18" charset="0"/>
                            <a:ea typeface="宋体" panose="02010600030101010101" pitchFamily="2" charset="-122"/>
                          </a:rPr>
                          <m:t>𝑙</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和</a:t>
                </a:r>
                <a14:m>
                  <m:oMath xmlns:m="http://schemas.openxmlformats.org/officeDocument/2006/math">
                    <m:sSubSup>
                      <m:sSubSupPr>
                        <m:ctrlPr>
                          <a:rPr lang="zh-CN" altLang="zh-CN" i="1" kern="100">
                            <a:latin typeface="Cambria Math" panose="02040503050406030204" pitchFamily="18" charset="0"/>
                            <a:ea typeface="Cambria Math" panose="02040503050406030204" pitchFamily="18" charset="0"/>
                          </a:rPr>
                        </m:ctrlPr>
                      </m:sSubSupPr>
                      <m:e>
                        <m:r>
                          <a:rPr lang="en-US" altLang="zh-CN" i="1" kern="100">
                            <a:latin typeface="Cambria Math" panose="02040503050406030204" pitchFamily="18" charset="0"/>
                            <a:ea typeface="宋体" panose="02010600030101010101" pitchFamily="2" charset="-122"/>
                          </a:rPr>
                          <m:t>𝑋</m:t>
                        </m:r>
                      </m:e>
                      <m:sub>
                        <m:r>
                          <a:rPr lang="en-US" altLang="zh-CN" i="1" kern="100">
                            <a:latin typeface="Cambria Math" panose="02040503050406030204" pitchFamily="18" charset="0"/>
                            <a:ea typeface="宋体" panose="02010600030101010101" pitchFamily="2" charset="-122"/>
                          </a:rPr>
                          <m:t>𝑓</m:t>
                        </m:r>
                      </m:sub>
                      <m:sup>
                        <m:r>
                          <a:rPr lang="en-US" altLang="zh-CN" i="1" kern="100">
                            <a:latin typeface="Cambria Math" panose="02040503050406030204" pitchFamily="18" charset="0"/>
                            <a:ea typeface="宋体" panose="02010600030101010101" pitchFamily="2" charset="-122"/>
                          </a:rPr>
                          <m:t>𝑙</m:t>
                        </m:r>
                      </m:sup>
                    </m:sSubSup>
                  </m:oMath>
                </a14:m>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不同尺度数据的空间特征通过映射矩阵相互影响</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indent="304800" algn="just"/>
                <a14:m>
                  <m:oMathPara xmlns:m="http://schemas.openxmlformats.org/officeDocument/2006/math">
                    <m:oMathParaPr>
                      <m:jc m:val="center"/>
                    </m:oMathParaPr>
                    <m:oMath xmlns:m="http://schemas.openxmlformats.org/officeDocument/2006/math">
                      <m:eqArr>
                        <m:eqArrPr>
                          <m:ctrlPr>
                            <a:rPr lang="zh-CN" altLang="zh-CN" sz="1800" i="1" kern="100" smtClean="0">
                              <a:effectLst/>
                              <a:latin typeface="Cambria Math" panose="02040503050406030204" pitchFamily="18" charset="0"/>
                              <a:ea typeface="Cambria Math" panose="02040503050406030204" pitchFamily="18" charset="0"/>
                            </a:rPr>
                          </m:ctrlPr>
                        </m:eqArrPr>
                        <m:e>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𝑋</m:t>
                              </m:r>
                            </m:e>
                            <m:sub>
                              <m:r>
                                <a:rPr lang="en-US" altLang="zh-CN" sz="1800" i="1" kern="100">
                                  <a:effectLst/>
                                  <a:latin typeface="Cambria Math" panose="02040503050406030204" pitchFamily="18" charset="0"/>
                                  <a:ea typeface="宋体" panose="02010600030101010101" pitchFamily="2" charset="-122"/>
                                </a:rPr>
                                <m:t>𝑐</m:t>
                              </m:r>
                            </m:sub>
                            <m:sup>
                              <m:r>
                                <a:rPr lang="en-US" altLang="zh-CN" sz="1800" i="1" kern="100">
                                  <a:effectLst/>
                                  <a:latin typeface="Cambria Math" panose="02040503050406030204" pitchFamily="18" charset="0"/>
                                  <a:ea typeface="宋体" panose="02010600030101010101" pitchFamily="2" charset="-122"/>
                                </a:rPr>
                                <m:t>𝑙</m:t>
                              </m:r>
                              <m:r>
                                <a:rPr lang="en-US" altLang="zh-CN" sz="1800" i="1" kern="100">
                                  <a:effectLst/>
                                  <a:latin typeface="Cambria Math" panose="02040503050406030204" pitchFamily="18" charset="0"/>
                                  <a:ea typeface="宋体" panose="02010600030101010101" pitchFamily="2" charset="-122"/>
                                </a:rPr>
                                <m:t>+1</m:t>
                              </m:r>
                            </m:sup>
                          </m:sSubSup>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smtClean="0">
                                  <a:solidFill>
                                    <a:srgbClr val="FF0000"/>
                                  </a:solidFill>
                                  <a:effectLst/>
                                  <a:latin typeface="Cambria Math" panose="02040503050406030204" pitchFamily="18" charset="0"/>
                                  <a:ea typeface="Cambria Math" panose="02040503050406030204" pitchFamily="18" charset="0"/>
                                </a:rPr>
                              </m:ctrlPr>
                            </m:sSubSupPr>
                            <m:e>
                              <m:r>
                                <a:rPr lang="en-US" altLang="zh-CN" sz="1800" i="1" kern="100">
                                  <a:solidFill>
                                    <a:srgbClr val="FF0000"/>
                                  </a:solidFill>
                                  <a:effectLst/>
                                  <a:latin typeface="Cambria Math" panose="02040503050406030204" pitchFamily="18" charset="0"/>
                                  <a:ea typeface="宋体" panose="02010600030101010101" pitchFamily="2" charset="-122"/>
                                </a:rPr>
                                <m:t>𝑋</m:t>
                              </m:r>
                            </m:e>
                            <m:sub>
                              <m:r>
                                <a:rPr lang="en-US" altLang="zh-CN" sz="1800" i="1" kern="100">
                                  <a:solidFill>
                                    <a:srgbClr val="FF0000"/>
                                  </a:solidFill>
                                  <a:effectLst/>
                                  <a:latin typeface="Cambria Math" panose="02040503050406030204" pitchFamily="18" charset="0"/>
                                  <a:ea typeface="宋体" panose="02010600030101010101" pitchFamily="2" charset="-122"/>
                                </a:rPr>
                                <m:t>𝑐</m:t>
                              </m:r>
                            </m:sub>
                            <m:sup>
                              <m:r>
                                <a:rPr lang="en-US" altLang="zh-CN" sz="1800" i="1" kern="100">
                                  <a:solidFill>
                                    <a:srgbClr val="FF0000"/>
                                  </a:solidFill>
                                  <a:effectLst/>
                                  <a:latin typeface="Cambria Math" panose="02040503050406030204" pitchFamily="18" charset="0"/>
                                  <a:ea typeface="宋体" panose="02010600030101010101" pitchFamily="2" charset="-122"/>
                                </a:rPr>
                                <m:t>𝑙</m:t>
                              </m:r>
                            </m:sup>
                          </m:sSubSup>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𝜂</m:t>
                              </m:r>
                            </m:e>
                            <m:sub>
                              <m:r>
                                <a:rPr lang="en-US" altLang="zh-CN" sz="1800" i="1" kern="100">
                                  <a:effectLst/>
                                  <a:latin typeface="Cambria Math" panose="02040503050406030204" pitchFamily="18" charset="0"/>
                                  <a:ea typeface="宋体" panose="02010600030101010101" pitchFamily="2" charset="-122"/>
                                </a:rPr>
                                <m:t>1</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𝑠𝑜𝑓𝑡𝑚𝑎𝑥</m:t>
                          </m:r>
                          <m:d>
                            <m:dPr>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i="1" kern="100" smtClean="0">
                                      <a:solidFill>
                                        <a:srgbClr val="FF0000"/>
                                      </a:solidFill>
                                      <a:effectLst/>
                                      <a:latin typeface="Cambria Math" panose="02040503050406030204" pitchFamily="18" charset="0"/>
                                      <a:ea typeface="Cambria Math" panose="02040503050406030204" pitchFamily="18" charset="0"/>
                                    </a:rPr>
                                  </m:ctrlPr>
                                </m:sSubPr>
                                <m:e>
                                  <m:r>
                                    <a:rPr lang="en-US" altLang="zh-CN" sz="1800" i="1" kern="100">
                                      <a:solidFill>
                                        <a:srgbClr val="FF0000"/>
                                      </a:solidFill>
                                      <a:effectLst/>
                                      <a:latin typeface="Cambria Math" panose="02040503050406030204" pitchFamily="18" charset="0"/>
                                      <a:ea typeface="宋体" panose="02010600030101010101" pitchFamily="2" charset="-122"/>
                                    </a:rPr>
                                    <m:t>𝐴</m:t>
                                  </m:r>
                                </m:e>
                                <m:sub>
                                  <m:r>
                                    <a:rPr lang="en-US" altLang="zh-CN" sz="1800" i="1" kern="100">
                                      <a:solidFill>
                                        <a:srgbClr val="FF0000"/>
                                      </a:solidFill>
                                      <a:effectLst/>
                                      <a:latin typeface="Cambria Math" panose="02040503050406030204" pitchFamily="18" charset="0"/>
                                      <a:ea typeface="宋体" panose="02010600030101010101" pitchFamily="2" charset="-122"/>
                                    </a:rPr>
                                    <m:t>𝑓𝑐</m:t>
                                  </m:r>
                                </m:sub>
                              </m:sSub>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𝑋</m:t>
                                  </m:r>
                                </m:e>
                                <m:sub>
                                  <m:r>
                                    <a:rPr lang="en-US" altLang="zh-CN" sz="1800" i="1" kern="100">
                                      <a:effectLst/>
                                      <a:latin typeface="Cambria Math" panose="02040503050406030204" pitchFamily="18" charset="0"/>
                                      <a:ea typeface="宋体" panose="02010600030101010101" pitchFamily="2" charset="-122"/>
                                    </a:rPr>
                                    <m:t>𝑓</m:t>
                                  </m:r>
                                </m:sub>
                                <m:sup>
                                  <m:r>
                                    <a:rPr lang="en-US" altLang="zh-CN" sz="1800" i="1" kern="100">
                                      <a:effectLst/>
                                      <a:latin typeface="Cambria Math" panose="02040503050406030204" pitchFamily="18" charset="0"/>
                                      <a:ea typeface="宋体" panose="02010600030101010101" pitchFamily="2" charset="-122"/>
                                    </a:rPr>
                                    <m:t>𝑙</m:t>
                                  </m:r>
                                </m:sup>
                              </m:sSubSup>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𝑊</m:t>
                                  </m:r>
                                </m:e>
                                <m:sub>
                                  <m:r>
                                    <a:rPr lang="en-US" altLang="zh-CN" sz="1800" i="1" kern="100">
                                      <a:effectLst/>
                                      <a:latin typeface="Cambria Math" panose="02040503050406030204" pitchFamily="18" charset="0"/>
                                      <a:ea typeface="宋体" panose="02010600030101010101" pitchFamily="2" charset="-122"/>
                                    </a:rPr>
                                    <m:t>𝑐</m:t>
                                  </m:r>
                                </m:sub>
                              </m:sSub>
                            </m:e>
                          </m:d>
                        </m:e>
                      </m:eqArr>
                    </m:oMath>
                  </m:oMathPara>
                </a14:m>
                <a:endParaRPr lang="en-US" altLang="zh-CN" sz="1800" i="1" kern="100" dirty="0">
                  <a:effectLst/>
                  <a:latin typeface="Cambria Math" panose="02040503050406030204" pitchFamily="18" charset="0"/>
                  <a:ea typeface="宋体" panose="02010600030101010101" pitchFamily="2" charset="-122"/>
                </a:endParaRPr>
              </a:p>
              <a:p>
                <a:pPr indent="304800" algn="just"/>
                <a14:m>
                  <m:oMathPara xmlns:m="http://schemas.openxmlformats.org/officeDocument/2006/math">
                    <m:oMathParaPr>
                      <m:jc m:val="center"/>
                    </m:oMathParaPr>
                    <m:oMath xmlns:m="http://schemas.openxmlformats.org/officeDocument/2006/math">
                      <m:eqArr>
                        <m:eqArrPr>
                          <m:ctrlPr>
                            <a:rPr lang="zh-CN" altLang="zh-CN" sz="1800" i="1" kern="100">
                              <a:effectLst/>
                              <a:latin typeface="Cambria Math" panose="02040503050406030204" pitchFamily="18" charset="0"/>
                              <a:ea typeface="Cambria Math" panose="02040503050406030204" pitchFamily="18" charset="0"/>
                            </a:rPr>
                          </m:ctrlPr>
                        </m:eqArrPr>
                        <m:e>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𝑋</m:t>
                              </m:r>
                            </m:e>
                            <m:sub>
                              <m:r>
                                <a:rPr lang="en-US" altLang="zh-CN" sz="1800" i="1" kern="100">
                                  <a:effectLst/>
                                  <a:latin typeface="Cambria Math" panose="02040503050406030204" pitchFamily="18" charset="0"/>
                                  <a:ea typeface="宋体" panose="02010600030101010101" pitchFamily="2" charset="-122"/>
                                </a:rPr>
                                <m:t>𝑓</m:t>
                              </m:r>
                            </m:sub>
                            <m:sup>
                              <m:r>
                                <a:rPr lang="en-US" altLang="zh-CN" sz="1800" i="1" kern="100">
                                  <a:effectLst/>
                                  <a:latin typeface="Cambria Math" panose="02040503050406030204" pitchFamily="18" charset="0"/>
                                  <a:ea typeface="宋体" panose="02010600030101010101" pitchFamily="2" charset="-122"/>
                                </a:rPr>
                                <m:t>𝑙</m:t>
                              </m:r>
                              <m:r>
                                <a:rPr lang="en-US" altLang="zh-CN" sz="1800" i="1" kern="100">
                                  <a:effectLst/>
                                  <a:latin typeface="Cambria Math" panose="02040503050406030204" pitchFamily="18" charset="0"/>
                                  <a:ea typeface="宋体" panose="02010600030101010101" pitchFamily="2" charset="-122"/>
                                </a:rPr>
                                <m:t>+1</m:t>
                              </m:r>
                            </m:sup>
                          </m:sSubSup>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smtClean="0">
                                  <a:solidFill>
                                    <a:srgbClr val="FF0000"/>
                                  </a:solidFill>
                                  <a:effectLst/>
                                  <a:latin typeface="Cambria Math" panose="02040503050406030204" pitchFamily="18" charset="0"/>
                                  <a:ea typeface="Cambria Math" panose="02040503050406030204" pitchFamily="18" charset="0"/>
                                </a:rPr>
                              </m:ctrlPr>
                            </m:sSubSupPr>
                            <m:e>
                              <m:r>
                                <a:rPr lang="en-US" altLang="zh-CN" sz="1800" i="1" kern="100">
                                  <a:solidFill>
                                    <a:srgbClr val="FF0000"/>
                                  </a:solidFill>
                                  <a:effectLst/>
                                  <a:latin typeface="Cambria Math" panose="02040503050406030204" pitchFamily="18" charset="0"/>
                                  <a:ea typeface="宋体" panose="02010600030101010101" pitchFamily="2" charset="-122"/>
                                </a:rPr>
                                <m:t>𝑋</m:t>
                              </m:r>
                            </m:e>
                            <m:sub>
                              <m:r>
                                <a:rPr lang="en-US" altLang="zh-CN" sz="1800" i="1" kern="100">
                                  <a:solidFill>
                                    <a:srgbClr val="FF0000"/>
                                  </a:solidFill>
                                  <a:effectLst/>
                                  <a:latin typeface="Cambria Math" panose="02040503050406030204" pitchFamily="18" charset="0"/>
                                  <a:ea typeface="宋体" panose="02010600030101010101" pitchFamily="2" charset="-122"/>
                                </a:rPr>
                                <m:t>𝑓</m:t>
                              </m:r>
                            </m:sub>
                            <m:sup>
                              <m:r>
                                <a:rPr lang="en-US" altLang="zh-CN" sz="1800" i="1" kern="100">
                                  <a:solidFill>
                                    <a:srgbClr val="FF0000"/>
                                  </a:solidFill>
                                  <a:effectLst/>
                                  <a:latin typeface="Cambria Math" panose="02040503050406030204" pitchFamily="18" charset="0"/>
                                  <a:ea typeface="宋体" panose="02010600030101010101" pitchFamily="2" charset="-122"/>
                                </a:rPr>
                                <m:t>𝑙</m:t>
                              </m:r>
                            </m:sup>
                          </m:sSubSup>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𝜂</m:t>
                              </m:r>
                            </m:e>
                            <m:sub>
                              <m:r>
                                <a:rPr lang="en-US" altLang="zh-CN" sz="1800" i="1" kern="100">
                                  <a:effectLst/>
                                  <a:latin typeface="Cambria Math" panose="02040503050406030204" pitchFamily="18" charset="0"/>
                                  <a:ea typeface="宋体" panose="02010600030101010101" pitchFamily="2" charset="-122"/>
                                </a:rPr>
                                <m:t>2</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𝑠𝑜𝑓𝑡𝑚𝑎𝑥</m:t>
                          </m:r>
                          <m:d>
                            <m:dPr>
                              <m:ctrlPr>
                                <a:rPr lang="zh-CN" altLang="zh-CN" sz="1800" i="1" kern="100">
                                  <a:effectLst/>
                                  <a:latin typeface="Cambria Math" panose="02040503050406030204" pitchFamily="18" charset="0"/>
                                  <a:ea typeface="Cambria Math" panose="02040503050406030204" pitchFamily="18" charset="0"/>
                                </a:rPr>
                              </m:ctrlPr>
                            </m:dPr>
                            <m:e>
                              <m:sSubSup>
                                <m:sSubSupPr>
                                  <m:ctrlPr>
                                    <a:rPr lang="zh-CN" altLang="zh-CN" sz="1800" i="1" kern="100" smtClean="0">
                                      <a:solidFill>
                                        <a:srgbClr val="FF0000"/>
                                      </a:solidFill>
                                      <a:effectLst/>
                                      <a:latin typeface="Cambria Math" panose="02040503050406030204" pitchFamily="18" charset="0"/>
                                      <a:ea typeface="Cambria Math" panose="02040503050406030204" pitchFamily="18" charset="0"/>
                                    </a:rPr>
                                  </m:ctrlPr>
                                </m:sSubSupPr>
                                <m:e>
                                  <m:r>
                                    <a:rPr lang="en-US" altLang="zh-CN" sz="1800" i="1" kern="100">
                                      <a:solidFill>
                                        <a:srgbClr val="FF0000"/>
                                      </a:solidFill>
                                      <a:effectLst/>
                                      <a:latin typeface="Cambria Math" panose="02040503050406030204" pitchFamily="18" charset="0"/>
                                      <a:ea typeface="宋体" panose="02010600030101010101" pitchFamily="2" charset="-122"/>
                                    </a:rPr>
                                    <m:t>𝐴</m:t>
                                  </m:r>
                                </m:e>
                                <m:sub>
                                  <m:r>
                                    <a:rPr lang="en-US" altLang="zh-CN" sz="1800" i="1" kern="100">
                                      <a:solidFill>
                                        <a:srgbClr val="FF0000"/>
                                      </a:solidFill>
                                      <a:effectLst/>
                                      <a:latin typeface="Cambria Math" panose="02040503050406030204" pitchFamily="18" charset="0"/>
                                      <a:ea typeface="宋体" panose="02010600030101010101" pitchFamily="2" charset="-122"/>
                                    </a:rPr>
                                    <m:t>𝑓𝑐</m:t>
                                  </m:r>
                                </m:sub>
                                <m:sup>
                                  <m:r>
                                    <a:rPr lang="en-US" altLang="zh-CN" sz="1800" i="1" kern="100">
                                      <a:solidFill>
                                        <a:srgbClr val="FF0000"/>
                                      </a:solidFill>
                                      <a:effectLst/>
                                      <a:latin typeface="Cambria Math" panose="02040503050406030204" pitchFamily="18" charset="0"/>
                                      <a:ea typeface="宋体" panose="02010600030101010101" pitchFamily="2" charset="-122"/>
                                    </a:rPr>
                                    <m:t>𝑇</m:t>
                                  </m:r>
                                </m:sup>
                              </m:sSubSup>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𝑋</m:t>
                                  </m:r>
                                </m:e>
                                <m:sub>
                                  <m:r>
                                    <a:rPr lang="en-US" altLang="zh-CN" sz="1800" i="1" kern="100">
                                      <a:effectLst/>
                                      <a:latin typeface="Cambria Math" panose="02040503050406030204" pitchFamily="18" charset="0"/>
                                      <a:ea typeface="宋体" panose="02010600030101010101" pitchFamily="2" charset="-122"/>
                                    </a:rPr>
                                    <m:t>𝑐</m:t>
                                  </m:r>
                                </m:sub>
                                <m:sup>
                                  <m:r>
                                    <a:rPr lang="en-US" altLang="zh-CN" sz="1800" i="1" kern="100">
                                      <a:effectLst/>
                                      <a:latin typeface="Cambria Math" panose="02040503050406030204" pitchFamily="18" charset="0"/>
                                      <a:ea typeface="宋体" panose="02010600030101010101" pitchFamily="2" charset="-122"/>
                                    </a:rPr>
                                    <m:t>𝑙</m:t>
                                  </m:r>
                                </m:sup>
                              </m:sSubSup>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𝑊</m:t>
                                  </m:r>
                                </m:e>
                                <m:sub>
                                  <m:r>
                                    <a:rPr lang="en-US" altLang="zh-CN" sz="1800" i="1" kern="100">
                                      <a:effectLst/>
                                      <a:latin typeface="Cambria Math" panose="02040503050406030204" pitchFamily="18" charset="0"/>
                                      <a:ea typeface="宋体" panose="02010600030101010101" pitchFamily="2" charset="-122"/>
                                    </a:rPr>
                                    <m:t>𝑓</m:t>
                                  </m:r>
                                </m:sub>
                              </m:sSub>
                            </m:e>
                          </m:d>
                        </m:e>
                      </m:eqArr>
                    </m:oMath>
                  </m:oMathPara>
                </a14:m>
                <a:endParaRPr lang="zh-CN" altLang="zh-CN" sz="1800" kern="100" dirty="0">
                  <a:effectLst/>
                  <a:latin typeface="Times New Roman" panose="02020603050405020304" pitchFamily="18" charset="0"/>
                  <a:ea typeface="宋体" panose="02010600030101010101" pitchFamily="2" charset="-122"/>
                </a:endParaRPr>
              </a:p>
              <a:p>
                <a:pPr/>
                <a:r>
                  <a:rPr lang="zh-CN" altLang="en-US" kern="100" dirty="0">
                    <a:solidFill>
                      <a:schemeClr val="tx1"/>
                    </a:solidFill>
                    <a:ea typeface="Cambria Math" panose="02040503050406030204" pitchFamily="18" charset="0"/>
                  </a:rPr>
                  <a:t>（</a:t>
                </a:r>
                <a14:m>
                  <m:oMath xmlns:m="http://schemas.openxmlformats.org/officeDocument/2006/math">
                    <m:sSub>
                      <m:sSubPr>
                        <m:ctrlPr>
                          <a:rPr lang="zh-CN" altLang="zh-CN" i="1" kern="100">
                            <a:solidFill>
                              <a:schemeClr val="tx1"/>
                            </a:solidFill>
                            <a:latin typeface="Cambria Math" panose="02040503050406030204" pitchFamily="18" charset="0"/>
                            <a:ea typeface="Cambria Math" panose="02040503050406030204" pitchFamily="18" charset="0"/>
                          </a:rPr>
                        </m:ctrlPr>
                      </m:sSubPr>
                      <m:e>
                        <m:r>
                          <a:rPr lang="en-US" altLang="zh-CN" i="1" kern="100">
                            <a:solidFill>
                              <a:schemeClr val="tx1"/>
                            </a:solidFill>
                            <a:latin typeface="Cambria Math" panose="02040503050406030204" pitchFamily="18" charset="0"/>
                            <a:ea typeface="宋体" panose="02010600030101010101" pitchFamily="2" charset="-122"/>
                          </a:rPr>
                          <m:t>𝐴</m:t>
                        </m:r>
                      </m:e>
                      <m:sub>
                        <m:r>
                          <a:rPr lang="en-US" altLang="zh-CN" i="1" kern="100">
                            <a:solidFill>
                              <a:schemeClr val="tx1"/>
                            </a:solidFill>
                            <a:latin typeface="Cambria Math" panose="02040503050406030204" pitchFamily="18" charset="0"/>
                            <a:ea typeface="宋体" panose="02010600030101010101" pitchFamily="2" charset="-122"/>
                          </a:rPr>
                          <m:t>𝑓𝑐</m:t>
                        </m:r>
                      </m:sub>
                    </m:sSub>
                  </m:oMath>
                </a14:m>
                <a:r>
                  <a:rPr lang="zh-CN"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是数据预处理阶段的映射矩阵）</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mc:Choice>
        <mc:Fallback>
          <p:sp>
            <p:nvSpPr>
              <p:cNvPr id="26" name="文本框 25">
                <a:extLst>
                  <a:ext uri="{FF2B5EF4-FFF2-40B4-BE49-F238E27FC236}">
                    <a16:creationId xmlns:a16="http://schemas.microsoft.com/office/drawing/2014/main" id="{067CB6ED-71B0-4360-ABA5-B5AB0A5AB838}"/>
                  </a:ext>
                </a:extLst>
              </p:cNvPr>
              <p:cNvSpPr txBox="1">
                <a:spLocks noRot="1" noChangeAspect="1" noMove="1" noResize="1" noEditPoints="1" noAdjustHandles="1" noChangeArrowheads="1" noChangeShapeType="1" noTextEdit="1"/>
              </p:cNvSpPr>
              <p:nvPr/>
            </p:nvSpPr>
            <p:spPr>
              <a:xfrm>
                <a:off x="3972233" y="1183561"/>
                <a:ext cx="8219766" cy="5353581"/>
              </a:xfrm>
              <a:prstGeom prst="rect">
                <a:avLst/>
              </a:prstGeom>
              <a:blipFill>
                <a:blip r:embed="rId4"/>
                <a:stretch>
                  <a:fillRect l="-668" t="-797" b="-228"/>
                </a:stretch>
              </a:blipFill>
            </p:spPr>
            <p:txBody>
              <a:bodyPr/>
              <a:lstStyle/>
              <a:p>
                <a:r>
                  <a:rPr lang="zh-CN" altLang="en-US">
                    <a:noFill/>
                  </a:rPr>
                  <a:t> </a:t>
                </a:r>
              </a:p>
            </p:txBody>
          </p:sp>
        </mc:Fallback>
      </mc:AlternateContent>
      <p:pic>
        <p:nvPicPr>
          <p:cNvPr id="19" name="图片 18">
            <a:extLst>
              <a:ext uri="{FF2B5EF4-FFF2-40B4-BE49-F238E27FC236}">
                <a16:creationId xmlns:a16="http://schemas.microsoft.com/office/drawing/2014/main" id="{99A45426-9142-47FC-BBF7-1731B926C64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2478" t="1360" b="50698"/>
          <a:stretch/>
        </p:blipFill>
        <p:spPr bwMode="auto">
          <a:xfrm>
            <a:off x="1" y="1154545"/>
            <a:ext cx="4057202" cy="2740413"/>
          </a:xfrm>
          <a:prstGeom prst="rect">
            <a:avLst/>
          </a:prstGeom>
          <a:noFill/>
          <a:ln>
            <a:noFill/>
          </a:ln>
        </p:spPr>
      </p:pic>
      <p:sp>
        <p:nvSpPr>
          <p:cNvPr id="21" name="文本框 20">
            <a:extLst>
              <a:ext uri="{FF2B5EF4-FFF2-40B4-BE49-F238E27FC236}">
                <a16:creationId xmlns:a16="http://schemas.microsoft.com/office/drawing/2014/main" id="{7CFC810C-E78B-47CC-B29E-34726712547E}"/>
              </a:ext>
            </a:extLst>
          </p:cNvPr>
          <p:cNvSpPr txBox="1"/>
          <p:nvPr/>
        </p:nvSpPr>
        <p:spPr>
          <a:xfrm>
            <a:off x="0" y="6431223"/>
            <a:ext cx="12113342" cy="338554"/>
          </a:xfrm>
          <a:prstGeom prst="rect">
            <a:avLst/>
          </a:prstGeom>
          <a:noFill/>
        </p:spPr>
        <p:txBody>
          <a:bodyPr wrap="square">
            <a:spAutoFit/>
          </a:bodyPr>
          <a:lstStyle>
            <a:defPPr>
              <a:defRPr lang="zh-CN"/>
            </a:defPPr>
            <a:lvl1pPr>
              <a:defRPr sz="1600">
                <a:latin typeface="Times New Roman" panose="02020603050405020304" pitchFamily="18" charset="0"/>
                <a:cs typeface="Times New Roman" panose="02020603050405020304" pitchFamily="18" charset="0"/>
              </a:defRPr>
            </a:lvl1pPr>
          </a:lstStyle>
          <a:p>
            <a:r>
              <a:rPr lang="en-US" altLang="zh-CN" dirty="0"/>
              <a:t>[1]</a:t>
            </a:r>
            <a:r>
              <a:rPr lang="zh-CN" altLang="en-US" dirty="0"/>
              <a:t>Thomas N Kipf and Max Welling. Semi-supervised classification with graph convolutional networks. arXiv preprint arXiv:1609.02907, 2016.</a:t>
            </a:r>
          </a:p>
        </p:txBody>
      </p:sp>
      <p:pic>
        <p:nvPicPr>
          <p:cNvPr id="22" name="图片 21">
            <a:extLst>
              <a:ext uri="{FF2B5EF4-FFF2-40B4-BE49-F238E27FC236}">
                <a16:creationId xmlns:a16="http://schemas.microsoft.com/office/drawing/2014/main" id="{76F1CC72-CDB8-4F9C-9C2F-C7AD5624998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674" t="6424" r="51357" b="53607"/>
          <a:stretch/>
        </p:blipFill>
        <p:spPr bwMode="auto">
          <a:xfrm>
            <a:off x="1" y="3911242"/>
            <a:ext cx="3972232" cy="2465495"/>
          </a:xfrm>
          <a:prstGeom prst="rect">
            <a:avLst/>
          </a:prstGeom>
          <a:noFill/>
          <a:ln>
            <a:noFill/>
          </a:ln>
        </p:spPr>
      </p:pic>
    </p:spTree>
    <p:extLst>
      <p:ext uri="{BB962C8B-B14F-4D97-AF65-F5344CB8AC3E}">
        <p14:creationId xmlns:p14="http://schemas.microsoft.com/office/powerpoint/2010/main" val="47657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1D8E11F3-467D-0C42-9171-AB4DFC72337D}"/>
              </a:ext>
            </a:extLst>
          </p:cNvPr>
          <p:cNvSpPr/>
          <p:nvPr/>
        </p:nvSpPr>
        <p:spPr>
          <a:xfrm>
            <a:off x="9269479" y="111029"/>
            <a:ext cx="953121"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97544" y="98895"/>
            <a:ext cx="1001728" cy="347019"/>
          </a:xfrm>
          <a:prstGeom prst="rect">
            <a:avLst/>
          </a:prstGeom>
        </p:spPr>
      </p:pic>
      <p:grpSp>
        <p:nvGrpSpPr>
          <p:cNvPr id="36" name="组合 35"/>
          <p:cNvGrpSpPr/>
          <p:nvPr/>
        </p:nvGrpSpPr>
        <p:grpSpPr>
          <a:xfrm>
            <a:off x="6425986" y="61745"/>
            <a:ext cx="5227741" cy="384170"/>
            <a:chOff x="5151824" y="61745"/>
            <a:chExt cx="5227741" cy="384170"/>
          </a:xfrm>
        </p:grpSpPr>
        <p:sp>
          <p:nvSpPr>
            <p:cNvPr id="38" name="文本框 37"/>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40" name="文本框 39"/>
            <p:cNvSpPr txBox="1"/>
            <p:nvPr/>
          </p:nvSpPr>
          <p:spPr>
            <a:xfrm>
              <a:off x="7979520" y="61745"/>
              <a:ext cx="1001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a:t>
              </a:r>
              <a:endParaRPr kumimoji="0" lang="zh-CN" altLang="en-US"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8" name="文本框 17">
            <a:extLst>
              <a:ext uri="{FF2B5EF4-FFF2-40B4-BE49-F238E27FC236}">
                <a16:creationId xmlns:a16="http://schemas.microsoft.com/office/drawing/2014/main" id="{36E572F3-5DC5-7649-94B2-14B200AABC75}"/>
              </a:ext>
            </a:extLst>
          </p:cNvPr>
          <p:cNvSpPr txBox="1"/>
          <p:nvPr/>
        </p:nvSpPr>
        <p:spPr>
          <a:xfrm>
            <a:off x="8053499" y="76583"/>
            <a:ext cx="116798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相关工作</a:t>
            </a:r>
            <a:endPar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 name="矩形 2">
            <a:extLst>
              <a:ext uri="{FF2B5EF4-FFF2-40B4-BE49-F238E27FC236}">
                <a16:creationId xmlns:a16="http://schemas.microsoft.com/office/drawing/2014/main" id="{850187F0-DFEB-F9D8-4C0C-F6A444D30949}"/>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 name="文本框 14">
            <a:extLst>
              <a:ext uri="{FF2B5EF4-FFF2-40B4-BE49-F238E27FC236}">
                <a16:creationId xmlns:a16="http://schemas.microsoft.com/office/drawing/2014/main" id="{14971028-2A7A-46AD-9CC4-D144A0CA58A7}"/>
              </a:ext>
            </a:extLst>
          </p:cNvPr>
          <p:cNvSpPr txBox="1"/>
          <p:nvPr/>
        </p:nvSpPr>
        <p:spPr>
          <a:xfrm>
            <a:off x="239619" y="529778"/>
            <a:ext cx="6096000" cy="523220"/>
          </a:xfrm>
          <a:prstGeom prst="rect">
            <a:avLst/>
          </a:prstGeom>
          <a:noFill/>
        </p:spPr>
        <p:txBody>
          <a:bodyPr wrap="square">
            <a:spAutoFit/>
          </a:bodyPr>
          <a:lstStyle/>
          <a:p>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多时间尺度融合模块 </a:t>
            </a: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MT-Block</a:t>
            </a:r>
          </a:p>
        </p:txBody>
      </p: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067CB6ED-71B0-4360-ABA5-B5AB0A5AB838}"/>
                  </a:ext>
                </a:extLst>
              </p:cNvPr>
              <p:cNvSpPr txBox="1"/>
              <p:nvPr/>
            </p:nvSpPr>
            <p:spPr>
              <a:xfrm>
                <a:off x="3755532" y="1183561"/>
                <a:ext cx="8436467" cy="4911922"/>
              </a:xfrm>
              <a:prstGeom prst="rect">
                <a:avLst/>
              </a:prstGeom>
              <a:noFill/>
            </p:spPr>
            <p:txBody>
              <a:bodyPr wrap="square">
                <a:spAutoFit/>
              </a:bodyPr>
              <a:lstStyle/>
              <a:p>
                <a:pPr marL="342900" indent="-342900">
                  <a:buFont typeface="Wingdings" panose="05000000000000000000" pitchFamily="2" charset="2"/>
                  <a:buChar char="n"/>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LSTM</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层：</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提取不同时间尺度交通数据的时间特征</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输入时间序列</a:t>
                </a:r>
                <a14:m>
                  <m:oMath xmlns:m="http://schemas.openxmlformats.org/officeDocument/2006/math">
                    <m:sSup>
                      <m:sSupPr>
                        <m:ctrlPr>
                          <a:rPr lang="zh-CN" altLang="zh-CN" i="1" smtClean="0">
                            <a:effectLst/>
                            <a:latin typeface="Cambria Math" panose="02040503050406030204" pitchFamily="18" charset="0"/>
                            <a:ea typeface="Cambria Math" panose="020405030504060302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ℝ</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𝑓</m:t>
                        </m:r>
                      </m:sup>
                    </m:sSup>
                  </m:oMath>
                </a14:m>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effectLst/>
                    <a:latin typeface="Times New Roman" panose="02020603050405020304" pitchFamily="18" charset="0"/>
                    <a:ea typeface="宋体" panose="02010600030101010101" pitchFamily="2" charset="-122"/>
                  </a:rPr>
                  <a:t>LSTM </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模型提取嵌入</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𝑂</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ℝ</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𝑓</m:t>
                        </m:r>
                      </m:sup>
                    </m:sSup>
                  </m:oMath>
                </a14:m>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全连接层线性变换，得到</a:t>
                </a:r>
                <a:r>
                  <a:rPr lang="en-US" altLang="zh-CN" dirty="0">
                    <a:effectLst/>
                    <a:latin typeface="Times New Roman" panose="02020603050405020304" pitchFamily="18" charset="0"/>
                    <a:ea typeface="宋体" panose="02010600030101010101" pitchFamily="2" charset="-122"/>
                  </a:rPr>
                  <a:t>LSTM </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层的输出</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𝑋</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ℝ</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𝑓</m:t>
                        </m:r>
                      </m:sup>
                    </m:sSup>
                  </m:oMath>
                </a14:m>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14:m>
                  <m:oMath xmlns:m="http://schemas.openxmlformats.org/officeDocument/2006/math">
                    <m:r>
                      <a:rPr lang="en-US" altLang="zh-CN" i="1"/>
                      <m:t>𝑠</m:t>
                    </m:r>
                  </m:oMath>
                </a14:m>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空间维度，</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输入的时间步长</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输出的时间步长，</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oMath>
                </a14:m>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特征维度</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基于</a:t>
                </a:r>
                <a:r>
                  <a:rPr lang="zh-CN" altLang="en-US" sz="2000" b="1" u="sng"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空间</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注意力的多尺度融合层：</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输入经过</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LSTM</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处理得到的（时间）粗粒度和（时间）细粒度两组输出</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将（时间）粗粒度特征融入细粒度特征</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zh-CN" altLang="en-US" dirty="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①计算细粒度数据</a:t>
                </a:r>
                <a:r>
                  <a:rPr lang="zh-CN" altLang="en-US" sz="1800" dirty="0">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与细粒度数据的相似度，确定权重值</a:t>
                </a:r>
                <a:endParaRPr lang="en-US" altLang="zh-CN" sz="1800" dirty="0">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②对粗粒度数据加权求和得到“粗粒度数据相对于细粒度数据的融合值”</a:t>
                </a:r>
                <a:endParaRPr lang="en-US" altLang="zh-CN" dirty="0">
                  <a:solidFill>
                    <a:srgbClr val="0070C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③将融合值与上一层细粒度数据特征相加</a:t>
                </a:r>
                <a:endPar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buFont typeface="Wingdings" panose="05000000000000000000" pitchFamily="2" charset="2"/>
                  <a:buChar char="Ø"/>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输出（时间）细粒度数据特征（粗粒度空间、细粒度空间分别输出）</a:t>
                </a:r>
                <a:endParaRPr lang="en-US" altLang="zh-CN" i="1" dirty="0">
                  <a:effectLst/>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eqArr>
                        <m:eqArrPr>
                          <m:ctrlPr>
                            <a:rPr lang="zh-CN" altLang="zh-CN" i="1" smtClean="0">
                              <a:effectLst/>
                              <a:latin typeface="Cambria Math" panose="02040503050406030204" pitchFamily="18" charset="0"/>
                              <a:ea typeface="Cambria Math" panose="02040503050406030204" pitchFamily="18" charset="0"/>
                            </a:rPr>
                          </m:ctrlPr>
                        </m:eqArrPr>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𝑄</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b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𝑞</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bSup>
                        </m:e>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𝐾</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𝑐</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b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bSup>
                        </m:e>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𝑉</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𝑐</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b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𝑣</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bSup>
                        </m:e>
                        <m:e>
                          <m:sSup>
                            <m:sSupPr>
                              <m:ctrlPr>
                                <a:rPr lang="zh-CN" altLang="zh-CN" i="1" smtClean="0">
                                  <a:solidFill>
                                    <a:srgbClr val="0070C0"/>
                                  </a:solidFill>
                                  <a:effectLst/>
                                  <a:latin typeface="Cambria Math" panose="02040503050406030204" pitchFamily="18" charset="0"/>
                                  <a:ea typeface="Cambria Math" panose="02040503050406030204" pitchFamily="18" charset="0"/>
                                </a:rPr>
                              </m:ctrlPr>
                            </m:sSupPr>
                            <m:e>
                              <m:r>
                                <a:rPr lang="en-US" altLang="zh-CN" sz="1800" i="1">
                                  <a:solidFill>
                                    <a:srgbClr val="0070C0"/>
                                  </a:solidFill>
                                  <a:effectLst/>
                                  <a:latin typeface="Cambria Math" panose="02040503050406030204" pitchFamily="18" charset="0"/>
                                  <a:ea typeface="宋体" panose="02010600030101010101" pitchFamily="2" charset="-122"/>
                                  <a:cs typeface="Times New Roman" panose="02020603050405020304" pitchFamily="18" charset="0"/>
                                </a:rPr>
                                <m:t>𝑂</m:t>
                              </m:r>
                            </m:e>
                            <m:sup>
                              <m:r>
                                <a:rPr lang="en-US" altLang="zh-CN" sz="1800" i="1">
                                  <a:solidFill>
                                    <a:srgbClr val="0070C0"/>
                                  </a:solidFill>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solidFill>
                                <a:srgbClr val="0070C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70C0"/>
                              </a:solidFill>
                              <a:effectLst/>
                              <a:latin typeface="Cambria Math" panose="02040503050406030204" pitchFamily="18" charset="0"/>
                              <a:ea typeface="宋体" panose="02010600030101010101" pitchFamily="2" charset="-122"/>
                              <a:cs typeface="Times New Roman" panose="02020603050405020304" pitchFamily="18" charset="0"/>
                            </a:rPr>
                            <m:t>𝑠𝑜𝑓𝑡𝑚𝑎𝑥</m:t>
                          </m:r>
                          <m:r>
                            <a:rPr lang="en-US" altLang="zh-CN" sz="1800" i="1" smtClean="0">
                              <a:solidFill>
                                <a:srgbClr val="0070C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smtClean="0">
                                  <a:solidFill>
                                    <a:srgbClr val="00B050"/>
                                  </a:solidFill>
                                  <a:effectLst/>
                                  <a:latin typeface="Cambria Math" panose="02040503050406030204" pitchFamily="18" charset="0"/>
                                  <a:ea typeface="Cambria Math" panose="02040503050406030204" pitchFamily="18" charset="0"/>
                                </a:rPr>
                              </m:ctrlPr>
                            </m:sSupPr>
                            <m:e>
                              <m:r>
                                <a:rPr lang="en-US" altLang="zh-CN" sz="1800" i="1">
                                  <a:solidFill>
                                    <a:srgbClr val="00B050"/>
                                  </a:solidFill>
                                  <a:effectLst/>
                                  <a:latin typeface="Cambria Math" panose="02040503050406030204" pitchFamily="18" charset="0"/>
                                  <a:ea typeface="宋体" panose="02010600030101010101" pitchFamily="2" charset="-122"/>
                                  <a:cs typeface="Times New Roman" panose="02020603050405020304" pitchFamily="18" charset="0"/>
                                </a:rPr>
                                <m:t>𝑄</m:t>
                              </m:r>
                            </m:e>
                            <m:sup>
                              <m:r>
                                <a:rPr lang="en-US" altLang="zh-CN" sz="1800" i="1">
                                  <a:solidFill>
                                    <a:srgbClr val="00B050"/>
                                  </a:solidFill>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solidFill>
                                <a:srgbClr val="00B05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solidFill>
                                    <a:srgbClr val="00B050"/>
                                  </a:solidFill>
                                  <a:effectLst/>
                                  <a:latin typeface="Cambria Math" panose="02040503050406030204" pitchFamily="18" charset="0"/>
                                  <a:ea typeface="Cambria Math" panose="02040503050406030204" pitchFamily="18" charset="0"/>
                                </a:rPr>
                              </m:ctrlPr>
                            </m:sSupPr>
                            <m:e>
                              <m:r>
                                <a:rPr lang="en-US" altLang="zh-CN" sz="1800" i="1">
                                  <a:solidFill>
                                    <a:srgbClr val="00B050"/>
                                  </a:solidFill>
                                  <a:effectLst/>
                                  <a:latin typeface="Cambria Math" panose="02040503050406030204" pitchFamily="18" charset="0"/>
                                  <a:ea typeface="宋体" panose="02010600030101010101" pitchFamily="2" charset="-122"/>
                                  <a:cs typeface="Times New Roman" panose="02020603050405020304" pitchFamily="18" charset="0"/>
                                </a:rPr>
                                <m:t>𝐾</m:t>
                              </m:r>
                            </m:e>
                            <m:sup>
                              <m:r>
                                <a:rPr lang="en-US" altLang="zh-CN" sz="1800" i="1">
                                  <a:solidFill>
                                    <a:srgbClr val="00B050"/>
                                  </a:solidFill>
                                  <a:effectLst/>
                                  <a:latin typeface="Cambria Math" panose="02040503050406030204" pitchFamily="18" charset="0"/>
                                  <a:ea typeface="宋体" panose="02010600030101010101" pitchFamily="2" charset="-122"/>
                                  <a:cs typeface="Times New Roman" panose="02020603050405020304" pitchFamily="18" charset="0"/>
                                </a:rPr>
                                <m:t>𝑙</m:t>
                              </m:r>
                            </m:sup>
                          </m:sSup>
                          <m:sSup>
                            <m:sSupPr>
                              <m:ctrlPr>
                                <a:rPr lang="zh-CN" altLang="zh-CN" i="1">
                                  <a:solidFill>
                                    <a:srgbClr val="00B050"/>
                                  </a:solidFill>
                                  <a:effectLst/>
                                  <a:latin typeface="Cambria Math" panose="02040503050406030204" pitchFamily="18" charset="0"/>
                                  <a:ea typeface="Cambria Math" panose="02040503050406030204" pitchFamily="18" charset="0"/>
                                </a:rPr>
                              </m:ctrlPr>
                            </m:sSupPr>
                            <m:e>
                              <m:r>
                                <a:rPr lang="en-US" altLang="zh-CN" sz="1800" i="1">
                                  <a:solidFill>
                                    <a:srgbClr val="00B050"/>
                                  </a:solidFill>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solidFill>
                                    <a:srgbClr val="00B050"/>
                                  </a:solidFill>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smtClean="0">
                                  <a:solidFill>
                                    <a:srgbClr val="0070C0"/>
                                  </a:solidFill>
                                  <a:effectLst/>
                                  <a:latin typeface="Cambria Math" panose="02040503050406030204" pitchFamily="18" charset="0"/>
                                  <a:ea typeface="Cambria Math" panose="02040503050406030204" pitchFamily="18" charset="0"/>
                                </a:rPr>
                              </m:ctrlPr>
                            </m:sSupPr>
                            <m:e>
                              <m:r>
                                <a:rPr lang="en-US" altLang="zh-CN" sz="1800" i="1">
                                  <a:solidFill>
                                    <a:srgbClr val="0070C0"/>
                                  </a:solidFill>
                                  <a:effectLst/>
                                  <a:latin typeface="Cambria Math" panose="02040503050406030204" pitchFamily="18" charset="0"/>
                                  <a:ea typeface="宋体" panose="02010600030101010101" pitchFamily="2" charset="-122"/>
                                  <a:cs typeface="Times New Roman" panose="02020603050405020304" pitchFamily="18" charset="0"/>
                                </a:rPr>
                                <m:t>𝑉</m:t>
                              </m:r>
                            </m:e>
                            <m:sup>
                              <m:r>
                                <a:rPr lang="en-US" altLang="zh-CN" sz="1800" i="1">
                                  <a:solidFill>
                                    <a:srgbClr val="0070C0"/>
                                  </a:solidFill>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smtClean="0">
                              <a:solidFill>
                                <a:srgbClr val="0070C0"/>
                              </a:solidFill>
                              <a:effectLst/>
                              <a:latin typeface="Cambria Math" panose="02040503050406030204" pitchFamily="18" charset="0"/>
                              <a:ea typeface="宋体" panose="02010600030101010101" pitchFamily="2" charset="-122"/>
                              <a:cs typeface="Times New Roman" panose="02020603050405020304" pitchFamily="18" charset="0"/>
                            </a:rPr>
                            <m:t>)</m:t>
                          </m:r>
                        </m:e>
                        <m:e>
                          <m:sSubSup>
                            <m:sSubSupPr>
                              <m:ctrlPr>
                                <a:rPr lang="zh-CN" altLang="zh-CN" i="1" smtClean="0">
                                  <a:solidFill>
                                    <a:srgbClr val="FF0000"/>
                                  </a:solidFill>
                                  <a:effectLst/>
                                  <a:latin typeface="Cambria Math" panose="02040503050406030204" pitchFamily="18" charset="0"/>
                                  <a:ea typeface="Cambria Math" panose="02040503050406030204" pitchFamily="18" charset="0"/>
                                </a:rPr>
                              </m:ctrlPr>
                            </m:sSubSup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ub>
                            <m:sup>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solidFill>
                                    <a:srgbClr val="FF0000"/>
                                  </a:solidFill>
                                  <a:effectLst/>
                                  <a:latin typeface="Cambria Math" panose="02040503050406030204" pitchFamily="18" charset="0"/>
                                  <a:ea typeface="Cambria Math" panose="02040503050406030204" pitchFamily="18" charset="0"/>
                                </a:rPr>
                              </m:ctrlPr>
                            </m:sSup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𝑂</m:t>
                              </m:r>
                            </m:e>
                            <m:sup>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solidFill>
                                    <a:srgbClr val="FF0000"/>
                                  </a:solidFill>
                                  <a:effectLst/>
                                  <a:latin typeface="Cambria Math" panose="02040503050406030204" pitchFamily="18" charset="0"/>
                                  <a:ea typeface="Cambria Math" panose="02040503050406030204" pitchFamily="18" charset="0"/>
                                </a:rPr>
                              </m:ctrlPr>
                            </m:sSubSup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ub>
                            <m:sup>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𝑙</m:t>
                              </m:r>
                            </m:sup>
                          </m:sSubSup>
                        </m:e>
                      </m:eqArr>
                    </m:oMath>
                  </m:oMathPara>
                </a14:m>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mc:Choice>
        <mc:Fallback>
          <p:sp>
            <p:nvSpPr>
              <p:cNvPr id="26" name="文本框 25">
                <a:extLst>
                  <a:ext uri="{FF2B5EF4-FFF2-40B4-BE49-F238E27FC236}">
                    <a16:creationId xmlns:a16="http://schemas.microsoft.com/office/drawing/2014/main" id="{067CB6ED-71B0-4360-ABA5-B5AB0A5AB838}"/>
                  </a:ext>
                </a:extLst>
              </p:cNvPr>
              <p:cNvSpPr txBox="1">
                <a:spLocks noRot="1" noChangeAspect="1" noMove="1" noResize="1" noEditPoints="1" noAdjustHandles="1" noChangeArrowheads="1" noChangeShapeType="1" noTextEdit="1"/>
              </p:cNvSpPr>
              <p:nvPr/>
            </p:nvSpPr>
            <p:spPr>
              <a:xfrm>
                <a:off x="3755532" y="1183561"/>
                <a:ext cx="8436467" cy="4911922"/>
              </a:xfrm>
              <a:prstGeom prst="rect">
                <a:avLst/>
              </a:prstGeom>
              <a:blipFill>
                <a:blip r:embed="rId4"/>
                <a:stretch>
                  <a:fillRect l="-723" t="-868"/>
                </a:stretch>
              </a:blipFill>
            </p:spPr>
            <p:txBody>
              <a:bodyPr/>
              <a:lstStyle/>
              <a:p>
                <a:r>
                  <a:rPr lang="zh-CN" altLang="en-US">
                    <a:noFill/>
                  </a:rPr>
                  <a:t> </a:t>
                </a:r>
              </a:p>
            </p:txBody>
          </p:sp>
        </mc:Fallback>
      </mc:AlternateContent>
      <p:pic>
        <p:nvPicPr>
          <p:cNvPr id="19" name="图片 18">
            <a:extLst>
              <a:ext uri="{FF2B5EF4-FFF2-40B4-BE49-F238E27FC236}">
                <a16:creationId xmlns:a16="http://schemas.microsoft.com/office/drawing/2014/main" id="{99A45426-9142-47FC-BBF7-1731B926C64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3140" t="49587" r="577" b="3935"/>
          <a:stretch/>
        </p:blipFill>
        <p:spPr bwMode="auto">
          <a:xfrm>
            <a:off x="97544" y="1131577"/>
            <a:ext cx="3657988" cy="2508123"/>
          </a:xfrm>
          <a:prstGeom prst="rect">
            <a:avLst/>
          </a:prstGeom>
          <a:noFill/>
          <a:ln>
            <a:noFill/>
          </a:ln>
        </p:spPr>
      </p:pic>
      <p:pic>
        <p:nvPicPr>
          <p:cNvPr id="22" name="图片 21">
            <a:extLst>
              <a:ext uri="{FF2B5EF4-FFF2-40B4-BE49-F238E27FC236}">
                <a16:creationId xmlns:a16="http://schemas.microsoft.com/office/drawing/2014/main" id="{76F1CC72-CDB8-4F9C-9C2F-C7AD5624998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857" t="46395" r="51174" b="-219"/>
          <a:stretch/>
        </p:blipFill>
        <p:spPr bwMode="auto">
          <a:xfrm>
            <a:off x="48773" y="3679963"/>
            <a:ext cx="3772471" cy="3153065"/>
          </a:xfrm>
          <a:prstGeom prst="rect">
            <a:avLst/>
          </a:prstGeom>
          <a:noFill/>
          <a:ln>
            <a:noFill/>
          </a:ln>
        </p:spPr>
      </p:pic>
    </p:spTree>
    <p:extLst>
      <p:ext uri="{BB962C8B-B14F-4D97-AF65-F5344CB8AC3E}">
        <p14:creationId xmlns:p14="http://schemas.microsoft.com/office/powerpoint/2010/main" val="282370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1D8E11F3-467D-0C42-9171-AB4DFC72337D}"/>
              </a:ext>
            </a:extLst>
          </p:cNvPr>
          <p:cNvSpPr/>
          <p:nvPr/>
        </p:nvSpPr>
        <p:spPr>
          <a:xfrm>
            <a:off x="9269479" y="111029"/>
            <a:ext cx="953121"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97544" y="98895"/>
            <a:ext cx="1001728" cy="347019"/>
          </a:xfrm>
          <a:prstGeom prst="rect">
            <a:avLst/>
          </a:prstGeom>
        </p:spPr>
      </p:pic>
      <p:grpSp>
        <p:nvGrpSpPr>
          <p:cNvPr id="36" name="组合 35"/>
          <p:cNvGrpSpPr/>
          <p:nvPr/>
        </p:nvGrpSpPr>
        <p:grpSpPr>
          <a:xfrm>
            <a:off x="6425986" y="61745"/>
            <a:ext cx="5227741" cy="384170"/>
            <a:chOff x="5151824" y="61745"/>
            <a:chExt cx="5227741" cy="384170"/>
          </a:xfrm>
        </p:grpSpPr>
        <p:sp>
          <p:nvSpPr>
            <p:cNvPr id="38" name="文本框 37"/>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40" name="文本框 39"/>
            <p:cNvSpPr txBox="1"/>
            <p:nvPr/>
          </p:nvSpPr>
          <p:spPr>
            <a:xfrm>
              <a:off x="7979520" y="61745"/>
              <a:ext cx="1001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a:t>
              </a:r>
              <a:endParaRPr kumimoji="0" lang="zh-CN" altLang="en-US"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8" name="文本框 17">
            <a:extLst>
              <a:ext uri="{FF2B5EF4-FFF2-40B4-BE49-F238E27FC236}">
                <a16:creationId xmlns:a16="http://schemas.microsoft.com/office/drawing/2014/main" id="{36E572F3-5DC5-7649-94B2-14B200AABC75}"/>
              </a:ext>
            </a:extLst>
          </p:cNvPr>
          <p:cNvSpPr txBox="1"/>
          <p:nvPr/>
        </p:nvSpPr>
        <p:spPr>
          <a:xfrm>
            <a:off x="8053499" y="76583"/>
            <a:ext cx="116798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相关工作</a:t>
            </a:r>
            <a:endPar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 name="矩形 2">
            <a:extLst>
              <a:ext uri="{FF2B5EF4-FFF2-40B4-BE49-F238E27FC236}">
                <a16:creationId xmlns:a16="http://schemas.microsoft.com/office/drawing/2014/main" id="{850187F0-DFEB-F9D8-4C0C-F6A444D30949}"/>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 name="文本框 14">
            <a:extLst>
              <a:ext uri="{FF2B5EF4-FFF2-40B4-BE49-F238E27FC236}">
                <a16:creationId xmlns:a16="http://schemas.microsoft.com/office/drawing/2014/main" id="{14971028-2A7A-46AD-9CC4-D144A0CA58A7}"/>
              </a:ext>
            </a:extLst>
          </p:cNvPr>
          <p:cNvSpPr txBox="1"/>
          <p:nvPr/>
        </p:nvSpPr>
        <p:spPr>
          <a:xfrm>
            <a:off x="239619" y="529778"/>
            <a:ext cx="6096000" cy="523220"/>
          </a:xfrm>
          <a:prstGeom prst="rect">
            <a:avLst/>
          </a:prstGeom>
          <a:noFill/>
        </p:spPr>
        <p:txBody>
          <a:bodyPr wrap="square">
            <a:spAutoFit/>
          </a:bodyPr>
          <a:lstStyle/>
          <a:p>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输出融合层</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067CB6ED-71B0-4360-ABA5-B5AB0A5AB838}"/>
                  </a:ext>
                </a:extLst>
              </p:cNvPr>
              <p:cNvSpPr txBox="1"/>
              <p:nvPr/>
            </p:nvSpPr>
            <p:spPr>
              <a:xfrm>
                <a:off x="5978014" y="1104349"/>
                <a:ext cx="6213985" cy="4886787"/>
              </a:xfrm>
              <a:prstGeom prst="rect">
                <a:avLst/>
              </a:prstGeom>
              <a:noFill/>
            </p:spPr>
            <p:txBody>
              <a:bodyPr wrap="square">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上述两个模块的输出</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n"/>
                </a:pP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MS-Block</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细粒度空间数据</a:t>
                </a:r>
                <a:r>
                  <a:rPr lang="zh-CN" altLang="zh-CN" dirty="0"/>
                  <a:t> </a:t>
                </a:r>
                <a14:m>
                  <m:oMath xmlns:m="http://schemas.openxmlformats.org/officeDocument/2006/math">
                    <m:sSubSup>
                      <m:sSubSupPr>
                        <m:ctrlPr>
                          <a:rPr lang="zh-CN" altLang="zh-CN" i="1" smtClean="0">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𝑋</m:t>
                        </m:r>
                      </m:e>
                      <m:sub>
                        <m:r>
                          <a:rPr lang="en-US" altLang="zh-CN" i="1">
                            <a:solidFill>
                              <a:srgbClr val="00B050"/>
                            </a:solidFill>
                            <a:latin typeface="Cambria Math" panose="02040503050406030204" pitchFamily="18" charset="0"/>
                          </a:rPr>
                          <m:t>𝑓</m:t>
                        </m:r>
                      </m:sub>
                      <m:sup>
                        <m:r>
                          <a:rPr lang="en-US" altLang="zh-CN" i="1">
                            <a:solidFill>
                              <a:srgbClr val="00B050"/>
                            </a:solidFill>
                            <a:latin typeface="Cambria Math" panose="02040503050406030204" pitchFamily="18" charset="0"/>
                          </a:rPr>
                          <m:t>𝑠</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、粗粒度空间数据</a:t>
                </a:r>
                <a14:m>
                  <m:oMath xmlns:m="http://schemas.openxmlformats.org/officeDocument/2006/math">
                    <m:sSubSup>
                      <m:sSubSupPr>
                        <m:ctrlPr>
                          <a:rPr lang="zh-CN" altLang="zh-CN" i="1" smtClean="0">
                            <a:solidFill>
                              <a:srgbClr val="003F87"/>
                            </a:solidFill>
                            <a:latin typeface="Cambria Math" panose="02040503050406030204" pitchFamily="18" charset="0"/>
                            <a:ea typeface="Cambria Math" panose="02040503050406030204" pitchFamily="18" charset="0"/>
                          </a:rPr>
                        </m:ctrlPr>
                      </m:sSubSupPr>
                      <m:e>
                        <m:r>
                          <a:rPr lang="en-US" altLang="zh-CN" i="1">
                            <a:solidFill>
                              <a:srgbClr val="003F87"/>
                            </a:solidFill>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i="1">
                            <a:solidFill>
                              <a:srgbClr val="003F87"/>
                            </a:solidFill>
                            <a:latin typeface="Cambria Math" panose="02040503050406030204" pitchFamily="18" charset="0"/>
                            <a:ea typeface="宋体" panose="02010600030101010101" pitchFamily="2" charset="-122"/>
                            <a:cs typeface="Times New Roman" panose="02020603050405020304" pitchFamily="18" charset="0"/>
                          </a:rPr>
                          <m:t>𝑐</m:t>
                        </m:r>
                      </m:sub>
                      <m:sup>
                        <m:r>
                          <a:rPr lang="en-US" altLang="zh-CN" i="1">
                            <a:solidFill>
                              <a:srgbClr val="003F87"/>
                            </a:solidFill>
                            <a:latin typeface="Cambria Math" panose="02040503050406030204" pitchFamily="18" charset="0"/>
                            <a:ea typeface="宋体" panose="02010600030101010101" pitchFamily="2" charset="-122"/>
                            <a:cs typeface="Times New Roman" panose="02020603050405020304" pitchFamily="18" charset="0"/>
                          </a:rPr>
                          <m:t>𝑠</m:t>
                        </m:r>
                      </m:sup>
                    </m:sSubSup>
                  </m:oMath>
                </a14:m>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n"/>
                </a:pP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MT-Block</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细粒度空间数据</a:t>
                </a:r>
                <a14:m>
                  <m:oMath xmlns:m="http://schemas.openxmlformats.org/officeDocument/2006/math">
                    <m:sSubSup>
                      <m:sSubSupPr>
                        <m:ctrlPr>
                          <a:rPr lang="zh-CN" altLang="zh-CN" i="1" smtClean="0">
                            <a:solidFill>
                              <a:srgbClr val="00B050"/>
                            </a:solidFill>
                          </a:rPr>
                        </m:ctrlPr>
                      </m:sSubSupPr>
                      <m:e>
                        <m:r>
                          <a:rPr lang="en-US" altLang="zh-CN" i="1">
                            <a:solidFill>
                              <a:srgbClr val="00B050"/>
                            </a:solidFill>
                          </a:rPr>
                          <m:t>𝑋</m:t>
                        </m:r>
                      </m:e>
                      <m:sub>
                        <m:r>
                          <a:rPr lang="en-US" altLang="zh-CN" i="1">
                            <a:solidFill>
                              <a:srgbClr val="00B050"/>
                            </a:solidFill>
                          </a:rPr>
                          <m:t>𝑓</m:t>
                        </m:r>
                      </m:sub>
                      <m:sup>
                        <m:r>
                          <a:rPr lang="en-US" altLang="zh-CN" i="1">
                            <a:solidFill>
                              <a:srgbClr val="00B050"/>
                            </a:solidFill>
                          </a:rPr>
                          <m:t>𝑡</m:t>
                        </m:r>
                      </m:sup>
                    </m:sSub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、粗粒度空间数据</a:t>
                </a:r>
                <a14:m>
                  <m:oMath xmlns:m="http://schemas.openxmlformats.org/officeDocument/2006/math">
                    <m:sSubSup>
                      <m:sSubSupPr>
                        <m:ctrlPr>
                          <a:rPr lang="zh-CN" altLang="zh-CN" i="1" smtClean="0">
                            <a:solidFill>
                              <a:srgbClr val="003F87"/>
                            </a:solidFill>
                            <a:effectLst/>
                            <a:latin typeface="Cambria Math" panose="02040503050406030204" pitchFamily="18" charset="0"/>
                            <a:ea typeface="Cambria Math" panose="02040503050406030204" pitchFamily="18" charset="0"/>
                          </a:rPr>
                        </m:ctrlPr>
                      </m:sSubSupPr>
                      <m:e>
                        <m:r>
                          <a:rPr lang="en-US" altLang="zh-CN" i="1">
                            <a:solidFill>
                              <a:srgbClr val="003F87"/>
                            </a:solidFill>
                            <a:effectLst/>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i="1">
                            <a:solidFill>
                              <a:srgbClr val="003F87"/>
                            </a:solidFill>
                            <a:effectLst/>
                            <a:latin typeface="Cambria Math" panose="02040503050406030204" pitchFamily="18" charset="0"/>
                            <a:ea typeface="宋体" panose="02010600030101010101" pitchFamily="2" charset="-122"/>
                            <a:cs typeface="Times New Roman" panose="02020603050405020304" pitchFamily="18" charset="0"/>
                          </a:rPr>
                          <m:t>𝑐</m:t>
                        </m:r>
                      </m:sub>
                      <m:sup>
                        <m:r>
                          <a:rPr lang="en-US" altLang="zh-CN" i="1">
                            <a:solidFill>
                              <a:srgbClr val="003F87"/>
                            </a:solidFill>
                            <a:effectLst/>
                            <a:latin typeface="Cambria Math" panose="02040503050406030204" pitchFamily="18" charset="0"/>
                            <a:ea typeface="宋体" panose="02010600030101010101" pitchFamily="2" charset="-122"/>
                            <a:cs typeface="Times New Roman" panose="02020603050405020304" pitchFamily="18" charset="0"/>
                          </a:rPr>
                          <m:t>𝑡</m:t>
                        </m:r>
                      </m:sup>
                    </m:sSubSup>
                  </m:oMath>
                </a14:m>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所有输出都具有细粒度时间尺度</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输出融合层</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同一空间尺度下的输出结果在时间维度上拼接</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全连接层线性变换</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14:m>
                  <m:oMathPara xmlns:m="http://schemas.openxmlformats.org/officeDocument/2006/math">
                    <m:oMathParaPr>
                      <m:jc m:val="centerGroup"/>
                    </m:oMathParaPr>
                    <m:oMath xmlns:m="http://schemas.openxmlformats.org/officeDocument/2006/math">
                      <m:eqArr>
                        <m:eqArrPr>
                          <m:ctrlPr>
                            <a:rPr lang="zh-CN" altLang="zh-CN" i="1"/>
                          </m:ctrlPr>
                        </m:eqArrPr>
                        <m:e>
                          <m:sSub>
                            <m:sSubPr>
                              <m:ctrlPr>
                                <a:rPr lang="zh-CN" altLang="zh-CN" i="1"/>
                              </m:ctrlPr>
                            </m:sSubPr>
                            <m:e>
                              <m:r>
                                <a:rPr lang="en-US" altLang="zh-CN" i="1"/>
                                <m:t>𝑋</m:t>
                              </m:r>
                            </m:e>
                            <m:sub>
                              <m:sSub>
                                <m:sSubPr>
                                  <m:ctrlPr>
                                    <a:rPr lang="zh-CN" altLang="zh-CN" i="1"/>
                                  </m:ctrlPr>
                                </m:sSubPr>
                                <m:e>
                                  <m:r>
                                    <a:rPr lang="en-US" altLang="zh-CN" i="1"/>
                                    <m:t>𝑓</m:t>
                                  </m:r>
                                </m:e>
                                <m:sub>
                                  <m:r>
                                    <a:rPr lang="en-US" altLang="zh-CN" i="1"/>
                                    <m:t>_</m:t>
                                  </m:r>
                                  <m:r>
                                    <a:rPr lang="en-US" altLang="zh-CN" i="1"/>
                                    <m:t>𝑜𝑢𝑡</m:t>
                                  </m:r>
                                </m:sub>
                              </m:sSub>
                            </m:sub>
                          </m:sSub>
                          <m:r>
                            <a:rPr lang="en-US" altLang="zh-CN" i="1"/>
                            <m:t>=</m:t>
                          </m:r>
                          <m:r>
                            <a:rPr lang="en-US" altLang="zh-CN" i="1"/>
                            <m:t>𝐹𝐶</m:t>
                          </m:r>
                          <m:d>
                            <m:dPr>
                              <m:ctrlPr>
                                <a:rPr lang="zh-CN" altLang="zh-CN" i="1"/>
                              </m:ctrlPr>
                            </m:dPr>
                            <m:e>
                              <m:d>
                                <m:dPr>
                                  <m:begChr m:val="["/>
                                  <m:endChr m:val="]"/>
                                  <m:ctrlPr>
                                    <a:rPr lang="zh-CN" altLang="zh-CN" i="1"/>
                                  </m:ctrlPr>
                                </m:dPr>
                                <m:e>
                                  <m:sSubSup>
                                    <m:sSubSupPr>
                                      <m:ctrlPr>
                                        <a:rPr lang="zh-CN" altLang="zh-CN" i="1"/>
                                      </m:ctrlPr>
                                    </m:sSubSupPr>
                                    <m:e>
                                      <m:r>
                                        <a:rPr lang="en-US" altLang="zh-CN" i="1"/>
                                        <m:t>𝑋</m:t>
                                      </m:r>
                                    </m:e>
                                    <m:sub>
                                      <m:r>
                                        <a:rPr lang="en-US" altLang="zh-CN" i="1"/>
                                        <m:t>𝑓</m:t>
                                      </m:r>
                                    </m:sub>
                                    <m:sup>
                                      <m:r>
                                        <a:rPr lang="en-US" altLang="zh-CN" i="1"/>
                                        <m:t>𝑠</m:t>
                                      </m:r>
                                    </m:sup>
                                  </m:sSubSup>
                                  <m:r>
                                    <a:rPr lang="en-US" altLang="zh-CN" i="1"/>
                                    <m:t>,</m:t>
                                  </m:r>
                                  <m:sSubSup>
                                    <m:sSubSupPr>
                                      <m:ctrlPr>
                                        <a:rPr lang="zh-CN" altLang="zh-CN" i="1"/>
                                      </m:ctrlPr>
                                    </m:sSubSupPr>
                                    <m:e>
                                      <m:r>
                                        <a:rPr lang="en-US" altLang="zh-CN" i="1"/>
                                        <m:t>𝑋</m:t>
                                      </m:r>
                                    </m:e>
                                    <m:sub>
                                      <m:r>
                                        <a:rPr lang="en-US" altLang="zh-CN" i="1"/>
                                        <m:t>𝑓</m:t>
                                      </m:r>
                                    </m:sub>
                                    <m:sup>
                                      <m:r>
                                        <a:rPr lang="en-US" altLang="zh-CN" i="1"/>
                                        <m:t>𝑡</m:t>
                                      </m:r>
                                    </m:sup>
                                  </m:sSubSup>
                                </m:e>
                              </m:d>
                            </m:e>
                          </m:d>
                        </m:e>
                      </m:eqArr>
                    </m:oMath>
                  </m:oMathPara>
                </a14:m>
                <a:endParaRPr lang="zh-CN" altLang="zh-CN" dirty="0"/>
              </a:p>
              <a:p>
                <a14:m>
                  <m:oMathPara xmlns:m="http://schemas.openxmlformats.org/officeDocument/2006/math">
                    <m:oMathParaPr>
                      <m:jc m:val="centerGroup"/>
                    </m:oMathParaPr>
                    <m:oMath xmlns:m="http://schemas.openxmlformats.org/officeDocument/2006/math">
                      <m:sSub>
                        <m:sSubPr>
                          <m:ctrlPr>
                            <a:rPr lang="zh-CN" altLang="zh-CN" i="1"/>
                          </m:ctrlPr>
                        </m:sSubPr>
                        <m:e>
                          <m:r>
                            <a:rPr lang="en-US" altLang="zh-CN" i="1"/>
                            <m:t>𝑋</m:t>
                          </m:r>
                        </m:e>
                        <m:sub>
                          <m:r>
                            <a:rPr lang="en-US" altLang="zh-CN" i="1"/>
                            <m:t>𝑐</m:t>
                          </m:r>
                          <m:r>
                            <a:rPr lang="en-US" altLang="zh-CN" i="1"/>
                            <m:t>_</m:t>
                          </m:r>
                          <m:r>
                            <a:rPr lang="en-US" altLang="zh-CN" i="1"/>
                            <m:t>𝑜𝑢𝑡</m:t>
                          </m:r>
                        </m:sub>
                      </m:sSub>
                      <m:r>
                        <a:rPr lang="en-US" altLang="zh-CN" i="1"/>
                        <m:t>=</m:t>
                      </m:r>
                      <m:r>
                        <a:rPr lang="en-US" altLang="zh-CN" i="1"/>
                        <m:t>𝐹𝐶</m:t>
                      </m:r>
                      <m:r>
                        <a:rPr lang="en-US" altLang="zh-CN" i="1"/>
                        <m:t>([</m:t>
                      </m:r>
                      <m:sSubSup>
                        <m:sSubSupPr>
                          <m:ctrlPr>
                            <a:rPr lang="zh-CN" altLang="zh-CN" i="1"/>
                          </m:ctrlPr>
                        </m:sSubSupPr>
                        <m:e>
                          <m:r>
                            <a:rPr lang="en-US" altLang="zh-CN" i="1"/>
                            <m:t>𝑋</m:t>
                          </m:r>
                        </m:e>
                        <m:sub>
                          <m:r>
                            <a:rPr lang="en-US" altLang="zh-CN" i="1"/>
                            <m:t>𝑐</m:t>
                          </m:r>
                        </m:sub>
                        <m:sup>
                          <m:r>
                            <a:rPr lang="en-US" altLang="zh-CN" i="1"/>
                            <m:t>𝑠</m:t>
                          </m:r>
                        </m:sup>
                      </m:sSubSup>
                      <m:r>
                        <a:rPr lang="en-US" altLang="zh-CN" i="1"/>
                        <m:t>,</m:t>
                      </m:r>
                      <m:sSubSup>
                        <m:sSubSupPr>
                          <m:ctrlPr>
                            <a:rPr lang="zh-CN" altLang="zh-CN" i="1"/>
                          </m:ctrlPr>
                        </m:sSubSupPr>
                        <m:e>
                          <m:r>
                            <a:rPr lang="en-US" altLang="zh-CN" i="1"/>
                            <m:t>𝑋</m:t>
                          </m:r>
                        </m:e>
                        <m:sub>
                          <m:r>
                            <a:rPr lang="en-US" altLang="zh-CN" i="1"/>
                            <m:t>𝑐</m:t>
                          </m:r>
                        </m:sub>
                        <m:sup>
                          <m:r>
                            <a:rPr lang="en-US" altLang="zh-CN" i="1"/>
                            <m:t>𝑡</m:t>
                          </m:r>
                        </m:sup>
                      </m:sSubSup>
                      <m:r>
                        <a:rPr lang="en-US" altLang="zh-CN" i="1"/>
                        <m:t>])</m:t>
                      </m:r>
                    </m:oMath>
                  </m:oMathPara>
                </a14:m>
                <a:endParaRPr lang="zh-CN" altLang="zh-CN" dirty="0"/>
              </a:p>
              <a:p>
                <a:pPr marL="285750" indent="-285750">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输出细粒度空间预测值、粗粒度空间预测值</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buFont typeface="Wingdings" panose="05000000000000000000" pitchFamily="2" charset="2"/>
                  <a:buChar char="p"/>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损失函数</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ℒ</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d>
                        <m:dPr>
                          <m:begChr m:val="|"/>
                          <m:endChr m:val="|"/>
                          <m:ctrlPr>
                            <a:rPr lang="zh-CN" altLang="zh-CN" i="1">
                              <a:effectLst/>
                              <a:latin typeface="Cambria Math" panose="02040503050406030204" pitchFamily="18" charset="0"/>
                              <a:ea typeface="Cambria Math" panose="02040503050406030204" pitchFamily="18" charset="0"/>
                            </a:rPr>
                          </m:ctrlPr>
                        </m:dPr>
                        <m:e>
                          <m:d>
                            <m:dPr>
                              <m:begChr m:val="|"/>
                              <m:endChr m:val="|"/>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_</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𝑡𝑎𝑟𝑔𝑒𝑡</m:t>
                                      </m:r>
                                    </m:sub>
                                  </m:sSub>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_</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𝑜𝑢𝑡</m:t>
                                      </m:r>
                                    </m:sub>
                                  </m:sSub>
                                </m:sub>
                              </m:sSub>
                            </m:e>
                          </m:d>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e>
                      </m:d>
                      <m:d>
                        <m:dPr>
                          <m:begChr m:val="|"/>
                          <m:endChr m:val="|"/>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b>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c</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_</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target</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𝑋</m:t>
                              </m:r>
                            </m:e>
                            <m:sub>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c</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_</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out</m:t>
                              </m:r>
                            </m:sub>
                          </m:sSub>
                        </m:e>
                      </m:d>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oMath>
                  </m:oMathPara>
                </a14:m>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14:m>
                  <m:oMath xmlns:m="http://schemas.openxmlformats.org/officeDocument/2006/math">
                    <m:r>
                      <a:rPr lang="zh-CN" altLang="en-US" sz="1800" b="1" i="1" kern="100" dirty="0" smtClean="0">
                        <a:effectLst/>
                        <a:latin typeface="Cambria Math" panose="02040503050406030204" pitchFamily="18" charset="0"/>
                        <a:ea typeface="Cambria Math" panose="02040503050406030204" pitchFamily="18" charset="0"/>
                        <a:sym typeface="Times New Roman" panose="02020603050405020304" pitchFamily="18" charset="0"/>
                      </a:rPr>
                      <m:t>其中</m:t>
                    </m:r>
                    <m:r>
                      <a:rPr lang="zh-CN" altLang="en-US" b="1" i="1" kern="100" dirty="0">
                        <a:latin typeface="Cambria Math" panose="02040503050406030204" pitchFamily="18" charset="0"/>
                        <a:ea typeface="Cambria Math" panose="02040503050406030204" pitchFamily="18" charset="0"/>
                        <a:sym typeface="Times New Roman" panose="02020603050405020304" pitchFamily="18" charset="0"/>
                      </a:rPr>
                      <m:t>，</m:t>
                    </m:r>
                    <m:sSub>
                      <m:sSubPr>
                        <m:ctrlPr>
                          <a:rPr lang="zh-CN" altLang="zh-CN" sz="1800" i="1" kern="100" smtClean="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𝜂</m:t>
                        </m:r>
                      </m:e>
                      <m:sub>
                        <m:r>
                          <a:rPr lang="en-US" altLang="zh-CN" sz="1800" i="1" kern="100">
                            <a:effectLst/>
                            <a:latin typeface="Cambria Math" panose="02040503050406030204" pitchFamily="18" charset="0"/>
                            <a:ea typeface="宋体" panose="02010600030101010101" pitchFamily="2" charset="-122"/>
                          </a:rPr>
                          <m:t>1</m:t>
                        </m:r>
                      </m:sub>
                    </m:sSub>
                  </m:oMath>
                </a14:m>
                <a:r>
                  <a:rPr lang="en-US"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𝜂</m:t>
                        </m:r>
                      </m:e>
                      <m:sub>
                        <m:r>
                          <a:rPr lang="en-US" altLang="zh-CN" sz="1800" i="1" kern="100">
                            <a:effectLst/>
                            <a:latin typeface="Cambria Math" panose="02040503050406030204" pitchFamily="18" charset="0"/>
                            <a:ea typeface="宋体" panose="02010600030101010101" pitchFamily="2" charset="-122"/>
                          </a:rPr>
                          <m:t>2</m:t>
                        </m:r>
                      </m:sub>
                    </m:sSub>
                    <m:r>
                      <a:rPr lang="en-US" altLang="zh-CN" sz="1800" b="0" i="1" kern="100" smtClean="0">
                        <a:effectLst/>
                        <a:latin typeface="Cambria Math" panose="02040503050406030204" pitchFamily="18" charset="0"/>
                        <a:ea typeface="宋体" panose="02010600030101010101" pitchFamily="2" charset="-122"/>
                      </a:rPr>
                      <m:t>=</m:t>
                    </m:r>
                  </m:oMath>
                </a14:m>
                <a:r>
                  <a:rPr lang="en-US" altLang="zh-CN" sz="1800" kern="100" dirty="0">
                    <a:effectLst/>
                    <a:latin typeface="Times New Roman" panose="02020603050405020304" pitchFamily="18" charset="0"/>
                    <a:ea typeface="宋体" panose="02010600030101010101" pitchFamily="2" charset="-122"/>
                  </a:rPr>
                  <a:t>0.5</a:t>
                </a:r>
                <a:r>
                  <a:rPr lang="en-US" altLang="zh-CN" kern="100" dirty="0">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mc:Choice>
        <mc:Fallback>
          <p:sp>
            <p:nvSpPr>
              <p:cNvPr id="26" name="文本框 25">
                <a:extLst>
                  <a:ext uri="{FF2B5EF4-FFF2-40B4-BE49-F238E27FC236}">
                    <a16:creationId xmlns:a16="http://schemas.microsoft.com/office/drawing/2014/main" id="{067CB6ED-71B0-4360-ABA5-B5AB0A5AB838}"/>
                  </a:ext>
                </a:extLst>
              </p:cNvPr>
              <p:cNvSpPr txBox="1">
                <a:spLocks noRot="1" noChangeAspect="1" noMove="1" noResize="1" noEditPoints="1" noAdjustHandles="1" noChangeArrowheads="1" noChangeShapeType="1" noTextEdit="1"/>
              </p:cNvSpPr>
              <p:nvPr/>
            </p:nvSpPr>
            <p:spPr>
              <a:xfrm>
                <a:off x="5978014" y="1104349"/>
                <a:ext cx="6213985" cy="4886787"/>
              </a:xfrm>
              <a:prstGeom prst="rect">
                <a:avLst/>
              </a:prstGeom>
              <a:blipFill>
                <a:blip r:embed="rId4"/>
                <a:stretch>
                  <a:fillRect l="-883" t="-873"/>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E437BA27-2DBD-4C6E-A496-AC97ACFADD8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278" r="28651"/>
          <a:stretch/>
        </p:blipFill>
        <p:spPr bwMode="auto">
          <a:xfrm>
            <a:off x="0" y="1185871"/>
            <a:ext cx="5978013" cy="4723741"/>
          </a:xfrm>
          <a:prstGeom prst="rect">
            <a:avLst/>
          </a:prstGeom>
          <a:noFill/>
          <a:ln>
            <a:solidFill>
              <a:schemeClr val="accent1"/>
            </a:solidFill>
          </a:ln>
        </p:spPr>
      </p:pic>
    </p:spTree>
    <p:extLst>
      <p:ext uri="{BB962C8B-B14F-4D97-AF65-F5344CB8AC3E}">
        <p14:creationId xmlns:p14="http://schemas.microsoft.com/office/powerpoint/2010/main" val="1333072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CD64C99-24A1-B511-BD1F-734CAA98C985}"/>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1" name="矩形 20">
            <a:extLst>
              <a:ext uri="{FF2B5EF4-FFF2-40B4-BE49-F238E27FC236}">
                <a16:creationId xmlns:a16="http://schemas.microsoft.com/office/drawing/2014/main" id="{AAAFEC57-7E2E-7744-974D-154158D6A800}"/>
              </a:ext>
            </a:extLst>
          </p:cNvPr>
          <p:cNvSpPr/>
          <p:nvPr/>
        </p:nvSpPr>
        <p:spPr>
          <a:xfrm>
            <a:off x="10452631" y="111029"/>
            <a:ext cx="1133702"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04803" y="70799"/>
            <a:ext cx="1001728" cy="347019"/>
          </a:xfrm>
          <a:prstGeom prst="rect">
            <a:avLst/>
          </a:prstGeom>
        </p:spPr>
      </p:pic>
      <p:grpSp>
        <p:nvGrpSpPr>
          <p:cNvPr id="36" name="组合 35"/>
          <p:cNvGrpSpPr/>
          <p:nvPr/>
        </p:nvGrpSpPr>
        <p:grpSpPr>
          <a:xfrm>
            <a:off x="6425986" y="55969"/>
            <a:ext cx="5248574" cy="389946"/>
            <a:chOff x="5151824" y="55969"/>
            <a:chExt cx="5248574" cy="389946"/>
          </a:xfrm>
        </p:grpSpPr>
        <p:sp>
          <p:nvSpPr>
            <p:cNvPr id="38" name="文本框 37"/>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42" name="文本框 41"/>
            <p:cNvSpPr txBox="1"/>
            <p:nvPr/>
          </p:nvSpPr>
          <p:spPr>
            <a:xfrm>
              <a:off x="9090241" y="55969"/>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8" name="文本框 17">
            <a:extLst>
              <a:ext uri="{FF2B5EF4-FFF2-40B4-BE49-F238E27FC236}">
                <a16:creationId xmlns:a16="http://schemas.microsoft.com/office/drawing/2014/main" id="{36E572F3-5DC5-7649-94B2-14B200AABC75}"/>
              </a:ext>
            </a:extLst>
          </p:cNvPr>
          <p:cNvSpPr txBox="1"/>
          <p:nvPr/>
        </p:nvSpPr>
        <p:spPr>
          <a:xfrm>
            <a:off x="7956171" y="76583"/>
            <a:ext cx="117728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相关工作</a:t>
            </a:r>
          </a:p>
        </p:txBody>
      </p:sp>
      <p:sp>
        <p:nvSpPr>
          <p:cNvPr id="22" name="文本框 21">
            <a:extLst>
              <a:ext uri="{FF2B5EF4-FFF2-40B4-BE49-F238E27FC236}">
                <a16:creationId xmlns:a16="http://schemas.microsoft.com/office/drawing/2014/main" id="{428BF3B0-D5EF-D143-8E1A-C45BC259DD59}"/>
              </a:ext>
            </a:extLst>
          </p:cNvPr>
          <p:cNvSpPr txBox="1"/>
          <p:nvPr/>
        </p:nvSpPr>
        <p:spPr>
          <a:xfrm>
            <a:off x="9140992" y="70799"/>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a:t>
            </a:r>
          </a:p>
        </p:txBody>
      </p:sp>
      <p:sp>
        <p:nvSpPr>
          <p:cNvPr id="4" name="文本框 3">
            <a:extLst>
              <a:ext uri="{FF2B5EF4-FFF2-40B4-BE49-F238E27FC236}">
                <a16:creationId xmlns:a16="http://schemas.microsoft.com/office/drawing/2014/main" id="{71D8CD4E-2EFB-E8B1-29D3-4CC5B2166FDB}"/>
              </a:ext>
            </a:extLst>
          </p:cNvPr>
          <p:cNvSpPr txBox="1"/>
          <p:nvPr/>
        </p:nvSpPr>
        <p:spPr>
          <a:xfrm>
            <a:off x="256038" y="481263"/>
            <a:ext cx="6096000" cy="564257"/>
          </a:xfrm>
          <a:prstGeom prst="rect">
            <a:avLst/>
          </a:prstGeom>
          <a:noFill/>
        </p:spPr>
        <p:txBody>
          <a:bodyPr wrap="square">
            <a:spAutoFit/>
          </a:bodyPr>
          <a:lstStyle/>
          <a:p>
            <a:pPr algn="l">
              <a:lnSpc>
                <a:spcPct val="120000"/>
              </a:lnSpc>
              <a:spcBef>
                <a:spcPts val="0"/>
              </a:spcBef>
              <a:spcAft>
                <a:spcPts val="0"/>
              </a:spcAft>
            </a:pPr>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5" name="文本框 4">
            <a:extLst>
              <a:ext uri="{FF2B5EF4-FFF2-40B4-BE49-F238E27FC236}">
                <a16:creationId xmlns:a16="http://schemas.microsoft.com/office/drawing/2014/main" id="{6D21C97C-4E24-4BC9-8074-3F18E8E308D3}"/>
              </a:ext>
            </a:extLst>
          </p:cNvPr>
          <p:cNvSpPr txBox="1"/>
          <p:nvPr/>
        </p:nvSpPr>
        <p:spPr>
          <a:xfrm>
            <a:off x="-18324" y="1080430"/>
            <a:ext cx="11147618" cy="174791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n"/>
            </a:pPr>
            <a:r>
              <a:rPr lang="zh-CN" altLang="en-US"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数据集：出租车流量数据集</a:t>
            </a:r>
            <a:r>
              <a:rPr lang="en-US"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PeMSD4</a:t>
            </a:r>
            <a:r>
              <a:rPr lang="zh-CN" altLang="en-US"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PEMSD8</a:t>
            </a:r>
            <a:r>
              <a:rPr lang="zh-CN" altLang="en-US" sz="2000" kern="1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Times New Roman" panose="02020603050405020304" pitchFamily="18" charset="0"/>
              </a:rPr>
              <a:t>Louvain</a:t>
            </a:r>
            <a:r>
              <a:rPr lang="zh-CN" altLang="en-US" dirty="0">
                <a:latin typeface="Times New Roman" panose="02020603050405020304" pitchFamily="18" charset="0"/>
                <a:ea typeface="宋体" panose="02010600030101010101" pitchFamily="2" charset="-122"/>
                <a:sym typeface="Times New Roman" panose="02020603050405020304" pitchFamily="18" charset="0"/>
              </a:rPr>
              <a:t>算法处理收，分别包含</a:t>
            </a:r>
            <a:r>
              <a:rPr lang="en-US" altLang="zh-CN" dirty="0">
                <a:latin typeface="Times New Roman" panose="02020603050405020304" pitchFamily="18" charset="0"/>
                <a:ea typeface="宋体" panose="02010600030101010101" pitchFamily="2" charset="-122"/>
                <a:sym typeface="Times New Roman" panose="02020603050405020304" pitchFamily="18" charset="0"/>
              </a:rPr>
              <a:t>31</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Times New Roman" panose="02020603050405020304" pitchFamily="18" charset="0"/>
              </a:rPr>
              <a:t>15</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个社区）</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just">
              <a:lnSpc>
                <a:spcPct val="150000"/>
              </a:lnSpc>
              <a:buFont typeface="Wingdings" panose="05000000000000000000" pitchFamily="2" charset="2"/>
              <a:buChar char="n"/>
            </a:pPr>
            <a:r>
              <a:rPr lang="en-US" altLang="zh-CN" dirty="0">
                <a:latin typeface="Times New Roman" panose="02020603050405020304" pitchFamily="18" charset="0"/>
                <a:ea typeface="宋体" panose="02010600030101010101" pitchFamily="2" charset="-122"/>
                <a:sym typeface="Times New Roman" panose="02020603050405020304" pitchFamily="18" charset="0"/>
              </a:rPr>
              <a:t>Baseline</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just">
              <a:lnSpc>
                <a:spcPct val="150000"/>
              </a:lnSpc>
              <a:buFont typeface="Wingdings" panose="05000000000000000000" pitchFamily="2" charset="2"/>
              <a:buChar char="n"/>
            </a:pP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just">
              <a:lnSpc>
                <a:spcPct val="150000"/>
              </a:lnSpc>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sym typeface="Times New Roman" panose="02020603050405020304" pitchFamily="18" charset="0"/>
              </a:rPr>
              <a:t>实验结果</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 name="文本框 5">
            <a:extLst>
              <a:ext uri="{FF2B5EF4-FFF2-40B4-BE49-F238E27FC236}">
                <a16:creationId xmlns:a16="http://schemas.microsoft.com/office/drawing/2014/main" id="{0FD29AB1-05B4-4907-A070-1C41D1C8B316}"/>
              </a:ext>
            </a:extLst>
          </p:cNvPr>
          <p:cNvSpPr txBox="1"/>
          <p:nvPr/>
        </p:nvSpPr>
        <p:spPr>
          <a:xfrm>
            <a:off x="1388346" y="1568413"/>
            <a:ext cx="5191432" cy="12890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sym typeface="Times New Roman" panose="02020603050405020304" pitchFamily="18" charset="0"/>
              </a:rPr>
              <a:t>深度学习模型：</a:t>
            </a:r>
            <a:r>
              <a:rPr lang="en-US" altLang="zh-CN" dirty="0">
                <a:latin typeface="Times New Roman" panose="02020603050405020304" pitchFamily="18" charset="0"/>
                <a:ea typeface="宋体" panose="02010600030101010101" pitchFamily="2" charset="-122"/>
                <a:sym typeface="Times New Roman" panose="02020603050405020304" pitchFamily="18" charset="0"/>
              </a:rPr>
              <a:t>GCN</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Times New Roman" panose="02020603050405020304" pitchFamily="18" charset="0"/>
              </a:rPr>
              <a:t>LSTM</a:t>
            </a:r>
          </a:p>
          <a:p>
            <a:pPr marL="285750" indent="-285750" algn="just">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sym typeface="Times New Roman" panose="02020603050405020304" pitchFamily="18" charset="0"/>
              </a:rPr>
              <a:t>交通预测经典图神经网络模型：</a:t>
            </a:r>
            <a:r>
              <a:rPr lang="en-US" altLang="zh-CN" dirty="0">
                <a:latin typeface="Times New Roman" panose="02020603050405020304" pitchFamily="18" charset="0"/>
                <a:ea typeface="宋体" panose="02010600030101010101" pitchFamily="2" charset="-122"/>
                <a:sym typeface="Times New Roman" panose="02020603050405020304" pitchFamily="18" charset="0"/>
              </a:rPr>
              <a:t>T-GCN</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Times New Roman" panose="02020603050405020304" pitchFamily="18" charset="0"/>
              </a:rPr>
              <a:t>STGCN</a:t>
            </a:r>
          </a:p>
        </p:txBody>
      </p:sp>
      <p:pic>
        <p:nvPicPr>
          <p:cNvPr id="19" name="图片 18">
            <a:extLst>
              <a:ext uri="{FF2B5EF4-FFF2-40B4-BE49-F238E27FC236}">
                <a16:creationId xmlns:a16="http://schemas.microsoft.com/office/drawing/2014/main" id="{2F2BB011-E1CC-477A-8ABF-5939A9627783}"/>
              </a:ext>
            </a:extLst>
          </p:cNvPr>
          <p:cNvPicPr>
            <a:picLocks noChangeAspect="1"/>
          </p:cNvPicPr>
          <p:nvPr/>
        </p:nvPicPr>
        <p:blipFill>
          <a:blip r:embed="rId4"/>
          <a:stretch>
            <a:fillRect/>
          </a:stretch>
        </p:blipFill>
        <p:spPr>
          <a:xfrm>
            <a:off x="104803" y="2967145"/>
            <a:ext cx="5796551" cy="2066743"/>
          </a:xfrm>
          <a:prstGeom prst="rect">
            <a:avLst/>
          </a:prstGeom>
        </p:spPr>
      </p:pic>
      <p:sp>
        <p:nvSpPr>
          <p:cNvPr id="7" name="文本框 6">
            <a:extLst>
              <a:ext uri="{FF2B5EF4-FFF2-40B4-BE49-F238E27FC236}">
                <a16:creationId xmlns:a16="http://schemas.microsoft.com/office/drawing/2014/main" id="{8EA800CA-558E-4E42-9D9C-4BE9F9B5D9D4}"/>
              </a:ext>
            </a:extLst>
          </p:cNvPr>
          <p:cNvSpPr txBox="1"/>
          <p:nvPr/>
        </p:nvSpPr>
        <p:spPr>
          <a:xfrm>
            <a:off x="6579778" y="1569006"/>
            <a:ext cx="4694822" cy="161582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sym typeface="Times New Roman" panose="02020603050405020304" pitchFamily="18" charset="0"/>
              </a:rPr>
              <a:t>最新交通流预测图神经网络：</a:t>
            </a:r>
            <a:r>
              <a:rPr lang="en-US" altLang="zh-CN" dirty="0">
                <a:latin typeface="Times New Roman" panose="02020603050405020304" pitchFamily="18" charset="0"/>
                <a:ea typeface="宋体" panose="02010600030101010101" pitchFamily="2" charset="-122"/>
                <a:sym typeface="Times New Roman" panose="02020603050405020304" pitchFamily="18" charset="0"/>
              </a:rPr>
              <a:t>ASTGCN</a:t>
            </a:r>
          </a:p>
          <a:p>
            <a:pPr marL="285750" indent="-285750" algn="just">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sym typeface="Times New Roman" panose="02020603050405020304" pitchFamily="18" charset="0"/>
              </a:rPr>
              <a:t>最新多尺度信息图神经网络：</a:t>
            </a:r>
            <a:r>
              <a:rPr lang="en-US" altLang="zh-CN" dirty="0">
                <a:latin typeface="Times New Roman" panose="02020603050405020304" pitchFamily="18" charset="0"/>
                <a:ea typeface="宋体" panose="02010600030101010101" pitchFamily="2" charset="-122"/>
                <a:sym typeface="Times New Roman" panose="02020603050405020304" pitchFamily="18" charset="0"/>
              </a:rPr>
              <a:t>HGCN</a:t>
            </a:r>
          </a:p>
          <a:p>
            <a:pPr marL="285750" indent="-285750" algn="just">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sym typeface="Times New Roman" panose="02020603050405020304" pitchFamily="18" charset="0"/>
              </a:rPr>
              <a:t>短期交通流预测模型：</a:t>
            </a:r>
            <a:r>
              <a:rPr lang="en-US" altLang="zh-CN" dirty="0">
                <a:latin typeface="Times New Roman" panose="02020603050405020304" pitchFamily="18" charset="0"/>
                <a:ea typeface="宋体" panose="02010600030101010101" pitchFamily="2" charset="-122"/>
                <a:sym typeface="Times New Roman" panose="02020603050405020304" pitchFamily="18" charset="0"/>
              </a:rPr>
              <a:t>STG-NCDE</a:t>
            </a: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a:p>
            <a:endParaRPr lang="zh-CN" altLang="en-US" dirty="0"/>
          </a:p>
        </p:txBody>
      </p:sp>
      <p:pic>
        <p:nvPicPr>
          <p:cNvPr id="20" name="图片 19">
            <a:extLst>
              <a:ext uri="{FF2B5EF4-FFF2-40B4-BE49-F238E27FC236}">
                <a16:creationId xmlns:a16="http://schemas.microsoft.com/office/drawing/2014/main" id="{38408480-3143-42FD-8DAD-D3AB99E20B06}"/>
              </a:ext>
            </a:extLst>
          </p:cNvPr>
          <p:cNvPicPr>
            <a:picLocks noChangeAspect="1"/>
          </p:cNvPicPr>
          <p:nvPr/>
        </p:nvPicPr>
        <p:blipFill>
          <a:blip r:embed="rId5"/>
          <a:stretch>
            <a:fillRect/>
          </a:stretch>
        </p:blipFill>
        <p:spPr>
          <a:xfrm>
            <a:off x="5999304" y="2967146"/>
            <a:ext cx="5855769" cy="2066742"/>
          </a:xfrm>
          <a:prstGeom prst="rect">
            <a:avLst/>
          </a:prstGeom>
        </p:spPr>
      </p:pic>
      <p:pic>
        <p:nvPicPr>
          <p:cNvPr id="23" name="图片 22">
            <a:extLst>
              <a:ext uri="{FF2B5EF4-FFF2-40B4-BE49-F238E27FC236}">
                <a16:creationId xmlns:a16="http://schemas.microsoft.com/office/drawing/2014/main" id="{CF03D0A8-FDCE-4F82-88F5-301C66D52172}"/>
              </a:ext>
            </a:extLst>
          </p:cNvPr>
          <p:cNvPicPr>
            <a:picLocks noChangeAspect="1"/>
          </p:cNvPicPr>
          <p:nvPr/>
        </p:nvPicPr>
        <p:blipFill>
          <a:blip r:embed="rId6"/>
          <a:stretch>
            <a:fillRect/>
          </a:stretch>
        </p:blipFill>
        <p:spPr>
          <a:xfrm>
            <a:off x="3462775" y="5288994"/>
            <a:ext cx="4877158" cy="1320987"/>
          </a:xfrm>
          <a:prstGeom prst="rect">
            <a:avLst/>
          </a:prstGeom>
        </p:spPr>
      </p:pic>
    </p:spTree>
    <p:extLst>
      <p:ext uri="{BB962C8B-B14F-4D97-AF65-F5344CB8AC3E}">
        <p14:creationId xmlns:p14="http://schemas.microsoft.com/office/powerpoint/2010/main" val="96124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CD64C99-24A1-B511-BD1F-734CAA98C985}"/>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1" name="矩形 20">
            <a:extLst>
              <a:ext uri="{FF2B5EF4-FFF2-40B4-BE49-F238E27FC236}">
                <a16:creationId xmlns:a16="http://schemas.microsoft.com/office/drawing/2014/main" id="{AAAFEC57-7E2E-7744-974D-154158D6A800}"/>
              </a:ext>
            </a:extLst>
          </p:cNvPr>
          <p:cNvSpPr/>
          <p:nvPr/>
        </p:nvSpPr>
        <p:spPr>
          <a:xfrm>
            <a:off x="10452631" y="111029"/>
            <a:ext cx="1133702"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04803" y="70799"/>
            <a:ext cx="1001728" cy="347019"/>
          </a:xfrm>
          <a:prstGeom prst="rect">
            <a:avLst/>
          </a:prstGeom>
        </p:spPr>
      </p:pic>
      <p:grpSp>
        <p:nvGrpSpPr>
          <p:cNvPr id="36" name="组合 35"/>
          <p:cNvGrpSpPr/>
          <p:nvPr/>
        </p:nvGrpSpPr>
        <p:grpSpPr>
          <a:xfrm>
            <a:off x="6425986" y="55969"/>
            <a:ext cx="5248574" cy="389946"/>
            <a:chOff x="5151824" y="55969"/>
            <a:chExt cx="5248574" cy="389946"/>
          </a:xfrm>
        </p:grpSpPr>
        <p:sp>
          <p:nvSpPr>
            <p:cNvPr id="38" name="文本框 37"/>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42" name="文本框 41"/>
            <p:cNvSpPr txBox="1"/>
            <p:nvPr/>
          </p:nvSpPr>
          <p:spPr>
            <a:xfrm>
              <a:off x="9090241" y="55969"/>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8" name="文本框 17">
            <a:extLst>
              <a:ext uri="{FF2B5EF4-FFF2-40B4-BE49-F238E27FC236}">
                <a16:creationId xmlns:a16="http://schemas.microsoft.com/office/drawing/2014/main" id="{36E572F3-5DC5-7649-94B2-14B200AABC75}"/>
              </a:ext>
            </a:extLst>
          </p:cNvPr>
          <p:cNvSpPr txBox="1"/>
          <p:nvPr/>
        </p:nvSpPr>
        <p:spPr>
          <a:xfrm>
            <a:off x="7956171" y="76583"/>
            <a:ext cx="117728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相关工作</a:t>
            </a:r>
          </a:p>
        </p:txBody>
      </p:sp>
      <p:sp>
        <p:nvSpPr>
          <p:cNvPr id="22" name="文本框 21">
            <a:extLst>
              <a:ext uri="{FF2B5EF4-FFF2-40B4-BE49-F238E27FC236}">
                <a16:creationId xmlns:a16="http://schemas.microsoft.com/office/drawing/2014/main" id="{428BF3B0-D5EF-D143-8E1A-C45BC259DD59}"/>
              </a:ext>
            </a:extLst>
          </p:cNvPr>
          <p:cNvSpPr txBox="1"/>
          <p:nvPr/>
        </p:nvSpPr>
        <p:spPr>
          <a:xfrm>
            <a:off x="9140992" y="70799"/>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a:t>
            </a:r>
          </a:p>
        </p:txBody>
      </p:sp>
      <p:sp>
        <p:nvSpPr>
          <p:cNvPr id="4" name="文本框 3">
            <a:extLst>
              <a:ext uri="{FF2B5EF4-FFF2-40B4-BE49-F238E27FC236}">
                <a16:creationId xmlns:a16="http://schemas.microsoft.com/office/drawing/2014/main" id="{71D8CD4E-2EFB-E8B1-29D3-4CC5B2166FDB}"/>
              </a:ext>
            </a:extLst>
          </p:cNvPr>
          <p:cNvSpPr txBox="1"/>
          <p:nvPr/>
        </p:nvSpPr>
        <p:spPr>
          <a:xfrm>
            <a:off x="256038" y="481263"/>
            <a:ext cx="6096000" cy="564257"/>
          </a:xfrm>
          <a:prstGeom prst="rect">
            <a:avLst/>
          </a:prstGeom>
          <a:noFill/>
        </p:spPr>
        <p:txBody>
          <a:bodyPr wrap="square">
            <a:spAutoFit/>
          </a:bodyPr>
          <a:lstStyle/>
          <a:p>
            <a:pPr algn="l">
              <a:lnSpc>
                <a:spcPct val="120000"/>
              </a:lnSpc>
              <a:spcBef>
                <a:spcPts val="0"/>
              </a:spcBef>
              <a:spcAft>
                <a:spcPts val="0"/>
              </a:spcAft>
            </a:pPr>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消融实验</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24" name="图片 23">
            <a:extLst>
              <a:ext uri="{FF2B5EF4-FFF2-40B4-BE49-F238E27FC236}">
                <a16:creationId xmlns:a16="http://schemas.microsoft.com/office/drawing/2014/main" id="{ADB00F4F-4CAA-4B8A-A48C-EB11005C7D00}"/>
              </a:ext>
            </a:extLst>
          </p:cNvPr>
          <p:cNvPicPr>
            <a:picLocks noChangeAspect="1"/>
          </p:cNvPicPr>
          <p:nvPr/>
        </p:nvPicPr>
        <p:blipFill>
          <a:blip r:embed="rId4"/>
          <a:stretch>
            <a:fillRect/>
          </a:stretch>
        </p:blipFill>
        <p:spPr>
          <a:xfrm>
            <a:off x="383101" y="1301159"/>
            <a:ext cx="5499236" cy="3801783"/>
          </a:xfrm>
          <a:prstGeom prst="rect">
            <a:avLst/>
          </a:prstGeom>
        </p:spPr>
      </p:pic>
      <p:sp>
        <p:nvSpPr>
          <p:cNvPr id="25" name="文本框 24">
            <a:extLst>
              <a:ext uri="{FF2B5EF4-FFF2-40B4-BE49-F238E27FC236}">
                <a16:creationId xmlns:a16="http://schemas.microsoft.com/office/drawing/2014/main" id="{9B9A54D2-46B5-45A9-9D02-5FD8F7DD1249}"/>
              </a:ext>
            </a:extLst>
          </p:cNvPr>
          <p:cNvSpPr txBox="1"/>
          <p:nvPr/>
        </p:nvSpPr>
        <p:spPr>
          <a:xfrm>
            <a:off x="5918446" y="1562375"/>
            <a:ext cx="4294239" cy="923330"/>
          </a:xfrm>
          <a:prstGeom prst="rect">
            <a:avLst/>
          </a:prstGeom>
          <a:noFill/>
        </p:spPr>
        <p:txBody>
          <a:bodyPr wrap="square">
            <a:spAutoFit/>
          </a:bodyPr>
          <a:lstStyle/>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种变体</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仅多空间标模型（</a:t>
            </a:r>
            <a:r>
              <a:rPr lang="en-US" altLang="zh-CN" sz="1800" dirty="0">
                <a:effectLst/>
                <a:latin typeface="Times New Roman" panose="02020603050405020304" pitchFamily="18" charset="0"/>
                <a:ea typeface="宋体" panose="02010600030101010101" pitchFamily="2" charset="-122"/>
              </a:rPr>
              <a:t>MST-GNN(</a:t>
            </a:r>
            <a:r>
              <a:rPr lang="en-US" altLang="zh-CN" sz="1800" dirty="0" err="1">
                <a:effectLst/>
                <a:latin typeface="Times New Roman" panose="02020603050405020304" pitchFamily="18" charset="0"/>
                <a:ea typeface="宋体" panose="02010600030101010101" pitchFamily="2" charset="-122"/>
              </a:rPr>
              <a:t>ms</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仅多时标模型（</a:t>
            </a:r>
            <a:r>
              <a:rPr lang="en-US" altLang="zh-CN" sz="1800" dirty="0">
                <a:effectLst/>
                <a:latin typeface="Times New Roman" panose="02020603050405020304" pitchFamily="18" charset="0"/>
                <a:ea typeface="宋体" panose="02010600030101010101" pitchFamily="2" charset="-122"/>
              </a:rPr>
              <a:t>MST-GNN(mt)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26" name="文本框 25">
            <a:extLst>
              <a:ext uri="{FF2B5EF4-FFF2-40B4-BE49-F238E27FC236}">
                <a16:creationId xmlns:a16="http://schemas.microsoft.com/office/drawing/2014/main" id="{85157C23-9ACD-41CA-92BB-2F14996B1336}"/>
              </a:ext>
            </a:extLst>
          </p:cNvPr>
          <p:cNvSpPr txBox="1"/>
          <p:nvPr/>
        </p:nvSpPr>
        <p:spPr>
          <a:xfrm>
            <a:off x="5918446" y="2737490"/>
            <a:ext cx="5926562" cy="1200329"/>
          </a:xfrm>
          <a:prstGeom prst="rect">
            <a:avLst/>
          </a:prstGeom>
          <a:noFill/>
        </p:spPr>
        <p:txBody>
          <a:bodyPr wrap="square">
            <a:spAutoFit/>
          </a:bodyPr>
          <a:lstStyle/>
          <a:p>
            <a:pPr algn="just"/>
            <a:r>
              <a:rPr lang="zh-CN" altLang="en-US" sz="1800" kern="100" dirty="0">
                <a:effectLst/>
                <a:latin typeface="Times New Roman" panose="02020603050405020304" pitchFamily="18" charset="0"/>
                <a:ea typeface="宋体" panose="02010600030101010101" pitchFamily="2" charset="-122"/>
              </a:rPr>
              <a:t>结果表明：</a:t>
            </a:r>
            <a:endParaRPr lang="en-US" altLang="zh-CN" kern="100" dirty="0">
              <a:latin typeface="Times New Roman" panose="02020603050405020304" pitchFamily="18" charset="0"/>
              <a:ea typeface="宋体" panose="02010600030101010101" pitchFamily="2" charset="-122"/>
            </a:endParaRPr>
          </a:p>
          <a:p>
            <a:pPr marL="285750" indent="-285750" algn="just">
              <a:buFont typeface="Arial" panose="020B0604020202020204" pitchFamily="34" charset="0"/>
              <a:buChar char="•"/>
            </a:pPr>
            <a:r>
              <a:rPr lang="en-US" altLang="zh-CN" kern="100" dirty="0">
                <a:latin typeface="Times New Roman" panose="02020603050405020304" pitchFamily="18" charset="0"/>
                <a:ea typeface="宋体" panose="02010600030101010101" pitchFamily="2" charset="-122"/>
              </a:rPr>
              <a:t>MSTGNN </a:t>
            </a:r>
            <a:r>
              <a:rPr lang="zh-CN" altLang="zh-CN" kern="100" dirty="0">
                <a:latin typeface="Times New Roman" panose="02020603050405020304" pitchFamily="18" charset="0"/>
                <a:ea typeface="宋体" panose="02010600030101010101" pitchFamily="2" charset="-122"/>
              </a:rPr>
              <a:t>在</a:t>
            </a:r>
            <a:r>
              <a:rPr lang="en-US" altLang="zh-CN" kern="100" dirty="0">
                <a:latin typeface="Times New Roman" panose="02020603050405020304" pitchFamily="18" charset="0"/>
                <a:ea typeface="宋体" panose="02010600030101010101" pitchFamily="2" charset="-122"/>
              </a:rPr>
              <a:t> RMSE </a:t>
            </a:r>
            <a:r>
              <a:rPr lang="zh-CN" altLang="zh-CN" kern="100" dirty="0">
                <a:latin typeface="Times New Roman" panose="02020603050405020304" pitchFamily="18" charset="0"/>
                <a:ea typeface="宋体" panose="02010600030101010101" pitchFamily="2" charset="-122"/>
              </a:rPr>
              <a:t>指标上的改进幅度最大</a:t>
            </a:r>
            <a:r>
              <a:rPr lang="zh-CN" altLang="en-US" kern="100" dirty="0">
                <a:latin typeface="Times New Roman" panose="02020603050405020304" pitchFamily="18" charset="0"/>
                <a:ea typeface="宋体" panose="02010600030101010101" pitchFamily="2" charset="-122"/>
              </a:rPr>
              <a:t>；</a:t>
            </a:r>
            <a:endParaRPr lang="en-US" altLang="zh-CN" kern="100" dirty="0">
              <a:latin typeface="Times New Roman" panose="02020603050405020304" pitchFamily="18" charset="0"/>
              <a:ea typeface="宋体" panose="02010600030101010101" pitchFamily="2" charset="-122"/>
            </a:endParaRPr>
          </a:p>
          <a:p>
            <a:pPr marL="285750" indent="-285750" algn="just">
              <a:buFont typeface="Arial" panose="020B0604020202020204" pitchFamily="34" charset="0"/>
              <a:buChar char="•"/>
            </a:pPr>
            <a:r>
              <a:rPr lang="zh-CN" altLang="zh-CN" kern="100" dirty="0">
                <a:latin typeface="Times New Roman" panose="02020603050405020304" pitchFamily="18" charset="0"/>
                <a:ea typeface="宋体" panose="02010600030101010101" pitchFamily="2" charset="-122"/>
              </a:rPr>
              <a:t>随着预测时间的增加，</a:t>
            </a:r>
            <a:r>
              <a:rPr lang="en-US" altLang="zh-CN" kern="100" dirty="0">
                <a:latin typeface="Times New Roman" panose="02020603050405020304" pitchFamily="18" charset="0"/>
                <a:ea typeface="宋体" panose="02010600030101010101" pitchFamily="2" charset="-122"/>
              </a:rPr>
              <a:t>MST-GNN </a:t>
            </a:r>
            <a:r>
              <a:rPr lang="zh-CN" altLang="zh-CN" kern="100" dirty="0">
                <a:latin typeface="Times New Roman" panose="02020603050405020304" pitchFamily="18" charset="0"/>
                <a:ea typeface="宋体" panose="02010600030101010101" pitchFamily="2" charset="-122"/>
              </a:rPr>
              <a:t>的精度优势更加明显</a:t>
            </a:r>
            <a:r>
              <a:rPr lang="zh-CN" altLang="en-US" kern="100" dirty="0">
                <a:latin typeface="Times New Roman" panose="02020603050405020304" pitchFamily="18" charset="0"/>
                <a:ea typeface="宋体" panose="02010600030101010101" pitchFamily="2" charset="-122"/>
              </a:rPr>
              <a:t>；</a:t>
            </a:r>
            <a:endParaRPr lang="en-US" altLang="zh-CN" kern="100" dirty="0">
              <a:latin typeface="Times New Roman" panose="02020603050405020304" pitchFamily="18" charset="0"/>
              <a:ea typeface="宋体" panose="02010600030101010101" pitchFamily="2" charset="-122"/>
            </a:endParaRPr>
          </a:p>
          <a:p>
            <a:pPr marL="285750" indent="-285750" algn="just">
              <a:buFont typeface="Arial" panose="020B0604020202020204" pitchFamily="34" charset="0"/>
              <a:buChar char="•"/>
            </a:pPr>
            <a:r>
              <a:rPr lang="zh-CN" altLang="zh-CN" kern="100" dirty="0">
                <a:latin typeface="Times New Roman" panose="02020603050405020304" pitchFamily="18" charset="0"/>
                <a:ea typeface="宋体" panose="02010600030101010101" pitchFamily="2" charset="-122"/>
              </a:rPr>
              <a:t>验证了</a:t>
            </a:r>
            <a:r>
              <a:rPr lang="en-US" altLang="zh-CN" kern="100" dirty="0">
                <a:latin typeface="Times New Roman" panose="02020603050405020304" pitchFamily="18" charset="0"/>
                <a:ea typeface="宋体" panose="02010600030101010101" pitchFamily="2" charset="-122"/>
              </a:rPr>
              <a:t> MST-GNN </a:t>
            </a:r>
            <a:r>
              <a:rPr lang="zh-CN" altLang="zh-CN" kern="100" dirty="0">
                <a:latin typeface="Times New Roman" panose="02020603050405020304" pitchFamily="18" charset="0"/>
                <a:ea typeface="宋体" panose="02010600030101010101" pitchFamily="2" charset="-122"/>
              </a:rPr>
              <a:t>模型中多时空尺度模块有效性。</a:t>
            </a:r>
          </a:p>
        </p:txBody>
      </p:sp>
    </p:spTree>
    <p:extLst>
      <p:ext uri="{BB962C8B-B14F-4D97-AF65-F5344CB8AC3E}">
        <p14:creationId xmlns:p14="http://schemas.microsoft.com/office/powerpoint/2010/main" val="4274456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CD64C99-24A1-B511-BD1F-734CAA98C985}"/>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1" name="矩形 20">
            <a:extLst>
              <a:ext uri="{FF2B5EF4-FFF2-40B4-BE49-F238E27FC236}">
                <a16:creationId xmlns:a16="http://schemas.microsoft.com/office/drawing/2014/main" id="{AAAFEC57-7E2E-7744-974D-154158D6A800}"/>
              </a:ext>
            </a:extLst>
          </p:cNvPr>
          <p:cNvSpPr/>
          <p:nvPr/>
        </p:nvSpPr>
        <p:spPr>
          <a:xfrm>
            <a:off x="10452631" y="111029"/>
            <a:ext cx="1133702"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04803" y="70799"/>
            <a:ext cx="1001728" cy="347019"/>
          </a:xfrm>
          <a:prstGeom prst="rect">
            <a:avLst/>
          </a:prstGeom>
        </p:spPr>
      </p:pic>
      <p:grpSp>
        <p:nvGrpSpPr>
          <p:cNvPr id="36" name="组合 35"/>
          <p:cNvGrpSpPr/>
          <p:nvPr/>
        </p:nvGrpSpPr>
        <p:grpSpPr>
          <a:xfrm>
            <a:off x="6425986" y="55969"/>
            <a:ext cx="5248574" cy="389946"/>
            <a:chOff x="5151824" y="55969"/>
            <a:chExt cx="5248574" cy="389946"/>
          </a:xfrm>
        </p:grpSpPr>
        <p:sp>
          <p:nvSpPr>
            <p:cNvPr id="38" name="文本框 37"/>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42" name="文本框 41"/>
            <p:cNvSpPr txBox="1"/>
            <p:nvPr/>
          </p:nvSpPr>
          <p:spPr>
            <a:xfrm>
              <a:off x="9090241" y="55969"/>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8" name="文本框 17">
            <a:extLst>
              <a:ext uri="{FF2B5EF4-FFF2-40B4-BE49-F238E27FC236}">
                <a16:creationId xmlns:a16="http://schemas.microsoft.com/office/drawing/2014/main" id="{36E572F3-5DC5-7649-94B2-14B200AABC75}"/>
              </a:ext>
            </a:extLst>
          </p:cNvPr>
          <p:cNvSpPr txBox="1"/>
          <p:nvPr/>
        </p:nvSpPr>
        <p:spPr>
          <a:xfrm>
            <a:off x="7956171" y="76583"/>
            <a:ext cx="117728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相关工作</a:t>
            </a:r>
          </a:p>
        </p:txBody>
      </p:sp>
      <p:sp>
        <p:nvSpPr>
          <p:cNvPr id="22" name="文本框 21">
            <a:extLst>
              <a:ext uri="{FF2B5EF4-FFF2-40B4-BE49-F238E27FC236}">
                <a16:creationId xmlns:a16="http://schemas.microsoft.com/office/drawing/2014/main" id="{428BF3B0-D5EF-D143-8E1A-C45BC259DD59}"/>
              </a:ext>
            </a:extLst>
          </p:cNvPr>
          <p:cNvSpPr txBox="1"/>
          <p:nvPr/>
        </p:nvSpPr>
        <p:spPr>
          <a:xfrm>
            <a:off x="9140992" y="70799"/>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a:t>
            </a:r>
          </a:p>
        </p:txBody>
      </p:sp>
      <p:sp>
        <p:nvSpPr>
          <p:cNvPr id="4" name="文本框 3">
            <a:extLst>
              <a:ext uri="{FF2B5EF4-FFF2-40B4-BE49-F238E27FC236}">
                <a16:creationId xmlns:a16="http://schemas.microsoft.com/office/drawing/2014/main" id="{71D8CD4E-2EFB-E8B1-29D3-4CC5B2166FDB}"/>
              </a:ext>
            </a:extLst>
          </p:cNvPr>
          <p:cNvSpPr txBox="1"/>
          <p:nvPr/>
        </p:nvSpPr>
        <p:spPr>
          <a:xfrm>
            <a:off x="256038" y="481263"/>
            <a:ext cx="6096000" cy="564257"/>
          </a:xfrm>
          <a:prstGeom prst="rect">
            <a:avLst/>
          </a:prstGeom>
          <a:noFill/>
        </p:spPr>
        <p:txBody>
          <a:bodyPr wrap="square">
            <a:spAutoFit/>
          </a:bodyPr>
          <a:lstStyle/>
          <a:p>
            <a:pPr algn="l">
              <a:lnSpc>
                <a:spcPct val="120000"/>
              </a:lnSpc>
              <a:spcBef>
                <a:spcPts val="0"/>
              </a:spcBef>
              <a:spcAft>
                <a:spcPts val="0"/>
              </a:spcAft>
            </a:pPr>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5" name="文本框 24">
            <a:extLst>
              <a:ext uri="{FF2B5EF4-FFF2-40B4-BE49-F238E27FC236}">
                <a16:creationId xmlns:a16="http://schemas.microsoft.com/office/drawing/2014/main" id="{9B9A54D2-46B5-45A9-9D02-5FD8F7DD1249}"/>
              </a:ext>
            </a:extLst>
          </p:cNvPr>
          <p:cNvSpPr txBox="1"/>
          <p:nvPr/>
        </p:nvSpPr>
        <p:spPr>
          <a:xfrm>
            <a:off x="461542" y="1385394"/>
            <a:ext cx="11533813" cy="2862322"/>
          </a:xfrm>
          <a:prstGeom prst="rect">
            <a:avLst/>
          </a:prstGeom>
          <a:noFill/>
        </p:spPr>
        <p:txBody>
          <a:bodyPr wrap="square">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结论</a:t>
            </a: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ü"/>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提出用于</a:t>
            </a:r>
            <a:r>
              <a:rPr lang="zh-CN" altLang="en-US"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交通流预测</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MST-GNN</a:t>
            </a:r>
            <a:r>
              <a:rPr lang="zh-CN" altLang="en-US"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。针对现有模型忽视交通数据</a:t>
            </a:r>
            <a:r>
              <a:rPr lang="zh-CN" altLang="en-US"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跨时间尺度和空间尺度特征的问题</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，研究提出了简单有效的尺度融合解决方案。</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ü"/>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模型包含一个</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多</a:t>
            </a:r>
            <a:r>
              <a:rPr lang="zh-CN" altLang="en-US"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时间</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尺度特征融合模块</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和一个</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多空间尺度特征融合模块</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ü"/>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在两个公共数据集上进行对比实验，都表现出</a:t>
            </a:r>
            <a:r>
              <a:rPr lang="en-US" altLang="zh-CN" sz="1800" dirty="0">
                <a:effectLst/>
                <a:latin typeface="Times New Roman" panose="02020603050405020304" pitchFamily="18" charset="0"/>
                <a:ea typeface="宋体" panose="02010600030101010101" pitchFamily="2" charset="-122"/>
              </a:rPr>
              <a:t> </a:t>
            </a:r>
            <a:r>
              <a:rPr lang="en-US" altLang="zh-CN" sz="1800" dirty="0">
                <a:solidFill>
                  <a:srgbClr val="FF0000"/>
                </a:solidFill>
                <a:effectLst/>
                <a:latin typeface="Times New Roman" panose="02020603050405020304" pitchFamily="18" charset="0"/>
                <a:ea typeface="宋体" panose="02010600030101010101" pitchFamily="2" charset="-122"/>
              </a:rPr>
              <a:t>SOTA </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性能</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ü"/>
            </a:pPr>
            <a:r>
              <a:rPr lang="zh-CN" altLang="en-US" dirty="0">
                <a:latin typeface="Times New Roman" panose="02020603050405020304" pitchFamily="18" charset="0"/>
                <a:ea typeface="宋体" panose="02010600030101010101" pitchFamily="2" charset="-122"/>
                <a:cs typeface="Times New Roman" panose="02020603050405020304" pitchFamily="18" charset="0"/>
              </a:rPr>
              <a:t>测试模型的计算时间，模型</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运行效率高</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ü"/>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b="1" dirty="0">
                <a:effectLst/>
                <a:latin typeface="Times New Roman" panose="02020603050405020304" pitchFamily="18" charset="0"/>
                <a:ea typeface="宋体" panose="02010600030101010101" pitchFamily="2" charset="-122"/>
                <a:cs typeface="Times New Roman" panose="02020603050405020304" pitchFamily="18" charset="0"/>
              </a:rPr>
              <a:t>未来方向</a:t>
            </a:r>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整合更多尺度的信息</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0165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1928399"/>
            <a:ext cx="12192000" cy="3090792"/>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7" name="文本框 16"/>
          <p:cNvSpPr txBox="1"/>
          <p:nvPr/>
        </p:nvSpPr>
        <p:spPr>
          <a:xfrm>
            <a:off x="4439081" y="3132989"/>
            <a:ext cx="3313838" cy="838499"/>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0"/>
              </a:spcBef>
              <a:spcAft>
                <a:spcPts val="0"/>
              </a:spcAft>
              <a:buClrTx/>
              <a:buSzTx/>
              <a:buFontTx/>
              <a:buNone/>
              <a:defRPr/>
            </a:pPr>
            <a:r>
              <a:rPr lang="zh-CN" altLang="en-US" sz="4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谢  谢！</a:t>
            </a:r>
            <a:endParaRPr kumimoji="0" lang="zh-CN" altLang="en-US" sz="4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5" name="图形 4"/>
          <p:cNvPicPr>
            <a:picLocks noChangeAspect="1"/>
          </p:cNvPicPr>
          <p:nvPr/>
        </p:nvPicPr>
        <p:blipFill>
          <a:blip r:embed="rId3"/>
          <a:srcRect/>
          <a:stretch/>
        </p:blipFill>
        <p:spPr>
          <a:xfrm>
            <a:off x="9866086" y="296743"/>
            <a:ext cx="1950560" cy="6757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椭圆 59"/>
          <p:cNvSpPr/>
          <p:nvPr/>
        </p:nvSpPr>
        <p:spPr>
          <a:xfrm>
            <a:off x="9343844" y="2352542"/>
            <a:ext cx="1913392" cy="1913392"/>
          </a:xfrm>
          <a:prstGeom prst="ellipse">
            <a:avLst/>
          </a:prstGeom>
          <a:gradFill flip="none" rotWithShape="1">
            <a:gsLst>
              <a:gs pos="0">
                <a:schemeClr val="accent1">
                  <a:lumMod val="60000"/>
                  <a:lumOff val="40000"/>
                </a:schemeClr>
              </a:gs>
              <a:gs pos="100000">
                <a:schemeClr val="accent1">
                  <a:lumMod val="75000"/>
                  <a:alpha val="6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9" name="椭圆 58"/>
          <p:cNvSpPr/>
          <p:nvPr/>
        </p:nvSpPr>
        <p:spPr>
          <a:xfrm>
            <a:off x="6609398" y="2352542"/>
            <a:ext cx="1913392" cy="1913392"/>
          </a:xfrm>
          <a:prstGeom prst="ellipse">
            <a:avLst/>
          </a:prstGeom>
          <a:gradFill flip="none" rotWithShape="1">
            <a:gsLst>
              <a:gs pos="0">
                <a:schemeClr val="accent1">
                  <a:lumMod val="60000"/>
                  <a:lumOff val="40000"/>
                </a:schemeClr>
              </a:gs>
              <a:gs pos="100000">
                <a:schemeClr val="accent1">
                  <a:lumMod val="75000"/>
                  <a:alpha val="6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8" name="椭圆 57"/>
          <p:cNvSpPr/>
          <p:nvPr/>
        </p:nvSpPr>
        <p:spPr>
          <a:xfrm>
            <a:off x="3716387" y="2352542"/>
            <a:ext cx="1913392" cy="1913392"/>
          </a:xfrm>
          <a:prstGeom prst="ellipse">
            <a:avLst/>
          </a:prstGeom>
          <a:gradFill flip="none" rotWithShape="1">
            <a:gsLst>
              <a:gs pos="0">
                <a:schemeClr val="accent1">
                  <a:lumMod val="60000"/>
                  <a:lumOff val="40000"/>
                </a:schemeClr>
              </a:gs>
              <a:gs pos="100000">
                <a:schemeClr val="accent1">
                  <a:lumMod val="75000"/>
                  <a:alpha val="6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7" name="椭圆 36"/>
          <p:cNvSpPr/>
          <p:nvPr/>
        </p:nvSpPr>
        <p:spPr>
          <a:xfrm>
            <a:off x="870552" y="2352542"/>
            <a:ext cx="1913392" cy="1913392"/>
          </a:xfrm>
          <a:prstGeom prst="ellipse">
            <a:avLst/>
          </a:prstGeom>
          <a:gradFill flip="none" rotWithShape="1">
            <a:gsLst>
              <a:gs pos="0">
                <a:schemeClr val="accent1">
                  <a:lumMod val="60000"/>
                  <a:lumOff val="40000"/>
                </a:schemeClr>
              </a:gs>
              <a:gs pos="100000">
                <a:schemeClr val="accent1">
                  <a:lumMod val="75000"/>
                  <a:alpha val="6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3" name="组合 2"/>
          <p:cNvGrpSpPr/>
          <p:nvPr/>
        </p:nvGrpSpPr>
        <p:grpSpPr>
          <a:xfrm>
            <a:off x="-4632" y="-1"/>
            <a:ext cx="12196631" cy="2127749"/>
            <a:chOff x="-4632" y="-1"/>
            <a:chExt cx="12196631" cy="2127749"/>
          </a:xfrm>
        </p:grpSpPr>
        <p:sp>
          <p:nvSpPr>
            <p:cNvPr id="11" name="任意多边形: 形状 10"/>
            <p:cNvSpPr/>
            <p:nvPr/>
          </p:nvSpPr>
          <p:spPr>
            <a:xfrm flipV="1">
              <a:off x="0" y="1684"/>
              <a:ext cx="12191999" cy="2126064"/>
            </a:xfrm>
            <a:custGeom>
              <a:avLst/>
              <a:gdLst>
                <a:gd name="connsiteX0" fmla="*/ 0 w 12191999"/>
                <a:gd name="connsiteY0" fmla="*/ 2126064 h 2126064"/>
                <a:gd name="connsiteX1" fmla="*/ 12191999 w 12191999"/>
                <a:gd name="connsiteY1" fmla="*/ 2126064 h 2126064"/>
                <a:gd name="connsiteX2" fmla="*/ 0 w 12191999"/>
                <a:gd name="connsiteY2" fmla="*/ 0 h 2126064"/>
              </a:gdLst>
              <a:ahLst/>
              <a:cxnLst>
                <a:cxn ang="0">
                  <a:pos x="connsiteX0" y="connsiteY0"/>
                </a:cxn>
                <a:cxn ang="0">
                  <a:pos x="connsiteX1" y="connsiteY1"/>
                </a:cxn>
                <a:cxn ang="0">
                  <a:pos x="connsiteX2" y="connsiteY2"/>
                </a:cxn>
              </a:cxnLst>
              <a:rect l="l" t="t" r="r" b="b"/>
              <a:pathLst>
                <a:path w="12191999" h="2126064">
                  <a:moveTo>
                    <a:pt x="0" y="2126064"/>
                  </a:moveTo>
                  <a:lnTo>
                    <a:pt x="12191999" y="2126064"/>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0" name="任意多边形: 形状 19"/>
            <p:cNvSpPr/>
            <p:nvPr/>
          </p:nvSpPr>
          <p:spPr>
            <a:xfrm flipV="1">
              <a:off x="-4632" y="-1"/>
              <a:ext cx="845081" cy="695700"/>
            </a:xfrm>
            <a:custGeom>
              <a:avLst/>
              <a:gdLst>
                <a:gd name="connsiteX0" fmla="*/ 0 w 845081"/>
                <a:gd name="connsiteY0" fmla="*/ 695700 h 695700"/>
                <a:gd name="connsiteX1" fmla="*/ 845081 w 845081"/>
                <a:gd name="connsiteY1" fmla="*/ 695700 h 695700"/>
                <a:gd name="connsiteX2" fmla="*/ 0 w 845081"/>
                <a:gd name="connsiteY2" fmla="*/ 0 h 695700"/>
                <a:gd name="connsiteX3" fmla="*/ 0 w 845081"/>
                <a:gd name="connsiteY3" fmla="*/ 695700 h 695700"/>
              </a:gdLst>
              <a:ahLst/>
              <a:cxnLst>
                <a:cxn ang="0">
                  <a:pos x="connsiteX0" y="connsiteY0"/>
                </a:cxn>
                <a:cxn ang="0">
                  <a:pos x="connsiteX1" y="connsiteY1"/>
                </a:cxn>
                <a:cxn ang="0">
                  <a:pos x="connsiteX2" y="connsiteY2"/>
                </a:cxn>
                <a:cxn ang="0">
                  <a:pos x="connsiteX3" y="connsiteY3"/>
                </a:cxn>
              </a:cxnLst>
              <a:rect l="l" t="t" r="r" b="b"/>
              <a:pathLst>
                <a:path w="845081" h="695700">
                  <a:moveTo>
                    <a:pt x="0" y="695700"/>
                  </a:moveTo>
                  <a:lnTo>
                    <a:pt x="845081" y="695700"/>
                  </a:lnTo>
                  <a:lnTo>
                    <a:pt x="0" y="0"/>
                  </a:lnTo>
                  <a:lnTo>
                    <a:pt x="0" y="695700"/>
                  </a:lnTo>
                  <a:close/>
                </a:path>
              </a:pathLst>
            </a:cu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9" name="任意多边形: 形状 18"/>
            <p:cNvSpPr/>
            <p:nvPr/>
          </p:nvSpPr>
          <p:spPr>
            <a:xfrm flipV="1">
              <a:off x="2569944" y="9621"/>
              <a:ext cx="7642459" cy="1665174"/>
            </a:xfrm>
            <a:custGeom>
              <a:avLst/>
              <a:gdLst>
                <a:gd name="connsiteX0" fmla="*/ 2049597 w 7784426"/>
                <a:gd name="connsiteY0" fmla="*/ 1687299 h 1687299"/>
                <a:gd name="connsiteX1" fmla="*/ 7784426 w 7784426"/>
                <a:gd name="connsiteY1" fmla="*/ 1687299 h 1687299"/>
                <a:gd name="connsiteX2" fmla="*/ 7276089 w 7784426"/>
                <a:gd name="connsiteY2" fmla="*/ 1268818 h 1687299"/>
                <a:gd name="connsiteX3" fmla="*/ 0 w 7784426"/>
                <a:gd name="connsiteY3" fmla="*/ 0 h 1687299"/>
                <a:gd name="connsiteX4" fmla="*/ 2049597 w 7784426"/>
                <a:gd name="connsiteY4" fmla="*/ 1687299 h 1687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426" h="1687299">
                  <a:moveTo>
                    <a:pt x="2049597" y="1687299"/>
                  </a:moveTo>
                  <a:lnTo>
                    <a:pt x="7784426" y="1687299"/>
                  </a:lnTo>
                  <a:lnTo>
                    <a:pt x="7276089" y="1268818"/>
                  </a:lnTo>
                  <a:lnTo>
                    <a:pt x="0" y="0"/>
                  </a:lnTo>
                  <a:lnTo>
                    <a:pt x="2049597" y="1687299"/>
                  </a:lnTo>
                  <a:close/>
                </a:path>
              </a:pathLst>
            </a:cu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grpSp>
      <p:grpSp>
        <p:nvGrpSpPr>
          <p:cNvPr id="32" name="组合 31"/>
          <p:cNvGrpSpPr/>
          <p:nvPr/>
        </p:nvGrpSpPr>
        <p:grpSpPr>
          <a:xfrm>
            <a:off x="3154566" y="4308301"/>
            <a:ext cx="5762554" cy="1341875"/>
            <a:chOff x="3102428" y="3755572"/>
            <a:chExt cx="5762554" cy="1730828"/>
          </a:xfrm>
        </p:grpSpPr>
        <p:cxnSp>
          <p:nvCxnSpPr>
            <p:cNvPr id="29" name="直接连接符 28"/>
            <p:cNvCxnSpPr/>
            <p:nvPr/>
          </p:nvCxnSpPr>
          <p:spPr>
            <a:xfrm>
              <a:off x="3102428"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019799"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864982"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3452212" y="4605760"/>
            <a:ext cx="23859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相关工作</a:t>
            </a:r>
          </a:p>
        </p:txBody>
      </p:sp>
      <p:sp>
        <p:nvSpPr>
          <p:cNvPr id="45" name="文本框 44"/>
          <p:cNvSpPr txBox="1"/>
          <p:nvPr/>
        </p:nvSpPr>
        <p:spPr>
          <a:xfrm>
            <a:off x="6333479" y="4605760"/>
            <a:ext cx="23859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48" name="文本框 47"/>
          <p:cNvSpPr txBox="1"/>
          <p:nvPr/>
        </p:nvSpPr>
        <p:spPr>
          <a:xfrm>
            <a:off x="9079669" y="4605760"/>
            <a:ext cx="23859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4" name="椭圆 23"/>
          <p:cNvSpPr/>
          <p:nvPr/>
        </p:nvSpPr>
        <p:spPr>
          <a:xfrm>
            <a:off x="6945507" y="2644900"/>
            <a:ext cx="1300163" cy="13001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5" name="组合 4"/>
          <p:cNvGrpSpPr/>
          <p:nvPr/>
        </p:nvGrpSpPr>
        <p:grpSpPr>
          <a:xfrm>
            <a:off x="4023002" y="2644900"/>
            <a:ext cx="1300163" cy="1300163"/>
            <a:chOff x="4023002" y="2467476"/>
            <a:chExt cx="1300163" cy="1300163"/>
          </a:xfrm>
        </p:grpSpPr>
        <p:sp>
          <p:nvSpPr>
            <p:cNvPr id="23" name="椭圆 22"/>
            <p:cNvSpPr/>
            <p:nvPr/>
          </p:nvSpPr>
          <p:spPr>
            <a:xfrm>
              <a:off x="4023002" y="2467476"/>
              <a:ext cx="1300163" cy="130016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51" name="图形 50"/>
            <p:cNvPicPr>
              <a:picLocks noChangeAspect="1"/>
            </p:cNvPicPr>
            <p:nvPr/>
          </p:nvPicPr>
          <p:blipFill>
            <a:blip r:embed="rId3" cstate="email">
              <a:extLst>
                <a:ext uri="{96DAC541-7B7A-43D3-8B79-37D633B846F1}">
                  <asvg:svgBlip xmlns:asvg="http://schemas.microsoft.com/office/drawing/2016/SVG/main" r:embed="rId4"/>
                </a:ext>
              </a:extLst>
            </a:blip>
            <a:stretch>
              <a:fillRect/>
            </a:stretch>
          </p:blipFill>
          <p:spPr>
            <a:xfrm>
              <a:off x="4326109" y="2824061"/>
              <a:ext cx="638175" cy="638175"/>
            </a:xfrm>
            <a:prstGeom prst="rect">
              <a:avLst/>
            </a:prstGeom>
          </p:spPr>
        </p:pic>
      </p:grpSp>
      <p:sp>
        <p:nvSpPr>
          <p:cNvPr id="25" name="椭圆 24"/>
          <p:cNvSpPr/>
          <p:nvPr/>
        </p:nvSpPr>
        <p:spPr>
          <a:xfrm>
            <a:off x="9622572" y="2653014"/>
            <a:ext cx="1300163" cy="130016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 name="组合 3"/>
          <p:cNvGrpSpPr/>
          <p:nvPr/>
        </p:nvGrpSpPr>
        <p:grpSpPr>
          <a:xfrm>
            <a:off x="7796463" y="964934"/>
            <a:ext cx="4049551" cy="873366"/>
            <a:chOff x="7796463" y="964934"/>
            <a:chExt cx="4049551" cy="873366"/>
          </a:xfrm>
        </p:grpSpPr>
        <p:sp>
          <p:nvSpPr>
            <p:cNvPr id="33" name="文本框 32"/>
            <p:cNvSpPr txBox="1"/>
            <p:nvPr/>
          </p:nvSpPr>
          <p:spPr>
            <a:xfrm>
              <a:off x="8212132" y="964934"/>
              <a:ext cx="363388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800" b="0"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目            录</a:t>
              </a:r>
            </a:p>
          </p:txBody>
        </p:sp>
        <p:cxnSp>
          <p:nvCxnSpPr>
            <p:cNvPr id="35" name="直接连接符 34"/>
            <p:cNvCxnSpPr/>
            <p:nvPr/>
          </p:nvCxnSpPr>
          <p:spPr>
            <a:xfrm flipH="1">
              <a:off x="7796463" y="1838300"/>
              <a:ext cx="360786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544175" y="1762998"/>
              <a:ext cx="86015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570102" y="4605760"/>
            <a:ext cx="23859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38" name="图形 37"/>
          <p:cNvPicPr>
            <a:picLocks noChangeAspect="1"/>
          </p:cNvPicPr>
          <p:nvPr/>
        </p:nvPicPr>
        <p:blipFill>
          <a:blip r:embed="rId5"/>
          <a:srcRect/>
          <a:stretch/>
        </p:blipFill>
        <p:spPr>
          <a:xfrm>
            <a:off x="616562" y="365509"/>
            <a:ext cx="1732483" cy="599425"/>
          </a:xfrm>
          <a:prstGeom prst="rect">
            <a:avLst/>
          </a:prstGeom>
        </p:spPr>
      </p:pic>
      <p:grpSp>
        <p:nvGrpSpPr>
          <p:cNvPr id="40" name="组合 39"/>
          <p:cNvGrpSpPr/>
          <p:nvPr/>
        </p:nvGrpSpPr>
        <p:grpSpPr>
          <a:xfrm>
            <a:off x="1177167" y="2659157"/>
            <a:ext cx="1300163" cy="1300163"/>
            <a:chOff x="1177167" y="2337355"/>
            <a:chExt cx="1300163" cy="1300163"/>
          </a:xfrm>
        </p:grpSpPr>
        <p:sp>
          <p:nvSpPr>
            <p:cNvPr id="56" name="椭圆 55"/>
            <p:cNvSpPr/>
            <p:nvPr/>
          </p:nvSpPr>
          <p:spPr>
            <a:xfrm>
              <a:off x="1177167" y="2337355"/>
              <a:ext cx="1300163" cy="1300163"/>
            </a:xfrm>
            <a:prstGeom prst="ellipse">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57" name="图形 51"/>
            <p:cNvPicPr>
              <a:picLocks noChangeAspect="1"/>
            </p:cNvPicPr>
            <p:nvPr/>
          </p:nvPicPr>
          <p:blipFill>
            <a:blip r:embed="rId6" cstate="email">
              <a:extLst>
                <a:ext uri="{96DAC541-7B7A-43D3-8B79-37D633B846F1}">
                  <asvg:svgBlip xmlns:asvg="http://schemas.microsoft.com/office/drawing/2016/SVG/main" r:embed="rId7"/>
                </a:ext>
              </a:extLst>
            </a:blip>
            <a:stretch>
              <a:fillRect/>
            </a:stretch>
          </p:blipFill>
          <p:spPr>
            <a:xfrm>
              <a:off x="1482804" y="2708834"/>
              <a:ext cx="633116" cy="634015"/>
            </a:xfrm>
            <a:prstGeom prst="rect">
              <a:avLst/>
            </a:prstGeom>
          </p:spPr>
        </p:pic>
      </p:grpSp>
      <p:pic>
        <p:nvPicPr>
          <p:cNvPr id="10" name="图形 9" descr="条形图 纯色填充">
            <a:extLst>
              <a:ext uri="{FF2B5EF4-FFF2-40B4-BE49-F238E27FC236}">
                <a16:creationId xmlns:a16="http://schemas.microsoft.com/office/drawing/2014/main" id="{92D80671-8E07-2E41-ADDE-E9E0FEA0C53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79331" y="2874604"/>
            <a:ext cx="804609" cy="804609"/>
          </a:xfrm>
          <a:prstGeom prst="rect">
            <a:avLst/>
          </a:prstGeom>
        </p:spPr>
      </p:pic>
      <p:pic>
        <p:nvPicPr>
          <p:cNvPr id="13" name="图形 12" descr="聊天气泡 纯色填充">
            <a:extLst>
              <a:ext uri="{FF2B5EF4-FFF2-40B4-BE49-F238E27FC236}">
                <a16:creationId xmlns:a16="http://schemas.microsoft.com/office/drawing/2014/main" id="{5CBAD0AD-8248-3A4D-BDFA-BBA4CB123C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43340" y="2938987"/>
            <a:ext cx="865856" cy="865856"/>
          </a:xfrm>
          <a:prstGeom prst="rect">
            <a:avLst/>
          </a:prstGeom>
        </p:spPr>
      </p:pic>
    </p:spTree>
    <p:extLst>
      <p:ext uri="{BB962C8B-B14F-4D97-AF65-F5344CB8AC3E}">
        <p14:creationId xmlns:p14="http://schemas.microsoft.com/office/powerpoint/2010/main" val="375063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0286" y="110116"/>
            <a:ext cx="1001728" cy="347019"/>
          </a:xfrm>
          <a:prstGeom prst="rect">
            <a:avLst/>
          </a:prstGeom>
        </p:spPr>
      </p:pic>
      <p:grpSp>
        <p:nvGrpSpPr>
          <p:cNvPr id="36" name="组合 35"/>
          <p:cNvGrpSpPr/>
          <p:nvPr/>
        </p:nvGrpSpPr>
        <p:grpSpPr>
          <a:xfrm>
            <a:off x="6454554" y="61745"/>
            <a:ext cx="5199173" cy="384170"/>
            <a:chOff x="5180392" y="61745"/>
            <a:chExt cx="5199173" cy="384170"/>
          </a:xfrm>
        </p:grpSpPr>
        <p:sp>
          <p:nvSpPr>
            <p:cNvPr id="37" name="矩形 36"/>
            <p:cNvSpPr/>
            <p:nvPr/>
          </p:nvSpPr>
          <p:spPr>
            <a:xfrm>
              <a:off x="5339636"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8" name="文本框 37"/>
            <p:cNvSpPr txBox="1"/>
            <p:nvPr/>
          </p:nvSpPr>
          <p:spPr>
            <a:xfrm>
              <a:off x="5180392" y="61745"/>
              <a:ext cx="1627513" cy="369332"/>
            </a:xfrm>
            <a:prstGeom prst="rect">
              <a:avLst/>
            </a:prstGeom>
            <a:noFill/>
          </p:spPr>
          <p:txBody>
            <a:bodyPr wrap="square" rtlCol="0">
              <a:spAutoFit/>
            </a:bodyPr>
            <a:lstStyle/>
            <a:p>
              <a:pPr lvl="0" algn="ctr">
                <a:defRPr/>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39" name="文本框 38"/>
            <p:cNvSpPr txBox="1"/>
            <p:nvPr/>
          </p:nvSpPr>
          <p:spPr>
            <a:xfrm>
              <a:off x="6662851" y="76583"/>
              <a:ext cx="121567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相关工作</a:t>
              </a:r>
            </a:p>
          </p:txBody>
        </p:sp>
        <p:sp>
          <p:nvSpPr>
            <p:cNvPr id="40" name="文本框 39"/>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a:t>
              </a: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endPar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4" name="文本框 3">
            <a:extLst>
              <a:ext uri="{FF2B5EF4-FFF2-40B4-BE49-F238E27FC236}">
                <a16:creationId xmlns:a16="http://schemas.microsoft.com/office/drawing/2014/main" id="{E8D625F6-5B6F-ED5B-B308-3DE86DB119D5}"/>
              </a:ext>
            </a:extLst>
          </p:cNvPr>
          <p:cNvSpPr txBox="1"/>
          <p:nvPr/>
        </p:nvSpPr>
        <p:spPr>
          <a:xfrm>
            <a:off x="0" y="1100660"/>
            <a:ext cx="6764694" cy="1015663"/>
          </a:xfrm>
          <a:prstGeom prst="rect">
            <a:avLst/>
          </a:prstGeom>
          <a:noFill/>
        </p:spPr>
        <p:txBody>
          <a:bodyPr wrap="square">
            <a:spAutoFit/>
          </a:bodyPr>
          <a:lstStyle/>
          <a:p>
            <a:pPr marL="342900" indent="-342900">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忽视跨空间尺度交通特征的整合</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sym typeface="Times New Roman" panose="02020603050405020304" pitchFamily="18" charset="0"/>
              </a:rPr>
              <a:t>路段尺度（细粒度）           区域尺度（粗粒度）</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必要性</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：帮助细粒度过程学习更宏观的交通数据，提高预测精度。</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 name="矩形 2">
            <a:extLst>
              <a:ext uri="{FF2B5EF4-FFF2-40B4-BE49-F238E27FC236}">
                <a16:creationId xmlns:a16="http://schemas.microsoft.com/office/drawing/2014/main" id="{215AFBB7-8EF6-C669-1757-77E2A652136A}"/>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文本框 9">
            <a:extLst>
              <a:ext uri="{FF2B5EF4-FFF2-40B4-BE49-F238E27FC236}">
                <a16:creationId xmlns:a16="http://schemas.microsoft.com/office/drawing/2014/main" id="{62DF09DB-E1E9-2F2A-804D-D7C0E8696383}"/>
              </a:ext>
            </a:extLst>
          </p:cNvPr>
          <p:cNvSpPr txBox="1"/>
          <p:nvPr/>
        </p:nvSpPr>
        <p:spPr>
          <a:xfrm>
            <a:off x="140286" y="535148"/>
            <a:ext cx="6096000" cy="523220"/>
          </a:xfrm>
          <a:prstGeom prst="rect">
            <a:avLst/>
          </a:prstGeom>
          <a:noFill/>
        </p:spPr>
        <p:txBody>
          <a:bodyPr wrap="square">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a:t>
            </a:r>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个局限性</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7" name="图形 6">
            <a:extLst>
              <a:ext uri="{FF2B5EF4-FFF2-40B4-BE49-F238E27FC236}">
                <a16:creationId xmlns:a16="http://schemas.microsoft.com/office/drawing/2014/main" id="{DF3FD5DD-FAA9-44AB-B8DB-8788A8C71D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1090" y="1478608"/>
            <a:ext cx="254313" cy="254313"/>
          </a:xfrm>
          <a:prstGeom prst="rect">
            <a:avLst/>
          </a:prstGeom>
        </p:spPr>
      </p:pic>
      <p:pic>
        <p:nvPicPr>
          <p:cNvPr id="9" name="图形 8">
            <a:extLst>
              <a:ext uri="{FF2B5EF4-FFF2-40B4-BE49-F238E27FC236}">
                <a16:creationId xmlns:a16="http://schemas.microsoft.com/office/drawing/2014/main" id="{1549E06E-819F-4199-99E0-D7ACAC610D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47765" y="1475147"/>
            <a:ext cx="254312" cy="254312"/>
          </a:xfrm>
          <a:prstGeom prst="rect">
            <a:avLst/>
          </a:prstGeom>
        </p:spPr>
      </p:pic>
      <p:pic>
        <p:nvPicPr>
          <p:cNvPr id="23" name="图片 22">
            <a:extLst>
              <a:ext uri="{FF2B5EF4-FFF2-40B4-BE49-F238E27FC236}">
                <a16:creationId xmlns:a16="http://schemas.microsoft.com/office/drawing/2014/main" id="{B4BFF58B-5A12-4F6C-BBDD-34A1159BB936}"/>
              </a:ext>
            </a:extLst>
          </p:cNvPr>
          <p:cNvPicPr/>
          <p:nvPr/>
        </p:nvPicPr>
        <p:blipFill>
          <a:blip r:embed="rId8"/>
          <a:stretch>
            <a:fillRect/>
          </a:stretch>
        </p:blipFill>
        <p:spPr>
          <a:xfrm>
            <a:off x="140286" y="2103946"/>
            <a:ext cx="4871705" cy="4298523"/>
          </a:xfrm>
          <a:prstGeom prst="rect">
            <a:avLst/>
          </a:prstGeom>
        </p:spPr>
      </p:pic>
      <p:sp>
        <p:nvSpPr>
          <p:cNvPr id="25" name="文本框 24">
            <a:extLst>
              <a:ext uri="{FF2B5EF4-FFF2-40B4-BE49-F238E27FC236}">
                <a16:creationId xmlns:a16="http://schemas.microsoft.com/office/drawing/2014/main" id="{D5980C95-DED8-45CE-8C67-A67D5CE74B37}"/>
              </a:ext>
            </a:extLst>
          </p:cNvPr>
          <p:cNvSpPr txBox="1"/>
          <p:nvPr/>
        </p:nvSpPr>
        <p:spPr>
          <a:xfrm>
            <a:off x="1314172" y="6376737"/>
            <a:ext cx="2523931" cy="338554"/>
          </a:xfrm>
          <a:prstGeom prst="rect">
            <a:avLst/>
          </a:prstGeom>
          <a:noFill/>
        </p:spPr>
        <p:txBody>
          <a:bodyPr wrap="square">
            <a:spAutoFit/>
          </a:bodyPr>
          <a:lstStyle/>
          <a:p>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多空间尺度数据示意图</a:t>
            </a:r>
            <a:endParaRPr lang="zh-CN" altLang="en-US" sz="1600" dirty="0"/>
          </a:p>
        </p:txBody>
      </p:sp>
      <p:sp>
        <p:nvSpPr>
          <p:cNvPr id="26" name="文本框 25">
            <a:extLst>
              <a:ext uri="{FF2B5EF4-FFF2-40B4-BE49-F238E27FC236}">
                <a16:creationId xmlns:a16="http://schemas.microsoft.com/office/drawing/2014/main" id="{85745C79-9B4D-49BA-BC8A-DE7BF5B8CDA6}"/>
              </a:ext>
            </a:extLst>
          </p:cNvPr>
          <p:cNvSpPr txBox="1"/>
          <p:nvPr/>
        </p:nvSpPr>
        <p:spPr>
          <a:xfrm>
            <a:off x="6694596" y="1094471"/>
            <a:ext cx="6035726" cy="1015663"/>
          </a:xfrm>
          <a:prstGeom prst="rect">
            <a:avLst/>
          </a:prstGeom>
          <a:noFill/>
        </p:spPr>
        <p:txBody>
          <a:bodyPr wrap="square">
            <a:spAutoFit/>
          </a:bodyPr>
          <a:lstStyle/>
          <a:p>
            <a:pPr marL="342900" indent="-342900">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忽视不同时间尺度交通特征的整合</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sym typeface="Times New Roman" panose="02020603050405020304" pitchFamily="18" charset="0"/>
              </a:rPr>
              <a:t>细粒度</a:t>
            </a:r>
            <a:r>
              <a:rPr lang="en-US" altLang="zh-CN" dirty="0">
                <a:latin typeface="Times New Roman" panose="02020603050405020304" pitchFamily="18" charset="0"/>
                <a:ea typeface="宋体" panose="02010600030101010101" pitchFamily="2" charset="-122"/>
                <a:sym typeface="Times New Roman" panose="02020603050405020304" pitchFamily="18" charset="0"/>
              </a:rPr>
              <a:t> or </a:t>
            </a:r>
            <a:r>
              <a:rPr lang="zh-CN" altLang="en-US" dirty="0">
                <a:latin typeface="Times New Roman" panose="02020603050405020304" pitchFamily="18" charset="0"/>
                <a:ea typeface="宋体" panose="02010600030101010101" pitchFamily="2" charset="-122"/>
                <a:sym typeface="Times New Roman" panose="02020603050405020304" pitchFamily="18" charset="0"/>
              </a:rPr>
              <a:t>粗粒度         细粒度 </a:t>
            </a:r>
            <a:r>
              <a:rPr lang="en-US" altLang="zh-CN" dirty="0">
                <a:latin typeface="Times New Roman" panose="02020603050405020304" pitchFamily="18" charset="0"/>
                <a:ea typeface="宋体" panose="02010600030101010101" pitchFamily="2" charset="-122"/>
                <a:sym typeface="Times New Roman" panose="02020603050405020304" pitchFamily="18" charset="0"/>
              </a:rPr>
              <a:t>and </a:t>
            </a:r>
            <a:r>
              <a:rPr lang="zh-CN" altLang="en-US" dirty="0">
                <a:latin typeface="Times New Roman" panose="02020603050405020304" pitchFamily="18" charset="0"/>
                <a:ea typeface="宋体" panose="02010600030101010101" pitchFamily="2" charset="-122"/>
                <a:sym typeface="Times New Roman" panose="02020603050405020304" pitchFamily="18" charset="0"/>
              </a:rPr>
              <a:t>粗粒度</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r>
              <a:rPr lang="zh-CN" altLang="en-US" b="1" dirty="0">
                <a:latin typeface="Times New Roman" panose="02020603050405020304" pitchFamily="18" charset="0"/>
                <a:ea typeface="宋体" panose="02010600030101010101" pitchFamily="2" charset="-122"/>
                <a:sym typeface="Times New Roman" panose="02020603050405020304" pitchFamily="18" charset="0"/>
              </a:rPr>
              <a:t>必要性：</a:t>
            </a:r>
            <a:r>
              <a:rPr lang="zh-CN" altLang="en-US" dirty="0">
                <a:latin typeface="Times New Roman" panose="02020603050405020304" pitchFamily="18" charset="0"/>
                <a:ea typeface="宋体" panose="02010600030101010101" pitchFamily="2" charset="-122"/>
                <a:sym typeface="Times New Roman" panose="02020603050405020304" pitchFamily="18" charset="0"/>
              </a:rPr>
              <a:t>特征相互补偿，粗粒度序列下的迭代次数少</a:t>
            </a:r>
            <a:endParaRPr lang="en-US" altLang="zh-CN" sz="1600"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7" name="图形 26">
            <a:extLst>
              <a:ext uri="{FF2B5EF4-FFF2-40B4-BE49-F238E27FC236}">
                <a16:creationId xmlns:a16="http://schemas.microsoft.com/office/drawing/2014/main" id="{5D2332A9-6D47-4F37-8C14-1BE31183D3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64694" y="1482903"/>
            <a:ext cx="254313" cy="254313"/>
          </a:xfrm>
          <a:prstGeom prst="rect">
            <a:avLst/>
          </a:prstGeom>
        </p:spPr>
      </p:pic>
      <p:pic>
        <p:nvPicPr>
          <p:cNvPr id="28" name="图形 27">
            <a:extLst>
              <a:ext uri="{FF2B5EF4-FFF2-40B4-BE49-F238E27FC236}">
                <a16:creationId xmlns:a16="http://schemas.microsoft.com/office/drawing/2014/main" id="{AB74A9AC-C313-49DD-8749-D9F5F269F0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19681" y="1475146"/>
            <a:ext cx="254312" cy="254312"/>
          </a:xfrm>
          <a:prstGeom prst="rect">
            <a:avLst/>
          </a:prstGeom>
        </p:spPr>
      </p:pic>
      <p:pic>
        <p:nvPicPr>
          <p:cNvPr id="29" name="图片 28">
            <a:extLst>
              <a:ext uri="{FF2B5EF4-FFF2-40B4-BE49-F238E27FC236}">
                <a16:creationId xmlns:a16="http://schemas.microsoft.com/office/drawing/2014/main" id="{441E3BE0-ABF3-47CB-927E-2CF88269BBD6}"/>
              </a:ext>
            </a:extLst>
          </p:cNvPr>
          <p:cNvPicPr/>
          <p:nvPr/>
        </p:nvPicPr>
        <p:blipFill>
          <a:blip r:embed="rId9"/>
          <a:stretch>
            <a:fillRect/>
          </a:stretch>
        </p:blipFill>
        <p:spPr>
          <a:xfrm>
            <a:off x="6694596" y="2119459"/>
            <a:ext cx="3910714" cy="3424277"/>
          </a:xfrm>
          <a:prstGeom prst="rect">
            <a:avLst/>
          </a:prstGeom>
        </p:spPr>
      </p:pic>
      <p:sp>
        <p:nvSpPr>
          <p:cNvPr id="31" name="文本框 30">
            <a:extLst>
              <a:ext uri="{FF2B5EF4-FFF2-40B4-BE49-F238E27FC236}">
                <a16:creationId xmlns:a16="http://schemas.microsoft.com/office/drawing/2014/main" id="{C33BC3CF-AB36-4A45-A0DB-5A94D73721E0}"/>
              </a:ext>
            </a:extLst>
          </p:cNvPr>
          <p:cNvSpPr txBox="1"/>
          <p:nvPr/>
        </p:nvSpPr>
        <p:spPr>
          <a:xfrm>
            <a:off x="7443803" y="5474351"/>
            <a:ext cx="3554845" cy="338554"/>
          </a:xfrm>
          <a:prstGeom prst="rect">
            <a:avLst/>
          </a:prstGeom>
          <a:noFill/>
        </p:spPr>
        <p:txBody>
          <a:bodyPr wrap="square">
            <a:spAutoFit/>
          </a:bodyPr>
          <a:lstStyle/>
          <a:p>
            <a:r>
              <a:rPr lang="zh-CN" altLang="zh-CN" sz="1600" dirty="0">
                <a:effectLst/>
                <a:latin typeface="Times New Roman" panose="02020603050405020304" pitchFamily="18" charset="0"/>
                <a:ea typeface="宋体" panose="02010600030101010101" pitchFamily="2" charset="-122"/>
                <a:cs typeface="Times New Roman" panose="02020603050405020304" pitchFamily="18" charset="0"/>
              </a:rPr>
              <a:t>不同时间尺度上的流量变化比较</a:t>
            </a:r>
            <a:endParaRPr lang="zh-CN" altLang="en-US" sz="1600" dirty="0"/>
          </a:p>
        </p:txBody>
      </p:sp>
      <p:sp>
        <p:nvSpPr>
          <p:cNvPr id="13" name="文本框 12">
            <a:extLst>
              <a:ext uri="{FF2B5EF4-FFF2-40B4-BE49-F238E27FC236}">
                <a16:creationId xmlns:a16="http://schemas.microsoft.com/office/drawing/2014/main" id="{32B673C7-DF1E-4C56-98D6-4F9B798B1116}"/>
              </a:ext>
            </a:extLst>
          </p:cNvPr>
          <p:cNvSpPr txBox="1"/>
          <p:nvPr/>
        </p:nvSpPr>
        <p:spPr>
          <a:xfrm>
            <a:off x="5174900" y="5812905"/>
            <a:ext cx="5702928" cy="646331"/>
          </a:xfrm>
          <a:prstGeom prst="rect">
            <a:avLst/>
          </a:prstGeom>
          <a:noFill/>
          <a:ln>
            <a:solidFill>
              <a:schemeClr val="accent1"/>
            </a:solidFill>
          </a:ln>
        </p:spPr>
        <p:txBody>
          <a:bodyPr wrap="square" rtlCol="0">
            <a:spAutoFit/>
          </a:bodyPr>
          <a:lstStyle/>
          <a:p>
            <a:r>
              <a:rPr lang="zh-CN" altLang="en-US" b="1" dirty="0">
                <a:latin typeface="宋体" panose="02010600030101010101" pitchFamily="2" charset="-122"/>
                <a:ea typeface="宋体" panose="02010600030101010101" pitchFamily="2" charset="-122"/>
              </a:rPr>
              <a:t>层次理论</a:t>
            </a:r>
            <a:r>
              <a:rPr lang="zh-CN" altLang="en-US" dirty="0">
                <a:latin typeface="宋体" panose="02010600030101010101" pitchFamily="2" charset="-122"/>
                <a:ea typeface="宋体" panose="02010600030101010101" pitchFamily="2" charset="-122"/>
              </a:rPr>
              <a:t>：较小尺度的过程支撑着较大尺度的过程，较大尺度的过程通过设定边界条件来制约较小尺度的过程。</a:t>
            </a:r>
          </a:p>
        </p:txBody>
      </p:sp>
      <p:sp>
        <p:nvSpPr>
          <p:cNvPr id="14" name="箭头: 右 13">
            <a:extLst>
              <a:ext uri="{FF2B5EF4-FFF2-40B4-BE49-F238E27FC236}">
                <a16:creationId xmlns:a16="http://schemas.microsoft.com/office/drawing/2014/main" id="{69EA5D46-8793-4636-892A-373473AC3EB9}"/>
              </a:ext>
            </a:extLst>
          </p:cNvPr>
          <p:cNvSpPr/>
          <p:nvPr/>
        </p:nvSpPr>
        <p:spPr>
          <a:xfrm>
            <a:off x="10998648" y="6046237"/>
            <a:ext cx="228769" cy="121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8B5337B6-001F-4DA9-BBB6-D814B557247C}"/>
              </a:ext>
            </a:extLst>
          </p:cNvPr>
          <p:cNvSpPr txBox="1"/>
          <p:nvPr/>
        </p:nvSpPr>
        <p:spPr>
          <a:xfrm>
            <a:off x="11227417" y="5662223"/>
            <a:ext cx="893048" cy="738664"/>
          </a:xfrm>
          <a:prstGeom prst="rect">
            <a:avLst/>
          </a:prstGeom>
          <a:noFill/>
        </p:spPr>
        <p:txBody>
          <a:bodyPr wrap="square" lIns="0" tIns="0" rIns="0" bIns="0" rtlCol="0">
            <a:spAutoFit/>
          </a:bodyPr>
          <a:lstStyle/>
          <a:p>
            <a:pPr algn="ctr"/>
            <a:r>
              <a:rPr lang="zh-CN" altLang="en-US" sz="1600" b="1" dirty="0">
                <a:latin typeface="宋体" panose="02010600030101010101" pitchFamily="2" charset="-122"/>
                <a:ea typeface="宋体" panose="02010600030101010101" pitchFamily="2" charset="-122"/>
              </a:rPr>
              <a:t>“交通信息的跨尺度整合”</a:t>
            </a:r>
          </a:p>
        </p:txBody>
      </p:sp>
    </p:spTree>
    <p:extLst>
      <p:ext uri="{BB962C8B-B14F-4D97-AF65-F5344CB8AC3E}">
        <p14:creationId xmlns:p14="http://schemas.microsoft.com/office/powerpoint/2010/main" val="3598188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0286" y="110116"/>
            <a:ext cx="1001728" cy="347019"/>
          </a:xfrm>
          <a:prstGeom prst="rect">
            <a:avLst/>
          </a:prstGeom>
        </p:spPr>
      </p:pic>
      <p:grpSp>
        <p:nvGrpSpPr>
          <p:cNvPr id="36" name="组合 35"/>
          <p:cNvGrpSpPr/>
          <p:nvPr/>
        </p:nvGrpSpPr>
        <p:grpSpPr>
          <a:xfrm>
            <a:off x="6454554" y="61745"/>
            <a:ext cx="5199173" cy="384170"/>
            <a:chOff x="5180392" y="61745"/>
            <a:chExt cx="5199173" cy="384170"/>
          </a:xfrm>
        </p:grpSpPr>
        <p:sp>
          <p:nvSpPr>
            <p:cNvPr id="37" name="矩形 36"/>
            <p:cNvSpPr/>
            <p:nvPr/>
          </p:nvSpPr>
          <p:spPr>
            <a:xfrm>
              <a:off x="5339636"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8" name="文本框 37"/>
            <p:cNvSpPr txBox="1"/>
            <p:nvPr/>
          </p:nvSpPr>
          <p:spPr>
            <a:xfrm>
              <a:off x="5180392" y="61745"/>
              <a:ext cx="1627513" cy="369332"/>
            </a:xfrm>
            <a:prstGeom prst="rect">
              <a:avLst/>
            </a:prstGeom>
            <a:noFill/>
          </p:spPr>
          <p:txBody>
            <a:bodyPr wrap="square" rtlCol="0">
              <a:spAutoFit/>
            </a:bodyPr>
            <a:lstStyle/>
            <a:p>
              <a:pPr lvl="0" algn="ctr">
                <a:defRPr/>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39" name="文本框 38"/>
            <p:cNvSpPr txBox="1"/>
            <p:nvPr/>
          </p:nvSpPr>
          <p:spPr>
            <a:xfrm>
              <a:off x="6774905" y="76583"/>
              <a:ext cx="121782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相关工作</a:t>
              </a:r>
              <a:endPar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40" name="文本框 39"/>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4" name="文本框 3">
            <a:extLst>
              <a:ext uri="{FF2B5EF4-FFF2-40B4-BE49-F238E27FC236}">
                <a16:creationId xmlns:a16="http://schemas.microsoft.com/office/drawing/2014/main" id="{E8D625F6-5B6F-ED5B-B308-3DE86DB119D5}"/>
              </a:ext>
            </a:extLst>
          </p:cNvPr>
          <p:cNvSpPr txBox="1"/>
          <p:nvPr/>
        </p:nvSpPr>
        <p:spPr>
          <a:xfrm>
            <a:off x="223912" y="1477688"/>
            <a:ext cx="9042977" cy="1631216"/>
          </a:xfrm>
          <a:prstGeom prst="rect">
            <a:avLst/>
          </a:prstGeom>
          <a:noFill/>
        </p:spPr>
        <p:txBody>
          <a:bodyPr wrap="square">
            <a:spAutoFit/>
          </a:bodyPr>
          <a:lstStyle/>
          <a:p>
            <a:pPr marL="342900" indent="-342900">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设计多尺度时空数据挖掘模块，同时捕捉多时间尺度和多空间尺度信息；</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提出融合多时空尺度信息的时空注意力模块；</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骨干简单，超越现有方法，实现</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SOTA</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性能；</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首次将多尺度时空整合应用在交通预测。</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buFont typeface="Wingdings" panose="05000000000000000000" pitchFamily="2" charset="2"/>
              <a:buChar char="n"/>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 name="矩形 2">
            <a:extLst>
              <a:ext uri="{FF2B5EF4-FFF2-40B4-BE49-F238E27FC236}">
                <a16:creationId xmlns:a16="http://schemas.microsoft.com/office/drawing/2014/main" id="{215AFBB7-8EF6-C669-1757-77E2A652136A}"/>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文本框 9">
            <a:extLst>
              <a:ext uri="{FF2B5EF4-FFF2-40B4-BE49-F238E27FC236}">
                <a16:creationId xmlns:a16="http://schemas.microsoft.com/office/drawing/2014/main" id="{62DF09DB-E1E9-2F2A-804D-D7C0E8696383}"/>
              </a:ext>
            </a:extLst>
          </p:cNvPr>
          <p:cNvSpPr txBox="1"/>
          <p:nvPr/>
        </p:nvSpPr>
        <p:spPr>
          <a:xfrm>
            <a:off x="140286" y="535148"/>
            <a:ext cx="6096000" cy="523220"/>
          </a:xfrm>
          <a:prstGeom prst="rect">
            <a:avLst/>
          </a:prstGeom>
          <a:noFill/>
        </p:spPr>
        <p:txBody>
          <a:bodyPr wrap="square">
            <a:spAutoFit/>
          </a:bodyPr>
          <a:lstStyle/>
          <a:p>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贡献</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87869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9AE117-E769-8417-FF2A-E1FD7D12A93E}"/>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5381" y="65708"/>
            <a:ext cx="1001728" cy="347019"/>
          </a:xfrm>
          <a:prstGeom prst="rect">
            <a:avLst/>
          </a:prstGeom>
        </p:spPr>
      </p:pic>
      <p:sp>
        <p:nvSpPr>
          <p:cNvPr id="59" name="矩形 58">
            <a:extLst>
              <a:ext uri="{FF2B5EF4-FFF2-40B4-BE49-F238E27FC236}">
                <a16:creationId xmlns:a16="http://schemas.microsoft.com/office/drawing/2014/main" id="{809D95B6-A3DC-C349-8CED-DA3637F51852}"/>
              </a:ext>
            </a:extLst>
          </p:cNvPr>
          <p:cNvSpPr/>
          <p:nvPr/>
        </p:nvSpPr>
        <p:spPr>
          <a:xfrm>
            <a:off x="8053499" y="111029"/>
            <a:ext cx="1009819"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pSp>
        <p:nvGrpSpPr>
          <p:cNvPr id="60" name="组合 59">
            <a:extLst>
              <a:ext uri="{FF2B5EF4-FFF2-40B4-BE49-F238E27FC236}">
                <a16:creationId xmlns:a16="http://schemas.microsoft.com/office/drawing/2014/main" id="{4C799238-78C6-9646-AE05-4BDC04988B51}"/>
              </a:ext>
            </a:extLst>
          </p:cNvPr>
          <p:cNvGrpSpPr/>
          <p:nvPr/>
        </p:nvGrpSpPr>
        <p:grpSpPr>
          <a:xfrm>
            <a:off x="6425986" y="61745"/>
            <a:ext cx="5227741" cy="394425"/>
            <a:chOff x="5151824" y="61745"/>
            <a:chExt cx="5227741" cy="394425"/>
          </a:xfrm>
        </p:grpSpPr>
        <p:sp>
          <p:nvSpPr>
            <p:cNvPr id="61" name="文本框 60">
              <a:extLst>
                <a:ext uri="{FF2B5EF4-FFF2-40B4-BE49-F238E27FC236}">
                  <a16:creationId xmlns:a16="http://schemas.microsoft.com/office/drawing/2014/main" id="{2E7B7ABD-73BE-C041-97EB-36B071606E06}"/>
                </a:ext>
              </a:extLst>
            </p:cNvPr>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62" name="文本框 61">
              <a:extLst>
                <a:ext uri="{FF2B5EF4-FFF2-40B4-BE49-F238E27FC236}">
                  <a16:creationId xmlns:a16="http://schemas.microsoft.com/office/drawing/2014/main" id="{85022A91-0102-DE41-88DE-A0BC700280CC}"/>
                </a:ext>
              </a:extLst>
            </p:cNvPr>
            <p:cNvSpPr txBox="1"/>
            <p:nvPr/>
          </p:nvSpPr>
          <p:spPr>
            <a:xfrm>
              <a:off x="6726264" y="86838"/>
              <a:ext cx="114641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相关工作</a:t>
              </a:r>
            </a:p>
          </p:txBody>
        </p:sp>
        <p:sp>
          <p:nvSpPr>
            <p:cNvPr id="63" name="文本框 62">
              <a:extLst>
                <a:ext uri="{FF2B5EF4-FFF2-40B4-BE49-F238E27FC236}">
                  <a16:creationId xmlns:a16="http://schemas.microsoft.com/office/drawing/2014/main" id="{BC2768D4-A981-454B-93E0-7279F8B334E3}"/>
                </a:ext>
              </a:extLst>
            </p:cNvPr>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a:t>
              </a:r>
            </a:p>
          </p:txBody>
        </p:sp>
        <p:sp>
          <p:nvSpPr>
            <p:cNvPr id="64" name="文本框 63">
              <a:extLst>
                <a:ext uri="{FF2B5EF4-FFF2-40B4-BE49-F238E27FC236}">
                  <a16:creationId xmlns:a16="http://schemas.microsoft.com/office/drawing/2014/main" id="{B625F85F-1A11-934E-9639-D29ADDEB21B6}"/>
                </a:ext>
              </a:extLst>
            </p:cNvPr>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grpSp>
          <p:nvGrpSpPr>
            <p:cNvPr id="65" name="组合 64">
              <a:extLst>
                <a:ext uri="{FF2B5EF4-FFF2-40B4-BE49-F238E27FC236}">
                  <a16:creationId xmlns:a16="http://schemas.microsoft.com/office/drawing/2014/main" id="{EDC1B54D-1CDE-1D4C-8EE9-D80821085E77}"/>
                </a:ext>
              </a:extLst>
            </p:cNvPr>
            <p:cNvGrpSpPr/>
            <p:nvPr/>
          </p:nvGrpSpPr>
          <p:grpSpPr>
            <a:xfrm>
              <a:off x="6617229" y="159486"/>
              <a:ext cx="2440269" cy="217845"/>
              <a:chOff x="6184095" y="115009"/>
              <a:chExt cx="2440269" cy="319206"/>
            </a:xfrm>
          </p:grpSpPr>
          <p:cxnSp>
            <p:nvCxnSpPr>
              <p:cNvPr id="66" name="直接连接符 43">
                <a:extLst>
                  <a:ext uri="{FF2B5EF4-FFF2-40B4-BE49-F238E27FC236}">
                    <a16:creationId xmlns:a16="http://schemas.microsoft.com/office/drawing/2014/main" id="{E5B7185A-F1E2-7F41-96AC-4CCA39D7773A}"/>
                  </a:ext>
                </a:extLst>
              </p:cNvPr>
              <p:cNvCxnSpPr/>
              <p:nvPr/>
            </p:nvCxnSpPr>
            <p:spPr>
              <a:xfrm>
                <a:off x="6184095"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44">
                <a:extLst>
                  <a:ext uri="{FF2B5EF4-FFF2-40B4-BE49-F238E27FC236}">
                    <a16:creationId xmlns:a16="http://schemas.microsoft.com/office/drawing/2014/main" id="{DF16CB8A-946D-A94F-8245-079631E2A834}"/>
                  </a:ext>
                </a:extLst>
              </p:cNvPr>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45">
                <a:extLst>
                  <a:ext uri="{FF2B5EF4-FFF2-40B4-BE49-F238E27FC236}">
                    <a16:creationId xmlns:a16="http://schemas.microsoft.com/office/drawing/2014/main" id="{7EB23882-C41C-E340-9898-08163482DDF2}"/>
                  </a:ext>
                </a:extLst>
              </p:cNvPr>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3" name="文本框 12">
            <a:extLst>
              <a:ext uri="{FF2B5EF4-FFF2-40B4-BE49-F238E27FC236}">
                <a16:creationId xmlns:a16="http://schemas.microsoft.com/office/drawing/2014/main" id="{5FAC2817-8009-2A91-FBC1-06C456932AFA}"/>
              </a:ext>
            </a:extLst>
          </p:cNvPr>
          <p:cNvSpPr txBox="1"/>
          <p:nvPr/>
        </p:nvSpPr>
        <p:spPr>
          <a:xfrm>
            <a:off x="261224" y="529778"/>
            <a:ext cx="6096000" cy="523220"/>
          </a:xfrm>
          <a:prstGeom prst="rect">
            <a:avLst/>
          </a:prstGeom>
          <a:noFill/>
        </p:spPr>
        <p:txBody>
          <a:bodyPr wrap="square">
            <a:spAutoFit/>
          </a:bodyPr>
          <a:lstStyle/>
          <a:p>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交通预测</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4" name="文本框 3">
            <a:extLst>
              <a:ext uri="{FF2B5EF4-FFF2-40B4-BE49-F238E27FC236}">
                <a16:creationId xmlns:a16="http://schemas.microsoft.com/office/drawing/2014/main" id="{F6A905B2-9E83-43CB-AF7C-50AEE1B6DE7C}"/>
              </a:ext>
            </a:extLst>
          </p:cNvPr>
          <p:cNvSpPr txBox="1"/>
          <p:nvPr/>
        </p:nvSpPr>
        <p:spPr>
          <a:xfrm>
            <a:off x="242067" y="1218902"/>
            <a:ext cx="11707863" cy="2062103"/>
          </a:xfrm>
          <a:prstGeom prst="rect">
            <a:avLst/>
          </a:prstGeom>
          <a:noFill/>
        </p:spPr>
        <p:txBody>
          <a:bodyPr wrap="square" rtlCol="0">
            <a:spAutoFit/>
          </a:bodyPr>
          <a:lstStyle/>
          <a:p>
            <a:pPr marL="285750" indent="-285750">
              <a:buFont typeface="Wingdings" panose="05000000000000000000" pitchFamily="2" charset="2"/>
              <a:buChar char="n"/>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STGCN</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2017</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000" b="1" baseline="30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图卷积与卷积卷积序列学习层结合，</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对道路网络的时空依赖性进行建模</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buFont typeface="Wingdings" panose="05000000000000000000" pitchFamily="2" charset="2"/>
              <a:buChar char="n"/>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T-GCN</a:t>
            </a:r>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2019</a:t>
            </a:r>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000" b="1" baseline="300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a:t>
            </a:r>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将</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GCN</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与</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GRU</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结合；</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buFont typeface="Wingdings" panose="05000000000000000000" pitchFamily="2" charset="2"/>
              <a:buChar char="n"/>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SFTGNN</a:t>
            </a:r>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2021</a:t>
            </a:r>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000" b="1" baseline="300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[3]</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：引入动态时间扭曲（</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DTW</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）方法生成时间图，弥补传统模型中空间图的不足；</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buFont typeface="Wingdings" panose="05000000000000000000" pitchFamily="2" charset="2"/>
              <a:buChar char="n"/>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STG-NCDE</a:t>
            </a:r>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2022</a:t>
            </a:r>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000" b="1" baseline="300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[4]</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基于神经控制微分方程（</a:t>
            </a:r>
            <a:r>
              <a:rPr lang="en-US" altLang="zh-CN" sz="2000" dirty="0">
                <a:effectLst/>
                <a:latin typeface="Times New Roman" panose="02020603050405020304" pitchFamily="18" charset="0"/>
                <a:ea typeface="宋体" panose="02010600030101010101" pitchFamily="2" charset="-122"/>
              </a:rPr>
              <a:t>NCDE</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）有效实现时空特征挖掘</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sz="2400" dirty="0">
              <a:latin typeface="Times New Roman" panose="02020603050405020304" pitchFamily="18" charset="0"/>
              <a:ea typeface="宋体" panose="02010600030101010101" pitchFamily="2" charset="-122"/>
              <a:sym typeface="Times New Roman" panose="02020603050405020304" pitchFamily="18" charset="0"/>
            </a:endParaRPr>
          </a:p>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上述方法仅关注交通数据的单尺度时空特征</a:t>
            </a:r>
          </a:p>
        </p:txBody>
      </p:sp>
      <p:sp>
        <p:nvSpPr>
          <p:cNvPr id="20" name="文本框 19">
            <a:extLst>
              <a:ext uri="{FF2B5EF4-FFF2-40B4-BE49-F238E27FC236}">
                <a16:creationId xmlns:a16="http://schemas.microsoft.com/office/drawing/2014/main" id="{B31219B4-2983-4504-AD7E-543C72E0EC7E}"/>
              </a:ext>
            </a:extLst>
          </p:cNvPr>
          <p:cNvSpPr txBox="1"/>
          <p:nvPr/>
        </p:nvSpPr>
        <p:spPr>
          <a:xfrm>
            <a:off x="62990" y="4751247"/>
            <a:ext cx="12066015" cy="2062103"/>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[1] Bing Yu, </a:t>
            </a:r>
            <a:r>
              <a:rPr lang="en-US" altLang="zh-CN" sz="1600" dirty="0" err="1">
                <a:latin typeface="Times New Roman" panose="02020603050405020304" pitchFamily="18" charset="0"/>
                <a:cs typeface="Times New Roman" panose="02020603050405020304" pitchFamily="18" charset="0"/>
              </a:rPr>
              <a:t>Haoteng</a:t>
            </a:r>
            <a:r>
              <a:rPr lang="en-US" altLang="zh-CN" sz="1600" dirty="0">
                <a:latin typeface="Times New Roman" panose="02020603050405020304" pitchFamily="18" charset="0"/>
                <a:cs typeface="Times New Roman" panose="02020603050405020304" pitchFamily="18" charset="0"/>
              </a:rPr>
              <a:t> Yin, and </a:t>
            </a:r>
            <a:r>
              <a:rPr lang="en-US" altLang="zh-CN" sz="1600" dirty="0" err="1">
                <a:latin typeface="Times New Roman" panose="02020603050405020304" pitchFamily="18" charset="0"/>
                <a:cs typeface="Times New Roman" panose="02020603050405020304" pitchFamily="18" charset="0"/>
              </a:rPr>
              <a:t>Zhanxing</a:t>
            </a:r>
            <a:r>
              <a:rPr lang="en-US" altLang="zh-CN" sz="1600" dirty="0">
                <a:latin typeface="Times New Roman" panose="02020603050405020304" pitchFamily="18" charset="0"/>
                <a:cs typeface="Times New Roman" panose="02020603050405020304" pitchFamily="18" charset="0"/>
              </a:rPr>
              <a:t> Zhu. </a:t>
            </a:r>
            <a:r>
              <a:rPr lang="en-US" altLang="zh-CN" sz="1600" dirty="0" err="1">
                <a:latin typeface="Times New Roman" panose="02020603050405020304" pitchFamily="18" charset="0"/>
                <a:cs typeface="Times New Roman" panose="02020603050405020304" pitchFamily="18" charset="0"/>
              </a:rPr>
              <a:t>Spatio</a:t>
            </a:r>
            <a:r>
              <a:rPr lang="en-US" altLang="zh-CN" sz="1600" dirty="0">
                <a:latin typeface="Times New Roman" panose="02020603050405020304" pitchFamily="18" charset="0"/>
                <a:cs typeface="Times New Roman" panose="02020603050405020304" pitchFamily="18" charset="0"/>
              </a:rPr>
              <a:t>-temporal graph convolutional networks: A deep learning framework for traffic forecasting. </a:t>
            </a:r>
            <a:r>
              <a:rPr lang="en-US" altLang="zh-CN" sz="1600" dirty="0" err="1">
                <a:latin typeface="Times New Roman" panose="02020603050405020304" pitchFamily="18" charset="0"/>
                <a:cs typeface="Times New Roman" panose="02020603050405020304" pitchFamily="18" charset="0"/>
              </a:rPr>
              <a:t>arXiv</a:t>
            </a:r>
            <a:r>
              <a:rPr lang="en-US" altLang="zh-CN" sz="1600" dirty="0">
                <a:latin typeface="Times New Roman" panose="02020603050405020304" pitchFamily="18" charset="0"/>
                <a:cs typeface="Times New Roman" panose="02020603050405020304" pitchFamily="18" charset="0"/>
              </a:rPr>
              <a:t> preprint arXiv:1709.04875, 2017.</a:t>
            </a:r>
          </a:p>
          <a:p>
            <a:r>
              <a:rPr lang="en-US" altLang="zh-CN" sz="1600" dirty="0">
                <a:latin typeface="Times New Roman" panose="02020603050405020304" pitchFamily="18" charset="0"/>
                <a:cs typeface="Times New Roman" panose="02020603050405020304" pitchFamily="18" charset="0"/>
              </a:rPr>
              <a:t>[2]Ling Zhao, </a:t>
            </a:r>
            <a:r>
              <a:rPr lang="en-US" altLang="zh-CN" sz="1600" dirty="0" err="1">
                <a:latin typeface="Times New Roman" panose="02020603050405020304" pitchFamily="18" charset="0"/>
                <a:cs typeface="Times New Roman" panose="02020603050405020304" pitchFamily="18" charset="0"/>
              </a:rPr>
              <a:t>Yujiao</a:t>
            </a:r>
            <a:r>
              <a:rPr lang="en-US" altLang="zh-CN" sz="1600" dirty="0">
                <a:latin typeface="Times New Roman" panose="02020603050405020304" pitchFamily="18" charset="0"/>
                <a:cs typeface="Times New Roman" panose="02020603050405020304" pitchFamily="18" charset="0"/>
              </a:rPr>
              <a:t> Song, Chao Zhang, Yu Liu, Pu Wang, Tao Lin, Min Deng, and Haifeng Li. T-</a:t>
            </a:r>
            <a:r>
              <a:rPr lang="en-US" altLang="zh-CN" sz="1600" dirty="0" err="1">
                <a:latin typeface="Times New Roman" panose="02020603050405020304" pitchFamily="18" charset="0"/>
                <a:cs typeface="Times New Roman" panose="02020603050405020304" pitchFamily="18" charset="0"/>
              </a:rPr>
              <a:t>gcn</a:t>
            </a:r>
            <a:r>
              <a:rPr lang="en-US" altLang="zh-CN" sz="1600" dirty="0">
                <a:latin typeface="Times New Roman" panose="02020603050405020304" pitchFamily="18" charset="0"/>
                <a:cs typeface="Times New Roman" panose="02020603050405020304" pitchFamily="18" charset="0"/>
              </a:rPr>
              <a:t>: A temporal graph convolutional network for traffic prediction. IEEE transactions on intelligent transportation systems, 21(9):3848–3858, 2019.</a:t>
            </a:r>
          </a:p>
          <a:p>
            <a:r>
              <a:rPr lang="en-US" altLang="zh-CN" sz="1600" dirty="0">
                <a:latin typeface="Times New Roman" panose="02020603050405020304" pitchFamily="18" charset="0"/>
                <a:cs typeface="Times New Roman" panose="02020603050405020304" pitchFamily="18" charset="0"/>
              </a:rPr>
              <a:t>[3]</a:t>
            </a:r>
            <a:r>
              <a:rPr lang="en-US" altLang="zh-CN" sz="1600" dirty="0" err="1">
                <a:latin typeface="Times New Roman" panose="02020603050405020304" pitchFamily="18" charset="0"/>
                <a:cs typeface="Times New Roman" panose="02020603050405020304" pitchFamily="18" charset="0"/>
              </a:rPr>
              <a:t>Mengzhang</a:t>
            </a:r>
            <a:r>
              <a:rPr lang="en-US" altLang="zh-CN" sz="1600" dirty="0">
                <a:latin typeface="Times New Roman" panose="02020603050405020304" pitchFamily="18" charset="0"/>
                <a:cs typeface="Times New Roman" panose="02020603050405020304" pitchFamily="18" charset="0"/>
              </a:rPr>
              <a:t> Li and </a:t>
            </a:r>
            <a:r>
              <a:rPr lang="en-US" altLang="zh-CN" sz="1600" dirty="0" err="1">
                <a:latin typeface="Times New Roman" panose="02020603050405020304" pitchFamily="18" charset="0"/>
                <a:cs typeface="Times New Roman" panose="02020603050405020304" pitchFamily="18" charset="0"/>
              </a:rPr>
              <a:t>Zhanxing</a:t>
            </a:r>
            <a:r>
              <a:rPr lang="en-US" altLang="zh-CN" sz="1600" dirty="0">
                <a:latin typeface="Times New Roman" panose="02020603050405020304" pitchFamily="18" charset="0"/>
                <a:cs typeface="Times New Roman" panose="02020603050405020304" pitchFamily="18" charset="0"/>
              </a:rPr>
              <a:t> Zhu. Spatial-temporal fusion graph neural networks for traffic flow forecasting. In Proceedings of the AAAI conference on artificial intelligence, volume 35, pp. 4189–4196, 2021.</a:t>
            </a:r>
          </a:p>
          <a:p>
            <a:r>
              <a:rPr lang="en-US" altLang="zh-CN" sz="1600" dirty="0">
                <a:latin typeface="Times New Roman" panose="02020603050405020304" pitchFamily="18" charset="0"/>
                <a:cs typeface="Times New Roman" panose="02020603050405020304" pitchFamily="18" charset="0"/>
              </a:rPr>
              <a:t>[4]</a:t>
            </a:r>
            <a:r>
              <a:rPr lang="en-US" altLang="zh-CN" sz="1600" dirty="0" err="1">
                <a:latin typeface="Times New Roman" panose="02020603050405020304" pitchFamily="18" charset="0"/>
                <a:cs typeface="Times New Roman" panose="02020603050405020304" pitchFamily="18" charset="0"/>
              </a:rPr>
              <a:t>Jeongwhan</a:t>
            </a:r>
            <a:r>
              <a:rPr lang="en-US" altLang="zh-CN" sz="1600" dirty="0">
                <a:latin typeface="Times New Roman" panose="02020603050405020304" pitchFamily="18" charset="0"/>
                <a:cs typeface="Times New Roman" panose="02020603050405020304" pitchFamily="18" charset="0"/>
              </a:rPr>
              <a:t> Choi, </a:t>
            </a:r>
            <a:r>
              <a:rPr lang="en-US" altLang="zh-CN" sz="1600" dirty="0" err="1">
                <a:latin typeface="Times New Roman" panose="02020603050405020304" pitchFamily="18" charset="0"/>
                <a:cs typeface="Times New Roman" panose="02020603050405020304" pitchFamily="18" charset="0"/>
              </a:rPr>
              <a:t>Hwangyong</a:t>
            </a:r>
            <a:r>
              <a:rPr lang="en-US" altLang="zh-CN" sz="1600" dirty="0">
                <a:latin typeface="Times New Roman" panose="02020603050405020304" pitchFamily="18" charset="0"/>
                <a:cs typeface="Times New Roman" panose="02020603050405020304" pitchFamily="18" charset="0"/>
              </a:rPr>
              <a:t> Choi, </a:t>
            </a:r>
            <a:r>
              <a:rPr lang="en-US" altLang="zh-CN" sz="1600" dirty="0" err="1">
                <a:latin typeface="Times New Roman" panose="02020603050405020304" pitchFamily="18" charset="0"/>
                <a:cs typeface="Times New Roman" panose="02020603050405020304" pitchFamily="18" charset="0"/>
              </a:rPr>
              <a:t>Jeehyun</a:t>
            </a:r>
            <a:r>
              <a:rPr lang="en-US" altLang="zh-CN" sz="1600" dirty="0">
                <a:latin typeface="Times New Roman" panose="02020603050405020304" pitchFamily="18" charset="0"/>
                <a:cs typeface="Times New Roman" panose="02020603050405020304" pitchFamily="18" charset="0"/>
              </a:rPr>
              <a:t> Hwang, and </a:t>
            </a:r>
            <a:r>
              <a:rPr lang="en-US" altLang="zh-CN" sz="1600" dirty="0" err="1">
                <a:latin typeface="Times New Roman" panose="02020603050405020304" pitchFamily="18" charset="0"/>
                <a:cs typeface="Times New Roman" panose="02020603050405020304" pitchFamily="18" charset="0"/>
              </a:rPr>
              <a:t>Noseong</a:t>
            </a:r>
            <a:r>
              <a:rPr lang="en-US" altLang="zh-CN" sz="1600" dirty="0">
                <a:latin typeface="Times New Roman" panose="02020603050405020304" pitchFamily="18" charset="0"/>
                <a:cs typeface="Times New Roman" panose="02020603050405020304" pitchFamily="18" charset="0"/>
              </a:rPr>
              <a:t> Park. Graph neural controlled differential equations for traffic forecasting. In Proceedings of the AAAI Conference on Artificial Intelligence, volume 36, pp. 6367–6374, 2022.</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19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9AE117-E769-8417-FF2A-E1FD7D12A93E}"/>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5381" y="65708"/>
            <a:ext cx="1001728" cy="347019"/>
          </a:xfrm>
          <a:prstGeom prst="rect">
            <a:avLst/>
          </a:prstGeom>
        </p:spPr>
      </p:pic>
      <p:sp>
        <p:nvSpPr>
          <p:cNvPr id="59" name="矩形 58">
            <a:extLst>
              <a:ext uri="{FF2B5EF4-FFF2-40B4-BE49-F238E27FC236}">
                <a16:creationId xmlns:a16="http://schemas.microsoft.com/office/drawing/2014/main" id="{809D95B6-A3DC-C349-8CED-DA3637F51852}"/>
              </a:ext>
            </a:extLst>
          </p:cNvPr>
          <p:cNvSpPr/>
          <p:nvPr/>
        </p:nvSpPr>
        <p:spPr>
          <a:xfrm>
            <a:off x="8053499" y="111029"/>
            <a:ext cx="1009819"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pSp>
        <p:nvGrpSpPr>
          <p:cNvPr id="60" name="组合 59">
            <a:extLst>
              <a:ext uri="{FF2B5EF4-FFF2-40B4-BE49-F238E27FC236}">
                <a16:creationId xmlns:a16="http://schemas.microsoft.com/office/drawing/2014/main" id="{4C799238-78C6-9646-AE05-4BDC04988B51}"/>
              </a:ext>
            </a:extLst>
          </p:cNvPr>
          <p:cNvGrpSpPr/>
          <p:nvPr/>
        </p:nvGrpSpPr>
        <p:grpSpPr>
          <a:xfrm>
            <a:off x="6425986" y="61745"/>
            <a:ext cx="5227741" cy="394425"/>
            <a:chOff x="5151824" y="61745"/>
            <a:chExt cx="5227741" cy="394425"/>
          </a:xfrm>
        </p:grpSpPr>
        <p:sp>
          <p:nvSpPr>
            <p:cNvPr id="61" name="文本框 60">
              <a:extLst>
                <a:ext uri="{FF2B5EF4-FFF2-40B4-BE49-F238E27FC236}">
                  <a16:creationId xmlns:a16="http://schemas.microsoft.com/office/drawing/2014/main" id="{2E7B7ABD-73BE-C041-97EB-36B071606E06}"/>
                </a:ext>
              </a:extLst>
            </p:cNvPr>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62" name="文本框 61">
              <a:extLst>
                <a:ext uri="{FF2B5EF4-FFF2-40B4-BE49-F238E27FC236}">
                  <a16:creationId xmlns:a16="http://schemas.microsoft.com/office/drawing/2014/main" id="{85022A91-0102-DE41-88DE-A0BC700280CC}"/>
                </a:ext>
              </a:extLst>
            </p:cNvPr>
            <p:cNvSpPr txBox="1"/>
            <p:nvPr/>
          </p:nvSpPr>
          <p:spPr>
            <a:xfrm>
              <a:off x="6726264" y="86838"/>
              <a:ext cx="114641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相关工作</a:t>
              </a:r>
            </a:p>
          </p:txBody>
        </p:sp>
        <p:sp>
          <p:nvSpPr>
            <p:cNvPr id="63" name="文本框 62">
              <a:extLst>
                <a:ext uri="{FF2B5EF4-FFF2-40B4-BE49-F238E27FC236}">
                  <a16:creationId xmlns:a16="http://schemas.microsoft.com/office/drawing/2014/main" id="{BC2768D4-A981-454B-93E0-7279F8B334E3}"/>
                </a:ext>
              </a:extLst>
            </p:cNvPr>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a:t>
              </a:r>
            </a:p>
          </p:txBody>
        </p:sp>
        <p:sp>
          <p:nvSpPr>
            <p:cNvPr id="64" name="文本框 63">
              <a:extLst>
                <a:ext uri="{FF2B5EF4-FFF2-40B4-BE49-F238E27FC236}">
                  <a16:creationId xmlns:a16="http://schemas.microsoft.com/office/drawing/2014/main" id="{B625F85F-1A11-934E-9639-D29ADDEB21B6}"/>
                </a:ext>
              </a:extLst>
            </p:cNvPr>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grpSp>
          <p:nvGrpSpPr>
            <p:cNvPr id="65" name="组合 64">
              <a:extLst>
                <a:ext uri="{FF2B5EF4-FFF2-40B4-BE49-F238E27FC236}">
                  <a16:creationId xmlns:a16="http://schemas.microsoft.com/office/drawing/2014/main" id="{EDC1B54D-1CDE-1D4C-8EE9-D80821085E77}"/>
                </a:ext>
              </a:extLst>
            </p:cNvPr>
            <p:cNvGrpSpPr/>
            <p:nvPr/>
          </p:nvGrpSpPr>
          <p:grpSpPr>
            <a:xfrm>
              <a:off x="6617229" y="159486"/>
              <a:ext cx="2440269" cy="217845"/>
              <a:chOff x="6184095" y="115009"/>
              <a:chExt cx="2440269" cy="319206"/>
            </a:xfrm>
          </p:grpSpPr>
          <p:cxnSp>
            <p:nvCxnSpPr>
              <p:cNvPr id="66" name="直接连接符 43">
                <a:extLst>
                  <a:ext uri="{FF2B5EF4-FFF2-40B4-BE49-F238E27FC236}">
                    <a16:creationId xmlns:a16="http://schemas.microsoft.com/office/drawing/2014/main" id="{E5B7185A-F1E2-7F41-96AC-4CCA39D7773A}"/>
                  </a:ext>
                </a:extLst>
              </p:cNvPr>
              <p:cNvCxnSpPr/>
              <p:nvPr/>
            </p:nvCxnSpPr>
            <p:spPr>
              <a:xfrm>
                <a:off x="6184095"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44">
                <a:extLst>
                  <a:ext uri="{FF2B5EF4-FFF2-40B4-BE49-F238E27FC236}">
                    <a16:creationId xmlns:a16="http://schemas.microsoft.com/office/drawing/2014/main" id="{DF16CB8A-946D-A94F-8245-079631E2A834}"/>
                  </a:ext>
                </a:extLst>
              </p:cNvPr>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45">
                <a:extLst>
                  <a:ext uri="{FF2B5EF4-FFF2-40B4-BE49-F238E27FC236}">
                    <a16:creationId xmlns:a16="http://schemas.microsoft.com/office/drawing/2014/main" id="{7EB23882-C41C-E340-9898-08163482DDF2}"/>
                  </a:ext>
                </a:extLst>
              </p:cNvPr>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3" name="文本框 12">
            <a:extLst>
              <a:ext uri="{FF2B5EF4-FFF2-40B4-BE49-F238E27FC236}">
                <a16:creationId xmlns:a16="http://schemas.microsoft.com/office/drawing/2014/main" id="{5FAC2817-8009-2A91-FBC1-06C456932AFA}"/>
              </a:ext>
            </a:extLst>
          </p:cNvPr>
          <p:cNvSpPr txBox="1"/>
          <p:nvPr/>
        </p:nvSpPr>
        <p:spPr>
          <a:xfrm>
            <a:off x="261224" y="529778"/>
            <a:ext cx="6096000" cy="523220"/>
          </a:xfrm>
          <a:prstGeom prst="rect">
            <a:avLst/>
          </a:prstGeom>
          <a:noFill/>
        </p:spPr>
        <p:txBody>
          <a:bodyPr wrap="square">
            <a:spAutoFit/>
          </a:bodyPr>
          <a:lstStyle/>
          <a:p>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时空注意力机制</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7" name="文本框 16">
            <a:extLst>
              <a:ext uri="{FF2B5EF4-FFF2-40B4-BE49-F238E27FC236}">
                <a16:creationId xmlns:a16="http://schemas.microsoft.com/office/drawing/2014/main" id="{FDB1B5B5-5CAB-4882-8867-416C66A1CDFC}"/>
              </a:ext>
            </a:extLst>
          </p:cNvPr>
          <p:cNvSpPr txBox="1"/>
          <p:nvPr/>
        </p:nvSpPr>
        <p:spPr>
          <a:xfrm>
            <a:off x="261224" y="1311296"/>
            <a:ext cx="11707863" cy="2062103"/>
          </a:xfrm>
          <a:prstGeom prst="rect">
            <a:avLst/>
          </a:prstGeom>
          <a:noFill/>
        </p:spPr>
        <p:txBody>
          <a:bodyPr wrap="square" rtlCol="0">
            <a:spAutoFit/>
          </a:bodyPr>
          <a:lstStyle/>
          <a:p>
            <a:pPr marL="285750" indent="-285750">
              <a:buFont typeface="Wingdings" panose="05000000000000000000" pitchFamily="2" charset="2"/>
              <a:buChar char="n"/>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ASTGCN</a:t>
            </a:r>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2019</a:t>
            </a:r>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2000" b="1" baseline="300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a:t>
            </a:r>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基于注意力的时空图卷积网络</a:t>
            </a:r>
            <a:r>
              <a:rPr lang="en-US" altLang="zh-CN" sz="2000" dirty="0">
                <a:effectLst/>
                <a:latin typeface="Times New Roman" panose="02020603050405020304" pitchFamily="18" charset="0"/>
                <a:ea typeface="宋体" panose="02010600030101010101" pitchFamily="2" charset="-122"/>
              </a:rPr>
              <a:t> </a:t>
            </a:r>
            <a:r>
              <a:rPr lang="zh-CN" altLang="en-US" sz="2000" dirty="0">
                <a:effectLst/>
                <a:latin typeface="Times New Roman" panose="02020603050405020304" pitchFamily="18" charset="0"/>
                <a:ea typeface="宋体" panose="02010600030101010101" pitchFamily="2" charset="-122"/>
              </a:rPr>
              <a:t>，</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包含一个时间注意力层和一个空间注意力层，以捕捉交通数据之间的时空相关性</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2000" b="1" dirty="0">
                <a:effectLst/>
                <a:latin typeface="Times New Roman" panose="02020603050405020304" pitchFamily="18" charset="0"/>
                <a:ea typeface="宋体" panose="02010600030101010101" pitchFamily="2" charset="-122"/>
              </a:rPr>
              <a:t>GMAN</a:t>
            </a:r>
            <a:r>
              <a:rPr lang="zh-CN" altLang="en-US" sz="2000" b="1" dirty="0">
                <a:effectLst/>
                <a:latin typeface="Times New Roman" panose="02020603050405020304" pitchFamily="18" charset="0"/>
                <a:ea typeface="宋体" panose="02010600030101010101" pitchFamily="2" charset="-122"/>
              </a:rPr>
              <a:t>（</a:t>
            </a:r>
            <a:r>
              <a:rPr lang="en-US" altLang="zh-CN" sz="2000" b="1" dirty="0">
                <a:effectLst/>
                <a:latin typeface="Times New Roman" panose="02020603050405020304" pitchFamily="18" charset="0"/>
                <a:ea typeface="宋体" panose="02010600030101010101" pitchFamily="2" charset="-122"/>
              </a:rPr>
              <a:t>2020</a:t>
            </a:r>
            <a:r>
              <a:rPr lang="zh-CN" altLang="en-US" sz="2000" b="1" dirty="0">
                <a:effectLst/>
                <a:latin typeface="Times New Roman" panose="02020603050405020304" pitchFamily="18" charset="0"/>
                <a:ea typeface="宋体" panose="02010600030101010101" pitchFamily="2" charset="-122"/>
              </a:rPr>
              <a:t>）</a:t>
            </a:r>
            <a:r>
              <a:rPr lang="en-US" altLang="zh-CN" sz="2000" b="1" baseline="30000" dirty="0">
                <a:effectLst/>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图多注意力网络</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采用了编码和解码的架构。在编码器和解码器之间加入了注意力转换模块，模拟历史时间步和未来时间步之间的关系，有助于缓解预测时间步之间的误差传播问题。</a:t>
            </a:r>
            <a:endPar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sz="2400" b="1" dirty="0">
              <a:latin typeface="Times New Roman" panose="02020603050405020304" pitchFamily="18" charset="0"/>
              <a:ea typeface="宋体" panose="02010600030101010101" pitchFamily="2" charset="-122"/>
              <a:sym typeface="Times New Roman" panose="02020603050405020304" pitchFamily="18" charset="0"/>
            </a:endParaRPr>
          </a:p>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空间和时间两个角度有效学习长程依赖关系仍是挑战</a:t>
            </a:r>
            <a:endParaRPr lang="en-US" altLang="zh-CN" sz="24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9" name="文本框 18">
            <a:extLst>
              <a:ext uri="{FF2B5EF4-FFF2-40B4-BE49-F238E27FC236}">
                <a16:creationId xmlns:a16="http://schemas.microsoft.com/office/drawing/2014/main" id="{B2E7DBFE-3779-46A0-8171-3F6B53F8229A}"/>
              </a:ext>
            </a:extLst>
          </p:cNvPr>
          <p:cNvSpPr txBox="1"/>
          <p:nvPr/>
        </p:nvSpPr>
        <p:spPr>
          <a:xfrm>
            <a:off x="145381" y="5570040"/>
            <a:ext cx="11823706" cy="1077218"/>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[1]</a:t>
            </a:r>
            <a:r>
              <a:rPr lang="zh-CN" altLang="en-US" sz="1600" dirty="0">
                <a:latin typeface="Times New Roman" panose="02020603050405020304" pitchFamily="18" charset="0"/>
                <a:cs typeface="Times New Roman" panose="02020603050405020304" pitchFamily="18" charset="0"/>
              </a:rPr>
              <a:t>Shengnan Guo, Youfang Lin, Ning Feng, Chao Song, and Huaiyu Wan. Attention based spatialtemporal graph convolutional networks for traffic flow forecasting. In Proceedings of the AAAI conference on artificial intelligence, volume 33, pp. 922–929, 2019.</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[2] </a:t>
            </a:r>
            <a:r>
              <a:rPr lang="en-US" altLang="zh-CN" sz="1600" dirty="0" err="1">
                <a:latin typeface="Times New Roman" panose="02020603050405020304" pitchFamily="18" charset="0"/>
                <a:cs typeface="Times New Roman" panose="02020603050405020304" pitchFamily="18" charset="0"/>
              </a:rPr>
              <a:t>Chuanpan</a:t>
            </a:r>
            <a:r>
              <a:rPr lang="en-US" altLang="zh-CN" sz="1600" dirty="0">
                <a:latin typeface="Times New Roman" panose="02020603050405020304" pitchFamily="18" charset="0"/>
                <a:cs typeface="Times New Roman" panose="02020603050405020304" pitchFamily="18" charset="0"/>
              </a:rPr>
              <a:t> Zheng, </a:t>
            </a:r>
            <a:r>
              <a:rPr lang="en-US" altLang="zh-CN" sz="1600" dirty="0" err="1">
                <a:latin typeface="Times New Roman" panose="02020603050405020304" pitchFamily="18" charset="0"/>
                <a:cs typeface="Times New Roman" panose="02020603050405020304" pitchFamily="18" charset="0"/>
              </a:rPr>
              <a:t>Xiaoliang</a:t>
            </a:r>
            <a:r>
              <a:rPr lang="en-US" altLang="zh-CN" sz="1600" dirty="0">
                <a:latin typeface="Times New Roman" panose="02020603050405020304" pitchFamily="18" charset="0"/>
                <a:cs typeface="Times New Roman" panose="02020603050405020304" pitchFamily="18" charset="0"/>
              </a:rPr>
              <a:t> Fan, Cheng Wang, and Jianzhong Qi. </a:t>
            </a:r>
            <a:r>
              <a:rPr lang="en-US" altLang="zh-CN" sz="1600" dirty="0" err="1">
                <a:latin typeface="Times New Roman" panose="02020603050405020304" pitchFamily="18" charset="0"/>
                <a:cs typeface="Times New Roman" panose="02020603050405020304" pitchFamily="18" charset="0"/>
              </a:rPr>
              <a:t>Gman</a:t>
            </a:r>
            <a:r>
              <a:rPr lang="en-US" altLang="zh-CN" sz="1600" dirty="0">
                <a:latin typeface="Times New Roman" panose="02020603050405020304" pitchFamily="18" charset="0"/>
                <a:cs typeface="Times New Roman" panose="02020603050405020304" pitchFamily="18" charset="0"/>
              </a:rPr>
              <a:t>: A graph multi-attention network for traffic prediction. In Proceedings of the AAAI conference on artificial intelligence, volume 34, pp. 1234–1241, 2020a.</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95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9AE117-E769-8417-FF2A-E1FD7D12A93E}"/>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5381" y="65708"/>
            <a:ext cx="1001728" cy="347019"/>
          </a:xfrm>
          <a:prstGeom prst="rect">
            <a:avLst/>
          </a:prstGeom>
        </p:spPr>
      </p:pic>
      <p:sp>
        <p:nvSpPr>
          <p:cNvPr id="59" name="矩形 58">
            <a:extLst>
              <a:ext uri="{FF2B5EF4-FFF2-40B4-BE49-F238E27FC236}">
                <a16:creationId xmlns:a16="http://schemas.microsoft.com/office/drawing/2014/main" id="{809D95B6-A3DC-C349-8CED-DA3637F51852}"/>
              </a:ext>
            </a:extLst>
          </p:cNvPr>
          <p:cNvSpPr/>
          <p:nvPr/>
        </p:nvSpPr>
        <p:spPr>
          <a:xfrm>
            <a:off x="8053499" y="111029"/>
            <a:ext cx="1009819"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pSp>
        <p:nvGrpSpPr>
          <p:cNvPr id="60" name="组合 59">
            <a:extLst>
              <a:ext uri="{FF2B5EF4-FFF2-40B4-BE49-F238E27FC236}">
                <a16:creationId xmlns:a16="http://schemas.microsoft.com/office/drawing/2014/main" id="{4C799238-78C6-9646-AE05-4BDC04988B51}"/>
              </a:ext>
            </a:extLst>
          </p:cNvPr>
          <p:cNvGrpSpPr/>
          <p:nvPr/>
        </p:nvGrpSpPr>
        <p:grpSpPr>
          <a:xfrm>
            <a:off x="6425986" y="61745"/>
            <a:ext cx="5227741" cy="394425"/>
            <a:chOff x="5151824" y="61745"/>
            <a:chExt cx="5227741" cy="394425"/>
          </a:xfrm>
        </p:grpSpPr>
        <p:sp>
          <p:nvSpPr>
            <p:cNvPr id="61" name="文本框 60">
              <a:extLst>
                <a:ext uri="{FF2B5EF4-FFF2-40B4-BE49-F238E27FC236}">
                  <a16:creationId xmlns:a16="http://schemas.microsoft.com/office/drawing/2014/main" id="{2E7B7ABD-73BE-C041-97EB-36B071606E06}"/>
                </a:ext>
              </a:extLst>
            </p:cNvPr>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62" name="文本框 61">
              <a:extLst>
                <a:ext uri="{FF2B5EF4-FFF2-40B4-BE49-F238E27FC236}">
                  <a16:creationId xmlns:a16="http://schemas.microsoft.com/office/drawing/2014/main" id="{85022A91-0102-DE41-88DE-A0BC700280CC}"/>
                </a:ext>
              </a:extLst>
            </p:cNvPr>
            <p:cNvSpPr txBox="1"/>
            <p:nvPr/>
          </p:nvSpPr>
          <p:spPr>
            <a:xfrm>
              <a:off x="6726264" y="86838"/>
              <a:ext cx="114641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相关工作</a:t>
              </a:r>
            </a:p>
          </p:txBody>
        </p:sp>
        <p:sp>
          <p:nvSpPr>
            <p:cNvPr id="63" name="文本框 62">
              <a:extLst>
                <a:ext uri="{FF2B5EF4-FFF2-40B4-BE49-F238E27FC236}">
                  <a16:creationId xmlns:a16="http://schemas.microsoft.com/office/drawing/2014/main" id="{BC2768D4-A981-454B-93E0-7279F8B334E3}"/>
                </a:ext>
              </a:extLst>
            </p:cNvPr>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a:t>
              </a:r>
            </a:p>
          </p:txBody>
        </p:sp>
        <p:sp>
          <p:nvSpPr>
            <p:cNvPr id="64" name="文本框 63">
              <a:extLst>
                <a:ext uri="{FF2B5EF4-FFF2-40B4-BE49-F238E27FC236}">
                  <a16:creationId xmlns:a16="http://schemas.microsoft.com/office/drawing/2014/main" id="{B625F85F-1A11-934E-9639-D29ADDEB21B6}"/>
                </a:ext>
              </a:extLst>
            </p:cNvPr>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grpSp>
          <p:nvGrpSpPr>
            <p:cNvPr id="65" name="组合 64">
              <a:extLst>
                <a:ext uri="{FF2B5EF4-FFF2-40B4-BE49-F238E27FC236}">
                  <a16:creationId xmlns:a16="http://schemas.microsoft.com/office/drawing/2014/main" id="{EDC1B54D-1CDE-1D4C-8EE9-D80821085E77}"/>
                </a:ext>
              </a:extLst>
            </p:cNvPr>
            <p:cNvGrpSpPr/>
            <p:nvPr/>
          </p:nvGrpSpPr>
          <p:grpSpPr>
            <a:xfrm>
              <a:off x="6617229" y="159486"/>
              <a:ext cx="2440269" cy="217845"/>
              <a:chOff x="6184095" y="115009"/>
              <a:chExt cx="2440269" cy="319206"/>
            </a:xfrm>
          </p:grpSpPr>
          <p:cxnSp>
            <p:nvCxnSpPr>
              <p:cNvPr id="66" name="直接连接符 43">
                <a:extLst>
                  <a:ext uri="{FF2B5EF4-FFF2-40B4-BE49-F238E27FC236}">
                    <a16:creationId xmlns:a16="http://schemas.microsoft.com/office/drawing/2014/main" id="{E5B7185A-F1E2-7F41-96AC-4CCA39D7773A}"/>
                  </a:ext>
                </a:extLst>
              </p:cNvPr>
              <p:cNvCxnSpPr/>
              <p:nvPr/>
            </p:nvCxnSpPr>
            <p:spPr>
              <a:xfrm>
                <a:off x="6184095"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44">
                <a:extLst>
                  <a:ext uri="{FF2B5EF4-FFF2-40B4-BE49-F238E27FC236}">
                    <a16:creationId xmlns:a16="http://schemas.microsoft.com/office/drawing/2014/main" id="{DF16CB8A-946D-A94F-8245-079631E2A834}"/>
                  </a:ext>
                </a:extLst>
              </p:cNvPr>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45">
                <a:extLst>
                  <a:ext uri="{FF2B5EF4-FFF2-40B4-BE49-F238E27FC236}">
                    <a16:creationId xmlns:a16="http://schemas.microsoft.com/office/drawing/2014/main" id="{7EB23882-C41C-E340-9898-08163482DDF2}"/>
                  </a:ext>
                </a:extLst>
              </p:cNvPr>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3" name="文本框 12">
            <a:extLst>
              <a:ext uri="{FF2B5EF4-FFF2-40B4-BE49-F238E27FC236}">
                <a16:creationId xmlns:a16="http://schemas.microsoft.com/office/drawing/2014/main" id="{5FAC2817-8009-2A91-FBC1-06C456932AFA}"/>
              </a:ext>
            </a:extLst>
          </p:cNvPr>
          <p:cNvSpPr txBox="1"/>
          <p:nvPr/>
        </p:nvSpPr>
        <p:spPr>
          <a:xfrm>
            <a:off x="261224" y="529778"/>
            <a:ext cx="6096000" cy="523220"/>
          </a:xfrm>
          <a:prstGeom prst="rect">
            <a:avLst/>
          </a:prstGeom>
          <a:noFill/>
        </p:spPr>
        <p:txBody>
          <a:bodyPr wrap="square">
            <a:spAutoFit/>
          </a:bodyPr>
          <a:lstStyle/>
          <a:p>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社区检测</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F6A905B2-9E83-43CB-AF7C-50AEE1B6DE7C}"/>
                  </a:ext>
                </a:extLst>
              </p:cNvPr>
              <p:cNvSpPr txBox="1"/>
              <p:nvPr/>
            </p:nvSpPr>
            <p:spPr>
              <a:xfrm>
                <a:off x="1" y="1100660"/>
                <a:ext cx="12064180" cy="2067041"/>
              </a:xfrm>
              <a:prstGeom prst="rect">
                <a:avLst/>
              </a:prstGeom>
              <a:noFill/>
            </p:spPr>
            <p:txBody>
              <a:bodyPr wrap="square" rtlCol="0">
                <a:spAutoFit/>
              </a:bodyPr>
              <a:lstStyle/>
              <a:p>
                <a:pPr marL="342900" indent="-342900">
                  <a:buFont typeface="Wingdings" panose="05000000000000000000" pitchFamily="2" charset="2"/>
                  <a:buChar char="n"/>
                </a:pP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Louvain</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算法：群落检测算法</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两个阶段：</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模块优化和网络内聚</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评估：</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模块度衡量一个社区的划分是否优良</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𝑄</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m:t>
                          </m:r>
                        </m:den>
                      </m:f>
                      <m:nary>
                        <m:naryPr>
                          <m:chr m:val="∑"/>
                          <m:limLoc m:val="undOvr"/>
                          <m:grow m:val="on"/>
                          <m:supHide m:val="on"/>
                          <m:ctrlPr>
                            <a:rPr lang="zh-CN" altLang="zh-CN" sz="20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𝑐</m:t>
                          </m:r>
                        </m:sub>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nary>
                      <m:d>
                        <m:dPr>
                          <m:begChr m:val="["/>
                          <m:endChr m:val="]"/>
                          <m:ctrlPr>
                            <a:rPr lang="zh-CN" altLang="zh-CN" sz="20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𝑖𝑛</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𝑡𝑜𝑡</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𝑚</m:t>
                              </m:r>
                            </m:den>
                          </m:f>
                        </m:e>
                      </m:d>
                    </m:oMath>
                  </m:oMathPara>
                </a14:m>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𝑖𝑛</m:t>
                    </m:r>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社区</a:t>
                </a:r>
                <a14:m>
                  <m:oMath xmlns:m="http://schemas.openxmlformats.org/officeDocument/2006/math">
                    <m:r>
                      <a:rPr lang="en-US" altLang="zh-CN" sz="20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zh-CN" sz="2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内的边</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的权重总和，</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𝑡𝑜𝑡</m:t>
                    </m:r>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与社区</a:t>
                </a:r>
                <a:r>
                  <a:rPr lang="zh-CN" altLang="zh-CN" sz="2000" dirty="0">
                    <a:solidFill>
                      <a:srgbClr val="FF0000"/>
                    </a:solidFill>
                    <a:effectLst/>
                    <a:ea typeface="Times New Roman" panose="02020603050405020304" pitchFamily="18" charset="0"/>
                  </a:rPr>
                  <a:t> </a:t>
                </a:r>
                <a14:m>
                  <m:oMath xmlns:m="http://schemas.openxmlformats.org/officeDocument/2006/math">
                    <m:r>
                      <a:rPr lang="en-US" altLang="zh-CN" sz="20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zh-CN" sz="2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内节点相连的边</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的权重总和，</a:t>
                </a:r>
                <a14:m>
                  <m:oMath xmlns:m="http://schemas.openxmlformats.org/officeDocument/2006/math">
                    <m:r>
                      <a:rPr lang="en-US" altLang="zh-CN" sz="2000" i="1">
                        <a:effectLst/>
                        <a:latin typeface="Cambria Math" panose="02040503050406030204" pitchFamily="18" charset="0"/>
                        <a:ea typeface="宋体" panose="02010600030101010101" pitchFamily="2" charset="-122"/>
                        <a:cs typeface="Times New Roman" panose="02020603050405020304" pitchFamily="18" charset="0"/>
                      </a:rPr>
                      <m:t>𝑚</m:t>
                    </m:r>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图中所有边的权重总和。</a:t>
                </a:r>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4" name="文本框 3">
                <a:extLst>
                  <a:ext uri="{FF2B5EF4-FFF2-40B4-BE49-F238E27FC236}">
                    <a16:creationId xmlns:a16="http://schemas.microsoft.com/office/drawing/2014/main" id="{F6A905B2-9E83-43CB-AF7C-50AEE1B6DE7C}"/>
                  </a:ext>
                </a:extLst>
              </p:cNvPr>
              <p:cNvSpPr txBox="1">
                <a:spLocks noRot="1" noChangeAspect="1" noMove="1" noResize="1" noEditPoints="1" noAdjustHandles="1" noChangeArrowheads="1" noChangeShapeType="1" noTextEdit="1"/>
              </p:cNvSpPr>
              <p:nvPr/>
            </p:nvSpPr>
            <p:spPr>
              <a:xfrm>
                <a:off x="1" y="1100660"/>
                <a:ext cx="12064180" cy="2067041"/>
              </a:xfrm>
              <a:prstGeom prst="rect">
                <a:avLst/>
              </a:prstGeom>
              <a:blipFill>
                <a:blip r:embed="rId4"/>
                <a:stretch>
                  <a:fillRect l="-455" t="-2360" r="-2577" b="-3540"/>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FCCDB561-6803-4C37-B0AB-3BD83403705B}"/>
              </a:ext>
            </a:extLst>
          </p:cNvPr>
          <p:cNvSpPr txBox="1"/>
          <p:nvPr/>
        </p:nvSpPr>
        <p:spPr>
          <a:xfrm>
            <a:off x="107072" y="5748510"/>
            <a:ext cx="11823706" cy="1077218"/>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[1] </a:t>
            </a:r>
            <a:r>
              <a:rPr lang="en-US" altLang="zh-CN" sz="1600" dirty="0" err="1">
                <a:latin typeface="Times New Roman" panose="02020603050405020304" pitchFamily="18" charset="0"/>
                <a:cs typeface="Times New Roman" panose="02020603050405020304" pitchFamily="18" charset="0"/>
              </a:rPr>
              <a:t>Shiling</a:t>
            </a:r>
            <a:r>
              <a:rPr lang="en-US" altLang="zh-CN" sz="1600" dirty="0">
                <a:latin typeface="Times New Roman" panose="02020603050405020304" pitchFamily="18" charset="0"/>
                <a:cs typeface="Times New Roman" panose="02020603050405020304" pitchFamily="18" charset="0"/>
              </a:rPr>
              <a:t> Li, </a:t>
            </a:r>
            <a:r>
              <a:rPr lang="en-US" altLang="zh-CN" sz="1600" dirty="0" err="1">
                <a:latin typeface="Times New Roman" panose="02020603050405020304" pitchFamily="18" charset="0"/>
                <a:cs typeface="Times New Roman" panose="02020603050405020304" pitchFamily="18" charset="0"/>
              </a:rPr>
              <a:t>Jie</a:t>
            </a:r>
            <a:r>
              <a:rPr lang="en-US" altLang="zh-CN" sz="1600" dirty="0">
                <a:latin typeface="Times New Roman" panose="02020603050405020304" pitchFamily="18" charset="0"/>
                <a:cs typeface="Times New Roman" panose="02020603050405020304" pitchFamily="18" charset="0"/>
              </a:rPr>
              <a:t> Luo, and Jiaming Xu. Study on regional traffic sub-area division based on improved </a:t>
            </a:r>
            <a:r>
              <a:rPr lang="en-US" altLang="zh-CN" sz="1600" dirty="0" err="1">
                <a:latin typeface="Times New Roman" panose="02020603050405020304" pitchFamily="18" charset="0"/>
                <a:cs typeface="Times New Roman" panose="02020603050405020304" pitchFamily="18" charset="0"/>
              </a:rPr>
              <a:t>louvain</a:t>
            </a:r>
            <a:r>
              <a:rPr lang="en-US" altLang="zh-CN" sz="1600" dirty="0">
                <a:latin typeface="Times New Roman" panose="02020603050405020304" pitchFamily="18" charset="0"/>
                <a:cs typeface="Times New Roman" panose="02020603050405020304" pitchFamily="18" charset="0"/>
              </a:rPr>
              <a:t> algorithm and correlation degree. In 2022 China Automation Congress (CAC), pp. 35223527. IEEE, 2022.</a:t>
            </a:r>
          </a:p>
          <a:p>
            <a:r>
              <a:rPr lang="en-US" altLang="zh-CN" sz="1600" dirty="0">
                <a:latin typeface="Times New Roman" panose="02020603050405020304" pitchFamily="18" charset="0"/>
                <a:cs typeface="Times New Roman" panose="02020603050405020304" pitchFamily="18" charset="0"/>
              </a:rPr>
              <a:t>[2] Yan Zhang, Xiang Zheng, Min Chen, </a:t>
            </a:r>
            <a:r>
              <a:rPr lang="en-US" altLang="zh-CN" sz="1600" dirty="0" err="1">
                <a:latin typeface="Times New Roman" panose="02020603050405020304" pitchFamily="18" charset="0"/>
                <a:cs typeface="Times New Roman" panose="02020603050405020304" pitchFamily="18" charset="0"/>
              </a:rPr>
              <a:t>Yingbing</a:t>
            </a:r>
            <a:r>
              <a:rPr lang="en-US" altLang="zh-CN" sz="1600" dirty="0">
                <a:latin typeface="Times New Roman" panose="02020603050405020304" pitchFamily="18" charset="0"/>
                <a:cs typeface="Times New Roman" panose="02020603050405020304" pitchFamily="18" charset="0"/>
              </a:rPr>
              <a:t> Li, </a:t>
            </a:r>
            <a:r>
              <a:rPr lang="en-US" altLang="zh-CN" sz="1600" dirty="0" err="1">
                <a:latin typeface="Times New Roman" panose="02020603050405020304" pitchFamily="18" charset="0"/>
                <a:cs typeface="Times New Roman" panose="02020603050405020304" pitchFamily="18" charset="0"/>
              </a:rPr>
              <a:t>Yingxue</a:t>
            </a:r>
            <a:r>
              <a:rPr lang="en-US" altLang="zh-CN" sz="1600" dirty="0">
                <a:latin typeface="Times New Roman" panose="02020603050405020304" pitchFamily="18" charset="0"/>
                <a:cs typeface="Times New Roman" panose="02020603050405020304" pitchFamily="18" charset="0"/>
              </a:rPr>
              <a:t> Yan, and </a:t>
            </a:r>
            <a:r>
              <a:rPr lang="en-US" altLang="zh-CN" sz="1600" dirty="0" err="1">
                <a:latin typeface="Times New Roman" panose="02020603050405020304" pitchFamily="18" charset="0"/>
                <a:cs typeface="Times New Roman" panose="02020603050405020304" pitchFamily="18" charset="0"/>
              </a:rPr>
              <a:t>Peiying</a:t>
            </a:r>
            <a:r>
              <a:rPr lang="en-US" altLang="zh-CN" sz="1600" dirty="0">
                <a:latin typeface="Times New Roman" panose="02020603050405020304" pitchFamily="18" charset="0"/>
                <a:cs typeface="Times New Roman" panose="02020603050405020304" pitchFamily="18" charset="0"/>
              </a:rPr>
              <a:t> Wang. Urban </a:t>
            </a:r>
            <a:r>
              <a:rPr lang="en-US" altLang="zh-CN" sz="1600" dirty="0" err="1">
                <a:latin typeface="Times New Roman" panose="02020603050405020304" pitchFamily="18" charset="0"/>
                <a:cs typeface="Times New Roman" panose="02020603050405020304" pitchFamily="18" charset="0"/>
              </a:rPr>
              <a:t>finegrained</a:t>
            </a:r>
            <a:r>
              <a:rPr lang="en-US" altLang="zh-CN" sz="1600" dirty="0">
                <a:latin typeface="Times New Roman" panose="02020603050405020304" pitchFamily="18" charset="0"/>
                <a:cs typeface="Times New Roman" panose="02020603050405020304" pitchFamily="18" charset="0"/>
              </a:rPr>
              <a:t> spatial structure detection based on a new traffic flow interaction analysis framework. ISPRS International Journal of Geo-Information, 10(4):227, 2021.</a:t>
            </a:r>
            <a:endParaRPr lang="zh-CN" altLang="en-US" sz="1600" dirty="0">
              <a:latin typeface="Times New Roman" panose="02020603050405020304" pitchFamily="18" charset="0"/>
              <a:cs typeface="Times New Roman" panose="02020603050405020304" pitchFamily="18" charset="0"/>
            </a:endParaRPr>
          </a:p>
        </p:txBody>
      </p:sp>
      <p:pic>
        <p:nvPicPr>
          <p:cNvPr id="18" name="图片 17">
            <a:extLst>
              <a:ext uri="{FF2B5EF4-FFF2-40B4-BE49-F238E27FC236}">
                <a16:creationId xmlns:a16="http://schemas.microsoft.com/office/drawing/2014/main" id="{9546A24F-14BD-4DFD-8835-6F097B85867D}"/>
              </a:ext>
            </a:extLst>
          </p:cNvPr>
          <p:cNvPicPr>
            <a:picLocks noChangeAspect="1"/>
          </p:cNvPicPr>
          <p:nvPr/>
        </p:nvPicPr>
        <p:blipFill>
          <a:blip r:embed="rId5"/>
          <a:stretch>
            <a:fillRect/>
          </a:stretch>
        </p:blipFill>
        <p:spPr>
          <a:xfrm>
            <a:off x="5165120" y="3323491"/>
            <a:ext cx="6817021" cy="2067040"/>
          </a:xfrm>
          <a:prstGeom prst="rect">
            <a:avLst/>
          </a:prstGeom>
          <a:ln>
            <a:solidFill>
              <a:schemeClr val="accent1"/>
            </a:solidFill>
          </a:ln>
        </p:spPr>
      </p:pic>
      <p:sp>
        <p:nvSpPr>
          <p:cNvPr id="20" name="文本框 19">
            <a:extLst>
              <a:ext uri="{FF2B5EF4-FFF2-40B4-BE49-F238E27FC236}">
                <a16:creationId xmlns:a16="http://schemas.microsoft.com/office/drawing/2014/main" id="{50BB6088-50A3-4404-86DB-7378E53F5D3D}"/>
              </a:ext>
            </a:extLst>
          </p:cNvPr>
          <p:cNvSpPr txBox="1"/>
          <p:nvPr/>
        </p:nvSpPr>
        <p:spPr>
          <a:xfrm>
            <a:off x="0" y="3184907"/>
            <a:ext cx="4933949" cy="1477328"/>
          </a:xfrm>
          <a:prstGeom prst="rect">
            <a:avLst/>
          </a:prstGeom>
          <a:noFill/>
        </p:spPr>
        <p:txBody>
          <a:bodyPr wrap="square">
            <a:spAutoFit/>
          </a:bodyPr>
          <a:lstStyle/>
          <a:p>
            <a:pPr marL="342900" indent="-342900">
              <a:buFont typeface="Wingdings" panose="05000000000000000000" pitchFamily="2" charset="2"/>
              <a:buChar char="n"/>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应用</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r>
              <a:rPr lang="zh-CN"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基于</a:t>
            </a:r>
            <a:r>
              <a:rPr lang="en-US" altLang="zh-CN"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Louvain</a:t>
            </a:r>
            <a:r>
              <a:rPr lang="zh-CN"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算法的新型交通区域划分方法，根据交通特征的变化动态划分区域路网，结果更加客观</a:t>
            </a:r>
            <a:r>
              <a:rPr lang="en-US" altLang="zh-CN" sz="1800" baseline="30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a:t>
            </a:r>
            <a:r>
              <a:rPr lang="zh-CN" altLang="en-US" sz="1800" baseline="30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sz="1800" baseline="30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p"/>
            </a:pPr>
            <a:r>
              <a:rPr lang="zh-CN"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基于</a:t>
            </a:r>
            <a:r>
              <a:rPr lang="en-US" altLang="zh-CN"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Louvain</a:t>
            </a:r>
            <a:r>
              <a:rPr lang="zh-CN"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算法对城市群落结构进行划分</a:t>
            </a:r>
            <a:r>
              <a:rPr lang="en-US" altLang="zh-CN" sz="1800" baseline="30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a:t>
            </a:r>
            <a:r>
              <a:rPr lang="zh-CN"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520322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1D8E11F3-467D-0C42-9171-AB4DFC72337D}"/>
              </a:ext>
            </a:extLst>
          </p:cNvPr>
          <p:cNvSpPr/>
          <p:nvPr/>
        </p:nvSpPr>
        <p:spPr>
          <a:xfrm>
            <a:off x="9269479" y="111029"/>
            <a:ext cx="953121"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97544" y="98895"/>
            <a:ext cx="1001728" cy="347019"/>
          </a:xfrm>
          <a:prstGeom prst="rect">
            <a:avLst/>
          </a:prstGeom>
        </p:spPr>
      </p:pic>
      <p:grpSp>
        <p:nvGrpSpPr>
          <p:cNvPr id="36" name="组合 35"/>
          <p:cNvGrpSpPr/>
          <p:nvPr/>
        </p:nvGrpSpPr>
        <p:grpSpPr>
          <a:xfrm>
            <a:off x="6425986" y="61745"/>
            <a:ext cx="5227741" cy="384170"/>
            <a:chOff x="5151824" y="61745"/>
            <a:chExt cx="5227741" cy="384170"/>
          </a:xfrm>
        </p:grpSpPr>
        <p:sp>
          <p:nvSpPr>
            <p:cNvPr id="38" name="文本框 37"/>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40" name="文本框 39"/>
            <p:cNvSpPr txBox="1"/>
            <p:nvPr/>
          </p:nvSpPr>
          <p:spPr>
            <a:xfrm>
              <a:off x="7979520" y="61745"/>
              <a:ext cx="1001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a:t>
              </a:r>
              <a:endParaRPr kumimoji="0" lang="zh-CN" altLang="en-US"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8" name="文本框 17">
            <a:extLst>
              <a:ext uri="{FF2B5EF4-FFF2-40B4-BE49-F238E27FC236}">
                <a16:creationId xmlns:a16="http://schemas.microsoft.com/office/drawing/2014/main" id="{36E572F3-5DC5-7649-94B2-14B200AABC75}"/>
              </a:ext>
            </a:extLst>
          </p:cNvPr>
          <p:cNvSpPr txBox="1"/>
          <p:nvPr/>
        </p:nvSpPr>
        <p:spPr>
          <a:xfrm>
            <a:off x="8053499" y="76583"/>
            <a:ext cx="116798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相关工作</a:t>
            </a:r>
            <a:endPar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 name="矩形 2">
            <a:extLst>
              <a:ext uri="{FF2B5EF4-FFF2-40B4-BE49-F238E27FC236}">
                <a16:creationId xmlns:a16="http://schemas.microsoft.com/office/drawing/2014/main" id="{850187F0-DFEB-F9D8-4C0C-F6A444D30949}"/>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 name="文本框 14">
            <a:extLst>
              <a:ext uri="{FF2B5EF4-FFF2-40B4-BE49-F238E27FC236}">
                <a16:creationId xmlns:a16="http://schemas.microsoft.com/office/drawing/2014/main" id="{14971028-2A7A-46AD-9CC4-D144A0CA58A7}"/>
              </a:ext>
            </a:extLst>
          </p:cNvPr>
          <p:cNvSpPr txBox="1"/>
          <p:nvPr/>
        </p:nvSpPr>
        <p:spPr>
          <a:xfrm>
            <a:off x="261224" y="529778"/>
            <a:ext cx="6096000" cy="523220"/>
          </a:xfrm>
          <a:prstGeom prst="rect">
            <a:avLst/>
          </a:prstGeom>
          <a:noFill/>
        </p:spPr>
        <p:txBody>
          <a:bodyPr wrap="square">
            <a:spAutoFit/>
          </a:bodyPr>
          <a:lstStyle/>
          <a:p>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框架</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17" name="图片 16">
            <a:extLst>
              <a:ext uri="{FF2B5EF4-FFF2-40B4-BE49-F238E27FC236}">
                <a16:creationId xmlns:a16="http://schemas.microsoft.com/office/drawing/2014/main" id="{2DB0E4A1-3415-4655-8B78-57A6C83D22F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24" y="1328715"/>
            <a:ext cx="12182477" cy="4723741"/>
          </a:xfrm>
          <a:prstGeom prst="rect">
            <a:avLst/>
          </a:prstGeom>
          <a:noFill/>
          <a:ln>
            <a:noFill/>
          </a:ln>
        </p:spPr>
      </p:pic>
      <p:sp>
        <p:nvSpPr>
          <p:cNvPr id="5" name="矩形 4">
            <a:extLst>
              <a:ext uri="{FF2B5EF4-FFF2-40B4-BE49-F238E27FC236}">
                <a16:creationId xmlns:a16="http://schemas.microsoft.com/office/drawing/2014/main" id="{D87C6D6D-72EC-40BE-A2C9-C0C5017F0C4C}"/>
              </a:ext>
            </a:extLst>
          </p:cNvPr>
          <p:cNvSpPr/>
          <p:nvPr/>
        </p:nvSpPr>
        <p:spPr>
          <a:xfrm>
            <a:off x="0" y="1444832"/>
            <a:ext cx="2774965" cy="47237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5C00F337-A8EF-4428-AF99-CF6FDBB960F7}"/>
              </a:ext>
            </a:extLst>
          </p:cNvPr>
          <p:cNvSpPr/>
          <p:nvPr/>
        </p:nvSpPr>
        <p:spPr>
          <a:xfrm>
            <a:off x="5999018" y="1386773"/>
            <a:ext cx="2774965" cy="47237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FC18B5BA-7123-4E41-864A-935E1E117B13}"/>
              </a:ext>
            </a:extLst>
          </p:cNvPr>
          <p:cNvSpPr/>
          <p:nvPr/>
        </p:nvSpPr>
        <p:spPr>
          <a:xfrm>
            <a:off x="8878762" y="1386773"/>
            <a:ext cx="3230111" cy="22615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a:extLst>
              <a:ext uri="{FF2B5EF4-FFF2-40B4-BE49-F238E27FC236}">
                <a16:creationId xmlns:a16="http://schemas.microsoft.com/office/drawing/2014/main" id="{C8938067-504A-43C6-8F82-8ADC6B7D94B4}"/>
              </a:ext>
            </a:extLst>
          </p:cNvPr>
          <p:cNvSpPr/>
          <p:nvPr/>
        </p:nvSpPr>
        <p:spPr>
          <a:xfrm>
            <a:off x="8878762" y="3704440"/>
            <a:ext cx="3230111" cy="22615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B7C0D4E4-F1AE-4DD2-873B-DA5B7BAF49BA}"/>
              </a:ext>
            </a:extLst>
          </p:cNvPr>
          <p:cNvSpPr txBox="1"/>
          <p:nvPr/>
        </p:nvSpPr>
        <p:spPr>
          <a:xfrm>
            <a:off x="507999" y="6174191"/>
            <a:ext cx="1348509"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数据预处理</a:t>
            </a:r>
          </a:p>
        </p:txBody>
      </p:sp>
      <p:sp>
        <p:nvSpPr>
          <p:cNvPr id="23" name="文本框 22">
            <a:extLst>
              <a:ext uri="{FF2B5EF4-FFF2-40B4-BE49-F238E27FC236}">
                <a16:creationId xmlns:a16="http://schemas.microsoft.com/office/drawing/2014/main" id="{234D629A-4679-4934-A99F-B79CB50B00BE}"/>
              </a:ext>
            </a:extLst>
          </p:cNvPr>
          <p:cNvSpPr txBox="1"/>
          <p:nvPr/>
        </p:nvSpPr>
        <p:spPr>
          <a:xfrm>
            <a:off x="9438281" y="1052998"/>
            <a:ext cx="2111071"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多尺度空间融合模块</a:t>
            </a:r>
          </a:p>
        </p:txBody>
      </p:sp>
      <p:sp>
        <p:nvSpPr>
          <p:cNvPr id="24" name="文本框 23">
            <a:extLst>
              <a:ext uri="{FF2B5EF4-FFF2-40B4-BE49-F238E27FC236}">
                <a16:creationId xmlns:a16="http://schemas.microsoft.com/office/drawing/2014/main" id="{D29F34DA-08A1-49EC-B438-E32A6DEAB6B0}"/>
              </a:ext>
            </a:extLst>
          </p:cNvPr>
          <p:cNvSpPr txBox="1"/>
          <p:nvPr/>
        </p:nvSpPr>
        <p:spPr>
          <a:xfrm>
            <a:off x="9709093" y="6052456"/>
            <a:ext cx="2046137"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多尺度时间融合模块</a:t>
            </a:r>
          </a:p>
        </p:txBody>
      </p:sp>
      <p:sp>
        <p:nvSpPr>
          <p:cNvPr id="25" name="文本框 24">
            <a:extLst>
              <a:ext uri="{FF2B5EF4-FFF2-40B4-BE49-F238E27FC236}">
                <a16:creationId xmlns:a16="http://schemas.microsoft.com/office/drawing/2014/main" id="{65EB2F68-338F-4F3A-8B9F-FB584CE4E4A4}"/>
              </a:ext>
            </a:extLst>
          </p:cNvPr>
          <p:cNvSpPr txBox="1"/>
          <p:nvPr/>
        </p:nvSpPr>
        <p:spPr>
          <a:xfrm>
            <a:off x="6880480" y="6168573"/>
            <a:ext cx="1348509"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输出融合层</a:t>
            </a:r>
          </a:p>
        </p:txBody>
      </p:sp>
    </p:spTree>
    <p:extLst>
      <p:ext uri="{BB962C8B-B14F-4D97-AF65-F5344CB8AC3E}">
        <p14:creationId xmlns:p14="http://schemas.microsoft.com/office/powerpoint/2010/main" val="309937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1D8E11F3-467D-0C42-9171-AB4DFC72337D}"/>
              </a:ext>
            </a:extLst>
          </p:cNvPr>
          <p:cNvSpPr/>
          <p:nvPr/>
        </p:nvSpPr>
        <p:spPr>
          <a:xfrm>
            <a:off x="9269479" y="111029"/>
            <a:ext cx="953121"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97544" y="98895"/>
            <a:ext cx="1001728" cy="347019"/>
          </a:xfrm>
          <a:prstGeom prst="rect">
            <a:avLst/>
          </a:prstGeom>
        </p:spPr>
      </p:pic>
      <p:grpSp>
        <p:nvGrpSpPr>
          <p:cNvPr id="36" name="组合 35"/>
          <p:cNvGrpSpPr/>
          <p:nvPr/>
        </p:nvGrpSpPr>
        <p:grpSpPr>
          <a:xfrm>
            <a:off x="6425986" y="61745"/>
            <a:ext cx="5227741" cy="384170"/>
            <a:chOff x="5151824" y="61745"/>
            <a:chExt cx="5227741" cy="384170"/>
          </a:xfrm>
        </p:grpSpPr>
        <p:sp>
          <p:nvSpPr>
            <p:cNvPr id="38" name="文本框 37"/>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40" name="文本框 39"/>
            <p:cNvSpPr txBox="1"/>
            <p:nvPr/>
          </p:nvSpPr>
          <p:spPr>
            <a:xfrm>
              <a:off x="7979520" y="61745"/>
              <a:ext cx="1001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a:t>
              </a:r>
              <a:endParaRPr kumimoji="0" lang="zh-CN" altLang="en-US"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8" name="文本框 17">
            <a:extLst>
              <a:ext uri="{FF2B5EF4-FFF2-40B4-BE49-F238E27FC236}">
                <a16:creationId xmlns:a16="http://schemas.microsoft.com/office/drawing/2014/main" id="{36E572F3-5DC5-7649-94B2-14B200AABC75}"/>
              </a:ext>
            </a:extLst>
          </p:cNvPr>
          <p:cNvSpPr txBox="1"/>
          <p:nvPr/>
        </p:nvSpPr>
        <p:spPr>
          <a:xfrm>
            <a:off x="8053499" y="76583"/>
            <a:ext cx="116798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相关工作</a:t>
            </a:r>
            <a:endPar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 name="矩形 2">
            <a:extLst>
              <a:ext uri="{FF2B5EF4-FFF2-40B4-BE49-F238E27FC236}">
                <a16:creationId xmlns:a16="http://schemas.microsoft.com/office/drawing/2014/main" id="{850187F0-DFEB-F9D8-4C0C-F6A444D30949}"/>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 name="文本框 14">
            <a:extLst>
              <a:ext uri="{FF2B5EF4-FFF2-40B4-BE49-F238E27FC236}">
                <a16:creationId xmlns:a16="http://schemas.microsoft.com/office/drawing/2014/main" id="{14971028-2A7A-46AD-9CC4-D144A0CA58A7}"/>
              </a:ext>
            </a:extLst>
          </p:cNvPr>
          <p:cNvSpPr txBox="1"/>
          <p:nvPr/>
        </p:nvSpPr>
        <p:spPr>
          <a:xfrm>
            <a:off x="239619" y="529778"/>
            <a:ext cx="6096000" cy="523220"/>
          </a:xfrm>
          <a:prstGeom prst="rect">
            <a:avLst/>
          </a:prstGeom>
          <a:noFill/>
        </p:spPr>
        <p:txBody>
          <a:bodyPr wrap="square">
            <a:spAutoFit/>
          </a:bodyPr>
          <a:lstStyle/>
          <a:p>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数据预处理</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17" name="图片 16">
            <a:extLst>
              <a:ext uri="{FF2B5EF4-FFF2-40B4-BE49-F238E27FC236}">
                <a16:creationId xmlns:a16="http://schemas.microsoft.com/office/drawing/2014/main" id="{2DB0E4A1-3415-4655-8B78-57A6C83D22F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78045"/>
          <a:stretch/>
        </p:blipFill>
        <p:spPr bwMode="auto">
          <a:xfrm>
            <a:off x="1" y="1154545"/>
            <a:ext cx="3190075" cy="5633974"/>
          </a:xfrm>
          <a:prstGeom prst="rect">
            <a:avLst/>
          </a:prstGeom>
          <a:noFill/>
          <a:ln>
            <a:noFill/>
          </a:ln>
        </p:spPr>
      </p:pic>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067CB6ED-71B0-4360-ABA5-B5AB0A5AB838}"/>
                  </a:ext>
                </a:extLst>
              </p:cNvPr>
              <p:cNvSpPr txBox="1"/>
              <p:nvPr/>
            </p:nvSpPr>
            <p:spPr>
              <a:xfrm>
                <a:off x="3287619" y="1183561"/>
                <a:ext cx="8904380" cy="5931624"/>
              </a:xfrm>
              <a:prstGeom prst="rect">
                <a:avLst/>
              </a:prstGeom>
              <a:noFill/>
            </p:spPr>
            <p:txBody>
              <a:bodyPr wrap="square">
                <a:spAutoFit/>
              </a:bodyPr>
              <a:lstStyle/>
              <a:p>
                <a:pPr marL="342900" indent="-342900">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区域尺度的数据生成</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----Louvain</a:t>
                </a:r>
              </a:p>
              <a:p>
                <a:pPr marL="342900" indent="-342900">
                  <a:buFont typeface="Wingdings" panose="05000000000000000000" pitchFamily="2" charset="2"/>
                  <a:buChar char="ü"/>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细粒度空间数据</a:t>
                </a:r>
                <a14:m>
                  <m:oMath xmlns:m="http://schemas.openxmlformats.org/officeDocument/2006/math">
                    <m:sSub>
                      <m:sSubPr>
                        <m:ctrlPr>
                          <a:rPr lang="zh-CN" altLang="zh-CN" i="1" smtClean="0">
                            <a:solidFill>
                              <a:srgbClr val="FF0000"/>
                            </a:solidFill>
                            <a:effectLst/>
                            <a:latin typeface="Cambria Math" panose="02040503050406030204" pitchFamily="18" charset="0"/>
                            <a:ea typeface="Cambria Math" panose="020405030504060302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→粗粒度空间数据</a:t>
                </a:r>
                <a14:m>
                  <m:oMath xmlns:m="http://schemas.openxmlformats.org/officeDocument/2006/math">
                    <m:sSub>
                      <m:sSubPr>
                        <m:ctrlPr>
                          <a:rPr lang="zh-CN" altLang="zh-CN" i="1" smtClean="0">
                            <a:solidFill>
                              <a:srgbClr val="FF0000"/>
                            </a:solidFill>
                          </a:rPr>
                        </m:ctrlPr>
                      </m:sSubPr>
                      <m:e>
                        <m:r>
                          <a:rPr lang="en-US" altLang="zh-CN" i="1">
                            <a:solidFill>
                              <a:srgbClr val="FF0000"/>
                            </a:solidFill>
                          </a:rPr>
                          <m:t>𝐺</m:t>
                        </m:r>
                      </m:e>
                      <m:sub>
                        <m:r>
                          <a:rPr lang="en-US" altLang="zh-CN" i="1">
                            <a:solidFill>
                              <a:srgbClr val="FF0000"/>
                            </a:solidFill>
                          </a:rPr>
                          <m:t>𝑐</m:t>
                        </m:r>
                      </m:sub>
                    </m:sSub>
                  </m:oMath>
                </a14:m>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ü"/>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映射矩阵</a:t>
                </a:r>
                <a14:m>
                  <m:oMath xmlns:m="http://schemas.openxmlformats.org/officeDocument/2006/math">
                    <m:sSub>
                      <m:sSubPr>
                        <m:ctrlPr>
                          <a:rPr lang="zh-CN" altLang="zh-CN" i="1" smtClean="0">
                            <a:solidFill>
                              <a:srgbClr val="FF0000"/>
                            </a:solidFill>
                            <a:effectLst/>
                            <a:latin typeface="Cambria Math" panose="02040503050406030204" pitchFamily="18" charset="0"/>
                            <a:ea typeface="Cambria Math" panose="020405030504060302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𝑓𝑐</m:t>
                        </m:r>
                      </m:sub>
                    </m:sSub>
                  </m:oMath>
                </a14:m>
                <a:endParaRPr lang="en-US"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ü"/>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节点</a:t>
                </a:r>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𝑐</m:t>
                        </m:r>
                      </m:sub>
                    </m:sSub>
                    <m:r>
                      <a:rPr lang="zh-CN" altLang="en-US" i="1">
                        <a:latin typeface="Cambria Math" panose="02040503050406030204" pitchFamily="18" charset="0"/>
                      </a:rPr>
                      <m:t>的</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特征值</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区域内包含的所有细粒度节点的特征值之和</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较长时间尺度的数据生成</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buFont typeface="Wingdings" panose="05000000000000000000" pitchFamily="2" charset="2"/>
                  <a:buChar char="ü"/>
                </a:pPr>
                <a:r>
                  <a:rPr lang="zh-CN"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细粒度数据</a:t>
                </a:r>
                <a14:m>
                  <m:oMath xmlns:m="http://schemas.openxmlformats.org/officeDocument/2006/math">
                    <m:sSub>
                      <m:sSubPr>
                        <m:ctrlPr>
                          <a:rPr lang="zh-CN" altLang="zh-CN" i="1" smtClean="0">
                            <a:solidFill>
                              <a:srgbClr val="FF0000"/>
                            </a:solidFill>
                            <a:effectLst/>
                            <a:latin typeface="Cambria Math" panose="02040503050406030204" pitchFamily="18" charset="0"/>
                            <a:ea typeface="Cambria Math" panose="020405030504060302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𝑋</m:t>
                        </m:r>
                      </m:e>
                      <m:sub>
                        <m:sSub>
                          <m:sSubPr>
                            <m:ctrlPr>
                              <a:rPr lang="zh-CN" altLang="zh-CN" i="1">
                                <a:solidFill>
                                  <a:srgbClr val="FF0000"/>
                                </a:solidFill>
                                <a:effectLst/>
                                <a:latin typeface="Cambria Math" panose="02040503050406030204" pitchFamily="18" charset="0"/>
                                <a:ea typeface="Cambria Math" panose="02040503050406030204" pitchFamily="18" charset="0"/>
                              </a:rPr>
                            </m:ctrlPr>
                          </m:sSubPr>
                          <m:e>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𝑓</m:t>
                            </m:r>
                          </m:sub>
                        </m:sSub>
                      </m:sub>
                    </m:s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𝑥</m:t>
                        </m:r>
                      </m:e>
                      <m:sub>
                        <m:sSub>
                          <m:sSubPr>
                            <m:ctrlPr>
                              <a:rPr lang="zh-CN" altLang="zh-CN" i="1">
                                <a:solidFill>
                                  <a:schemeClr val="tx1"/>
                                </a:solidFill>
                                <a:effectLst/>
                                <a:latin typeface="Cambria Math" panose="02040503050406030204" pitchFamily="18" charset="0"/>
                                <a:ea typeface="Cambria Math" panose="02040503050406030204" pitchFamily="18" charset="0"/>
                              </a:rPr>
                            </m:ctrlPr>
                          </m:sSub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𝑓</m:t>
                            </m:r>
                          </m:sub>
                        </m:sSub>
                      </m:sub>
                      <m:sup>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𝑥</m:t>
                        </m:r>
                      </m:e>
                      <m:sub>
                        <m:sSub>
                          <m:sSubPr>
                            <m:ctrlPr>
                              <a:rPr lang="zh-CN" altLang="zh-CN" i="1">
                                <a:solidFill>
                                  <a:schemeClr val="tx1"/>
                                </a:solidFill>
                                <a:effectLst/>
                                <a:latin typeface="Cambria Math" panose="02040503050406030204" pitchFamily="18" charset="0"/>
                                <a:ea typeface="Cambria Math" panose="02040503050406030204" pitchFamily="18" charset="0"/>
                              </a:rPr>
                            </m:ctrlPr>
                          </m:sSub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𝑓</m:t>
                            </m:r>
                          </m:sub>
                        </m:sSub>
                      </m:sub>
                      <m:sup>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sup>
                    </m:sSubSup>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solidFill>
                              <a:schemeClr val="tx1"/>
                            </a:solidFill>
                            <a:effectLst/>
                            <a:latin typeface="Cambria Math" panose="02040503050406030204" pitchFamily="18" charset="0"/>
                            <a:ea typeface="Cambria Math" panose="02040503050406030204" pitchFamily="18" charset="0"/>
                          </a:rPr>
                        </m:ctrlPr>
                      </m:sSub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𝑥</m:t>
                        </m:r>
                      </m:e>
                      <m:sub>
                        <m:sSub>
                          <m:sSubPr>
                            <m:ctrlPr>
                              <a:rPr lang="zh-CN" altLang="zh-CN" i="1">
                                <a:solidFill>
                                  <a:schemeClr val="tx1"/>
                                </a:solidFill>
                                <a:effectLst/>
                                <a:latin typeface="Cambria Math" panose="02040503050406030204" pitchFamily="18" charset="0"/>
                                <a:ea typeface="Cambria Math" panose="02040503050406030204" pitchFamily="18" charset="0"/>
                              </a:rPr>
                            </m:ctrlPr>
                          </m:sSub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𝑓</m:t>
                            </m:r>
                          </m:sub>
                        </m:sSub>
                      </m:sub>
                      <m:sup>
                        <m:sSub>
                          <m:sSubPr>
                            <m:ctrlPr>
                              <a:rPr lang="zh-CN" altLang="zh-CN" i="1">
                                <a:solidFill>
                                  <a:schemeClr val="tx1"/>
                                </a:solidFill>
                                <a:effectLst/>
                                <a:latin typeface="Cambria Math" panose="02040503050406030204" pitchFamily="18" charset="0"/>
                                <a:ea typeface="Cambria Math" panose="02040503050406030204" pitchFamily="18" charset="0"/>
                              </a:rPr>
                            </m:ctrlPr>
                          </m:sSub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b>
                        </m:sSub>
                      </m:sup>
                    </m:sSubSup>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→粗粒度</a:t>
                </a:r>
                <a:r>
                  <a:rPr lang="zh-CN"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数据</a:t>
                </a:r>
                <a14:m>
                  <m:oMath xmlns:m="http://schemas.openxmlformats.org/officeDocument/2006/math">
                    <m:eqArr>
                      <m:eqArrPr>
                        <m:ctrlPr>
                          <a:rPr lang="zh-CN" altLang="zh-CN" i="1"/>
                        </m:ctrlPr>
                      </m:eqArrPr>
                      <m:e>
                        <m:sSub>
                          <m:sSubPr>
                            <m:ctrlPr>
                              <a:rPr lang="zh-CN" altLang="zh-CN" i="1" smtClean="0">
                                <a:solidFill>
                                  <a:srgbClr val="FF0000"/>
                                </a:solidFill>
                              </a:rPr>
                            </m:ctrlPr>
                          </m:sSubPr>
                          <m:e>
                            <m:r>
                              <a:rPr lang="en-US" altLang="zh-CN" i="1">
                                <a:solidFill>
                                  <a:srgbClr val="FF0000"/>
                                </a:solidFill>
                              </a:rPr>
                              <m:t>𝑋</m:t>
                            </m:r>
                          </m:e>
                          <m:sub>
                            <m:sSub>
                              <m:sSubPr>
                                <m:ctrlPr>
                                  <a:rPr lang="zh-CN" altLang="zh-CN" i="1">
                                    <a:solidFill>
                                      <a:srgbClr val="FF0000"/>
                                    </a:solidFill>
                                  </a:rPr>
                                </m:ctrlPr>
                              </m:sSubPr>
                              <m:e>
                                <m:r>
                                  <a:rPr lang="en-US" altLang="zh-CN" i="1">
                                    <a:solidFill>
                                      <a:srgbClr val="FF0000"/>
                                    </a:solidFill>
                                  </a:rPr>
                                  <m:t>𝑇</m:t>
                                </m:r>
                              </m:e>
                              <m:sub>
                                <m:r>
                                  <a:rPr lang="en-US" altLang="zh-CN" i="1">
                                    <a:solidFill>
                                      <a:srgbClr val="FF0000"/>
                                    </a:solidFill>
                                  </a:rPr>
                                  <m:t>𝑐</m:t>
                                </m:r>
                              </m:sub>
                            </m:sSub>
                          </m:sub>
                        </m:sSub>
                        <m:r>
                          <a:rPr lang="en-US" altLang="zh-CN" i="1"/>
                          <m:t>={</m:t>
                        </m:r>
                        <m:sSubSup>
                          <m:sSubSupPr>
                            <m:ctrlPr>
                              <a:rPr lang="zh-CN" altLang="zh-CN" i="1"/>
                            </m:ctrlPr>
                          </m:sSubSupPr>
                          <m:e>
                            <m:r>
                              <a:rPr lang="en-US" altLang="zh-CN" i="1"/>
                              <m:t>𝑥</m:t>
                            </m:r>
                          </m:e>
                          <m:sub>
                            <m:sSub>
                              <m:sSubPr>
                                <m:ctrlPr>
                                  <a:rPr lang="zh-CN" altLang="zh-CN" i="1"/>
                                </m:ctrlPr>
                              </m:sSubPr>
                              <m:e>
                                <m:r>
                                  <a:rPr lang="en-US" altLang="zh-CN" i="1"/>
                                  <m:t>𝑇</m:t>
                                </m:r>
                              </m:e>
                              <m:sub>
                                <m:r>
                                  <a:rPr lang="en-US" altLang="zh-CN" i="1"/>
                                  <m:t>𝑐</m:t>
                                </m:r>
                              </m:sub>
                            </m:sSub>
                          </m:sub>
                          <m:sup>
                            <m:r>
                              <a:rPr lang="en-US" altLang="zh-CN" i="1"/>
                              <m:t>1</m:t>
                            </m:r>
                          </m:sup>
                        </m:sSubSup>
                        <m:r>
                          <a:rPr lang="en-US" altLang="zh-CN" i="1"/>
                          <m:t>,...,</m:t>
                        </m:r>
                        <m:sSubSup>
                          <m:sSubSupPr>
                            <m:ctrlPr>
                              <a:rPr lang="zh-CN" altLang="zh-CN" i="1"/>
                            </m:ctrlPr>
                          </m:sSubSupPr>
                          <m:e>
                            <m:r>
                              <a:rPr lang="en-US" altLang="zh-CN" i="1"/>
                              <m:t>𝑥</m:t>
                            </m:r>
                          </m:e>
                          <m:sub>
                            <m:sSub>
                              <m:sSubPr>
                                <m:ctrlPr>
                                  <a:rPr lang="zh-CN" altLang="zh-CN" i="1"/>
                                </m:ctrlPr>
                              </m:sSubPr>
                              <m:e>
                                <m:r>
                                  <a:rPr lang="en-US" altLang="zh-CN" i="1"/>
                                  <m:t>𝑇</m:t>
                                </m:r>
                              </m:e>
                              <m:sub>
                                <m:r>
                                  <a:rPr lang="en-US" altLang="zh-CN" i="1"/>
                                  <m:t>𝑐</m:t>
                                </m:r>
                              </m:sub>
                            </m:sSub>
                          </m:sub>
                          <m:sup>
                            <m:r>
                              <a:rPr lang="en-US" altLang="zh-CN" i="1"/>
                              <m:t>𝑡</m:t>
                            </m:r>
                          </m:sup>
                        </m:sSubSup>
                        <m:r>
                          <a:rPr lang="en-US" altLang="zh-CN" i="1"/>
                          <m:t>,...,</m:t>
                        </m:r>
                        <m:sSubSup>
                          <m:sSubSupPr>
                            <m:ctrlPr>
                              <a:rPr lang="zh-CN" altLang="zh-CN" i="1"/>
                            </m:ctrlPr>
                          </m:sSubSupPr>
                          <m:e>
                            <m:r>
                              <a:rPr lang="en-US" altLang="zh-CN" i="1"/>
                              <m:t>𝑥</m:t>
                            </m:r>
                          </m:e>
                          <m:sub>
                            <m:sSub>
                              <m:sSubPr>
                                <m:ctrlPr>
                                  <a:rPr lang="zh-CN" altLang="zh-CN" i="1"/>
                                </m:ctrlPr>
                              </m:sSubPr>
                              <m:e>
                                <m:r>
                                  <a:rPr lang="en-US" altLang="zh-CN" i="1"/>
                                  <m:t>𝑇</m:t>
                                </m:r>
                              </m:e>
                              <m:sub>
                                <m:r>
                                  <a:rPr lang="en-US" altLang="zh-CN" i="1"/>
                                  <m:t>𝑐</m:t>
                                </m:r>
                              </m:sub>
                            </m:sSub>
                          </m:sub>
                          <m:sup>
                            <m:sSubSup>
                              <m:sSubSupPr>
                                <m:ctrlPr>
                                  <a:rPr lang="zh-CN" altLang="zh-CN" i="1"/>
                                </m:ctrlPr>
                              </m:sSubSupPr>
                              <m:e>
                                <m:r>
                                  <a:rPr lang="en-US" altLang="zh-CN" i="1"/>
                                  <m:t>𝑇</m:t>
                                </m:r>
                              </m:e>
                              <m:sub>
                                <m:r>
                                  <a:rPr lang="en-US" altLang="zh-CN" i="1"/>
                                  <m:t>1</m:t>
                                </m:r>
                              </m:sub>
                              <m:sup>
                                <m:r>
                                  <a:rPr lang="en-US" altLang="zh-CN" i="1"/>
                                  <m:t>′</m:t>
                                </m:r>
                              </m:sup>
                            </m:sSubSup>
                          </m:sup>
                        </m:sSubSup>
                        <m:r>
                          <a:rPr lang="en-US" altLang="zh-CN" i="1"/>
                          <m:t>}</m:t>
                        </m:r>
                      </m:e>
                    </m:eqArr>
                  </m:oMath>
                </a14:m>
                <a:endParaRPr lang="en-US" altLang="zh-CN" dirty="0">
                  <a:latin typeface="Times New Roman" panose="02020603050405020304" pitchFamily="18" charset="0"/>
                </a:endParaRPr>
              </a:p>
              <a:p>
                <a:pPr indent="304800" algn="just"/>
                <a:r>
                  <a:rPr lang="zh-CN"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计算公式：</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indent="304800" algn="just"/>
                <a14:m>
                  <m:oMathPara xmlns:m="http://schemas.openxmlformats.org/officeDocument/2006/math">
                    <m:oMathParaPr>
                      <m:jc m:val="centerGroup"/>
                    </m:oMathParaPr>
                    <m:oMath xmlns:m="http://schemas.openxmlformats.org/officeDocument/2006/math">
                      <m:eqArr>
                        <m:eqArrPr>
                          <m:ctrlPr>
                            <a:rPr lang="zh-CN" altLang="zh-CN" sz="1800" i="1" kern="100" smtClean="0">
                              <a:effectLst/>
                              <a:latin typeface="Cambria Math" panose="02040503050406030204" pitchFamily="18" charset="0"/>
                              <a:ea typeface="Cambria Math" panose="02040503050406030204" pitchFamily="18" charset="0"/>
                            </a:rPr>
                          </m:ctrlPr>
                        </m:eqArrPr>
                        <m:e>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𝑐</m:t>
                                  </m:r>
                                </m:sub>
                              </m:sSub>
                            </m:sub>
                            <m:sup>
                              <m:r>
                                <a:rPr lang="en-US" altLang="zh-CN" sz="1800" i="1" kern="100">
                                  <a:effectLst/>
                                  <a:latin typeface="Cambria Math" panose="02040503050406030204" pitchFamily="18" charset="0"/>
                                  <a:ea typeface="宋体" panose="02010600030101010101" pitchFamily="2" charset="-122"/>
                                </a:rPr>
                                <m:t>𝑡</m:t>
                              </m:r>
                            </m:sup>
                          </m:sSubSup>
                          <m:r>
                            <a:rPr lang="en-US" altLang="zh-CN" sz="1800" i="1" kern="100">
                              <a:effectLst/>
                              <a:latin typeface="Cambria Math" panose="02040503050406030204" pitchFamily="18" charset="0"/>
                              <a:ea typeface="宋体" panose="02010600030101010101" pitchFamily="2" charset="-122"/>
                            </a:rPr>
                            <m:t>=</m:t>
                          </m:r>
                          <m:nary>
                            <m:naryPr>
                              <m:chr m:val="∑"/>
                              <m:limLoc m:val="undOvr"/>
                              <m:grow m:val="on"/>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𝑛</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𝑝</m:t>
                              </m:r>
                            </m:sub>
                            <m:sup>
                              <m:r>
                                <a:rPr lang="en-US" altLang="zh-CN" sz="1800" i="1" kern="100">
                                  <a:effectLst/>
                                  <a:latin typeface="Cambria Math" panose="02040503050406030204" pitchFamily="18" charset="0"/>
                                  <a:ea typeface="宋体" panose="02010600030101010101" pitchFamily="2" charset="-122"/>
                                </a:rPr>
                                <m:t>𝑡</m:t>
                              </m:r>
                            </m:sup>
                            <m:e>
                              <m:r>
                                <a:rPr lang="en-US" altLang="zh-CN" sz="1800" i="1" kern="100">
                                  <a:effectLst/>
                                  <a:latin typeface="Cambria Math" panose="02040503050406030204" pitchFamily="18" charset="0"/>
                                  <a:ea typeface="宋体" panose="02010600030101010101" pitchFamily="2" charset="-122"/>
                                </a:rPr>
                                <m:t> </m:t>
                              </m:r>
                            </m:e>
                          </m:nary>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𝑓</m:t>
                                  </m:r>
                                </m:sub>
                              </m:sSub>
                            </m:sub>
                            <m:sup>
                              <m:r>
                                <a:rPr lang="en-US" altLang="zh-CN" sz="1800" i="1" kern="100">
                                  <a:effectLst/>
                                  <a:latin typeface="Cambria Math" panose="02040503050406030204" pitchFamily="18" charset="0"/>
                                  <a:ea typeface="宋体" panose="02010600030101010101" pitchFamily="2" charset="-122"/>
                                </a:rPr>
                                <m:t>𝑖</m:t>
                              </m:r>
                            </m:sup>
                          </m:sSubSup>
                          <m:r>
                            <a:rPr lang="en-US" altLang="zh-CN" sz="1800" i="1" kern="100">
                              <a:effectLst/>
                              <a:latin typeface="Cambria Math" panose="02040503050406030204" pitchFamily="18" charset="0"/>
                              <a:ea typeface="宋体" panose="02010600030101010101" pitchFamily="2" charset="-122"/>
                            </a:rPr>
                            <m:t>#</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2</m:t>
                              </m:r>
                            </m:e>
                          </m:d>
                        </m:e>
                      </m:eqArr>
                    </m:oMath>
                  </m:oMathPara>
                </a14:m>
                <a:endParaRPr lang="zh-CN" altLang="zh-CN" sz="1800" kern="100" dirty="0">
                  <a:effectLst/>
                  <a:latin typeface="Times New Roman" panose="02020603050405020304" pitchFamily="18" charset="0"/>
                  <a:ea typeface="宋体" panose="02010600030101010101" pitchFamily="2" charset="-122"/>
                </a:endParaRPr>
              </a:p>
              <a:p>
                <a:pPr indent="304800" algn="just"/>
                <a14:m>
                  <m:oMathPara xmlns:m="http://schemas.openxmlformats.org/officeDocument/2006/math">
                    <m:oMathParaPr>
                      <m:jc m:val="centerGroup"/>
                    </m:oMathParaPr>
                    <m:oMath xmlns:m="http://schemas.openxmlformats.org/officeDocument/2006/math">
                      <m:eqArr>
                        <m:eqArrPr>
                          <m:ctrlPr>
                            <a:rPr lang="zh-CN" altLang="zh-CN" sz="1800" i="1" kern="100">
                              <a:effectLst/>
                              <a:latin typeface="Cambria Math" panose="02040503050406030204" pitchFamily="18" charset="0"/>
                              <a:ea typeface="Cambria Math" panose="02040503050406030204" pitchFamily="18" charset="0"/>
                            </a:rPr>
                          </m:ctrlPr>
                        </m:eqArrPr>
                        <m:e>
                          <m:r>
                            <a:rPr lang="en-US" altLang="zh-CN" sz="1800" i="1" kern="100">
                              <a:effectLst/>
                              <a:latin typeface="Cambria Math" panose="02040503050406030204" pitchFamily="18" charset="0"/>
                              <a:ea typeface="宋体" panose="02010600030101010101" pitchFamily="2" charset="-122"/>
                            </a:rPr>
                            <m:t>𝑝</m:t>
                          </m:r>
                          <m:r>
                            <a:rPr lang="en-US" altLang="zh-CN" sz="1800" i="1"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𝑐</m:t>
                                  </m:r>
                                </m:sub>
                              </m:sSub>
                            </m:num>
                            <m:den>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𝑓</m:t>
                                  </m:r>
                                </m:sub>
                              </m:sSub>
                            </m:den>
                          </m:f>
                          <m:r>
                            <a:rPr lang="en-US" altLang="zh-CN" sz="1800" i="1" kern="100">
                              <a:effectLst/>
                              <a:latin typeface="Cambria Math" panose="02040503050406030204" pitchFamily="18" charset="0"/>
                              <a:ea typeface="宋体" panose="02010600030101010101" pitchFamily="2" charset="-122"/>
                            </a:rPr>
                            <m:t>#</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3</m:t>
                              </m:r>
                            </m:e>
                          </m:d>
                        </m:e>
                      </m:eqArr>
                    </m:oMath>
                  </m:oMathPara>
                </a14:m>
                <a:endParaRPr lang="zh-CN" altLang="zh-CN" sz="1800" kern="100" dirty="0">
                  <a:effectLst/>
                  <a:latin typeface="Times New Roman" panose="02020603050405020304" pitchFamily="18" charset="0"/>
                  <a:ea typeface="宋体" panose="02010600030101010101" pitchFamily="2" charset="-122"/>
                </a:endParaRPr>
              </a:p>
              <a:p>
                <a14:m>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单个粗粒度数据的时间步长</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𝑐</m:t>
                        </m:r>
                      </m:sub>
                    </m:sSub>
                  </m:oMath>
                </a14:m>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粗粒度数据的时间尺度</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𝑓</m:t>
                        </m:r>
                      </m:sub>
                    </m:sSub>
                  </m:oMath>
                </a14:m>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细粒度数据的时间尺度</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Wingdings" panose="05000000000000000000" pitchFamily="2" charset="2"/>
                  <a:buChar char="ü"/>
                </a:pP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eg</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𝑓</m:t>
                        </m:r>
                      </m:sub>
                    </m:sSub>
                    <m:r>
                      <a:rPr lang="en-US" altLang="zh-CN" sz="1800" i="1" kern="100">
                        <a:effectLst/>
                        <a:latin typeface="Cambria Math" panose="02040503050406030204" pitchFamily="18" charset="0"/>
                        <a:ea typeface="宋体" panose="02010600030101010101" pitchFamily="2" charset="-122"/>
                      </a:rPr>
                      <m:t>=1</m:t>
                    </m:r>
                    <m:r>
                      <a:rPr lang="en-US" altLang="zh-CN" sz="1800" i="1" kern="100">
                        <a:effectLst/>
                        <a:latin typeface="Cambria Math" panose="02040503050406030204" pitchFamily="18" charset="0"/>
                        <a:ea typeface="宋体" panose="02010600030101010101" pitchFamily="2" charset="-122"/>
                      </a:rPr>
                      <m:t>𝑚𝑖𝑛</m:t>
                    </m:r>
                    <m:r>
                      <a:rPr lang="en-US" altLang="zh-CN" sz="1800" i="1" kern="100">
                        <a:effectLst/>
                        <a:latin typeface="Cambria Math" panose="02040503050406030204" pitchFamily="18" charset="0"/>
                        <a:ea typeface="宋体" panose="02010600030101010101" pitchFamily="2" charset="-122"/>
                      </a:rPr>
                      <m:t>,</m:t>
                    </m:r>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𝑋</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𝑓</m:t>
                            </m:r>
                          </m:sub>
                        </m:sSub>
                      </m:sub>
                    </m:sSub>
                    <m:r>
                      <a:rPr lang="en-US" altLang="zh-CN" sz="1800" i="1" kern="100">
                        <a:effectLst/>
                        <a:latin typeface="Cambria Math" panose="02040503050406030204" pitchFamily="18" charset="0"/>
                        <a:ea typeface="宋体" panose="02010600030101010101" pitchFamily="2" charset="-122"/>
                      </a:rPr>
                      <m:t>=</m:t>
                    </m:r>
                    <m:d>
                      <m:dPr>
                        <m:begChr m:val="{"/>
                        <m:endChr m:val="}"/>
                        <m:ctrlPr>
                          <a:rPr lang="zh-CN" altLang="zh-CN" sz="1800" i="1" kern="100">
                            <a:effectLst/>
                            <a:latin typeface="Cambria Math" panose="02040503050406030204" pitchFamily="18" charset="0"/>
                            <a:ea typeface="Cambria Math" panose="02040503050406030204" pitchFamily="18" charset="0"/>
                          </a:rPr>
                        </m:ctrlPr>
                      </m:dPr>
                      <m:e>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𝑓</m:t>
                                </m:r>
                              </m:sub>
                            </m:sSub>
                          </m:sub>
                          <m:sup>
                            <m:r>
                              <a:rPr lang="en-US" altLang="zh-CN" sz="1800" i="1" kern="100">
                                <a:effectLst/>
                                <a:latin typeface="Cambria Math" panose="02040503050406030204" pitchFamily="18" charset="0"/>
                                <a:ea typeface="宋体" panose="02010600030101010101" pitchFamily="2" charset="-122"/>
                              </a:rPr>
                              <m:t>1</m:t>
                            </m:r>
                          </m:sup>
                        </m:sSubSup>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𝑓</m:t>
                                </m:r>
                              </m:sub>
                            </m:sSub>
                          </m:sub>
                          <m:sup>
                            <m:r>
                              <a:rPr lang="en-US" altLang="zh-CN" sz="1800" i="1" kern="100">
                                <a:effectLst/>
                                <a:latin typeface="Cambria Math" panose="02040503050406030204" pitchFamily="18" charset="0"/>
                                <a:ea typeface="宋体" panose="02010600030101010101" pitchFamily="2" charset="-122"/>
                              </a:rPr>
                              <m:t>𝑡</m:t>
                            </m:r>
                          </m:sup>
                        </m:sSubSup>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𝑓</m:t>
                                </m:r>
                              </m:sub>
                            </m:sSub>
                          </m:sub>
                          <m:sup>
                            <m:r>
                              <a:rPr lang="en-US" altLang="zh-CN" sz="1800" kern="100">
                                <a:effectLst/>
                                <a:latin typeface="Cambria Math" panose="02040503050406030204" pitchFamily="18" charset="0"/>
                                <a:ea typeface="宋体" panose="02010600030101010101" pitchFamily="2" charset="-122"/>
                              </a:rPr>
                              <m:t>10</m:t>
                            </m:r>
                          </m:sup>
                        </m:sSubSup>
                      </m:e>
                    </m:d>
                  </m:oMath>
                </a14:m>
                <a:endParaRPr lang="en-US" altLang="zh-CN" sz="1800" i="1" kern="100" dirty="0">
                  <a:effectLst/>
                  <a:latin typeface="Cambria Math" panose="02040503050406030204" pitchFamily="18" charset="0"/>
                  <a:ea typeface="宋体" panose="02010600030101010101" pitchFamily="2" charset="-122"/>
                </a:endParaRPr>
              </a:p>
              <a:p>
                <a:pPr indent="127000" algn="just"/>
                <a:r>
                  <a:rPr lang="en-US" altLang="zh-CN" sz="1800" kern="100" dirty="0">
                    <a:effectLst/>
                    <a:ea typeface="Cambria Math" panose="02040503050406030204" pitchFamily="18" charset="0"/>
                  </a:rPr>
                  <a:t>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𝑐</m:t>
                        </m:r>
                      </m:sub>
                    </m:sSub>
                    <m:r>
                      <a:rPr lang="en-US" altLang="zh-CN" sz="1800" kern="100">
                        <a:effectLst/>
                        <a:latin typeface="Cambria Math" panose="02040503050406030204" pitchFamily="18" charset="0"/>
                        <a:ea typeface="宋体" panose="02010600030101010101" pitchFamily="2" charset="-122"/>
                      </a:rPr>
                      <m:t>=2</m:t>
                    </m:r>
                    <m:r>
                      <a:rPr lang="en-US" altLang="zh-CN" sz="1800" i="1" kern="100">
                        <a:effectLst/>
                        <a:latin typeface="Cambria Math" panose="02040503050406030204" pitchFamily="18" charset="0"/>
                        <a:ea typeface="宋体" panose="02010600030101010101" pitchFamily="2" charset="-122"/>
                      </a:rPr>
                      <m:t>𝑚𝑖𝑛</m:t>
                    </m:r>
                    <m:r>
                      <a:rPr lang="en-US" altLang="zh-CN" sz="1800" kern="100">
                        <a:effectLst/>
                        <a:latin typeface="Cambria Math" panose="02040503050406030204" pitchFamily="18" charset="0"/>
                        <a:ea typeface="宋体" panose="02010600030101010101" pitchFamily="2" charset="-122"/>
                      </a:rPr>
                      <m:t>, </m:t>
                    </m:r>
                    <m:eqArr>
                      <m:eqArrPr>
                        <m:ctrlPr>
                          <a:rPr lang="zh-CN" altLang="zh-CN" sz="1800" i="1" kern="100">
                            <a:effectLst/>
                            <a:latin typeface="Cambria Math" panose="02040503050406030204" pitchFamily="18" charset="0"/>
                            <a:ea typeface="Cambria Math" panose="02040503050406030204" pitchFamily="18" charset="0"/>
                          </a:rPr>
                        </m:ctrlPr>
                      </m:eqArr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𝑋</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𝑐</m:t>
                                </m:r>
                              </m:sub>
                            </m:sSub>
                          </m:sub>
                        </m:sSub>
                        <m:r>
                          <a:rPr lang="en-US" altLang="zh-CN" sz="1800"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𝑐</m:t>
                                </m:r>
                              </m:sub>
                            </m:sSub>
                          </m:sub>
                          <m:sup>
                            <m:r>
                              <a:rPr lang="en-US" altLang="zh-CN" sz="1800" kern="100">
                                <a:effectLst/>
                                <a:latin typeface="Cambria Math" panose="02040503050406030204" pitchFamily="18" charset="0"/>
                                <a:ea typeface="宋体" panose="02010600030101010101" pitchFamily="2" charset="-122"/>
                              </a:rPr>
                              <m:t>1</m:t>
                            </m:r>
                          </m:sup>
                        </m:sSubSup>
                        <m:r>
                          <a:rPr lang="en-US" altLang="zh-CN" sz="1800"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𝑐</m:t>
                                </m:r>
                              </m:sub>
                            </m:sSub>
                          </m:sub>
                          <m:sup>
                            <m:r>
                              <a:rPr lang="en-US" altLang="zh-CN" sz="1800" i="1" kern="100">
                                <a:effectLst/>
                                <a:latin typeface="Cambria Math" panose="02040503050406030204" pitchFamily="18" charset="0"/>
                                <a:ea typeface="宋体" panose="02010600030101010101" pitchFamily="2" charset="-122"/>
                              </a:rPr>
                              <m:t>𝑡</m:t>
                            </m:r>
                          </m:sup>
                        </m:sSubSup>
                        <m:r>
                          <a:rPr lang="en-US" altLang="zh-CN" sz="1800"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𝑐</m:t>
                                </m:r>
                              </m:sub>
                            </m:sSub>
                          </m:sub>
                          <m:sup>
                            <m:r>
                              <a:rPr lang="en-US" altLang="zh-CN" sz="1800" kern="100">
                                <a:effectLst/>
                                <a:latin typeface="Cambria Math" panose="02040503050406030204" pitchFamily="18" charset="0"/>
                                <a:ea typeface="宋体" panose="02010600030101010101" pitchFamily="2" charset="-122"/>
                              </a:rPr>
                              <m:t>5</m:t>
                            </m:r>
                          </m:sup>
                        </m:sSubSup>
                        <m:r>
                          <a:rPr lang="en-US" altLang="zh-CN" sz="1800" kern="100">
                            <a:effectLst/>
                            <a:latin typeface="Cambria Math" panose="02040503050406030204" pitchFamily="18" charset="0"/>
                            <a:ea typeface="宋体" panose="02010600030101010101" pitchFamily="2" charset="-122"/>
                          </a:rPr>
                          <m:t>}</m:t>
                        </m:r>
                      </m:e>
                    </m:eqArr>
                  </m:oMath>
                </a14:m>
                <a:endParaRPr lang="zh-CN" altLang="zh-CN" sz="1800" kern="100" dirty="0">
                  <a:effectLst/>
                  <a:latin typeface="Times New Roman" panose="02020603050405020304" pitchFamily="18" charset="0"/>
                  <a:ea typeface="宋体" panose="02010600030101010101" pitchFamily="2" charset="-122"/>
                </a:endParaRPr>
              </a:p>
              <a:p>
                <a:pPr indent="127000" algn="just"/>
                <a:r>
                  <a:rPr lang="en-US" altLang="zh-CN" sz="1800" kern="100" dirty="0">
                    <a:effectLst/>
                    <a:ea typeface="Cambria Math" panose="02040503050406030204" pitchFamily="18" charset="0"/>
                  </a:rPr>
                  <a:t>           </a:t>
                </a:r>
                <a14:m>
                  <m:oMath xmlns:m="http://schemas.openxmlformats.org/officeDocument/2006/math">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𝑐</m:t>
                            </m:r>
                          </m:sub>
                        </m:sSub>
                      </m:sub>
                      <m:sup>
                        <m:r>
                          <a:rPr lang="en-US" altLang="zh-CN" sz="1800" kern="100">
                            <a:effectLst/>
                            <a:latin typeface="Cambria Math" panose="02040503050406030204" pitchFamily="18" charset="0"/>
                            <a:ea typeface="宋体" panose="02010600030101010101" pitchFamily="2" charset="-122"/>
                          </a:rPr>
                          <m:t>2</m:t>
                        </m:r>
                      </m:sup>
                    </m:sSubSup>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𝑓</m:t>
                            </m:r>
                          </m:sub>
                        </m:sSub>
                      </m:sub>
                      <m:sup>
                        <m:r>
                          <a:rPr lang="en-US" altLang="zh-CN" sz="1800" i="1" kern="100">
                            <a:effectLst/>
                            <a:latin typeface="Cambria Math" panose="02040503050406030204" pitchFamily="18" charset="0"/>
                            <a:ea typeface="宋体" panose="02010600030101010101" pitchFamily="2" charset="-122"/>
                          </a:rPr>
                          <m:t>1</m:t>
                        </m:r>
                      </m:sup>
                    </m:sSubSup>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𝑓</m:t>
                            </m:r>
                          </m:sub>
                        </m:sSub>
                      </m:sub>
                      <m:sup>
                        <m:r>
                          <a:rPr lang="en-US" altLang="zh-CN" sz="1800" i="1" kern="100">
                            <a:effectLst/>
                            <a:latin typeface="Cambria Math" panose="02040503050406030204" pitchFamily="18" charset="0"/>
                            <a:ea typeface="宋体" panose="02010600030101010101" pitchFamily="2" charset="-122"/>
                          </a:rPr>
                          <m:t>2</m:t>
                        </m:r>
                      </m:sup>
                    </m:sSubSup>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𝑐</m:t>
                            </m:r>
                          </m:sub>
                        </m:sSub>
                      </m:sub>
                      <m:sup>
                        <m:r>
                          <a:rPr lang="en-US" altLang="zh-CN" sz="1800" kern="100">
                            <a:effectLst/>
                            <a:latin typeface="Cambria Math" panose="02040503050406030204" pitchFamily="18" charset="0"/>
                            <a:ea typeface="宋体" panose="02010600030101010101" pitchFamily="2" charset="-122"/>
                          </a:rPr>
                          <m:t>4</m:t>
                        </m:r>
                      </m:sup>
                    </m:sSubSup>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𝑓</m:t>
                            </m:r>
                          </m:sub>
                        </m:sSub>
                      </m:sub>
                      <m:sup>
                        <m:r>
                          <a:rPr lang="en-US" altLang="zh-CN" sz="1800" i="1" kern="100">
                            <a:effectLst/>
                            <a:latin typeface="Cambria Math" panose="02040503050406030204" pitchFamily="18" charset="0"/>
                            <a:ea typeface="宋体" panose="02010600030101010101" pitchFamily="2" charset="-122"/>
                          </a:rPr>
                          <m:t>3</m:t>
                        </m:r>
                      </m:sup>
                    </m:sSubSup>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𝑇</m:t>
                            </m:r>
                          </m:e>
                          <m:sub>
                            <m:r>
                              <a:rPr lang="en-US" altLang="zh-CN" sz="1800" i="1" kern="100">
                                <a:effectLst/>
                                <a:latin typeface="Cambria Math" panose="02040503050406030204" pitchFamily="18" charset="0"/>
                                <a:ea typeface="宋体" panose="02010600030101010101" pitchFamily="2" charset="-122"/>
                              </a:rPr>
                              <m:t>𝑓</m:t>
                            </m:r>
                          </m:sub>
                        </m:sSub>
                      </m:sub>
                      <m:sup>
                        <m:r>
                          <a:rPr lang="en-US" altLang="zh-CN" sz="1800" i="1" kern="100">
                            <a:effectLst/>
                            <a:latin typeface="Cambria Math" panose="02040503050406030204" pitchFamily="18" charset="0"/>
                            <a:ea typeface="宋体" panose="02010600030101010101" pitchFamily="2" charset="-122"/>
                          </a:rPr>
                          <m:t>4</m:t>
                        </m:r>
                      </m:sup>
                    </m:sSubSup>
                    <m:r>
                      <a:rPr lang="en-US" altLang="zh-CN" sz="1800" i="1" kern="100">
                        <a:effectLst/>
                        <a:latin typeface="Cambria Math" panose="02040503050406030204" pitchFamily="18" charset="0"/>
                        <a:ea typeface="宋体" panose="02010600030101010101" pitchFamily="2" charset="-122"/>
                      </a:rPr>
                      <m:t>…</m:t>
                    </m:r>
                  </m:oMath>
                </a14:m>
                <a:endParaRPr lang="zh-CN" altLang="zh-CN" sz="1800" kern="100" dirty="0">
                  <a:effectLst/>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ü"/>
                </a:pPr>
                <a:endParaRPr lang="en-US" altLang="zh-CN"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mc:Choice>
        <mc:Fallback>
          <p:sp>
            <p:nvSpPr>
              <p:cNvPr id="26" name="文本框 25">
                <a:extLst>
                  <a:ext uri="{FF2B5EF4-FFF2-40B4-BE49-F238E27FC236}">
                    <a16:creationId xmlns:a16="http://schemas.microsoft.com/office/drawing/2014/main" id="{067CB6ED-71B0-4360-ABA5-B5AB0A5AB838}"/>
                  </a:ext>
                </a:extLst>
              </p:cNvPr>
              <p:cNvSpPr txBox="1">
                <a:spLocks noRot="1" noChangeAspect="1" noMove="1" noResize="1" noEditPoints="1" noAdjustHandles="1" noChangeArrowheads="1" noChangeShapeType="1" noTextEdit="1"/>
              </p:cNvSpPr>
              <p:nvPr/>
            </p:nvSpPr>
            <p:spPr>
              <a:xfrm>
                <a:off x="3287619" y="1183561"/>
                <a:ext cx="8904380" cy="5931624"/>
              </a:xfrm>
              <a:prstGeom prst="rect">
                <a:avLst/>
              </a:prstGeom>
              <a:blipFill>
                <a:blip r:embed="rId5"/>
                <a:stretch>
                  <a:fillRect l="-616" t="-719"/>
                </a:stretch>
              </a:blipFill>
            </p:spPr>
            <p:txBody>
              <a:bodyPr/>
              <a:lstStyle/>
              <a:p>
                <a:r>
                  <a:rPr lang="zh-CN" altLang="en-US">
                    <a:noFill/>
                  </a:rPr>
                  <a:t> </a:t>
                </a:r>
              </a:p>
            </p:txBody>
          </p:sp>
        </mc:Fallback>
      </mc:AlternateContent>
      <p:pic>
        <p:nvPicPr>
          <p:cNvPr id="27" name="图片 26">
            <a:extLst>
              <a:ext uri="{FF2B5EF4-FFF2-40B4-BE49-F238E27FC236}">
                <a16:creationId xmlns:a16="http://schemas.microsoft.com/office/drawing/2014/main" id="{81C81EB8-C3FD-4C33-B7FB-6D4EB8FA7016}"/>
              </a:ext>
            </a:extLst>
          </p:cNvPr>
          <p:cNvPicPr/>
          <p:nvPr/>
        </p:nvPicPr>
        <p:blipFill>
          <a:blip r:embed="rId6"/>
          <a:stretch>
            <a:fillRect/>
          </a:stretch>
        </p:blipFill>
        <p:spPr>
          <a:xfrm>
            <a:off x="8637489" y="3265464"/>
            <a:ext cx="3426692" cy="2968187"/>
          </a:xfrm>
          <a:prstGeom prst="rect">
            <a:avLst/>
          </a:prstGeom>
          <a:ln>
            <a:solidFill>
              <a:schemeClr val="accent1"/>
            </a:solidFill>
          </a:ln>
        </p:spPr>
      </p:pic>
    </p:spTree>
    <p:extLst>
      <p:ext uri="{BB962C8B-B14F-4D97-AF65-F5344CB8AC3E}">
        <p14:creationId xmlns:p14="http://schemas.microsoft.com/office/powerpoint/2010/main" val="20275029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10896</TotalTime>
  <Words>1878</Words>
  <Application>Microsoft Office PowerPoint</Application>
  <PresentationFormat>宽屏</PresentationFormat>
  <Paragraphs>222</Paragraphs>
  <Slides>16</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等线 Light</vt:lpstr>
      <vt:lpstr>宋体</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Cullen Doris</dc:creator>
  <cp:lastModifiedBy>媛媛 庞</cp:lastModifiedBy>
  <cp:revision>2061</cp:revision>
  <dcterms:created xsi:type="dcterms:W3CDTF">2022-11-10T08:00:01Z</dcterms:created>
  <dcterms:modified xsi:type="dcterms:W3CDTF">2024-11-19T12:41:16Z</dcterms:modified>
</cp:coreProperties>
</file>