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  <p:sldMasterId id="2147483657" r:id="rId5"/>
    <p:sldMasterId id="2147483693" r:id="rId6"/>
    <p:sldMasterId id="2147483698" r:id="rId7"/>
    <p:sldMasterId id="2147483707" r:id="rId8"/>
    <p:sldMasterId id="2147483714" r:id="rId9"/>
    <p:sldMasterId id="2147483719" r:id="rId10"/>
  </p:sldMasterIdLst>
  <p:notesMasterIdLst>
    <p:notesMasterId r:id="rId19"/>
  </p:notesMasterIdLst>
  <p:handoutMasterIdLst>
    <p:handoutMasterId r:id="rId20"/>
  </p:handoutMasterIdLst>
  <p:sldIdLst>
    <p:sldId id="321" r:id="rId11"/>
    <p:sldId id="332" r:id="rId12"/>
    <p:sldId id="336" r:id="rId13"/>
    <p:sldId id="333" r:id="rId14"/>
    <p:sldId id="337" r:id="rId15"/>
    <p:sldId id="334" r:id="rId16"/>
    <p:sldId id="338" r:id="rId17"/>
    <p:sldId id="315" r:id="rId1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3366FF"/>
    <a:srgbClr val="FA9632"/>
    <a:srgbClr val="FA6419"/>
    <a:srgbClr val="FFDD00"/>
    <a:srgbClr val="EB5D13"/>
    <a:srgbClr val="DADADA"/>
    <a:srgbClr val="70706F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93342" autoAdjust="0"/>
  </p:normalViewPr>
  <p:slideViewPr>
    <p:cSldViewPr snapToGrid="0" snapToObjects="1">
      <p:cViewPr>
        <p:scale>
          <a:sx n="101" d="100"/>
          <a:sy n="101" d="100"/>
        </p:scale>
        <p:origin x="-780" y="-72"/>
      </p:cViewPr>
      <p:guideLst>
        <p:guide orient="horz" pos="252"/>
        <p:guide orient="horz" pos="3557"/>
        <p:guide orient="horz" pos="1469"/>
        <p:guide orient="horz" pos="4146"/>
        <p:guide orient="horz" pos="3797"/>
        <p:guide orient="horz" pos="1764"/>
        <p:guide orient="horz" pos="2746"/>
        <p:guide pos="2863"/>
        <p:guide pos="5487"/>
        <p:guide pos="275"/>
        <p:guide pos="3204"/>
        <p:guide pos="2543"/>
        <p:guide pos="545"/>
        <p:guide pos="5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25177-5179-024C-9B0E-71E1FBBEB2B5}" type="datetimeFigureOut">
              <a:rPr lang="nb-NO"/>
              <a:pPr/>
              <a:t>19.03.2012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E591-DB69-0747-A57B-3BC89E54EC7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0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127F-63BE-4C45-B9AC-738E27F75AB1}" type="datetimeFigureOut">
              <a:rPr lang="nb-NO"/>
              <a:pPr/>
              <a:t>19.03.2012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F9E6-8C35-5145-AB35-8206DA6453CE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1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smtClean="0">
              <a:latin typeface="Calibri" pitchFamily="34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C8ABF1-2C68-4542-93C7-F199FCACD07D}" type="slidenum">
              <a:rPr lang="nb-NO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nb-NO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TERJEBORUDFOTO_A1246036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45200" y="1962180"/>
            <a:ext cx="7585200" cy="1946647"/>
          </a:xfrm>
        </p:spPr>
        <p:txBody>
          <a:bodyPr anchor="t">
            <a:noAutofit/>
          </a:bodyPr>
          <a:lstStyle>
            <a:lvl1pPr>
              <a:defRPr sz="6000">
                <a:solidFill>
                  <a:srgbClr val="00AED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43230" y="958783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FFFFFF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745200" y="1274400"/>
            <a:ext cx="3106800" cy="320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48" y="5497200"/>
            <a:ext cx="1842838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78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5590800"/>
            <a:ext cx="6323810" cy="495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79" y="1800000"/>
            <a:ext cx="5223841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4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7528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1807200"/>
            <a:ext cx="7719453" cy="4449600"/>
          </a:xfrm>
          <a:prstGeom prst="rect">
            <a:avLst/>
          </a:prstGeom>
        </p:spPr>
        <p:txBody>
          <a:bodyPr vert="horz" wrap="square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7528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1807200"/>
            <a:ext cx="7719453" cy="4449600"/>
          </a:xfrm>
          <a:prstGeom prst="rect">
            <a:avLst/>
          </a:prstGeom>
        </p:spPr>
        <p:txBody>
          <a:bodyPr vert="horz" wrap="square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1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7528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1807200"/>
            <a:ext cx="7719453" cy="4449600"/>
          </a:xfrm>
          <a:prstGeom prst="rect">
            <a:avLst/>
          </a:prstGeom>
        </p:spPr>
        <p:txBody>
          <a:bodyPr vert="horz" wrap="square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7528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1807200"/>
            <a:ext cx="7719453" cy="4449600"/>
          </a:xfrm>
          <a:prstGeom prst="rect">
            <a:avLst/>
          </a:prstGeom>
        </p:spPr>
        <p:txBody>
          <a:bodyPr vert="horz" wrap="square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7528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1807200"/>
            <a:ext cx="7719453" cy="4449600"/>
          </a:xfrm>
          <a:prstGeom prst="rect">
            <a:avLst/>
          </a:prstGeom>
        </p:spPr>
        <p:txBody>
          <a:bodyPr vert="horz" wrap="square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7528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738746" y="1807200"/>
            <a:ext cx="7719453" cy="4449600"/>
          </a:xfrm>
          <a:prstGeom prst="rect">
            <a:avLst/>
          </a:prstGeom>
        </p:spPr>
        <p:txBody>
          <a:bodyPr vert="horz" wrap="square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b-NO" dirty="0"/>
              <a:t>Click to edit Master text styles</a:t>
            </a:r>
          </a:p>
          <a:p>
            <a:pPr lvl="1"/>
            <a:r>
              <a:rPr lang="nb-NO" dirty="0"/>
              <a:t>Second level</a:t>
            </a:r>
          </a:p>
          <a:p>
            <a:pPr lvl="2"/>
            <a:r>
              <a:rPr lang="nb-NO" dirty="0"/>
              <a:t>Third level</a:t>
            </a:r>
          </a:p>
          <a:p>
            <a:pPr lvl="3"/>
            <a:r>
              <a:rPr lang="nb-NO" dirty="0"/>
              <a:t>Fourth level</a:t>
            </a:r>
          </a:p>
          <a:p>
            <a:pPr lvl="4"/>
            <a:r>
              <a:rPr lang="nb-NO" dirty="0"/>
              <a:t>Fifth level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00" y="1555200"/>
            <a:ext cx="3474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99676" y="1555200"/>
            <a:ext cx="3474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7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+ graphic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5230800" y="104400"/>
            <a:ext cx="3535200" cy="5801444"/>
          </a:xfrm>
        </p:spPr>
        <p:txBody>
          <a:bodyPr tIns="21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3960440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00" y="260920"/>
            <a:ext cx="3959659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912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logo_Workin_with_EDB_004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+ graphics 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5158800" y="1555200"/>
            <a:ext cx="3229624" cy="4352400"/>
          </a:xfrm>
        </p:spPr>
        <p:txBody>
          <a:bodyPr tIns="108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633681" cy="473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309272"/>
            <a:ext cx="7634755" cy="311647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97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+ 2 graphic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5158800" y="1555200"/>
            <a:ext cx="3290400" cy="1908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5158800" y="4141937"/>
            <a:ext cx="3290400" cy="1764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704856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8" y="260920"/>
            <a:ext cx="770480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39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6849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59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white"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 bwMode="white"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white"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7" name="Rectangle 16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lassholder for bunntekst 7"/>
          <p:cNvSpPr>
            <a:spLocks noGrp="1"/>
          </p:cNvSpPr>
          <p:nvPr>
            <p:ph type="ftr" sz="quarter" idx="3"/>
          </p:nvPr>
        </p:nvSpPr>
        <p:spPr bwMode="white"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tements 3">
    <p:bg>
      <p:bgPr>
        <a:solidFill>
          <a:srgbClr val="0D40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rgbClr val="A9DEE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A9DE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524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3768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59832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97862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9" y="260920"/>
            <a:ext cx="7698945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82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10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4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4359348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260921"/>
            <a:ext cx="4359348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230800" y="104400"/>
            <a:ext cx="3535200" cy="5803200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85200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800375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85200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2800375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81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964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25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06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043"/>
            <a:ext cx="6915150" cy="34480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550"/>
            <a:ext cx="9144000" cy="43624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8334375" cy="350520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850"/>
            <a:ext cx="6600825" cy="34861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83952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4483" y="1193648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6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633200" y="1195200"/>
            <a:ext cx="4158000" cy="4712400"/>
          </a:xfrm>
        </p:spPr>
        <p:txBody>
          <a:bodyPr tIns="1548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7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40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logo_Workin_with_EDB_046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7713" y="4910472"/>
            <a:ext cx="7710487" cy="918313"/>
          </a:xfrm>
          <a:prstGeom prst="rect">
            <a:avLst/>
          </a:prstGeom>
        </p:spPr>
        <p:txBody>
          <a:bodyPr vert="horz" anchor="t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EDB ErgoGroup 2011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756983" y="4622265"/>
            <a:ext cx="7709684" cy="414866"/>
          </a:xfrm>
          <a:prstGeom prst="rect">
            <a:avLst/>
          </a:prstGeom>
        </p:spPr>
        <p:txBody>
          <a:bodyPr vert="horz" wrap="square"/>
          <a:lstStyle>
            <a:lvl1pPr>
              <a:buFontTx/>
              <a:buNone/>
              <a:defRPr sz="2000" b="0" cap="none">
                <a:solidFill>
                  <a:srgbClr val="3C3C3B"/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nb-NO"/>
              <a:t>Subtitle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logo_Workin_with_EDB_051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435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_TERJEBORUDFOTO_A1246602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15913" y="1168400"/>
            <a:ext cx="8229600" cy="918313"/>
          </a:xfrm>
          <a:prstGeom prst="rect">
            <a:avLst/>
          </a:prstGeom>
        </p:spPr>
        <p:txBody>
          <a:bodyPr vert="horz" wrap="square" anchor="t"/>
          <a:lstStyle>
            <a:lvl1pPr>
              <a:spcAft>
                <a:spcPts val="0"/>
              </a:spcAft>
              <a:defRPr sz="720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315913" y="3719143"/>
            <a:ext cx="4660900" cy="4921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B5D13"/>
                </a:solidFill>
                <a:effectLst/>
                <a:uLnTx/>
                <a:uFillTx/>
                <a:latin typeface="Cambri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500" b="0" i="0" u="none" strike="noStrike" kern="1200" cap="none" spc="0" normalizeH="0" baseline="0" noProof="0">
                <a:ln>
                  <a:noFill/>
                </a:ln>
                <a:solidFill>
                  <a:srgbClr val="EB5D13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Click to edit Master title style</a:t>
            </a: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EB5D13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41314" y="4237038"/>
            <a:ext cx="1469652" cy="349335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b-NO"/>
              <a:t>Date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TERJEBORUDFOTO_A1245877_RG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4963"/>
            <a:ext cx="8124825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4350" y="285750"/>
            <a:ext cx="8124825" cy="11334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nb-NO" noProof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5772150" y="6459538"/>
            <a:ext cx="288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 Side </a:t>
            </a:r>
            <a:fld id="{C2F767C2-8774-4BC3-B572-A288D3DB021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5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770563" y="6196013"/>
            <a:ext cx="2887662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EDB 2010</a:t>
            </a:r>
          </a:p>
        </p:txBody>
      </p:sp>
    </p:spTree>
    <p:extLst>
      <p:ext uri="{BB962C8B-B14F-4D97-AF65-F5344CB8AC3E}">
        <p14:creationId xmlns:p14="http://schemas.microsoft.com/office/powerpoint/2010/main" val="29722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66" r:id="rId3"/>
    <p:sldLayoutId id="2147483670" r:id="rId4"/>
    <p:sldLayoutId id="2147483671" r:id="rId5"/>
    <p:sldLayoutId id="2147483672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70706F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3C3B"/>
        </a:buClr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2" r:id="rId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70706F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3C3B"/>
        </a:buClr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b="0" i="0" kern="1200">
          <a:solidFill>
            <a:srgbClr val="3C3C3B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7" r:id="rId2"/>
    <p:sldLayoutId id="2147483726" r:id="rId3"/>
    <p:sldLayoutId id="2147483725" r:id="rId4"/>
    <p:sldLayoutId id="2147483724" r:id="rId5"/>
    <p:sldLayoutId id="2147483723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noProof="0" smtClean="0"/>
              <a:t>JavaScript (JS)</a:t>
            </a:r>
            <a:endParaRPr lang="sv-SE" noProof="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Minimize</a:t>
            </a:r>
            <a:r>
              <a:rPr lang="sv-SE" dirty="0"/>
              <a:t> globals</a:t>
            </a:r>
            <a:endParaRPr lang="sv-SE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noProof="0" dirty="0" smtClean="0"/>
              <a:t>20120221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589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Variables outside functions</a:t>
            </a:r>
          </a:p>
          <a:p>
            <a:r>
              <a:rPr lang="en-US" dirty="0" smtClean="0"/>
              <a:t>Variables without a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even inside functions</a:t>
            </a:r>
          </a:p>
          <a:p>
            <a:r>
              <a:rPr lang="en-US" dirty="0" smtClean="0"/>
              <a:t>Named functions</a:t>
            </a:r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EFE498-26FF-D945-9D73-A9282EB4CD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38746" y="1201708"/>
            <a:ext cx="7719453" cy="51493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Globals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are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  -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Variables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outside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functions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  - Variables without a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var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(even inside functions)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  -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Named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functions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8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b="1" dirty="0" err="1">
                <a:solidFill>
                  <a:srgbClr val="2A00FF"/>
                </a:solidFill>
                <a:latin typeface="Consolas"/>
              </a:rPr>
              <a:t>fido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age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 err="1">
                <a:solidFill>
                  <a:srgbClr val="000000"/>
                </a:solidFill>
                <a:latin typeface="Consolas"/>
              </a:rPr>
              <a:t>fruit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b="1" dirty="0" err="1">
                <a:solidFill>
                  <a:srgbClr val="2A00FF"/>
                </a:solidFill>
                <a:latin typeface="Consolas"/>
              </a:rPr>
              <a:t>banana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sv-SE" sz="800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name and age will be overridden, but fruit will not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8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dirty="0" err="1">
                <a:solidFill>
                  <a:srgbClr val="2A00FF"/>
                </a:solidFill>
                <a:latin typeface="Consolas"/>
              </a:rPr>
              <a:t>karo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age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 err="1">
                <a:solidFill>
                  <a:srgbClr val="000000"/>
                </a:solidFill>
                <a:latin typeface="Consolas"/>
              </a:rPr>
              <a:t>fruit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b="1" dirty="0" err="1">
                <a:solidFill>
                  <a:srgbClr val="2A00FF"/>
                </a:solidFill>
                <a:latin typeface="Consolas"/>
              </a:rPr>
              <a:t>apple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b="1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}());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dirty="0" err="1">
                <a:solidFill>
                  <a:srgbClr val="2A00FF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: 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sz="8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sz="800" u="sng" dirty="0" err="1">
                <a:solidFill>
                  <a:srgbClr val="3F7F5F"/>
                </a:solidFill>
                <a:latin typeface="Consolas"/>
              </a:rPr>
              <a:t>karo</a:t>
            </a:r>
            <a:endParaRPr lang="sv-SE" sz="800" u="sng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'age: 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+ age);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dirty="0" err="1">
                <a:solidFill>
                  <a:srgbClr val="2A00FF"/>
                </a:solidFill>
                <a:latin typeface="Consolas"/>
              </a:rPr>
              <a:t>fruit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: 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sz="800" dirty="0" err="1">
                <a:solidFill>
                  <a:srgbClr val="000000"/>
                </a:solidFill>
                <a:latin typeface="Consolas"/>
              </a:rPr>
              <a:t>fruit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banana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8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Define a named function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f()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8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'f </a:t>
            </a:r>
            <a:r>
              <a:rPr lang="sv-SE" sz="800" b="1" dirty="0" err="1">
                <a:solidFill>
                  <a:srgbClr val="2A00FF"/>
                </a:solidFill>
                <a:latin typeface="Consolas"/>
              </a:rPr>
              <a:t>defined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Redefine the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function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f = </a:t>
            </a:r>
            <a:r>
              <a:rPr lang="sv-SE" sz="800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8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'f </a:t>
            </a:r>
            <a:r>
              <a:rPr lang="sv-SE" sz="800" b="1" dirty="0" err="1">
                <a:solidFill>
                  <a:srgbClr val="2A00FF"/>
                </a:solidFill>
                <a:latin typeface="Consolas"/>
              </a:rPr>
              <a:t>redefined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console.log(f());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f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redefined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Redefine f to not be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f = </a:t>
            </a:r>
            <a:r>
              <a:rPr lang="en-US" sz="800" dirty="0">
                <a:solidFill>
                  <a:srgbClr val="2A00FF"/>
                </a:solidFill>
                <a:latin typeface="Consolas"/>
              </a:rPr>
              <a:t>'f redefined once again'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console.log(f);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f redefined once again</a:t>
            </a:r>
            <a:endParaRPr lang="sv-SE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EFE498-26FF-D945-9D73-A9282EB4CD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sv-SE" dirty="0" smtClean="0"/>
              <a:t>Global</a:t>
            </a:r>
          </a:p>
          <a:p>
            <a:r>
              <a:rPr lang="sv-SE" dirty="0" err="1" smtClean="0"/>
              <a:t>Functional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EFE498-26FF-D945-9D73-A9282EB4CD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38746" y="931892"/>
            <a:ext cx="7719453" cy="5230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Scopes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are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  - global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  -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functional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8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Declare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stuff in global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scope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800" b="1" dirty="0">
                <a:solidFill>
                  <a:srgbClr val="2A00FF"/>
                </a:solidFill>
                <a:latin typeface="Consolas"/>
              </a:rPr>
              <a:t>'fido1'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dog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8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'fido2'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dirty="0" err="1">
                <a:solidFill>
                  <a:srgbClr val="2A00FF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: 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sz="8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fido1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 err="1">
                <a:solidFill>
                  <a:srgbClr val="000000"/>
                </a:solidFill>
                <a:latin typeface="Consolas"/>
              </a:rPr>
              <a:t>console.dir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(dog);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fido2</a:t>
            </a:r>
          </a:p>
          <a:p>
            <a:pPr marL="0" indent="0">
              <a:spcBef>
                <a:spcPts val="0"/>
              </a:spcBef>
              <a:buNone/>
            </a:pPr>
            <a:endParaRPr lang="sv-SE" sz="8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Update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stuff in global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scope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'karo1'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dog.name = 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'karo2'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dirty="0" err="1">
                <a:solidFill>
                  <a:srgbClr val="2A00FF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: 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sz="8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karo1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 err="1">
                <a:solidFill>
                  <a:srgbClr val="000000"/>
                </a:solidFill>
                <a:latin typeface="Consolas"/>
              </a:rPr>
              <a:t>console.dir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(dog);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karo2</a:t>
            </a:r>
          </a:p>
          <a:p>
            <a:pPr marL="0" indent="0">
              <a:spcBef>
                <a:spcPts val="0"/>
              </a:spcBef>
              <a:buNone/>
            </a:pPr>
            <a:endParaRPr lang="sv-SE" sz="8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Declare stuff in functional 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800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(x,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=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8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sz="800" b="1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dirty="0" err="1">
                <a:solidFill>
                  <a:srgbClr val="2A00FF"/>
                </a:solidFill>
                <a:latin typeface="Consolas"/>
              </a:rPr>
              <a:t>add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(2, 3): 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sz="8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(2, 3));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Try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to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update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add.sum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 err="1">
                <a:solidFill>
                  <a:srgbClr val="000000"/>
                </a:solidFill>
                <a:latin typeface="Consolas"/>
              </a:rPr>
              <a:t>add.sum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'6'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sz="800" dirty="0" err="1">
                <a:solidFill>
                  <a:srgbClr val="2A00FF"/>
                </a:solidFill>
                <a:latin typeface="Consolas"/>
              </a:rPr>
              <a:t>add</a:t>
            </a:r>
            <a:r>
              <a:rPr lang="sv-SE" sz="800" dirty="0">
                <a:solidFill>
                  <a:srgbClr val="2A00FF"/>
                </a:solidFill>
                <a:latin typeface="Consolas"/>
              </a:rPr>
              <a:t>(2, 3): '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sz="8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sv-SE" sz="800" dirty="0">
                <a:solidFill>
                  <a:srgbClr val="000000"/>
                </a:solidFill>
                <a:latin typeface="Consolas"/>
              </a:rPr>
              <a:t>(2, 3));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What happened with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add.sum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= '6'?</a:t>
            </a:r>
          </a:p>
          <a:p>
            <a:pPr marL="0" indent="0">
              <a:spcBef>
                <a:spcPts val="0"/>
              </a:spcBef>
              <a:buNone/>
            </a:pPr>
            <a:endParaRPr lang="sv-SE" sz="8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Beware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hoisting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All variable declarations (with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var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) get hoisted to the top of the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Recommendation: Use single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var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pattern, i.e. declare all function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at the top of the function with a single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var</a:t>
            </a:r>
            <a:endParaRPr lang="en-US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800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 f = </a:t>
            </a:r>
            <a:r>
              <a:rPr lang="sv-SE" sz="800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name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declared</a:t>
            </a:r>
            <a:r>
              <a:rPr lang="sv-SE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sz="800" dirty="0" err="1">
                <a:solidFill>
                  <a:srgbClr val="3F7F5F"/>
                </a:solidFill>
                <a:latin typeface="Consolas"/>
              </a:rPr>
              <a:t>here</a:t>
            </a:r>
            <a:endParaRPr lang="sv-SE" sz="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800" dirty="0">
                <a:solidFill>
                  <a:srgbClr val="2A00FF"/>
                </a:solidFill>
                <a:latin typeface="Consolas"/>
              </a:rPr>
              <a:t>'name in f: '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+ name);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undefined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name = 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800" b="1" dirty="0" err="1">
                <a:solidFill>
                  <a:srgbClr val="2A00FF"/>
                </a:solidFill>
                <a:latin typeface="Consolas"/>
              </a:rPr>
              <a:t>fido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800" b="1" dirty="0">
                <a:solidFill>
                  <a:srgbClr val="3F7F5F"/>
                </a:solidFill>
                <a:latin typeface="Consolas"/>
              </a:rPr>
              <a:t>// name assigned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800" dirty="0">
                <a:solidFill>
                  <a:srgbClr val="2A00FF"/>
                </a:solidFill>
                <a:latin typeface="Consolas"/>
              </a:rPr>
              <a:t>'name in f: '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+ name);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00" dirty="0">
                <a:solidFill>
                  <a:srgbClr val="000000"/>
                </a:solidFill>
                <a:latin typeface="Consolas"/>
              </a:rPr>
              <a:t>f();</a:t>
            </a:r>
          </a:p>
          <a:p>
            <a:pPr marL="0" indent="0">
              <a:spcBef>
                <a:spcPts val="0"/>
              </a:spcBef>
              <a:buNone/>
            </a:pPr>
            <a:endParaRPr lang="sv-SE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EFE498-26FF-D945-9D73-A9282EB4CD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Minimize</a:t>
            </a:r>
            <a:r>
              <a:rPr lang="sv-SE" dirty="0" smtClean="0"/>
              <a:t> globals –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patterns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sv-SE" dirty="0" err="1" smtClean="0"/>
              <a:t>Namespace</a:t>
            </a:r>
            <a:r>
              <a:rPr lang="sv-SE" dirty="0" smtClean="0"/>
              <a:t> </a:t>
            </a:r>
            <a:r>
              <a:rPr lang="sv-SE" dirty="0" err="1" smtClean="0"/>
              <a:t>variable</a:t>
            </a:r>
            <a:endParaRPr lang="sv-SE" dirty="0" smtClean="0"/>
          </a:p>
          <a:p>
            <a:r>
              <a:rPr lang="sv-SE" dirty="0" smtClean="0"/>
              <a:t>(</a:t>
            </a:r>
            <a:r>
              <a:rPr lang="sv-SE" dirty="0" err="1" smtClean="0"/>
              <a:t>Immediate</a:t>
            </a:r>
            <a:r>
              <a:rPr lang="sv-SE" dirty="0" smtClean="0"/>
              <a:t>) </a:t>
            </a:r>
            <a:r>
              <a:rPr lang="sv-SE" dirty="0" err="1" smtClean="0"/>
              <a:t>functions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EFE498-26FF-D945-9D73-A9282EB4CD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38746" y="1239520"/>
            <a:ext cx="7719453" cy="5017280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Core patterns and mechanisms 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  -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Namespace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variable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  - (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Immediate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)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functions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Create only one global to and declare other variables as properties of that global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MYAPP =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MYAPP.name =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'MYAPP'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 err="1">
                <a:solidFill>
                  <a:srgbClr val="000000"/>
                </a:solidFill>
                <a:latin typeface="Consolas"/>
              </a:rPr>
              <a:t>MYAPP.getDescription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'MYAPP is my app.'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Create only one global to and declare other variables as properties of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global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YOURAPP =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YOURAPP.name =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'YOURAPP'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 err="1">
                <a:solidFill>
                  <a:srgbClr val="000000"/>
                </a:solidFill>
                <a:latin typeface="Consolas"/>
              </a:rPr>
              <a:t>YOURAPP.getDescription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.name +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 is your app.'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'MYAPP.name: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MYAPP.name);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MYAPP.getDescription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():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MYAPP.getDescription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'YOURAPP.name: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YOURAPP.name);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</a:t>
            </a:r>
            <a:r>
              <a:rPr lang="sv-SE" dirty="0" err="1">
                <a:solidFill>
                  <a:srgbClr val="2A00FF"/>
                </a:solidFill>
                <a:latin typeface="Consolas"/>
              </a:rPr>
              <a:t>YOURAPP.getDescription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():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YOURAPP.getDescription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The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namespace pattern can be used to create modules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MYAPP.module1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'module1'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MYAPP.module1.getName =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.name;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'MYAPP.module1.name: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MYAPP.module1.name);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'MYAPP.module1.getName():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MYAPP.module1.getName());</a:t>
            </a:r>
          </a:p>
          <a:p>
            <a:pPr marL="0" indent="0">
              <a:spcBef>
                <a:spcPts val="0"/>
              </a:spcBef>
              <a:buNone/>
            </a:pPr>
            <a:endParaRPr lang="sv-SE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/>
              </a:rPr>
              <a:t>// Use an immediate function to initialize a global variable using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functional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scoped</a:t>
            </a:r>
            <a:r>
              <a:rPr lang="sv-S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sv-SE" dirty="0" err="1">
                <a:solidFill>
                  <a:srgbClr val="3F7F5F"/>
                </a:solidFill>
                <a:latin typeface="Consolas"/>
              </a:rPr>
              <a:t>variables</a:t>
            </a:r>
            <a:endParaRPr lang="sv-SE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sumOf1To5 = (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function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(start, end)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var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sum = 0, i = start;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(; i &lt;= end;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sv-SE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sv-SE" b="1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sv-SE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}(1, 5));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sv-SE" dirty="0">
                <a:solidFill>
                  <a:srgbClr val="2A00FF"/>
                </a:solidFill>
                <a:latin typeface="Consolas"/>
              </a:rPr>
              <a:t>'sumOf1To5: '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+ sumOf1To5</a:t>
            </a:r>
            <a:r>
              <a:rPr lang="sv-SE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sv-SE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EFE498-26FF-D945-9D73-A9282EB4CD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C3C3B"/>
      </a:dk1>
      <a:lt1>
        <a:srgbClr val="FFFFFF"/>
      </a:lt1>
      <a:dk2>
        <a:srgbClr val="706F6F"/>
      </a:dk2>
      <a:lt2>
        <a:srgbClr val="DADADA"/>
      </a:lt2>
      <a:accent1>
        <a:srgbClr val="EB5D13"/>
      </a:accent1>
      <a:accent2>
        <a:srgbClr val="FFDD00"/>
      </a:accent2>
      <a:accent3>
        <a:srgbClr val="3C3C3B"/>
      </a:accent3>
      <a:accent4>
        <a:srgbClr val="706F6F"/>
      </a:accent4>
      <a:accent5>
        <a:srgbClr val="B2B2B2"/>
      </a:accent5>
      <a:accent6>
        <a:srgbClr val="DADADA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2">
      <a:dk1>
        <a:srgbClr val="3C3C3B"/>
      </a:dk1>
      <a:lt1>
        <a:srgbClr val="FFFFFF"/>
      </a:lt1>
      <a:dk2>
        <a:srgbClr val="706F6F"/>
      </a:dk2>
      <a:lt2>
        <a:srgbClr val="DADADA"/>
      </a:lt2>
      <a:accent1>
        <a:srgbClr val="EB5D13"/>
      </a:accent1>
      <a:accent2>
        <a:srgbClr val="B2B2B2"/>
      </a:accent2>
      <a:accent3>
        <a:srgbClr val="70706F"/>
      </a:accent3>
      <a:accent4>
        <a:srgbClr val="3C3C3B"/>
      </a:accent4>
      <a:accent5>
        <a:srgbClr val="FFDD00"/>
      </a:accent5>
      <a:accent6>
        <a:srgbClr val="DADADA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art and end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Aqua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Graphics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Chapter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Reporting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C67463B4BA843A1D73954FFA0FCD9" ma:contentTypeVersion="0" ma:contentTypeDescription="Create a new document." ma:contentTypeScope="" ma:versionID="1088244f4d9cbba33783cb2c914dcb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380EF-885B-46D5-A115-6DF1959995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EE3FC36-2969-48CC-A66A-4913B7FF3C85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9CEA63-E0BA-4BE3-9A49-1A00549AD8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7406</TotalTime>
  <Words>682</Words>
  <Application>Microsoft Office PowerPoint</Application>
  <PresentationFormat>On-screen Show (4:3)</PresentationFormat>
  <Paragraphs>135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1_Office Theme</vt:lpstr>
      <vt:lpstr>2_Office Theme</vt:lpstr>
      <vt:lpstr>Start and end</vt:lpstr>
      <vt:lpstr>Aqua</vt:lpstr>
      <vt:lpstr>Graphics</vt:lpstr>
      <vt:lpstr>Chapter</vt:lpstr>
      <vt:lpstr>Reporting</vt:lpstr>
      <vt:lpstr>JavaScript (JS)</vt:lpstr>
      <vt:lpstr>Globals</vt:lpstr>
      <vt:lpstr>PowerPoint Presentation</vt:lpstr>
      <vt:lpstr>Scope</vt:lpstr>
      <vt:lpstr>PowerPoint Presentation</vt:lpstr>
      <vt:lpstr>Minimize globals – core patterns</vt:lpstr>
      <vt:lpstr>PowerPoint Presentation</vt:lpstr>
      <vt:lpstr>PowerPoint Presentation</vt:lpstr>
    </vt:vector>
  </TitlesOfParts>
  <Company>Worldgroup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Ingvil Marstein</dc:creator>
  <cp:lastModifiedBy>Magnus Bjuvensjö</cp:lastModifiedBy>
  <cp:revision>426</cp:revision>
  <cp:lastPrinted>2011-11-21T08:44:12Z</cp:lastPrinted>
  <dcterms:created xsi:type="dcterms:W3CDTF">2010-10-12T14:48:51Z</dcterms:created>
  <dcterms:modified xsi:type="dcterms:W3CDTF">2012-03-19T14:49:37Z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0x010100451C67463B4BA843A1D73954FFA0FCD9</vt:lpwstr>
  </property>
</Properties>
</file>