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78" r:id="rId2"/>
    <p:sldMasterId id="2147483786" r:id="rId3"/>
    <p:sldMasterId id="2147483813" r:id="rId4"/>
    <p:sldMasterId id="2147483803" r:id="rId5"/>
  </p:sldMasterIdLst>
  <p:notesMasterIdLst>
    <p:notesMasterId r:id="rId20"/>
  </p:notesMasterIdLst>
  <p:sldIdLst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282" r:id="rId19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4067"/>
    <a:srgbClr val="00ADD3"/>
    <a:srgbClr val="8DC63F"/>
    <a:srgbClr val="FFFFFF"/>
    <a:srgbClr val="91C349"/>
    <a:srgbClr val="ACE0ED"/>
    <a:srgbClr val="00B6DE"/>
    <a:srgbClr val="A9DEE8"/>
    <a:srgbClr val="A97A84"/>
    <a:srgbClr val="003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06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49C2C0-97DA-499D-9E25-C813C9F39A10}" type="datetimeFigureOut">
              <a:rPr lang="nb-NO" smtClean="0"/>
              <a:pPr/>
              <a:t>19.03.2012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79B03F-A892-4A67-8671-FE6AA3A6F0AE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62220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,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755576" y="260920"/>
            <a:ext cx="7412824" cy="360000"/>
          </a:xfrm>
        </p:spPr>
        <p:txBody>
          <a:bodyPr>
            <a:normAutofit/>
          </a:bodyPr>
          <a:lstStyle>
            <a:lvl1pPr marL="0" indent="0">
              <a:buNone/>
              <a:defRPr sz="1900" baseline="0">
                <a:solidFill>
                  <a:srgbClr val="7E5FA8"/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noProof="0" dirty="0" smtClean="0"/>
              <a:t>Small title</a:t>
            </a:r>
            <a:endParaRPr lang="en-US" noProof="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9186" y="6476400"/>
            <a:ext cx="2133600" cy="1593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rgbClr val="003F6B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387916" y="6238800"/>
            <a:ext cx="5623200" cy="16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3F7F"/>
                </a:solidFill>
              </a:defRPr>
            </a:lvl1pPr>
          </a:lstStyle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6163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only (XL)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" b="1">
                <a:solidFill>
                  <a:schemeClr val="bg1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0" y="0"/>
            <a:ext cx="9144000" cy="6858000"/>
          </a:xfrm>
        </p:spPr>
        <p:txBody>
          <a:bodyPr tIns="2700000"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 noProof="0" smtClean="0"/>
              <a:t>Insert content</a:t>
            </a:r>
            <a:endParaRPr lang="en-US" noProof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082000" y="6231600"/>
            <a:ext cx="716400" cy="3708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noProof="0" smtClean="0"/>
              <a:t> 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78103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only (XL)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" b="1">
                <a:solidFill>
                  <a:schemeClr val="bg1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0" y="0"/>
            <a:ext cx="9144000" cy="6858000"/>
          </a:xfrm>
        </p:spPr>
        <p:txBody>
          <a:bodyPr tIns="2700000"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 noProof="0" smtClean="0"/>
              <a:t>Insert content</a:t>
            </a:r>
            <a:endParaRPr lang="en-US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082000" y="6231600"/>
            <a:ext cx="716400" cy="3708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noProof="0" smtClean="0"/>
              <a:t> 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8841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619200"/>
            <a:ext cx="4359348" cy="1143000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nb-NO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755576" y="260921"/>
            <a:ext cx="4359348" cy="360000"/>
          </a:xfrm>
        </p:spPr>
        <p:txBody>
          <a:bodyPr>
            <a:normAutofit/>
          </a:bodyPr>
          <a:lstStyle>
            <a:lvl1pPr marL="0" indent="0">
              <a:buNone/>
              <a:defRPr sz="1900" baseline="0">
                <a:solidFill>
                  <a:srgbClr val="7E5FA8"/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noProof="0" dirty="0" smtClean="0"/>
              <a:t>Small title</a:t>
            </a:r>
            <a:endParaRPr lang="en-US" noProof="0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5230800" y="104400"/>
            <a:ext cx="3535200" cy="5803200"/>
          </a:xfrm>
        </p:spPr>
        <p:txBody>
          <a:bodyPr tIns="2160000"/>
          <a:lstStyle>
            <a:lvl1pPr marL="0" indent="0" algn="ctr">
              <a:buNone/>
              <a:defRPr/>
            </a:lvl1pPr>
          </a:lstStyle>
          <a:p>
            <a:r>
              <a:rPr lang="en-US" noProof="0" dirty="0" smtClean="0"/>
              <a:t>Insert picture</a:t>
            </a:r>
            <a:endParaRPr lang="en-US" noProof="0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385200" y="2038457"/>
            <a:ext cx="2322000" cy="18828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en-US" noProof="0" dirty="0" smtClean="0"/>
              <a:t>Insert picture</a:t>
            </a:r>
            <a:endParaRPr lang="en-US" noProof="0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6" hasCustomPrompt="1"/>
          </p:nvPr>
        </p:nvSpPr>
        <p:spPr>
          <a:xfrm>
            <a:off x="2800375" y="2038457"/>
            <a:ext cx="2322000" cy="18828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en-US" noProof="0" dirty="0" smtClean="0"/>
              <a:t>Insert picture</a:t>
            </a:r>
            <a:endParaRPr lang="en-US" noProof="0" dirty="0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7" hasCustomPrompt="1"/>
          </p:nvPr>
        </p:nvSpPr>
        <p:spPr>
          <a:xfrm>
            <a:off x="385200" y="4025657"/>
            <a:ext cx="2322000" cy="18828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en-US" noProof="0" dirty="0" smtClean="0"/>
              <a:t>Insert picture</a:t>
            </a:r>
            <a:endParaRPr lang="en-US" noProof="0" dirty="0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8" hasCustomPrompt="1"/>
          </p:nvPr>
        </p:nvSpPr>
        <p:spPr>
          <a:xfrm>
            <a:off x="2800375" y="4025657"/>
            <a:ext cx="2322000" cy="18828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en-US" noProof="0" dirty="0" smtClean="0"/>
              <a:t>Insert picture</a:t>
            </a:r>
            <a:endParaRPr lang="en-US"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9186" y="6476400"/>
            <a:ext cx="2133600" cy="1593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rgbClr val="003F6B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387916" y="6238800"/>
            <a:ext cx="5623200" cy="16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3F7F"/>
                </a:solidFill>
              </a:defRPr>
            </a:lvl1pPr>
          </a:lstStyle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6817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9186" y="6476400"/>
            <a:ext cx="2133600" cy="1593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rgbClr val="003F6B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387916" y="6238800"/>
            <a:ext cx="5623200" cy="16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3F7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55576" y="619200"/>
            <a:ext cx="7616899" cy="547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nb-NO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755627" y="260920"/>
            <a:ext cx="7617971" cy="360000"/>
          </a:xfrm>
        </p:spPr>
        <p:txBody>
          <a:bodyPr>
            <a:normAutofit/>
          </a:bodyPr>
          <a:lstStyle>
            <a:lvl1pPr marL="0" indent="0">
              <a:buNone/>
              <a:defRPr sz="1900" baseline="0">
                <a:solidFill>
                  <a:srgbClr val="7E5FA8"/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noProof="0" dirty="0" smtClean="0"/>
              <a:t>Small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9644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9186" y="6476400"/>
            <a:ext cx="2133600" cy="1593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rgbClr val="003F6B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387916" y="6238800"/>
            <a:ext cx="5623200" cy="16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3F7F"/>
                </a:solidFill>
              </a:defRPr>
            </a:lvl1pPr>
          </a:lstStyle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1066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8043"/>
            <a:ext cx="6915150" cy="3448050"/>
          </a:xfrm>
          <a:prstGeom prst="rect">
            <a:avLst/>
          </a:prstGeom>
        </p:spPr>
      </p:pic>
      <p:sp>
        <p:nvSpPr>
          <p:cNvPr id="9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5200" y="2022748"/>
            <a:ext cx="7585200" cy="2342356"/>
          </a:xfrm>
        </p:spPr>
        <p:txBody>
          <a:bodyPr anchor="t">
            <a:noAutofit/>
          </a:bodyPr>
          <a:lstStyle>
            <a:lvl1pPr>
              <a:defRPr sz="4500">
                <a:solidFill>
                  <a:srgbClr val="00B6DE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b-NO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743230" y="1274400"/>
            <a:ext cx="7585200" cy="360040"/>
          </a:xfrm>
        </p:spPr>
        <p:txBody>
          <a:bodyPr>
            <a:noAutofit/>
          </a:bodyPr>
          <a:lstStyle>
            <a:lvl1pPr marL="0" indent="0" algn="l">
              <a:buNone/>
              <a:defRPr sz="1900" b="1">
                <a:solidFill>
                  <a:srgbClr val="0D4067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nb-NO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745200" y="1663200"/>
            <a:ext cx="7585200" cy="0"/>
          </a:xfrm>
          <a:prstGeom prst="line">
            <a:avLst/>
          </a:prstGeom>
          <a:ln w="18000">
            <a:solidFill>
              <a:srgbClr val="0D40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0" y="6760369"/>
            <a:ext cx="9147600" cy="97631"/>
          </a:xfrm>
          <a:prstGeom prst="rect">
            <a:avLst/>
          </a:prstGeom>
          <a:gradFill flip="none" rotWithShape="1">
            <a:gsLst>
              <a:gs pos="0">
                <a:srgbClr val="00ADD3"/>
              </a:gs>
              <a:gs pos="50000">
                <a:srgbClr val="ACE0ED"/>
              </a:gs>
              <a:gs pos="100000">
                <a:srgbClr val="91C3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 err="1" smtClean="0">
              <a:solidFill>
                <a:schemeClr val="accent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" b="1">
                <a:solidFill>
                  <a:schemeClr val="bg1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991" y="6231600"/>
            <a:ext cx="715370" cy="3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074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5550"/>
            <a:ext cx="9144000" cy="4362450"/>
          </a:xfrm>
          <a:prstGeom prst="rect">
            <a:avLst/>
          </a:prstGeom>
        </p:spPr>
      </p:pic>
      <p:sp>
        <p:nvSpPr>
          <p:cNvPr id="9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743230" y="1274400"/>
            <a:ext cx="7585200" cy="360040"/>
          </a:xfrm>
        </p:spPr>
        <p:txBody>
          <a:bodyPr>
            <a:noAutofit/>
          </a:bodyPr>
          <a:lstStyle>
            <a:lvl1pPr marL="0" indent="0" algn="l">
              <a:buNone/>
              <a:defRPr sz="1900" b="1">
                <a:solidFill>
                  <a:srgbClr val="0D4067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nb-NO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745200" y="1663200"/>
            <a:ext cx="7585200" cy="0"/>
          </a:xfrm>
          <a:prstGeom prst="line">
            <a:avLst/>
          </a:prstGeom>
          <a:ln w="18000">
            <a:solidFill>
              <a:srgbClr val="0D40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745200" y="2022748"/>
            <a:ext cx="7585200" cy="2342356"/>
          </a:xfrm>
        </p:spPr>
        <p:txBody>
          <a:bodyPr anchor="t">
            <a:noAutofit/>
          </a:bodyPr>
          <a:lstStyle>
            <a:lvl1pPr>
              <a:defRPr sz="4500">
                <a:solidFill>
                  <a:srgbClr val="00B6DE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b-NO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6760369"/>
            <a:ext cx="9147600" cy="97631"/>
          </a:xfrm>
          <a:prstGeom prst="rect">
            <a:avLst/>
          </a:prstGeom>
          <a:gradFill flip="none" rotWithShape="1">
            <a:gsLst>
              <a:gs pos="0">
                <a:srgbClr val="00ADD3"/>
              </a:gs>
              <a:gs pos="50000">
                <a:srgbClr val="ACE0ED"/>
              </a:gs>
              <a:gs pos="100000">
                <a:srgbClr val="91C3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 err="1" smtClean="0">
              <a:solidFill>
                <a:schemeClr val="accent5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" b="1">
                <a:solidFill>
                  <a:schemeClr val="bg1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991" y="6231600"/>
            <a:ext cx="715370" cy="3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31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2800"/>
            <a:ext cx="8334375" cy="3505200"/>
          </a:xfrm>
          <a:prstGeom prst="rect">
            <a:avLst/>
          </a:prstGeom>
        </p:spPr>
      </p:pic>
      <p:sp>
        <p:nvSpPr>
          <p:cNvPr id="9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743230" y="1274400"/>
            <a:ext cx="7585200" cy="360040"/>
          </a:xfrm>
        </p:spPr>
        <p:txBody>
          <a:bodyPr>
            <a:noAutofit/>
          </a:bodyPr>
          <a:lstStyle>
            <a:lvl1pPr marL="0" indent="0" algn="l">
              <a:buNone/>
              <a:defRPr sz="1900" b="1">
                <a:solidFill>
                  <a:srgbClr val="0D4067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nb-NO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745200" y="1663200"/>
            <a:ext cx="7585200" cy="0"/>
          </a:xfrm>
          <a:prstGeom prst="line">
            <a:avLst/>
          </a:prstGeom>
          <a:ln w="18000">
            <a:solidFill>
              <a:srgbClr val="0D40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745200" y="2022748"/>
            <a:ext cx="7585200" cy="2342356"/>
          </a:xfrm>
        </p:spPr>
        <p:txBody>
          <a:bodyPr anchor="t">
            <a:noAutofit/>
          </a:bodyPr>
          <a:lstStyle>
            <a:lvl1pPr>
              <a:defRPr sz="4500">
                <a:solidFill>
                  <a:srgbClr val="00B6DE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b-NO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6760369"/>
            <a:ext cx="9147600" cy="97631"/>
          </a:xfrm>
          <a:prstGeom prst="rect">
            <a:avLst/>
          </a:prstGeom>
          <a:gradFill flip="none" rotWithShape="1">
            <a:gsLst>
              <a:gs pos="0">
                <a:srgbClr val="00ADD3"/>
              </a:gs>
              <a:gs pos="50000">
                <a:srgbClr val="ACE0ED"/>
              </a:gs>
              <a:gs pos="100000">
                <a:srgbClr val="91C3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 err="1" smtClean="0">
              <a:solidFill>
                <a:schemeClr val="accent5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" b="1">
                <a:solidFill>
                  <a:schemeClr val="bg1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991" y="6231600"/>
            <a:ext cx="715370" cy="3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29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1850"/>
            <a:ext cx="6600825" cy="3486150"/>
          </a:xfrm>
          <a:prstGeom prst="rect">
            <a:avLst/>
          </a:prstGeom>
        </p:spPr>
      </p:pic>
      <p:sp>
        <p:nvSpPr>
          <p:cNvPr id="9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743230" y="1274400"/>
            <a:ext cx="7585200" cy="360040"/>
          </a:xfrm>
        </p:spPr>
        <p:txBody>
          <a:bodyPr>
            <a:noAutofit/>
          </a:bodyPr>
          <a:lstStyle>
            <a:lvl1pPr marL="0" indent="0" algn="l">
              <a:buNone/>
              <a:defRPr sz="1900" b="1">
                <a:solidFill>
                  <a:srgbClr val="0D4067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nb-NO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745200" y="1663200"/>
            <a:ext cx="7585200" cy="0"/>
          </a:xfrm>
          <a:prstGeom prst="line">
            <a:avLst/>
          </a:prstGeom>
          <a:ln w="18000">
            <a:solidFill>
              <a:srgbClr val="0D40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745200" y="2022748"/>
            <a:ext cx="7585200" cy="2342356"/>
          </a:xfrm>
        </p:spPr>
        <p:txBody>
          <a:bodyPr anchor="t">
            <a:noAutofit/>
          </a:bodyPr>
          <a:lstStyle>
            <a:lvl1pPr>
              <a:defRPr sz="4500">
                <a:solidFill>
                  <a:srgbClr val="00B6DE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b-NO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6760369"/>
            <a:ext cx="9147600" cy="97631"/>
          </a:xfrm>
          <a:prstGeom prst="rect">
            <a:avLst/>
          </a:prstGeom>
          <a:gradFill flip="none" rotWithShape="1">
            <a:gsLst>
              <a:gs pos="0">
                <a:srgbClr val="00ADD3"/>
              </a:gs>
              <a:gs pos="50000">
                <a:srgbClr val="ACE0ED"/>
              </a:gs>
              <a:gs pos="100000">
                <a:srgbClr val="91C3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 err="1" smtClean="0">
              <a:solidFill>
                <a:schemeClr val="accent5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" b="1">
                <a:solidFill>
                  <a:schemeClr val="bg1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991" y="6231600"/>
            <a:ext cx="715370" cy="3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219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porting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6000" y="259200"/>
            <a:ext cx="8395200" cy="522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nb-NO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9186" y="6476400"/>
            <a:ext cx="2133600" cy="1593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rgbClr val="003F6B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387916" y="6238800"/>
            <a:ext cx="5623200" cy="16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3F7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6000" y="1195200"/>
            <a:ext cx="8395200" cy="4467600"/>
          </a:xfrm>
        </p:spPr>
        <p:txBody>
          <a:bodyPr/>
          <a:lstStyle>
            <a:lvl1pPr marL="180975" indent="-180975">
              <a:spcBef>
                <a:spcPts val="600"/>
              </a:spcBef>
              <a:defRPr sz="1400"/>
            </a:lvl1pPr>
            <a:lvl2pPr marL="360000">
              <a:defRPr sz="1200"/>
            </a:lvl2pPr>
            <a:lvl3pPr marL="542925" indent="-180975">
              <a:defRPr sz="1200"/>
            </a:lvl3pPr>
            <a:lvl4pPr marL="714375" indent="-171450">
              <a:defRPr sz="1200"/>
            </a:lvl4pPr>
            <a:lvl5pPr marL="895350" indent="-180975"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243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,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400" y="1555200"/>
            <a:ext cx="3474000" cy="424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899676" y="1555200"/>
            <a:ext cx="3474000" cy="424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9186" y="6476400"/>
            <a:ext cx="2133600" cy="1593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rgbClr val="003F6B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387916" y="6238800"/>
            <a:ext cx="5623200" cy="16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3F7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55576" y="619200"/>
            <a:ext cx="7616899" cy="54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755627" y="260920"/>
            <a:ext cx="7617971" cy="360000"/>
          </a:xfrm>
        </p:spPr>
        <p:txBody>
          <a:bodyPr>
            <a:normAutofit/>
          </a:bodyPr>
          <a:lstStyle>
            <a:lvl1pPr marL="0" indent="0">
              <a:buNone/>
              <a:defRPr sz="1900" baseline="0">
                <a:solidFill>
                  <a:srgbClr val="7E5FA8"/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noProof="0" dirty="0" smtClean="0"/>
              <a:t>Small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174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porting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6000" y="259200"/>
            <a:ext cx="8395200" cy="522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nb-NO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9186" y="6476400"/>
            <a:ext cx="2133600" cy="1593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rgbClr val="003F6B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387916" y="6238800"/>
            <a:ext cx="5623200" cy="16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3F7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6000" y="1195200"/>
            <a:ext cx="4158000" cy="4467600"/>
          </a:xfrm>
        </p:spPr>
        <p:txBody>
          <a:bodyPr/>
          <a:lstStyle>
            <a:lvl1pPr marL="180975" indent="-180975">
              <a:spcBef>
                <a:spcPts val="600"/>
              </a:spcBef>
              <a:defRPr sz="1400"/>
            </a:lvl1pPr>
            <a:lvl2pPr marL="360000">
              <a:defRPr sz="1200"/>
            </a:lvl2pPr>
            <a:lvl3pPr marL="542925" indent="-180975">
              <a:defRPr sz="1200"/>
            </a:lvl3pPr>
            <a:lvl4pPr marL="714375" indent="-171450">
              <a:defRPr sz="1200"/>
            </a:lvl4pPr>
            <a:lvl5pPr marL="895350" indent="-180975"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34483" y="1193648"/>
            <a:ext cx="4158000" cy="4467600"/>
          </a:xfrm>
        </p:spPr>
        <p:txBody>
          <a:bodyPr/>
          <a:lstStyle>
            <a:lvl1pPr marL="180975" indent="-180975">
              <a:spcBef>
                <a:spcPts val="600"/>
              </a:spcBef>
              <a:defRPr sz="1400"/>
            </a:lvl1pPr>
            <a:lvl2pPr marL="360000">
              <a:defRPr sz="1200"/>
            </a:lvl2pPr>
            <a:lvl3pPr marL="542925" indent="-180975">
              <a:defRPr sz="1200"/>
            </a:lvl3pPr>
            <a:lvl4pPr marL="714375" indent="-171450">
              <a:defRPr sz="1200"/>
            </a:lvl4pPr>
            <a:lvl5pPr marL="895350" indent="-180975"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61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porting +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6000" y="259200"/>
            <a:ext cx="8395200" cy="522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nb-NO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9186" y="6476400"/>
            <a:ext cx="2133600" cy="1593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rgbClr val="003F6B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387916" y="6238800"/>
            <a:ext cx="5623200" cy="16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3F7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6000" y="1195200"/>
            <a:ext cx="4158000" cy="4467600"/>
          </a:xfrm>
        </p:spPr>
        <p:txBody>
          <a:bodyPr/>
          <a:lstStyle>
            <a:lvl1pPr marL="180975" indent="-180975">
              <a:spcBef>
                <a:spcPts val="600"/>
              </a:spcBef>
              <a:defRPr sz="1400"/>
            </a:lvl1pPr>
            <a:lvl2pPr marL="360000">
              <a:defRPr sz="1200"/>
            </a:lvl2pPr>
            <a:lvl3pPr marL="542925" indent="-180975">
              <a:defRPr sz="1200"/>
            </a:lvl3pPr>
            <a:lvl4pPr marL="714375" indent="-171450">
              <a:defRPr sz="1200"/>
            </a:lvl4pPr>
            <a:lvl5pPr marL="895350" indent="-180975"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4633200" y="1195200"/>
            <a:ext cx="4158000" cy="4712400"/>
          </a:xfrm>
        </p:spPr>
        <p:txBody>
          <a:bodyPr tIns="1548000"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 dirty="0" smtClean="0"/>
              <a:t>Insert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675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slide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">
                <a:solidFill>
                  <a:srgbClr val="0D4067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45200" y="1962180"/>
            <a:ext cx="7585200" cy="1946647"/>
          </a:xfrm>
        </p:spPr>
        <p:txBody>
          <a:bodyPr anchor="t">
            <a:noAutofit/>
          </a:bodyPr>
          <a:lstStyle>
            <a:lvl1pPr>
              <a:defRPr sz="6000">
                <a:solidFill>
                  <a:srgbClr val="00AED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743230" y="958783"/>
            <a:ext cx="7585200" cy="360040"/>
          </a:xfrm>
        </p:spPr>
        <p:txBody>
          <a:bodyPr>
            <a:noAutofit/>
          </a:bodyPr>
          <a:lstStyle>
            <a:lvl1pPr marL="0" indent="0" algn="l">
              <a:buNone/>
              <a:defRPr sz="1900" b="1">
                <a:solidFill>
                  <a:srgbClr val="FFFFFF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nb-NO" dirty="0"/>
          </a:p>
        </p:txBody>
      </p:sp>
      <p:cxnSp>
        <p:nvCxnSpPr>
          <p:cNvPr id="14" name="Straight Connector 13"/>
          <p:cNvCxnSpPr/>
          <p:nvPr userDrawn="1"/>
        </p:nvCxnSpPr>
        <p:spPr bwMode="white">
          <a:xfrm>
            <a:off x="745200" y="1663200"/>
            <a:ext cx="7585200" cy="0"/>
          </a:xfrm>
          <a:prstGeom prst="line">
            <a:avLst/>
          </a:prstGeom>
          <a:ln w="180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 userDrawn="1"/>
        </p:nvSpPr>
        <p:spPr>
          <a:xfrm>
            <a:off x="0" y="6760369"/>
            <a:ext cx="9147600" cy="97631"/>
          </a:xfrm>
          <a:prstGeom prst="rect">
            <a:avLst/>
          </a:prstGeom>
          <a:gradFill flip="none" rotWithShape="1">
            <a:gsLst>
              <a:gs pos="0">
                <a:srgbClr val="00ADD3"/>
              </a:gs>
              <a:gs pos="50000">
                <a:srgbClr val="ACE0ED"/>
              </a:gs>
              <a:gs pos="100000">
                <a:srgbClr val="91C3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 err="1" smtClean="0">
              <a:solidFill>
                <a:schemeClr val="accent5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" b="1">
                <a:solidFill>
                  <a:srgbClr val="0D4067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745200" y="1274400"/>
            <a:ext cx="3106800" cy="3204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dirty="0" smtClean="0"/>
              <a:t>Click to add date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948" y="5497200"/>
            <a:ext cx="1842838" cy="9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0782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6760369"/>
            <a:ext cx="9147600" cy="97631"/>
          </a:xfrm>
          <a:prstGeom prst="rect">
            <a:avLst/>
          </a:prstGeom>
          <a:gradFill flip="none" rotWithShape="1">
            <a:gsLst>
              <a:gs pos="0">
                <a:srgbClr val="00ADD3"/>
              </a:gs>
              <a:gs pos="50000">
                <a:srgbClr val="ACE0ED"/>
              </a:gs>
              <a:gs pos="100000">
                <a:srgbClr val="91C3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 err="1" smtClean="0">
              <a:solidFill>
                <a:schemeClr val="accent5"/>
              </a:solidFill>
            </a:endParaRPr>
          </a:p>
        </p:txBody>
      </p:sp>
      <p:sp>
        <p:nvSpPr>
          <p:cNvPr id="6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">
                <a:solidFill>
                  <a:srgbClr val="0D4067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" b="1">
                <a:solidFill>
                  <a:srgbClr val="0D4067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0" y="5590800"/>
            <a:ext cx="6323810" cy="49523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079" y="1800000"/>
            <a:ext cx="5223841" cy="272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794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+ graphics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752400" y="1555200"/>
            <a:ext cx="3960000" cy="424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7" hasCustomPrompt="1"/>
          </p:nvPr>
        </p:nvSpPr>
        <p:spPr>
          <a:xfrm>
            <a:off x="5230800" y="104400"/>
            <a:ext cx="3535200" cy="5801444"/>
          </a:xfrm>
        </p:spPr>
        <p:txBody>
          <a:bodyPr tIns="2160000"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 noProof="0" dirty="0" smtClean="0"/>
              <a:t>Insert content</a:t>
            </a:r>
            <a:endParaRPr lang="en-US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9186" y="6476400"/>
            <a:ext cx="2133600" cy="1593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rgbClr val="003F6B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387916" y="6238800"/>
            <a:ext cx="5623200" cy="16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3F7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55576" y="619200"/>
            <a:ext cx="3960440" cy="54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755500" y="260920"/>
            <a:ext cx="3959659" cy="360000"/>
          </a:xfrm>
        </p:spPr>
        <p:txBody>
          <a:bodyPr>
            <a:normAutofit/>
          </a:bodyPr>
          <a:lstStyle>
            <a:lvl1pPr marL="0" indent="0">
              <a:buNone/>
              <a:defRPr sz="1900" baseline="0">
                <a:solidFill>
                  <a:srgbClr val="7E5FA8"/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noProof="0" dirty="0" smtClean="0"/>
              <a:t>Small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9128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+ graphics 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752400" y="1555200"/>
            <a:ext cx="3960000" cy="424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 hasCustomPrompt="1"/>
          </p:nvPr>
        </p:nvSpPr>
        <p:spPr>
          <a:xfrm>
            <a:off x="5158800" y="1555200"/>
            <a:ext cx="3229624" cy="4352400"/>
          </a:xfrm>
        </p:spPr>
        <p:txBody>
          <a:bodyPr tIns="1080000"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nb-NO" dirty="0" err="1" smtClean="0"/>
              <a:t>Insert</a:t>
            </a:r>
            <a:r>
              <a:rPr lang="nb-NO" dirty="0" smtClean="0"/>
              <a:t> </a:t>
            </a:r>
            <a:r>
              <a:rPr lang="nb-NO" dirty="0" err="1" smtClean="0"/>
              <a:t>content</a:t>
            </a:r>
            <a:endParaRPr lang="nb-NO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9186" y="6476400"/>
            <a:ext cx="2133600" cy="1593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rgbClr val="003F6B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387916" y="6238800"/>
            <a:ext cx="5623200" cy="16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3F7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55576" y="692696"/>
            <a:ext cx="7633681" cy="473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755627" y="309272"/>
            <a:ext cx="7634755" cy="311647"/>
          </a:xfrm>
        </p:spPr>
        <p:txBody>
          <a:bodyPr>
            <a:normAutofit/>
          </a:bodyPr>
          <a:lstStyle>
            <a:lvl1pPr marL="0" indent="0">
              <a:buNone/>
              <a:defRPr sz="1900" baseline="0">
                <a:solidFill>
                  <a:srgbClr val="7E5FA8"/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noProof="0" dirty="0" smtClean="0"/>
              <a:t>Small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7970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+ 2 graphics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752400" y="1555200"/>
            <a:ext cx="3960000" cy="424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5158800" y="1555200"/>
            <a:ext cx="3290400" cy="1908000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 noProof="0" dirty="0" smtClean="0"/>
              <a:t>Insert content</a:t>
            </a:r>
            <a:endParaRPr lang="en-US" noProof="0" dirty="0"/>
          </a:p>
        </p:txBody>
      </p:sp>
      <p:sp>
        <p:nvSpPr>
          <p:cNvPr id="9" name="Content Placeholder 9"/>
          <p:cNvSpPr>
            <a:spLocks noGrp="1"/>
          </p:cNvSpPr>
          <p:nvPr>
            <p:ph sz="quarter" idx="17" hasCustomPrompt="1"/>
          </p:nvPr>
        </p:nvSpPr>
        <p:spPr>
          <a:xfrm>
            <a:off x="5158800" y="4141937"/>
            <a:ext cx="3290400" cy="1764000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 noProof="0" dirty="0" smtClean="0"/>
              <a:t>Insert content</a:t>
            </a:r>
            <a:endParaRPr lang="en-US"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9186" y="6476400"/>
            <a:ext cx="2133600" cy="1593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rgbClr val="003F6B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387916" y="6238800"/>
            <a:ext cx="5623200" cy="16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3F7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55576" y="619200"/>
            <a:ext cx="7704856" cy="54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755628" y="260920"/>
            <a:ext cx="7704804" cy="360000"/>
          </a:xfrm>
        </p:spPr>
        <p:txBody>
          <a:bodyPr>
            <a:normAutofit/>
          </a:bodyPr>
          <a:lstStyle>
            <a:lvl1pPr marL="0" indent="0">
              <a:buNone/>
              <a:defRPr sz="1900" baseline="0">
                <a:solidFill>
                  <a:srgbClr val="7E5FA8"/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noProof="0" dirty="0" smtClean="0"/>
              <a:t>Small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2398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tem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400" y="1484784"/>
            <a:ext cx="7585200" cy="554616"/>
          </a:xfrm>
        </p:spPr>
        <p:txBody>
          <a:bodyPr anchor="b"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400" y="2396849"/>
            <a:ext cx="7585200" cy="3096000"/>
          </a:xfrm>
        </p:spPr>
        <p:txBody>
          <a:bodyPr>
            <a:noAutofit/>
          </a:bodyPr>
          <a:lstStyle>
            <a:lvl1pPr marL="0" indent="0">
              <a:buNone/>
              <a:defRPr sz="3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9186" y="6476400"/>
            <a:ext cx="2133600" cy="1593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rgbClr val="003F6B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387916" y="6238800"/>
            <a:ext cx="5623200" cy="16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3F7F"/>
                </a:solidFill>
              </a:defRPr>
            </a:lvl1pPr>
          </a:lstStyle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3594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 bwMode="white">
          <a:xfrm>
            <a:off x="378000" y="5925600"/>
            <a:ext cx="8395200" cy="0"/>
          </a:xfrm>
          <a:prstGeom prst="line">
            <a:avLst/>
          </a:prstGeom>
          <a:ln w="180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>
            <a:spLocks noGrp="1"/>
          </p:cNvSpPr>
          <p:nvPr>
            <p:ph idx="10"/>
          </p:nvPr>
        </p:nvSpPr>
        <p:spPr bwMode="white">
          <a:xfrm>
            <a:off x="860400" y="2397600"/>
            <a:ext cx="7585200" cy="3096000"/>
          </a:xfrm>
        </p:spPr>
        <p:txBody>
          <a:bodyPr>
            <a:noAutofit/>
          </a:bodyPr>
          <a:lstStyle>
            <a:lvl1pPr marL="0" indent="0">
              <a:buNone/>
              <a:defRPr sz="3800">
                <a:solidFill>
                  <a:srgbClr val="8DC63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 bwMode="white">
          <a:xfrm>
            <a:off x="860400" y="1484784"/>
            <a:ext cx="7585200" cy="554616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6760369"/>
            <a:ext cx="9147600" cy="97631"/>
          </a:xfrm>
          <a:prstGeom prst="rect">
            <a:avLst/>
          </a:prstGeom>
          <a:gradFill flip="none" rotWithShape="1">
            <a:gsLst>
              <a:gs pos="0">
                <a:srgbClr val="00ADD3"/>
              </a:gs>
              <a:gs pos="50000">
                <a:srgbClr val="ACE0ED"/>
              </a:gs>
              <a:gs pos="100000">
                <a:srgbClr val="91C3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 err="1" smtClean="0">
              <a:solidFill>
                <a:schemeClr val="accent5"/>
              </a:solidFill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389186" y="6476400"/>
            <a:ext cx="2133600" cy="1593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Plassholder for bunntekst 7"/>
          <p:cNvSpPr>
            <a:spLocks noGrp="1"/>
          </p:cNvSpPr>
          <p:nvPr>
            <p:ph type="ftr" sz="quarter" idx="3"/>
          </p:nvPr>
        </p:nvSpPr>
        <p:spPr bwMode="white">
          <a:xfrm>
            <a:off x="387916" y="6238800"/>
            <a:ext cx="5623200" cy="16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000" y="6231600"/>
            <a:ext cx="710908" cy="3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453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Statements 3">
    <p:bg>
      <p:bgPr>
        <a:solidFill>
          <a:srgbClr val="0D40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400" y="1484784"/>
            <a:ext cx="7585200" cy="554616"/>
          </a:xfrm>
        </p:spPr>
        <p:txBody>
          <a:bodyPr anchor="b"/>
          <a:lstStyle>
            <a:lvl1pPr>
              <a:defRPr b="1">
                <a:solidFill>
                  <a:srgbClr val="A9DEE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400" y="2397600"/>
            <a:ext cx="7585200" cy="3096000"/>
          </a:xfrm>
        </p:spPr>
        <p:txBody>
          <a:bodyPr>
            <a:noAutofit/>
          </a:bodyPr>
          <a:lstStyle>
            <a:lvl1pPr marL="0" indent="0">
              <a:buNone/>
              <a:defRPr sz="3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78000" y="5925600"/>
            <a:ext cx="8395200" cy="0"/>
          </a:xfrm>
          <a:prstGeom prst="line">
            <a:avLst/>
          </a:prstGeom>
          <a:ln w="18000">
            <a:solidFill>
              <a:srgbClr val="A9DE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>
            <a:off x="0" y="6760369"/>
            <a:ext cx="9147600" cy="97631"/>
          </a:xfrm>
          <a:prstGeom prst="rect">
            <a:avLst/>
          </a:prstGeom>
          <a:gradFill flip="none" rotWithShape="1">
            <a:gsLst>
              <a:gs pos="0">
                <a:srgbClr val="00ADD3"/>
              </a:gs>
              <a:gs pos="50000">
                <a:srgbClr val="ACE0ED"/>
              </a:gs>
              <a:gs pos="100000">
                <a:srgbClr val="91C3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 err="1" smtClean="0">
              <a:solidFill>
                <a:schemeClr val="accent5"/>
              </a:solidFill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9186" y="6476400"/>
            <a:ext cx="2133600" cy="1593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387916" y="6238800"/>
            <a:ext cx="5623200" cy="16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000" y="6231600"/>
            <a:ext cx="710908" cy="3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673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graphics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7" hasCustomPrompt="1"/>
          </p:nvPr>
        </p:nvSpPr>
        <p:spPr>
          <a:xfrm>
            <a:off x="752400" y="1555200"/>
            <a:ext cx="2473200" cy="4352400"/>
          </a:xfrm>
        </p:spPr>
        <p:txBody>
          <a:bodyPr tIns="1260000"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 noProof="0" smtClean="0"/>
              <a:t>Insert content</a:t>
            </a:r>
            <a:endParaRPr lang="en-US" noProof="0"/>
          </a:p>
        </p:txBody>
      </p:sp>
      <p:sp>
        <p:nvSpPr>
          <p:cNvPr id="17" name="Content Placeholder 2"/>
          <p:cNvSpPr>
            <a:spLocks noGrp="1"/>
          </p:cNvSpPr>
          <p:nvPr>
            <p:ph sz="quarter" idx="18" hasCustomPrompt="1"/>
          </p:nvPr>
        </p:nvSpPr>
        <p:spPr>
          <a:xfrm>
            <a:off x="3376800" y="1555200"/>
            <a:ext cx="2473200" cy="4352400"/>
          </a:xfrm>
        </p:spPr>
        <p:txBody>
          <a:bodyPr tIns="1260000"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 noProof="0" smtClean="0"/>
              <a:t>Insert content</a:t>
            </a:r>
            <a:endParaRPr lang="en-US" noProof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19" hasCustomPrompt="1"/>
          </p:nvPr>
        </p:nvSpPr>
        <p:spPr>
          <a:xfrm>
            <a:off x="5983200" y="1555200"/>
            <a:ext cx="2473200" cy="4352400"/>
          </a:xfrm>
        </p:spPr>
        <p:txBody>
          <a:bodyPr tIns="1260000"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 noProof="0" smtClean="0"/>
              <a:t>Insert content</a:t>
            </a:r>
            <a:endParaRPr lang="en-US" noProof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9186" y="6476400"/>
            <a:ext cx="2133600" cy="1593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rgbClr val="003F6B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387916" y="6238800"/>
            <a:ext cx="5623200" cy="16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3F7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55576" y="619200"/>
            <a:ext cx="7697862" cy="547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nb-NO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755629" y="260920"/>
            <a:ext cx="7698945" cy="360000"/>
          </a:xfrm>
        </p:spPr>
        <p:txBody>
          <a:bodyPr>
            <a:normAutofit/>
          </a:bodyPr>
          <a:lstStyle>
            <a:lvl1pPr marL="0" indent="0">
              <a:buNone/>
              <a:defRPr sz="1900" baseline="0">
                <a:solidFill>
                  <a:srgbClr val="7E5FA8"/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noProof="0" dirty="0" smtClean="0"/>
              <a:t>Small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2820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.pn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5576" y="619200"/>
            <a:ext cx="7414362" cy="5472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2400" y="1555200"/>
            <a:ext cx="7416000" cy="424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9186" y="6476400"/>
            <a:ext cx="2133600" cy="1593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rgbClr val="003F6B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78000" y="6022800"/>
            <a:ext cx="8395200" cy="0"/>
          </a:xfrm>
          <a:prstGeom prst="line">
            <a:avLst/>
          </a:prstGeom>
          <a:ln w="18000">
            <a:solidFill>
              <a:srgbClr val="0091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387916" y="6238800"/>
            <a:ext cx="5623200" cy="16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3F7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5" name="Rectangle 4"/>
          <p:cNvSpPr/>
          <p:nvPr/>
        </p:nvSpPr>
        <p:spPr>
          <a:xfrm>
            <a:off x="0" y="6760369"/>
            <a:ext cx="9147600" cy="97631"/>
          </a:xfrm>
          <a:prstGeom prst="rect">
            <a:avLst/>
          </a:prstGeom>
          <a:gradFill flip="none" rotWithShape="1">
            <a:gsLst>
              <a:gs pos="0">
                <a:srgbClr val="00ADD3"/>
              </a:gs>
              <a:gs pos="50000">
                <a:srgbClr val="ACE0ED"/>
              </a:gs>
              <a:gs pos="100000">
                <a:srgbClr val="91C3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 err="1" smtClean="0">
              <a:solidFill>
                <a:schemeClr val="accent5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991" y="6231600"/>
            <a:ext cx="715370" cy="3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76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1" r:id="rId2"/>
    <p:sldLayoutId id="2147483673" r:id="rId3"/>
    <p:sldLayoutId id="2147483661" r:id="rId4"/>
    <p:sldLayoutId id="2147483663" r:id="rId5"/>
    <p:sldLayoutId id="2147483660" r:id="rId6"/>
    <p:sldLayoutId id="2147483665" r:id="rId7"/>
    <p:sldLayoutId id="2147483777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867D78"/>
          </a:solidFill>
          <a:latin typeface="Arial Narrow" pitchFamily="34" charset="0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ts val="1300"/>
        </a:spcBef>
        <a:buClr>
          <a:srgbClr val="5E5D5C"/>
        </a:buClr>
        <a:buFont typeface="Arial" pitchFamily="34" charset="0"/>
        <a:buChar char="•"/>
        <a:defRPr sz="1800" kern="1200">
          <a:solidFill>
            <a:srgbClr val="5E5D5C"/>
          </a:solidFill>
          <a:latin typeface="Georgia" pitchFamily="18" charset="0"/>
          <a:ea typeface="+mn-ea"/>
          <a:cs typeface="+mn-cs"/>
        </a:defRPr>
      </a:lvl1pPr>
      <a:lvl2pPr marL="361950" indent="-180975" algn="l" defTabSz="919163" rtl="0" eaLnBrk="1" latinLnBrk="0" hangingPunct="1">
        <a:spcBef>
          <a:spcPts val="600"/>
        </a:spcBef>
        <a:buClr>
          <a:srgbClr val="5E5D5C"/>
        </a:buClr>
        <a:buSzPct val="80000"/>
        <a:buFont typeface="Courier New" pitchFamily="49" charset="0"/>
        <a:buChar char="o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2pPr>
      <a:lvl3pPr marL="542925" indent="-180975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3pPr>
      <a:lvl4pPr marL="714375" indent="-171450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4pPr>
      <a:lvl5pPr marL="895350" indent="-180975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5pPr>
      <a:lvl6pPr marL="2062163" indent="-182563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6pPr>
      <a:lvl7pPr marL="2252663" indent="-190500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5576" y="619200"/>
            <a:ext cx="7414362" cy="5472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2400" y="1555200"/>
            <a:ext cx="7416000" cy="424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2" name="Rectangle 11"/>
          <p:cNvSpPr/>
          <p:nvPr/>
        </p:nvSpPr>
        <p:spPr>
          <a:xfrm>
            <a:off x="0" y="6760369"/>
            <a:ext cx="9147600" cy="97631"/>
          </a:xfrm>
          <a:prstGeom prst="rect">
            <a:avLst/>
          </a:prstGeom>
          <a:gradFill flip="none" rotWithShape="1">
            <a:gsLst>
              <a:gs pos="0">
                <a:srgbClr val="00ADD3"/>
              </a:gs>
              <a:gs pos="50000">
                <a:srgbClr val="ACE0ED"/>
              </a:gs>
              <a:gs pos="100000">
                <a:srgbClr val="91C3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 err="1" smtClean="0">
              <a:solidFill>
                <a:schemeClr val="accent5"/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9186" y="6476400"/>
            <a:ext cx="2133600" cy="1593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rgbClr val="003F6B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78000" y="6022800"/>
            <a:ext cx="8395200" cy="0"/>
          </a:xfrm>
          <a:prstGeom prst="line">
            <a:avLst/>
          </a:prstGeom>
          <a:ln w="18000">
            <a:solidFill>
              <a:srgbClr val="0091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387916" y="6238800"/>
            <a:ext cx="5623200" cy="16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3F7F"/>
                </a:solidFill>
              </a:defRPr>
            </a:lvl1pPr>
          </a:lstStyle>
          <a:p>
            <a:endParaRPr lang="en-US" noProof="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991" y="6231600"/>
            <a:ext cx="715370" cy="3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473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809" r:id="rId4"/>
    <p:sldLayoutId id="2147483784" r:id="rId5"/>
    <p:sldLayoutId id="2147483785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867D78"/>
          </a:solidFill>
          <a:latin typeface="Arial Narrow" pitchFamily="34" charset="0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ts val="1300"/>
        </a:spcBef>
        <a:buClr>
          <a:srgbClr val="5E5D5C"/>
        </a:buClr>
        <a:buFont typeface="Arial" pitchFamily="34" charset="0"/>
        <a:buChar char="•"/>
        <a:defRPr sz="1800" kern="1200">
          <a:solidFill>
            <a:srgbClr val="5E5D5C"/>
          </a:solidFill>
          <a:latin typeface="Georgia" pitchFamily="18" charset="0"/>
          <a:ea typeface="+mn-ea"/>
          <a:cs typeface="+mn-cs"/>
        </a:defRPr>
      </a:lvl1pPr>
      <a:lvl2pPr marL="361950" indent="-180975" algn="l" defTabSz="919163" rtl="0" eaLnBrk="1" latinLnBrk="0" hangingPunct="1">
        <a:spcBef>
          <a:spcPts val="600"/>
        </a:spcBef>
        <a:buClr>
          <a:srgbClr val="5E5D5C"/>
        </a:buClr>
        <a:buSzPct val="80000"/>
        <a:buFont typeface="Courier New" pitchFamily="49" charset="0"/>
        <a:buChar char="o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2pPr>
      <a:lvl3pPr marL="542925" indent="-180975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3pPr>
      <a:lvl4pPr marL="714375" indent="-171450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4pPr>
      <a:lvl5pPr marL="895350" indent="-180975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5pPr>
      <a:lvl6pPr marL="2062163" indent="-182563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6pPr>
      <a:lvl7pPr marL="2252663" indent="-190500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5576" y="619200"/>
            <a:ext cx="7414362" cy="5472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2400" y="1555200"/>
            <a:ext cx="7416000" cy="424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2" name="Rectangle 11"/>
          <p:cNvSpPr/>
          <p:nvPr/>
        </p:nvSpPr>
        <p:spPr>
          <a:xfrm>
            <a:off x="0" y="6760369"/>
            <a:ext cx="9147600" cy="97631"/>
          </a:xfrm>
          <a:prstGeom prst="rect">
            <a:avLst/>
          </a:prstGeom>
          <a:gradFill flip="none" rotWithShape="1">
            <a:gsLst>
              <a:gs pos="0">
                <a:srgbClr val="00ADD3"/>
              </a:gs>
              <a:gs pos="50000">
                <a:srgbClr val="ACE0ED"/>
              </a:gs>
              <a:gs pos="100000">
                <a:srgbClr val="91C3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 err="1" smtClean="0">
              <a:solidFill>
                <a:schemeClr val="accent5"/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9186" y="6476400"/>
            <a:ext cx="2133600" cy="1593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rgbClr val="003F6B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78000" y="6022800"/>
            <a:ext cx="8395200" cy="0"/>
          </a:xfrm>
          <a:prstGeom prst="line">
            <a:avLst/>
          </a:prstGeom>
          <a:ln w="18000">
            <a:solidFill>
              <a:srgbClr val="0091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387916" y="6238800"/>
            <a:ext cx="5623200" cy="16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3F7F"/>
                </a:solidFill>
              </a:defRPr>
            </a:lvl1pPr>
          </a:lstStyle>
          <a:p>
            <a:endParaRPr lang="en-US" noProof="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991" y="6231600"/>
            <a:ext cx="715370" cy="3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86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810" r:id="rId2"/>
    <p:sldLayoutId id="2147483811" r:id="rId3"/>
    <p:sldLayoutId id="2147483812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867D78"/>
          </a:solidFill>
          <a:latin typeface="Arial Narrow" pitchFamily="34" charset="0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ts val="1300"/>
        </a:spcBef>
        <a:buClr>
          <a:srgbClr val="5E5D5C"/>
        </a:buClr>
        <a:buFont typeface="Arial" pitchFamily="34" charset="0"/>
        <a:buChar char="•"/>
        <a:defRPr sz="1800" kern="1200">
          <a:solidFill>
            <a:srgbClr val="5E5D5C"/>
          </a:solidFill>
          <a:latin typeface="Georgia" pitchFamily="18" charset="0"/>
          <a:ea typeface="+mn-ea"/>
          <a:cs typeface="+mn-cs"/>
        </a:defRPr>
      </a:lvl1pPr>
      <a:lvl2pPr marL="361950" indent="-180975" algn="l" defTabSz="919163" rtl="0" eaLnBrk="1" latinLnBrk="0" hangingPunct="1">
        <a:spcBef>
          <a:spcPts val="600"/>
        </a:spcBef>
        <a:buClr>
          <a:srgbClr val="5E5D5C"/>
        </a:buClr>
        <a:buSzPct val="80000"/>
        <a:buFont typeface="Courier New" pitchFamily="49" charset="0"/>
        <a:buChar char="o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2pPr>
      <a:lvl3pPr marL="542925" indent="-180975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3pPr>
      <a:lvl4pPr marL="714375" indent="-171450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4pPr>
      <a:lvl5pPr marL="895350" indent="-180975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5576" y="619200"/>
            <a:ext cx="7414362" cy="5472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2400" y="1555200"/>
            <a:ext cx="7416000" cy="424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9186" y="6476400"/>
            <a:ext cx="2133600" cy="1593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rgbClr val="003F6B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78000" y="6022800"/>
            <a:ext cx="8395200" cy="0"/>
          </a:xfrm>
          <a:prstGeom prst="line">
            <a:avLst/>
          </a:prstGeom>
          <a:ln w="18000">
            <a:solidFill>
              <a:srgbClr val="0091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387916" y="6238800"/>
            <a:ext cx="5623200" cy="16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3F7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5" name="Rectangle 4"/>
          <p:cNvSpPr/>
          <p:nvPr/>
        </p:nvSpPr>
        <p:spPr>
          <a:xfrm>
            <a:off x="0" y="6760369"/>
            <a:ext cx="9147600" cy="97631"/>
          </a:xfrm>
          <a:prstGeom prst="rect">
            <a:avLst/>
          </a:prstGeom>
          <a:gradFill flip="none" rotWithShape="1">
            <a:gsLst>
              <a:gs pos="0">
                <a:srgbClr val="00ADD3"/>
              </a:gs>
              <a:gs pos="50000">
                <a:srgbClr val="ACE0ED"/>
              </a:gs>
              <a:gs pos="100000">
                <a:srgbClr val="91C3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 err="1" smtClean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991" y="6231600"/>
            <a:ext cx="715370" cy="3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8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867D78"/>
          </a:solidFill>
          <a:latin typeface="Arial Narrow" pitchFamily="34" charset="0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ts val="1300"/>
        </a:spcBef>
        <a:buClr>
          <a:srgbClr val="5E5D5C"/>
        </a:buClr>
        <a:buFont typeface="Arial" pitchFamily="34" charset="0"/>
        <a:buChar char="•"/>
        <a:defRPr sz="1800" kern="1200">
          <a:solidFill>
            <a:srgbClr val="5E5D5C"/>
          </a:solidFill>
          <a:latin typeface="Georgia" pitchFamily="18" charset="0"/>
          <a:ea typeface="+mn-ea"/>
          <a:cs typeface="+mn-cs"/>
        </a:defRPr>
      </a:lvl1pPr>
      <a:lvl2pPr marL="361950" indent="-180975" algn="l" defTabSz="919163" rtl="0" eaLnBrk="1" latinLnBrk="0" hangingPunct="1">
        <a:spcBef>
          <a:spcPts val="600"/>
        </a:spcBef>
        <a:buClr>
          <a:srgbClr val="5E5D5C"/>
        </a:buClr>
        <a:buSzPct val="80000"/>
        <a:buFont typeface="Courier New" pitchFamily="49" charset="0"/>
        <a:buChar char="o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2pPr>
      <a:lvl3pPr marL="542925" indent="-180975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3pPr>
      <a:lvl4pPr marL="714375" indent="-171450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4pPr>
      <a:lvl5pPr marL="895350" indent="-180975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5pPr>
      <a:lvl6pPr marL="2062163" indent="-182563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6pPr>
      <a:lvl7pPr marL="2252663" indent="-190500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5576" y="619200"/>
            <a:ext cx="7414362" cy="5472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2400" y="1555200"/>
            <a:ext cx="7416000" cy="424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2" name="Rectangle 11"/>
          <p:cNvSpPr/>
          <p:nvPr/>
        </p:nvSpPr>
        <p:spPr>
          <a:xfrm>
            <a:off x="0" y="6760369"/>
            <a:ext cx="9147600" cy="97631"/>
          </a:xfrm>
          <a:prstGeom prst="rect">
            <a:avLst/>
          </a:prstGeom>
          <a:gradFill flip="none" rotWithShape="1">
            <a:gsLst>
              <a:gs pos="0">
                <a:srgbClr val="00ADD3"/>
              </a:gs>
              <a:gs pos="50000">
                <a:srgbClr val="ACE0ED"/>
              </a:gs>
              <a:gs pos="100000">
                <a:srgbClr val="91C3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 err="1" smtClean="0">
              <a:solidFill>
                <a:schemeClr val="accent5"/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9186" y="6476400"/>
            <a:ext cx="2133600" cy="1593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rgbClr val="003F6B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78000" y="6022800"/>
            <a:ext cx="8395200" cy="0"/>
          </a:xfrm>
          <a:prstGeom prst="line">
            <a:avLst/>
          </a:prstGeom>
          <a:ln w="18000">
            <a:solidFill>
              <a:srgbClr val="0091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387916" y="6238800"/>
            <a:ext cx="5623200" cy="16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3F7F"/>
                </a:solidFill>
              </a:defRPr>
            </a:lvl1pPr>
          </a:lstStyle>
          <a:p>
            <a:endParaRPr lang="en-US" noProof="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991" y="6231600"/>
            <a:ext cx="715370" cy="3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80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867D78"/>
          </a:solidFill>
          <a:latin typeface="Arial Narrow" pitchFamily="34" charset="0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ts val="1300"/>
        </a:spcBef>
        <a:buClr>
          <a:srgbClr val="5E5D5C"/>
        </a:buClr>
        <a:buFont typeface="Arial" pitchFamily="34" charset="0"/>
        <a:buChar char="•"/>
        <a:defRPr sz="1800" kern="1200">
          <a:solidFill>
            <a:srgbClr val="5E5D5C"/>
          </a:solidFill>
          <a:latin typeface="Georgia" pitchFamily="18" charset="0"/>
          <a:ea typeface="+mn-ea"/>
          <a:cs typeface="+mn-cs"/>
        </a:defRPr>
      </a:lvl1pPr>
      <a:lvl2pPr marL="361950" indent="-180975" algn="l" defTabSz="919163" rtl="0" eaLnBrk="1" latinLnBrk="0" hangingPunct="1">
        <a:spcBef>
          <a:spcPts val="600"/>
        </a:spcBef>
        <a:buClr>
          <a:srgbClr val="5E5D5C"/>
        </a:buClr>
        <a:buSzPct val="80000"/>
        <a:buFont typeface="Courier New" pitchFamily="49" charset="0"/>
        <a:buChar char="o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2pPr>
      <a:lvl3pPr marL="542925" indent="-180975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3pPr>
      <a:lvl4pPr marL="714375" indent="-171450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4pPr>
      <a:lvl5pPr marL="895350" indent="-180975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world.com/d/application-development/javascript-upgrade-feature-modularization-174251" TargetMode="External"/><Relationship Id="rId2" Type="http://schemas.openxmlformats.org/officeDocument/2006/relationships/hyperlink" Target="http://en.wikipedia.org/wiki/ECMAScript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requirejs.org/docs/why.html" TargetMode="External"/><Relationship Id="rId2" Type="http://schemas.openxmlformats.org/officeDocument/2006/relationships/hyperlink" Target="http://www.adequatelygood.com/2010/3/JavaScript-Module-Pattern-In-Depth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amdjs/amdjs-api/wiki/AMD" TargetMode="External"/><Relationship Id="rId4" Type="http://schemas.openxmlformats.org/officeDocument/2006/relationships/hyperlink" Target="http://requirejs.org/docs/whyamd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rburke/r.js/" TargetMode="External"/><Relationship Id="rId2" Type="http://schemas.openxmlformats.org/officeDocument/2006/relationships/hyperlink" Target="http://requirejs.org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JavaScript (JS)</a:t>
            </a:r>
            <a:endParaRPr lang="nb-NO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Modularization</a:t>
            </a:r>
            <a:endParaRPr lang="nb-NO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 smtClean="0"/>
              <a:t>20120320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6317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755576" y="1556792"/>
            <a:ext cx="7416000" cy="4464496"/>
          </a:xfrm>
        </p:spPr>
        <p:txBody>
          <a:bodyPr/>
          <a:lstStyle/>
          <a:p>
            <a:pPr marL="0" lvl="0" indent="0" defTabSz="457200">
              <a:spcBef>
                <a:spcPts val="1200"/>
              </a:spcBef>
              <a:buClr>
                <a:srgbClr val="3C3C3B"/>
              </a:buClr>
              <a:buNone/>
            </a:pPr>
            <a:r>
              <a:rPr lang="en-US" sz="1200" dirty="0">
                <a:solidFill>
                  <a:srgbClr val="3F7F5F"/>
                </a:solidFill>
                <a:latin typeface="Consolas"/>
              </a:rPr>
              <a:t>// A module with dependencies</a:t>
            </a:r>
          </a:p>
          <a:p>
            <a:pPr marL="0" lvl="0" indent="0" defTabSz="457200">
              <a:spcBef>
                <a:spcPts val="1200"/>
              </a:spcBef>
              <a:buClr>
                <a:srgbClr val="3C3C3B"/>
              </a:buClr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define([</a:t>
            </a:r>
            <a:r>
              <a:rPr lang="en-US" sz="1200" dirty="0">
                <a:solidFill>
                  <a:srgbClr val="2A00FF"/>
                </a:solidFill>
                <a:latin typeface="Consolas"/>
              </a:rPr>
              <a:t>"./accounts"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],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function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(accounts) {</a:t>
            </a:r>
          </a:p>
          <a:p>
            <a:pPr marL="0" lvl="0" indent="0" defTabSz="457200">
              <a:spcBef>
                <a:spcPts val="1200"/>
              </a:spcBef>
              <a:buClr>
                <a:srgbClr val="3C3C3B"/>
              </a:buClr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Do setup work here</a:t>
            </a:r>
          </a:p>
          <a:p>
            <a:pPr marL="0" lvl="0" indent="0" defTabSz="457200">
              <a:spcBef>
                <a:spcPts val="1200"/>
              </a:spcBef>
              <a:buClr>
                <a:srgbClr val="3C3C3B"/>
              </a:buClr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console.log(</a:t>
            </a:r>
            <a:r>
              <a:rPr lang="en-US" sz="1200" dirty="0">
                <a:solidFill>
                  <a:srgbClr val="2A00FF"/>
                </a:solidFill>
                <a:latin typeface="Consolas"/>
              </a:rPr>
              <a:t>"modules/</a:t>
            </a:r>
            <a:r>
              <a:rPr lang="en-US" sz="1200" dirty="0" err="1">
                <a:solidFill>
                  <a:srgbClr val="2A00FF"/>
                </a:solidFill>
                <a:latin typeface="Consolas"/>
              </a:rPr>
              <a:t>uc</a:t>
            </a:r>
            <a:r>
              <a:rPr lang="en-US" sz="1200" dirty="0">
                <a:solidFill>
                  <a:srgbClr val="2A00FF"/>
                </a:solidFill>
                <a:latin typeface="Consolas"/>
              </a:rPr>
              <a:t>/model/model"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lvl="0" indent="0" defTabSz="457200">
              <a:spcBef>
                <a:spcPts val="1200"/>
              </a:spcBef>
              <a:buClr>
                <a:srgbClr val="3C3C3B"/>
              </a:buClr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marL="0" lvl="0" indent="0" defTabSz="457200">
              <a:spcBef>
                <a:spcPts val="1200"/>
              </a:spcBef>
              <a:buClr>
                <a:srgbClr val="3C3C3B"/>
              </a:buClr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getAccounts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function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marL="0" lvl="0" indent="0" defTabSz="457200">
              <a:spcBef>
                <a:spcPts val="1200"/>
              </a:spcBef>
              <a:buClr>
                <a:srgbClr val="3C3C3B"/>
              </a:buClr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/>
              </a:rPr>
              <a:t>accounts.getAll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lvl="0" indent="0" defTabSz="457200">
              <a:spcBef>
                <a:spcPts val="1200"/>
              </a:spcBef>
              <a:buClr>
                <a:srgbClr val="3C3C3B"/>
              </a:buClr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},</a:t>
            </a:r>
          </a:p>
          <a:p>
            <a:pPr marL="0" lvl="0" indent="0" defTabSz="457200">
              <a:spcBef>
                <a:spcPts val="1200"/>
              </a:spcBef>
              <a:buClr>
                <a:srgbClr val="3C3C3B"/>
              </a:buClr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openAccount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function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(id, balance, owner) {</a:t>
            </a:r>
          </a:p>
          <a:p>
            <a:pPr marL="0" lvl="0" indent="0" defTabSz="457200">
              <a:spcBef>
                <a:spcPts val="1200"/>
              </a:spcBef>
              <a:buClr>
                <a:srgbClr val="3C3C3B"/>
              </a:buClr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accounts.open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(id, balance, owner);</a:t>
            </a:r>
          </a:p>
          <a:p>
            <a:pPr marL="0" lvl="0" indent="0" defTabSz="457200">
              <a:spcBef>
                <a:spcPts val="1200"/>
              </a:spcBef>
              <a:buClr>
                <a:srgbClr val="3C3C3B"/>
              </a:buClr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pPr marL="0" lvl="0" indent="0" defTabSz="457200">
              <a:spcBef>
                <a:spcPts val="1200"/>
              </a:spcBef>
              <a:buClr>
                <a:srgbClr val="3C3C3B"/>
              </a:buClr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};</a:t>
            </a:r>
          </a:p>
          <a:p>
            <a:pPr marL="0" lvl="0" indent="0" defTabSz="457200">
              <a:spcBef>
                <a:spcPts val="1200"/>
              </a:spcBef>
              <a:buClr>
                <a:srgbClr val="3C3C3B"/>
              </a:buClr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});</a:t>
            </a:r>
            <a:endParaRPr lang="en-US" sz="1200" dirty="0">
              <a:solidFill>
                <a:srgbClr val="3C3C3B"/>
              </a:solidFill>
              <a:latin typeface="Cambria"/>
            </a:endParaRPr>
          </a:p>
          <a:p>
            <a:pPr marL="0" indent="0">
              <a:buNone/>
            </a:pPr>
            <a:endParaRPr lang="en-US" sz="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B42EF7-4E00-47E5-BD04-2784F5E2F889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55576" y="619200"/>
            <a:ext cx="7414362" cy="547200"/>
          </a:xfrm>
        </p:spPr>
        <p:txBody>
          <a:bodyPr/>
          <a:lstStyle/>
          <a:p>
            <a:r>
              <a:rPr lang="sv-SE" dirty="0"/>
              <a:t>AMD </a:t>
            </a:r>
            <a:r>
              <a:rPr lang="sv-SE" dirty="0" err="1"/>
              <a:t>example</a:t>
            </a:r>
            <a:r>
              <a:rPr lang="sv-SE" dirty="0"/>
              <a:t>: </a:t>
            </a:r>
            <a:r>
              <a:rPr lang="sv-SE" dirty="0" err="1"/>
              <a:t>model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8859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755576" y="1556792"/>
            <a:ext cx="7416000" cy="4464496"/>
          </a:xfrm>
        </p:spPr>
        <p:txBody>
          <a:bodyPr/>
          <a:lstStyle/>
          <a:p>
            <a:pPr marL="0" lvl="0" indent="0" defTabSz="457200">
              <a:spcBef>
                <a:spcPts val="1200"/>
              </a:spcBef>
              <a:buClr>
                <a:srgbClr val="3C3C3B"/>
              </a:buClr>
              <a:buNone/>
            </a:pPr>
            <a:r>
              <a:rPr lang="en-US" sz="1200" dirty="0">
                <a:solidFill>
                  <a:srgbClr val="3F7F5F"/>
                </a:solidFill>
                <a:latin typeface="Consolas"/>
              </a:rPr>
              <a:t>// A module without dependencies</a:t>
            </a:r>
          </a:p>
          <a:p>
            <a:pPr marL="0" lvl="0" indent="0" defTabSz="457200">
              <a:spcBef>
                <a:spcPts val="1200"/>
              </a:spcBef>
              <a:buClr>
                <a:srgbClr val="3C3C3B"/>
              </a:buClr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define(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function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() {</a:t>
            </a:r>
            <a:br>
              <a:rPr lang="en-US" sz="1200" b="1" dirty="0">
                <a:solidFill>
                  <a:srgbClr val="000000"/>
                </a:solidFill>
                <a:latin typeface="Consolas"/>
              </a:rPr>
            </a:br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Do setup work here</a:t>
            </a:r>
            <a:br>
              <a:rPr lang="en-US" sz="1200" dirty="0">
                <a:solidFill>
                  <a:srgbClr val="3F7F5F"/>
                </a:solidFill>
                <a:latin typeface="Consolas"/>
              </a:rPr>
            </a:br>
            <a:r>
              <a:rPr lang="en-US" sz="1200" dirty="0">
                <a:solidFill>
                  <a:srgbClr val="000000"/>
                </a:solidFill>
                <a:latin typeface="Consolas"/>
              </a:rPr>
              <a:t>    console.log(</a:t>
            </a:r>
            <a:r>
              <a:rPr lang="en-US" sz="1200" dirty="0">
                <a:solidFill>
                  <a:srgbClr val="2A00FF"/>
                </a:solidFill>
                <a:latin typeface="Consolas"/>
              </a:rPr>
              <a:t>"modules/</a:t>
            </a:r>
            <a:r>
              <a:rPr lang="en-US" sz="1200" dirty="0" err="1">
                <a:solidFill>
                  <a:srgbClr val="2A00FF"/>
                </a:solidFill>
                <a:latin typeface="Consolas"/>
              </a:rPr>
              <a:t>uc</a:t>
            </a:r>
            <a:r>
              <a:rPr lang="en-US" sz="1200" dirty="0">
                <a:solidFill>
                  <a:srgbClr val="2A00FF"/>
                </a:solidFill>
                <a:latin typeface="Consolas"/>
              </a:rPr>
              <a:t>/model/accounts"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onsolas"/>
              </a:rPr>
            </a:br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var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accounts = [];</a:t>
            </a:r>
            <a:br>
              <a:rPr lang="en-US" sz="1200" b="1" dirty="0">
                <a:solidFill>
                  <a:srgbClr val="000000"/>
                </a:solidFill>
                <a:latin typeface="Consolas"/>
              </a:rPr>
            </a:br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{</a:t>
            </a:r>
            <a:br>
              <a:rPr lang="en-US" sz="1200" b="1" dirty="0">
                <a:solidFill>
                  <a:srgbClr val="000000"/>
                </a:solidFill>
                <a:latin typeface="Consolas"/>
              </a:rPr>
            </a:br>
            <a:r>
              <a:rPr lang="en-US" sz="1200" dirty="0">
                <a:solidFill>
                  <a:srgbClr val="000000"/>
                </a:solidFill>
                <a:latin typeface="Consolas"/>
              </a:rPr>
              <a:t>        open: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function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(id, balance, owner) {</a:t>
            </a:r>
            <a:br>
              <a:rPr lang="en-US" sz="1200" b="1" dirty="0">
                <a:solidFill>
                  <a:srgbClr val="000000"/>
                </a:solidFill>
                <a:latin typeface="Consolas"/>
              </a:rPr>
            </a:b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var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account = {</a:t>
            </a:r>
            <a:br>
              <a:rPr lang="en-US" sz="1200" b="1" dirty="0">
                <a:solidFill>
                  <a:srgbClr val="000000"/>
                </a:solidFill>
                <a:latin typeface="Consolas"/>
              </a:rPr>
            </a:b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    id: id,</a:t>
            </a:r>
            <a:br>
              <a:rPr lang="en-US" sz="1200" dirty="0">
                <a:solidFill>
                  <a:srgbClr val="000000"/>
                </a:solidFill>
                <a:latin typeface="Consolas"/>
              </a:rPr>
            </a:b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    balance: balance,</a:t>
            </a:r>
            <a:br>
              <a:rPr lang="en-US" sz="1200" dirty="0">
                <a:solidFill>
                  <a:srgbClr val="000000"/>
                </a:solidFill>
                <a:latin typeface="Consolas"/>
              </a:rPr>
            </a:b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    owner: owner</a:t>
            </a:r>
            <a:br>
              <a:rPr lang="en-US" sz="1200" dirty="0">
                <a:solidFill>
                  <a:srgbClr val="000000"/>
                </a:solidFill>
                <a:latin typeface="Consolas"/>
              </a:rPr>
            </a:b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};</a:t>
            </a:r>
            <a:br>
              <a:rPr lang="en-US" sz="1200" dirty="0">
                <a:solidFill>
                  <a:srgbClr val="000000"/>
                </a:solidFill>
                <a:latin typeface="Consolas"/>
              </a:rPr>
            </a:b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accounts.push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(account);</a:t>
            </a:r>
            <a:br>
              <a:rPr lang="en-US" sz="1200" dirty="0">
                <a:solidFill>
                  <a:srgbClr val="000000"/>
                </a:solidFill>
                <a:latin typeface="Consolas"/>
              </a:rPr>
            </a:b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account;</a:t>
            </a:r>
            <a:br>
              <a:rPr lang="en-US" sz="1200" b="1" dirty="0">
                <a:solidFill>
                  <a:srgbClr val="000000"/>
                </a:solidFill>
                <a:latin typeface="Consolas"/>
              </a:rPr>
            </a:br>
            <a:r>
              <a:rPr lang="en-US" sz="1200" dirty="0">
                <a:solidFill>
                  <a:srgbClr val="000000"/>
                </a:solidFill>
                <a:latin typeface="Consolas"/>
              </a:rPr>
              <a:t>        },</a:t>
            </a:r>
            <a:br>
              <a:rPr lang="en-US" sz="1200" dirty="0">
                <a:solidFill>
                  <a:srgbClr val="000000"/>
                </a:solidFill>
                <a:latin typeface="Consolas"/>
              </a:rPr>
            </a:br>
            <a:r>
              <a:rPr 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getAll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function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() {</a:t>
            </a:r>
            <a:br>
              <a:rPr lang="en-US" sz="1200" b="1" dirty="0">
                <a:solidFill>
                  <a:srgbClr val="000000"/>
                </a:solidFill>
                <a:latin typeface="Consolas"/>
              </a:rPr>
            </a:b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accounts;</a:t>
            </a:r>
            <a:br>
              <a:rPr lang="en-US" sz="1200" b="1" dirty="0">
                <a:solidFill>
                  <a:srgbClr val="000000"/>
                </a:solidFill>
                <a:latin typeface="Consolas"/>
              </a:rPr>
            </a:br>
            <a:r>
              <a:rPr lang="en-US" sz="1200" dirty="0">
                <a:solidFill>
                  <a:srgbClr val="000000"/>
                </a:solidFill>
                <a:latin typeface="Consolas"/>
              </a:rPr>
              <a:t>        }</a:t>
            </a:r>
            <a:br>
              <a:rPr lang="en-US" sz="1200" dirty="0">
                <a:solidFill>
                  <a:srgbClr val="000000"/>
                </a:solidFill>
                <a:latin typeface="Consolas"/>
              </a:rPr>
            </a:br>
            <a:r>
              <a:rPr lang="en-US" sz="1200" dirty="0">
                <a:solidFill>
                  <a:srgbClr val="000000"/>
                </a:solidFill>
                <a:latin typeface="Consolas"/>
              </a:rPr>
              <a:t>    };</a:t>
            </a:r>
            <a:br>
              <a:rPr lang="en-US" sz="1200" dirty="0">
                <a:solidFill>
                  <a:srgbClr val="000000"/>
                </a:solidFill>
                <a:latin typeface="Consolas"/>
              </a:rPr>
            </a:br>
            <a:r>
              <a:rPr lang="en-US" sz="1200" dirty="0">
                <a:solidFill>
                  <a:srgbClr val="000000"/>
                </a:solidFill>
                <a:latin typeface="Consolas"/>
              </a:rPr>
              <a:t>});</a:t>
            </a:r>
            <a:endParaRPr lang="en-US" sz="1200" dirty="0">
              <a:solidFill>
                <a:srgbClr val="3C3C3B"/>
              </a:solidFill>
              <a:latin typeface="Cambria"/>
            </a:endParaRPr>
          </a:p>
          <a:p>
            <a:pPr marL="0" indent="0">
              <a:buNone/>
            </a:pPr>
            <a:endParaRPr lang="en-US" sz="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B42EF7-4E00-47E5-BD04-2784F5E2F889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55576" y="619200"/>
            <a:ext cx="7414362" cy="547200"/>
          </a:xfrm>
        </p:spPr>
        <p:txBody>
          <a:bodyPr/>
          <a:lstStyle/>
          <a:p>
            <a:r>
              <a:rPr lang="sv-SE" dirty="0"/>
              <a:t>AMD </a:t>
            </a:r>
            <a:r>
              <a:rPr lang="sv-SE" dirty="0" err="1"/>
              <a:t>example</a:t>
            </a:r>
            <a:r>
              <a:rPr lang="sv-SE" dirty="0"/>
              <a:t>: </a:t>
            </a:r>
            <a:r>
              <a:rPr lang="sv-SE" dirty="0" err="1"/>
              <a:t>accounts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5426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755576" y="1052736"/>
            <a:ext cx="7416000" cy="4464496"/>
          </a:xfrm>
        </p:spPr>
        <p:txBody>
          <a:bodyPr/>
          <a:lstStyle/>
          <a:p>
            <a:endParaRPr lang="en-US" sz="800" dirty="0"/>
          </a:p>
          <a:p>
            <a:r>
              <a:rPr lang="sv-SE" dirty="0"/>
              <a:t>JavaScript standardisation</a:t>
            </a:r>
          </a:p>
          <a:p>
            <a:pPr lvl="1"/>
            <a:r>
              <a:rPr lang="en-US" dirty="0"/>
              <a:t>JavaScript is an implementation of the </a:t>
            </a:r>
            <a:r>
              <a:rPr lang="en-US" dirty="0">
                <a:hlinkClick r:id="rId2"/>
              </a:rPr>
              <a:t>ECMAScript </a:t>
            </a:r>
            <a:r>
              <a:rPr lang="en-US" dirty="0"/>
              <a:t>(ECMA-262) standard</a:t>
            </a:r>
          </a:p>
          <a:p>
            <a:pPr lvl="1"/>
            <a:r>
              <a:rPr lang="en-US" dirty="0"/>
              <a:t>Latest version of ECMAScript is </a:t>
            </a:r>
            <a:r>
              <a:rPr lang="sv-SE" dirty="0"/>
              <a:t>ECMA-262, edition 5.1</a:t>
            </a:r>
            <a:endParaRPr lang="en-US" dirty="0"/>
          </a:p>
          <a:p>
            <a:pPr lvl="1"/>
            <a:r>
              <a:rPr lang="en-US" dirty="0"/>
              <a:t>Latest version of JavaScript is 1.8.5 </a:t>
            </a:r>
          </a:p>
          <a:p>
            <a:pPr lvl="2"/>
            <a:r>
              <a:rPr lang="en-US" dirty="0"/>
              <a:t>ECMAScript 5 compliant</a:t>
            </a:r>
          </a:p>
          <a:p>
            <a:r>
              <a:rPr lang="en-US" dirty="0"/>
              <a:t>“</a:t>
            </a:r>
            <a:r>
              <a:rPr lang="en-US" dirty="0">
                <a:hlinkClick r:id="rId3"/>
              </a:rPr>
              <a:t>JavaScript upgrade to feature modularization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The next major upgrade to the JavaScript platform, tentatively named ECMAScript 6, is set to feature modularization along with other improvements aimed at providing developers with more convenience and security.</a:t>
            </a:r>
          </a:p>
          <a:p>
            <a:pPr lvl="1"/>
            <a:r>
              <a:rPr lang="en-US" dirty="0"/>
              <a:t>ECMAScript 6 upgrade is being eyed for a 2013 release</a:t>
            </a:r>
            <a:endParaRPr lang="sv-S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B42EF7-4E00-47E5-BD04-2784F5E2F889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55576" y="619200"/>
            <a:ext cx="7414362" cy="547200"/>
          </a:xfrm>
        </p:spPr>
        <p:txBody>
          <a:bodyPr/>
          <a:lstStyle/>
          <a:p>
            <a:r>
              <a:rPr lang="en-US" dirty="0"/>
              <a:t>Standard support for modularization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5729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755576" y="1052736"/>
            <a:ext cx="7416000" cy="4464496"/>
          </a:xfrm>
        </p:spPr>
        <p:txBody>
          <a:bodyPr/>
          <a:lstStyle/>
          <a:p>
            <a:endParaRPr lang="en-US" sz="800" dirty="0"/>
          </a:p>
          <a:p>
            <a:r>
              <a:rPr lang="en-US" dirty="0">
                <a:hlinkClick r:id="rId2"/>
              </a:rPr>
              <a:t>JavaScript Module Pattern: In-Depth </a:t>
            </a:r>
            <a:endParaRPr lang="en-US" dirty="0"/>
          </a:p>
          <a:p>
            <a:r>
              <a:rPr lang="sv-SE" dirty="0" err="1">
                <a:hlinkClick r:id="rId3"/>
              </a:rPr>
              <a:t>Why</a:t>
            </a:r>
            <a:r>
              <a:rPr lang="sv-SE" dirty="0">
                <a:hlinkClick r:id="rId3"/>
              </a:rPr>
              <a:t> Web </a:t>
            </a:r>
            <a:r>
              <a:rPr lang="sv-SE" dirty="0" err="1">
                <a:hlinkClick r:id="rId3"/>
              </a:rPr>
              <a:t>modules</a:t>
            </a:r>
            <a:r>
              <a:rPr lang="sv-SE" dirty="0">
                <a:hlinkClick r:id="rId3"/>
              </a:rPr>
              <a:t>?</a:t>
            </a:r>
            <a:endParaRPr lang="sv-SE" dirty="0"/>
          </a:p>
          <a:p>
            <a:r>
              <a:rPr lang="sv-SE" dirty="0" err="1">
                <a:hlinkClick r:id="rId4"/>
              </a:rPr>
              <a:t>Why</a:t>
            </a:r>
            <a:r>
              <a:rPr lang="sv-SE" dirty="0">
                <a:hlinkClick r:id="rId4"/>
              </a:rPr>
              <a:t> AMD?</a:t>
            </a:r>
            <a:endParaRPr lang="en-US" dirty="0">
              <a:hlinkClick r:id="rId5"/>
            </a:endParaRPr>
          </a:p>
          <a:p>
            <a:r>
              <a:rPr lang="sv-SE" dirty="0"/>
              <a:t>JavaScript Patterns, </a:t>
            </a:r>
            <a:r>
              <a:rPr lang="sv-SE" dirty="0" err="1"/>
              <a:t>Stoyan</a:t>
            </a:r>
            <a:r>
              <a:rPr lang="sv-SE" dirty="0"/>
              <a:t> </a:t>
            </a:r>
            <a:r>
              <a:rPr lang="sv-SE" dirty="0" err="1"/>
              <a:t>Stefanov</a:t>
            </a:r>
            <a:endParaRPr lang="en-US" dirty="0"/>
          </a:p>
          <a:p>
            <a:endParaRPr lang="nb-N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B42EF7-4E00-47E5-BD04-2784F5E2F889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55576" y="619200"/>
            <a:ext cx="7414362" cy="547200"/>
          </a:xfrm>
        </p:spPr>
        <p:txBody>
          <a:bodyPr/>
          <a:lstStyle/>
          <a:p>
            <a:r>
              <a:rPr lang="en-US" dirty="0"/>
              <a:t>Recommended readings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905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296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JS </a:t>
            </a:r>
            <a:r>
              <a:rPr lang="sv-SE" dirty="0" err="1"/>
              <a:t>Module</a:t>
            </a:r>
            <a:r>
              <a:rPr lang="sv-SE" dirty="0"/>
              <a:t> </a:t>
            </a:r>
            <a:r>
              <a:rPr lang="sv-SE" dirty="0" err="1"/>
              <a:t>Pattern</a:t>
            </a:r>
            <a:r>
              <a:rPr lang="sv-SE" dirty="0"/>
              <a:t>: The </a:t>
            </a:r>
            <a:r>
              <a:rPr lang="sv-SE" dirty="0" err="1"/>
              <a:t>basics</a:t>
            </a:r>
            <a:r>
              <a:rPr lang="nb-NO" dirty="0"/>
              <a:t/>
            </a:r>
            <a:br>
              <a:rPr lang="nb-NO" dirty="0"/>
            </a:b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Anonymous Closures</a:t>
            </a:r>
          </a:p>
          <a:p>
            <a:pPr lvl="1"/>
            <a:r>
              <a:rPr lang="en-US" dirty="0"/>
              <a:t>the fundamental construct</a:t>
            </a:r>
          </a:p>
          <a:p>
            <a:pPr lvl="1"/>
            <a:r>
              <a:rPr lang="en-US" dirty="0"/>
              <a:t>the single best feature of JavaScript</a:t>
            </a:r>
          </a:p>
          <a:p>
            <a:pPr marL="400050" lvl="1" indent="0">
              <a:buNone/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800" b="1" dirty="0">
                <a:solidFill>
                  <a:srgbClr val="7F0055"/>
                </a:solidFill>
                <a:latin typeface="Consolas"/>
              </a:rPr>
              <a:t>function</a:t>
            </a:r>
            <a:r>
              <a:rPr lang="en-US" sz="8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marL="400050" lvl="1" indent="0">
              <a:buNone/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800" dirty="0">
                <a:solidFill>
                  <a:srgbClr val="3F7F5F"/>
                </a:solidFill>
                <a:latin typeface="Consolas"/>
              </a:rPr>
              <a:t>// All </a:t>
            </a:r>
            <a:r>
              <a:rPr lang="en-US" sz="800" dirty="0" err="1">
                <a:solidFill>
                  <a:srgbClr val="3F7F5F"/>
                </a:solidFill>
                <a:latin typeface="Consolas"/>
              </a:rPr>
              <a:t>vars</a:t>
            </a:r>
            <a:r>
              <a:rPr lang="en-US" sz="800" dirty="0">
                <a:solidFill>
                  <a:srgbClr val="3F7F5F"/>
                </a:solidFill>
                <a:latin typeface="Consolas"/>
              </a:rPr>
              <a:t> and functions declared in here are in this scope only, but still maintains access to all </a:t>
            </a:r>
            <a:r>
              <a:rPr lang="en-US" sz="800" dirty="0" err="1">
                <a:solidFill>
                  <a:srgbClr val="3F7F5F"/>
                </a:solidFill>
                <a:latin typeface="Consolas"/>
              </a:rPr>
              <a:t>globals</a:t>
            </a:r>
            <a:endParaRPr lang="en-US" sz="800" dirty="0">
              <a:solidFill>
                <a:srgbClr val="000000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}());</a:t>
            </a:r>
            <a:endParaRPr lang="en-US" sz="800" dirty="0"/>
          </a:p>
          <a:p>
            <a:r>
              <a:rPr lang="sv-SE" dirty="0"/>
              <a:t>Global Import</a:t>
            </a:r>
          </a:p>
          <a:p>
            <a:pPr lvl="1"/>
            <a:r>
              <a:rPr lang="en-US" dirty="0"/>
              <a:t>passing </a:t>
            </a:r>
            <a:r>
              <a:rPr lang="en-US" dirty="0" err="1"/>
              <a:t>globals</a:t>
            </a:r>
            <a:r>
              <a:rPr lang="en-US" dirty="0"/>
              <a:t> as parameters to our anonymous function</a:t>
            </a:r>
          </a:p>
          <a:p>
            <a:pPr lvl="1"/>
            <a:r>
              <a:rPr lang="en-US" dirty="0"/>
              <a:t>both clearer and faster than implied </a:t>
            </a:r>
            <a:r>
              <a:rPr lang="en-US" dirty="0" err="1"/>
              <a:t>globals</a:t>
            </a:r>
            <a:endParaRPr lang="en-US" dirty="0"/>
          </a:p>
          <a:p>
            <a:pPr marL="457200" lvl="1" indent="0">
              <a:buNone/>
            </a:pPr>
            <a:r>
              <a:rPr lang="en-US" sz="800" b="1" dirty="0" err="1">
                <a:solidFill>
                  <a:srgbClr val="7F0055"/>
                </a:solidFill>
                <a:latin typeface="Consolas"/>
              </a:rPr>
              <a:t>var</a:t>
            </a:r>
            <a:r>
              <a:rPr lang="en-US" sz="800" b="1" dirty="0">
                <a:solidFill>
                  <a:srgbClr val="000000"/>
                </a:solidFill>
                <a:latin typeface="Consolas"/>
              </a:rPr>
              <a:t> MYAPP = {};</a:t>
            </a:r>
            <a:br>
              <a:rPr lang="en-US" sz="800" b="1" dirty="0">
                <a:solidFill>
                  <a:srgbClr val="000000"/>
                </a:solidFill>
                <a:latin typeface="Consolas"/>
              </a:rPr>
            </a:br>
            <a:r>
              <a:rPr lang="en-US" sz="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800" b="1" dirty="0">
                <a:solidFill>
                  <a:srgbClr val="7F0055"/>
                </a:solidFill>
                <a:latin typeface="Consolas"/>
              </a:rPr>
              <a:t>function</a:t>
            </a:r>
            <a:r>
              <a:rPr lang="en-US" sz="800" b="1" dirty="0">
                <a:solidFill>
                  <a:srgbClr val="000000"/>
                </a:solidFill>
                <a:latin typeface="Consolas"/>
              </a:rPr>
              <a:t>($, MYAPP) {</a:t>
            </a:r>
            <a:br>
              <a:rPr lang="en-US" sz="800" b="1" dirty="0">
                <a:solidFill>
                  <a:srgbClr val="000000"/>
                </a:solidFill>
                <a:latin typeface="Consolas"/>
              </a:rPr>
            </a:br>
            <a:r>
              <a:rPr lang="en-US" sz="800" b="1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800" dirty="0">
                <a:solidFill>
                  <a:srgbClr val="3F7F5F"/>
                </a:solidFill>
                <a:latin typeface="Consolas"/>
              </a:rPr>
              <a:t>// now have access to </a:t>
            </a:r>
            <a:r>
              <a:rPr lang="en-US" sz="800" dirty="0" err="1">
                <a:solidFill>
                  <a:srgbClr val="3F7F5F"/>
                </a:solidFill>
                <a:latin typeface="Consolas"/>
              </a:rPr>
              <a:t>globals</a:t>
            </a:r>
            <a:r>
              <a:rPr lang="en-US" sz="8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en-US" sz="800" dirty="0" err="1">
                <a:solidFill>
                  <a:srgbClr val="3F7F5F"/>
                </a:solidFill>
                <a:latin typeface="Consolas"/>
              </a:rPr>
              <a:t>jQuery</a:t>
            </a:r>
            <a:r>
              <a:rPr lang="en-US" sz="800" dirty="0">
                <a:solidFill>
                  <a:srgbClr val="3F7F5F"/>
                </a:solidFill>
                <a:latin typeface="Consolas"/>
              </a:rPr>
              <a:t> (as $) and MYAPP in this code</a:t>
            </a:r>
            <a:br>
              <a:rPr lang="en-US" sz="800" dirty="0">
                <a:solidFill>
                  <a:srgbClr val="3F7F5F"/>
                </a:solidFill>
                <a:latin typeface="Consolas"/>
              </a:rPr>
            </a:br>
            <a:r>
              <a:rPr lang="en-US" sz="800" dirty="0">
                <a:solidFill>
                  <a:srgbClr val="000000"/>
                </a:solidFill>
                <a:latin typeface="Consolas"/>
              </a:rPr>
              <a:t>}(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jQuery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, MYAPP));</a:t>
            </a:r>
            <a:endParaRPr lang="en-US" sz="800" dirty="0"/>
          </a:p>
          <a:p>
            <a:r>
              <a:rPr lang="en-US" dirty="0"/>
              <a:t>Module Export</a:t>
            </a:r>
          </a:p>
          <a:p>
            <a:pPr lvl="1"/>
            <a:r>
              <a:rPr lang="en-US" dirty="0"/>
              <a:t>declare global modules by exporting them as return value</a:t>
            </a:r>
          </a:p>
          <a:p>
            <a:pPr marL="400050" lvl="1" indent="0">
              <a:buNone/>
            </a:pPr>
            <a:r>
              <a:rPr lang="en-US" sz="800" b="1" dirty="0" err="1">
                <a:solidFill>
                  <a:srgbClr val="7F0055"/>
                </a:solidFill>
                <a:latin typeface="Consolas"/>
              </a:rPr>
              <a:t>var</a:t>
            </a:r>
            <a:r>
              <a:rPr lang="en-US" sz="800" b="1" dirty="0">
                <a:solidFill>
                  <a:srgbClr val="000000"/>
                </a:solidFill>
                <a:latin typeface="Consolas"/>
              </a:rPr>
              <a:t> MODULE = (</a:t>
            </a:r>
            <a:r>
              <a:rPr lang="en-US" sz="800" b="1" dirty="0">
                <a:solidFill>
                  <a:srgbClr val="7F0055"/>
                </a:solidFill>
                <a:latin typeface="Consolas"/>
              </a:rPr>
              <a:t>function</a:t>
            </a:r>
            <a:r>
              <a:rPr lang="en-US" sz="800" b="1" dirty="0">
                <a:solidFill>
                  <a:srgbClr val="000000"/>
                </a:solidFill>
                <a:latin typeface="Consolas"/>
              </a:rPr>
              <a:t>() {</a:t>
            </a:r>
            <a:br>
              <a:rPr lang="en-US" sz="800" b="1" dirty="0">
                <a:solidFill>
                  <a:srgbClr val="000000"/>
                </a:solidFill>
                <a:latin typeface="Consolas"/>
              </a:rPr>
            </a:br>
            <a:r>
              <a:rPr lang="en-US" sz="800" b="1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800" b="1" dirty="0" err="1">
                <a:solidFill>
                  <a:srgbClr val="7F0055"/>
                </a:solidFill>
                <a:latin typeface="Consolas"/>
              </a:rPr>
              <a:t>var</a:t>
            </a:r>
            <a:r>
              <a:rPr lang="en-US" sz="800" b="1" dirty="0">
                <a:solidFill>
                  <a:srgbClr val="000000"/>
                </a:solidFill>
                <a:latin typeface="Consolas"/>
              </a:rPr>
              <a:t> my = {};</a:t>
            </a:r>
            <a:r>
              <a:rPr lang="en-US" sz="800" dirty="0">
                <a:latin typeface="Consolas"/>
              </a:rPr>
              <a:t/>
            </a:r>
            <a:br>
              <a:rPr lang="en-US" sz="800" dirty="0">
                <a:latin typeface="Consolas"/>
              </a:rPr>
            </a:br>
            <a:r>
              <a:rPr lang="en-US" sz="800" dirty="0">
                <a:latin typeface="Consolas"/>
              </a:rPr>
              <a:t>    </a:t>
            </a:r>
            <a:r>
              <a:rPr lang="en-US" sz="8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800" b="1" dirty="0">
                <a:solidFill>
                  <a:srgbClr val="000000"/>
                </a:solidFill>
                <a:latin typeface="Consolas"/>
              </a:rPr>
              <a:t> my;</a:t>
            </a:r>
            <a:br>
              <a:rPr lang="en-US" sz="800" b="1" dirty="0">
                <a:solidFill>
                  <a:srgbClr val="000000"/>
                </a:solidFill>
                <a:latin typeface="Consolas"/>
              </a:rPr>
            </a:br>
            <a:r>
              <a:rPr lang="en-US" sz="800" dirty="0">
                <a:solidFill>
                  <a:srgbClr val="000000"/>
                </a:solidFill>
                <a:latin typeface="Consolas"/>
              </a:rPr>
              <a:t>}());</a:t>
            </a:r>
            <a:endParaRPr lang="en-US" sz="800" dirty="0"/>
          </a:p>
          <a:p>
            <a:endParaRPr lang="nb-N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B42EF7-4E00-47E5-BD04-2784F5E2F889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485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755576" y="1052736"/>
            <a:ext cx="7416000" cy="4464496"/>
          </a:xfrm>
        </p:spPr>
        <p:txBody>
          <a:bodyPr/>
          <a:lstStyle/>
          <a:p>
            <a:endParaRPr lang="en-US" sz="800" smtClean="0"/>
          </a:p>
          <a:p>
            <a:r>
              <a:rPr lang="en-US" smtClean="0"/>
              <a:t>Augmentation</a:t>
            </a:r>
          </a:p>
          <a:p>
            <a:pPr marL="400050" lvl="1" indent="0">
              <a:buNone/>
            </a:pPr>
            <a:r>
              <a:rPr lang="en-US" sz="800" b="1" smtClean="0">
                <a:solidFill>
                  <a:srgbClr val="7F0055"/>
                </a:solidFill>
                <a:latin typeface="Consolas"/>
              </a:rPr>
              <a:t>var</a:t>
            </a:r>
            <a:r>
              <a:rPr lang="en-US" sz="800" b="1" smtClean="0">
                <a:solidFill>
                  <a:srgbClr val="000000"/>
                </a:solidFill>
                <a:latin typeface="Consolas"/>
              </a:rPr>
              <a:t> MODULE = (</a:t>
            </a:r>
            <a:r>
              <a:rPr lang="en-US" sz="800" b="1" smtClean="0">
                <a:solidFill>
                  <a:srgbClr val="7F0055"/>
                </a:solidFill>
                <a:latin typeface="Consolas"/>
              </a:rPr>
              <a:t>function</a:t>
            </a:r>
            <a:r>
              <a:rPr lang="en-US" sz="800" b="1" smtClean="0">
                <a:solidFill>
                  <a:srgbClr val="000000"/>
                </a:solidFill>
                <a:latin typeface="Consolas"/>
              </a:rPr>
              <a:t>(my) {</a:t>
            </a:r>
          </a:p>
          <a:p>
            <a:pPr marL="400050" lvl="1" indent="0">
              <a:buNone/>
            </a:pPr>
            <a:r>
              <a:rPr lang="en-US" sz="800" smtClean="0">
                <a:solidFill>
                  <a:srgbClr val="000000"/>
                </a:solidFill>
                <a:latin typeface="Consolas"/>
              </a:rPr>
              <a:t>    my.anotherMethod = </a:t>
            </a:r>
            <a:r>
              <a:rPr lang="en-US" sz="800" b="1" smtClean="0">
                <a:solidFill>
                  <a:srgbClr val="7F0055"/>
                </a:solidFill>
                <a:latin typeface="Consolas"/>
              </a:rPr>
              <a:t>function</a:t>
            </a:r>
            <a:r>
              <a:rPr lang="en-US" sz="800" b="1" smtClean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marL="400050" lvl="1" indent="0">
              <a:buNone/>
            </a:pPr>
            <a:r>
              <a:rPr lang="en-US" sz="80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800" b="1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800" b="1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800" b="1" smtClean="0">
                <a:solidFill>
                  <a:srgbClr val="2A00FF"/>
                </a:solidFill>
                <a:latin typeface="Consolas"/>
              </a:rPr>
              <a:t>'my.anotherMethod: ['</a:t>
            </a:r>
            <a:r>
              <a:rPr lang="en-US" sz="800" b="1" smtClean="0">
                <a:solidFill>
                  <a:srgbClr val="000000"/>
                </a:solidFill>
                <a:latin typeface="Consolas"/>
              </a:rPr>
              <a:t> + my.moduleProperty + </a:t>
            </a:r>
            <a:r>
              <a:rPr lang="en-US" sz="800" b="1" smtClean="0">
                <a:solidFill>
                  <a:srgbClr val="2A00FF"/>
                </a:solidFill>
                <a:latin typeface="Consolas"/>
              </a:rPr>
              <a:t>']'</a:t>
            </a:r>
            <a:r>
              <a:rPr lang="en-US" sz="800" b="1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400050" lvl="1" indent="0">
              <a:buNone/>
            </a:pPr>
            <a:r>
              <a:rPr lang="en-US" sz="800" smtClean="0">
                <a:solidFill>
                  <a:srgbClr val="000000"/>
                </a:solidFill>
                <a:latin typeface="Consolas"/>
              </a:rPr>
              <a:t>    };</a:t>
            </a:r>
            <a:endParaRPr lang="en-US" sz="800" smtClean="0">
              <a:latin typeface="Consolas"/>
            </a:endParaRPr>
          </a:p>
          <a:p>
            <a:pPr marL="400050" lvl="1" indent="0">
              <a:buNone/>
            </a:pPr>
            <a:r>
              <a:rPr lang="en-US" sz="80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800" b="1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800" b="1" smtClean="0">
                <a:solidFill>
                  <a:srgbClr val="000000"/>
                </a:solidFill>
                <a:latin typeface="Consolas"/>
              </a:rPr>
              <a:t> my;</a:t>
            </a:r>
          </a:p>
          <a:p>
            <a:pPr marL="400050" lvl="1" indent="0">
              <a:buNone/>
            </a:pPr>
            <a:r>
              <a:rPr lang="en-US" sz="800" smtClean="0">
                <a:solidFill>
                  <a:srgbClr val="000000"/>
                </a:solidFill>
                <a:latin typeface="Consolas"/>
              </a:rPr>
              <a:t>}(MODULE));</a:t>
            </a:r>
            <a:endParaRPr lang="en-US" sz="800" smtClean="0"/>
          </a:p>
          <a:p>
            <a:r>
              <a:rPr lang="sv-SE" smtClean="0"/>
              <a:t>Loose augmentation</a:t>
            </a:r>
          </a:p>
          <a:p>
            <a:pPr marL="400050" lvl="1" indent="0">
              <a:buNone/>
            </a:pPr>
            <a:r>
              <a:rPr lang="en-US" sz="800" b="1" smtClean="0">
                <a:solidFill>
                  <a:srgbClr val="7F0055"/>
                </a:solidFill>
                <a:latin typeface="Consolas"/>
              </a:rPr>
              <a:t>var</a:t>
            </a:r>
            <a:r>
              <a:rPr lang="en-US" sz="800" b="1" smtClean="0">
                <a:solidFill>
                  <a:srgbClr val="000000"/>
                </a:solidFill>
                <a:latin typeface="Consolas"/>
              </a:rPr>
              <a:t> MODULE = (</a:t>
            </a:r>
            <a:r>
              <a:rPr lang="en-US" sz="800" b="1" smtClean="0">
                <a:solidFill>
                  <a:srgbClr val="7F0055"/>
                </a:solidFill>
                <a:latin typeface="Consolas"/>
              </a:rPr>
              <a:t>function</a:t>
            </a:r>
            <a:r>
              <a:rPr lang="en-US" sz="800" b="1" smtClean="0">
                <a:solidFill>
                  <a:srgbClr val="000000"/>
                </a:solidFill>
                <a:latin typeface="Consolas"/>
              </a:rPr>
              <a:t>(my) {</a:t>
            </a:r>
          </a:p>
          <a:p>
            <a:pPr marL="400050" lvl="1" indent="0">
              <a:buNone/>
            </a:pPr>
            <a:r>
              <a:rPr lang="en-US" sz="80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800" smtClean="0">
                <a:solidFill>
                  <a:srgbClr val="3F7F5F"/>
                </a:solidFill>
                <a:latin typeface="Consolas"/>
              </a:rPr>
              <a:t>// add capabilities...</a:t>
            </a:r>
          </a:p>
          <a:p>
            <a:pPr marL="400050" lvl="1" indent="0">
              <a:buNone/>
            </a:pPr>
            <a:r>
              <a:rPr lang="en-US" sz="800" smtClean="0">
                <a:solidFill>
                  <a:srgbClr val="000000"/>
                </a:solidFill>
                <a:latin typeface="Consolas"/>
              </a:rPr>
              <a:t>    my.yetAnotherMethod = </a:t>
            </a:r>
            <a:r>
              <a:rPr lang="en-US" sz="800" b="1" smtClean="0">
                <a:solidFill>
                  <a:srgbClr val="7F0055"/>
                </a:solidFill>
                <a:latin typeface="Consolas"/>
              </a:rPr>
              <a:t>function</a:t>
            </a:r>
            <a:r>
              <a:rPr lang="en-US" sz="800" b="1" smtClean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marL="400050" lvl="1" indent="0">
              <a:buNone/>
            </a:pPr>
            <a:r>
              <a:rPr lang="en-US" sz="80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800" b="1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800" b="1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800" b="1" smtClean="0">
                <a:solidFill>
                  <a:srgbClr val="2A00FF"/>
                </a:solidFill>
                <a:latin typeface="Consolas"/>
              </a:rPr>
              <a:t>'my.yetAnotherMethod'</a:t>
            </a:r>
            <a:r>
              <a:rPr lang="en-US" sz="800" b="1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400050" lvl="1" indent="0">
              <a:buNone/>
            </a:pPr>
            <a:r>
              <a:rPr lang="en-US" sz="800" smtClean="0">
                <a:solidFill>
                  <a:srgbClr val="000000"/>
                </a:solidFill>
                <a:latin typeface="Consolas"/>
              </a:rPr>
              <a:t>    };</a:t>
            </a:r>
            <a:endParaRPr lang="en-US" sz="800" smtClean="0">
              <a:latin typeface="Consolas"/>
            </a:endParaRPr>
          </a:p>
          <a:p>
            <a:pPr marL="400050" lvl="1" indent="0">
              <a:buNone/>
            </a:pPr>
            <a:r>
              <a:rPr lang="en-US" sz="80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800" b="1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800" b="1" smtClean="0">
                <a:solidFill>
                  <a:srgbClr val="000000"/>
                </a:solidFill>
                <a:latin typeface="Consolas"/>
              </a:rPr>
              <a:t> my;</a:t>
            </a:r>
          </a:p>
          <a:p>
            <a:pPr marL="400050" lvl="1" indent="0">
              <a:buNone/>
            </a:pPr>
            <a:r>
              <a:rPr lang="en-US" sz="800" smtClean="0">
                <a:solidFill>
                  <a:srgbClr val="000000"/>
                </a:solidFill>
                <a:latin typeface="Consolas"/>
              </a:rPr>
              <a:t>}(MODULE || {}));</a:t>
            </a:r>
            <a:endParaRPr lang="en-US" smtClean="0"/>
          </a:p>
          <a:p>
            <a:endParaRPr lang="nb-N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B42EF7-4E00-47E5-BD04-2784F5E2F889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755576" y="619200"/>
            <a:ext cx="7414362" cy="547200"/>
          </a:xfrm>
        </p:spPr>
        <p:txBody>
          <a:bodyPr/>
          <a:lstStyle/>
          <a:p>
            <a:r>
              <a:rPr lang="sv-SE" dirty="0"/>
              <a:t>JS </a:t>
            </a:r>
            <a:r>
              <a:rPr lang="sv-SE" dirty="0" err="1"/>
              <a:t>Module</a:t>
            </a:r>
            <a:r>
              <a:rPr lang="sv-SE" dirty="0"/>
              <a:t> </a:t>
            </a:r>
            <a:r>
              <a:rPr lang="sv-SE" dirty="0" err="1"/>
              <a:t>Pattern</a:t>
            </a:r>
            <a:r>
              <a:rPr lang="sv-SE" dirty="0"/>
              <a:t>: </a:t>
            </a:r>
            <a:r>
              <a:rPr lang="sv-SE" dirty="0" err="1"/>
              <a:t>Next</a:t>
            </a:r>
            <a:r>
              <a:rPr lang="sv-SE" dirty="0"/>
              <a:t> (1 </a:t>
            </a:r>
            <a:r>
              <a:rPr lang="sv-SE" dirty="0" err="1"/>
              <a:t>of</a:t>
            </a:r>
            <a:r>
              <a:rPr lang="sv-SE" dirty="0"/>
              <a:t> 2)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2356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755576" y="1052736"/>
            <a:ext cx="7416000" cy="4464496"/>
          </a:xfrm>
        </p:spPr>
        <p:txBody>
          <a:bodyPr/>
          <a:lstStyle/>
          <a:p>
            <a:endParaRPr lang="en-US" sz="800" dirty="0"/>
          </a:p>
          <a:p>
            <a:r>
              <a:rPr lang="sv-SE" dirty="0"/>
              <a:t>Cross-</a:t>
            </a:r>
            <a:r>
              <a:rPr lang="sv-SE" dirty="0" err="1"/>
              <a:t>file</a:t>
            </a:r>
            <a:r>
              <a:rPr lang="sv-SE" dirty="0"/>
              <a:t> private </a:t>
            </a:r>
            <a:r>
              <a:rPr lang="sv-SE" dirty="0" err="1"/>
              <a:t>state</a:t>
            </a:r>
            <a:endParaRPr lang="sv-SE" dirty="0"/>
          </a:p>
          <a:p>
            <a:pPr marL="400050" lvl="1" indent="0">
              <a:buNone/>
            </a:pPr>
            <a:r>
              <a:rPr lang="en-US" sz="800" b="1" dirty="0" err="1">
                <a:solidFill>
                  <a:srgbClr val="7F0055"/>
                </a:solidFill>
                <a:latin typeface="Consolas"/>
              </a:rPr>
              <a:t>var</a:t>
            </a:r>
            <a:r>
              <a:rPr lang="en-US" sz="800" b="1" dirty="0">
                <a:solidFill>
                  <a:srgbClr val="000000"/>
                </a:solidFill>
                <a:latin typeface="Consolas"/>
              </a:rPr>
              <a:t> MODULE = (</a:t>
            </a:r>
            <a:r>
              <a:rPr lang="en-US" sz="800" b="1" dirty="0">
                <a:solidFill>
                  <a:srgbClr val="7F0055"/>
                </a:solidFill>
                <a:latin typeface="Consolas"/>
              </a:rPr>
              <a:t>function</a:t>
            </a:r>
            <a:r>
              <a:rPr lang="en-US" sz="800" b="1" dirty="0">
                <a:solidFill>
                  <a:srgbClr val="000000"/>
                </a:solidFill>
                <a:latin typeface="Consolas"/>
              </a:rPr>
              <a:t>(my) {</a:t>
            </a:r>
            <a:br>
              <a:rPr lang="en-US" sz="800" b="1" dirty="0">
                <a:solidFill>
                  <a:srgbClr val="000000"/>
                </a:solidFill>
                <a:latin typeface="Consolas"/>
              </a:rPr>
            </a:br>
            <a:r>
              <a:rPr lang="en-US" sz="8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800" b="1" dirty="0" err="1">
                <a:solidFill>
                  <a:srgbClr val="7F0055"/>
                </a:solidFill>
                <a:latin typeface="Consolas"/>
              </a:rPr>
              <a:t>var</a:t>
            </a:r>
            <a:r>
              <a:rPr lang="en-US" sz="800" b="1" dirty="0">
                <a:solidFill>
                  <a:srgbClr val="000000"/>
                </a:solidFill>
                <a:latin typeface="Consolas"/>
              </a:rPr>
              <a:t> _private = </a:t>
            </a:r>
            <a:r>
              <a:rPr lang="en-US" sz="800" b="1" dirty="0" err="1">
                <a:solidFill>
                  <a:srgbClr val="000000"/>
                </a:solidFill>
                <a:latin typeface="Consolas"/>
              </a:rPr>
              <a:t>my._private</a:t>
            </a:r>
            <a:r>
              <a:rPr lang="en-US" sz="8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800" b="1" dirty="0" err="1">
                <a:solidFill>
                  <a:srgbClr val="000000"/>
                </a:solidFill>
                <a:latin typeface="Consolas"/>
              </a:rPr>
              <a:t>my._private</a:t>
            </a:r>
            <a:r>
              <a:rPr lang="en-US" sz="800" b="1" dirty="0">
                <a:solidFill>
                  <a:srgbClr val="000000"/>
                </a:solidFill>
                <a:latin typeface="Consolas"/>
              </a:rPr>
              <a:t> || {}, _seal = </a:t>
            </a:r>
            <a:r>
              <a:rPr lang="en-US" sz="800" b="1" dirty="0" err="1">
                <a:solidFill>
                  <a:srgbClr val="000000"/>
                </a:solidFill>
                <a:latin typeface="Consolas"/>
              </a:rPr>
              <a:t>my._seal</a:t>
            </a:r>
            <a:r>
              <a:rPr lang="en-US" sz="8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800" b="1" dirty="0" err="1">
                <a:solidFill>
                  <a:srgbClr val="000000"/>
                </a:solidFill>
                <a:latin typeface="Consolas"/>
              </a:rPr>
              <a:t>my._seal</a:t>
            </a:r>
            <a:r>
              <a:rPr lang="en-US" sz="800" b="1" dirty="0">
                <a:solidFill>
                  <a:srgbClr val="000000"/>
                </a:solidFill>
                <a:latin typeface="Consolas"/>
              </a:rPr>
              <a:t> || </a:t>
            </a:r>
            <a:r>
              <a:rPr lang="en-US" sz="800" b="1" dirty="0">
                <a:solidFill>
                  <a:srgbClr val="7F0055"/>
                </a:solidFill>
                <a:latin typeface="Consolas"/>
              </a:rPr>
              <a:t>function</a:t>
            </a:r>
            <a:r>
              <a:rPr lang="en-US" sz="800" b="1" dirty="0">
                <a:solidFill>
                  <a:srgbClr val="000000"/>
                </a:solidFill>
                <a:latin typeface="Consolas"/>
              </a:rPr>
              <a:t>() {</a:t>
            </a:r>
            <a:br>
              <a:rPr lang="en-US" sz="800" b="1" dirty="0">
                <a:solidFill>
                  <a:srgbClr val="000000"/>
                </a:solidFill>
                <a:latin typeface="Consolas"/>
              </a:rPr>
            </a:br>
            <a:r>
              <a:rPr lang="en-US" sz="8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800" b="1" dirty="0">
                <a:solidFill>
                  <a:srgbClr val="7F0055"/>
                </a:solidFill>
                <a:latin typeface="Consolas"/>
              </a:rPr>
              <a:t>delete</a:t>
            </a:r>
            <a:r>
              <a:rPr lang="en-US" sz="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/>
              </a:rPr>
              <a:t>my._private</a:t>
            </a:r>
            <a:r>
              <a:rPr lang="en-US" sz="800" b="1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800" b="1" dirty="0">
                <a:solidFill>
                  <a:srgbClr val="000000"/>
                </a:solidFill>
                <a:latin typeface="Consolas"/>
              </a:rPr>
            </a:br>
            <a:r>
              <a:rPr lang="en-US" sz="8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800" b="1" dirty="0">
                <a:solidFill>
                  <a:srgbClr val="7F0055"/>
                </a:solidFill>
                <a:latin typeface="Consolas"/>
              </a:rPr>
              <a:t>delete</a:t>
            </a:r>
            <a:r>
              <a:rPr lang="en-US" sz="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/>
              </a:rPr>
              <a:t>my._seal</a:t>
            </a:r>
            <a:r>
              <a:rPr lang="en-US" sz="800" b="1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800" b="1" dirty="0">
                <a:solidFill>
                  <a:srgbClr val="000000"/>
                </a:solidFill>
                <a:latin typeface="Consolas"/>
              </a:rPr>
            </a:br>
            <a:r>
              <a:rPr lang="en-US" sz="8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800" b="1" dirty="0">
                <a:solidFill>
                  <a:srgbClr val="7F0055"/>
                </a:solidFill>
                <a:latin typeface="Consolas"/>
              </a:rPr>
              <a:t>delete</a:t>
            </a:r>
            <a:r>
              <a:rPr lang="en-US" sz="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/>
              </a:rPr>
              <a:t>my._unseal</a:t>
            </a:r>
            <a:r>
              <a:rPr lang="en-US" sz="800" b="1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800" b="1" dirty="0">
                <a:solidFill>
                  <a:srgbClr val="000000"/>
                </a:solidFill>
                <a:latin typeface="Consolas"/>
              </a:rPr>
            </a:br>
            <a:r>
              <a:rPr lang="en-US" sz="800" dirty="0">
                <a:solidFill>
                  <a:srgbClr val="000000"/>
                </a:solidFill>
                <a:latin typeface="Consolas"/>
              </a:rPr>
              <a:t>    }, _unseal = 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my._unseal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my._unseal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 || </a:t>
            </a:r>
            <a:r>
              <a:rPr lang="en-US" sz="800" b="1" dirty="0">
                <a:solidFill>
                  <a:srgbClr val="7F0055"/>
                </a:solidFill>
                <a:latin typeface="Consolas"/>
              </a:rPr>
              <a:t>function</a:t>
            </a:r>
            <a:r>
              <a:rPr lang="en-US" sz="800" b="1" dirty="0">
                <a:solidFill>
                  <a:srgbClr val="000000"/>
                </a:solidFill>
                <a:latin typeface="Consolas"/>
              </a:rPr>
              <a:t>() {</a:t>
            </a:r>
            <a:br>
              <a:rPr lang="en-US" sz="800" b="1" dirty="0">
                <a:solidFill>
                  <a:srgbClr val="000000"/>
                </a:solidFill>
                <a:latin typeface="Consolas"/>
              </a:rPr>
            </a:br>
            <a:r>
              <a:rPr lang="en-US" sz="8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my._private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 = _private;</a:t>
            </a:r>
            <a:br>
              <a:rPr lang="en-US" sz="800" dirty="0">
                <a:solidFill>
                  <a:srgbClr val="000000"/>
                </a:solidFill>
                <a:latin typeface="Consolas"/>
              </a:rPr>
            </a:br>
            <a:r>
              <a:rPr lang="en-US" sz="8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my._seal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 = _seal;</a:t>
            </a:r>
            <a:br>
              <a:rPr lang="en-US" sz="800" dirty="0">
                <a:solidFill>
                  <a:srgbClr val="000000"/>
                </a:solidFill>
                <a:latin typeface="Consolas"/>
              </a:rPr>
            </a:br>
            <a:r>
              <a:rPr lang="en-US" sz="8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my._unseal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800" u="sng" dirty="0">
                <a:solidFill>
                  <a:srgbClr val="000000"/>
                </a:solidFill>
                <a:latin typeface="Consolas"/>
              </a:rPr>
              <a:t>_unseal;</a:t>
            </a:r>
            <a:br>
              <a:rPr lang="en-US" sz="800" u="sng" dirty="0">
                <a:solidFill>
                  <a:srgbClr val="000000"/>
                </a:solidFill>
                <a:latin typeface="Consolas"/>
              </a:rPr>
            </a:br>
            <a:r>
              <a:rPr lang="en-US" sz="800" dirty="0">
                <a:solidFill>
                  <a:srgbClr val="000000"/>
                </a:solidFill>
                <a:latin typeface="Consolas"/>
              </a:rPr>
              <a:t>    };</a:t>
            </a:r>
            <a:r>
              <a:rPr lang="en-US" sz="800" dirty="0">
                <a:latin typeface="Consolas"/>
              </a:rPr>
              <a:t/>
            </a:r>
            <a:br>
              <a:rPr lang="en-US" sz="800" dirty="0">
                <a:latin typeface="Consolas"/>
              </a:rPr>
            </a:br>
            <a:r>
              <a:rPr lang="en-US" sz="8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800" dirty="0">
                <a:solidFill>
                  <a:srgbClr val="3F7F5F"/>
                </a:solidFill>
                <a:latin typeface="Consolas"/>
              </a:rPr>
              <a:t>// permanent access to _private, _seal, and _unseal</a:t>
            </a:r>
            <a:r>
              <a:rPr lang="en-US" sz="800" dirty="0">
                <a:latin typeface="Consolas"/>
              </a:rPr>
              <a:t/>
            </a:r>
            <a:br>
              <a:rPr lang="en-US" sz="800" dirty="0">
                <a:latin typeface="Consolas"/>
              </a:rPr>
            </a:br>
            <a:r>
              <a:rPr lang="en-US" sz="8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8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800" b="1" dirty="0">
                <a:solidFill>
                  <a:srgbClr val="000000"/>
                </a:solidFill>
                <a:latin typeface="Consolas"/>
              </a:rPr>
              <a:t> my;</a:t>
            </a:r>
            <a:br>
              <a:rPr lang="en-US" sz="800" b="1" dirty="0">
                <a:solidFill>
                  <a:srgbClr val="000000"/>
                </a:solidFill>
                <a:latin typeface="Consolas"/>
              </a:rPr>
            </a:br>
            <a:r>
              <a:rPr lang="en-US" sz="800" dirty="0">
                <a:solidFill>
                  <a:srgbClr val="000000"/>
                </a:solidFill>
                <a:latin typeface="Consolas"/>
              </a:rPr>
              <a:t>}(MODULE || {}));</a:t>
            </a:r>
            <a:endParaRPr lang="sv-SE" sz="800" dirty="0"/>
          </a:p>
          <a:p>
            <a:r>
              <a:rPr lang="sv-SE" dirty="0" err="1"/>
              <a:t>Sub</a:t>
            </a:r>
            <a:r>
              <a:rPr lang="sv-SE" dirty="0"/>
              <a:t> </a:t>
            </a:r>
            <a:r>
              <a:rPr lang="sv-SE" dirty="0" err="1"/>
              <a:t>modules</a:t>
            </a:r>
            <a:endParaRPr lang="sv-SE" dirty="0"/>
          </a:p>
          <a:p>
            <a:pPr marL="400050" lvl="1" indent="0">
              <a:buNone/>
            </a:pPr>
            <a:r>
              <a:rPr lang="en-US" sz="800" dirty="0" err="1">
                <a:solidFill>
                  <a:srgbClr val="000000"/>
                </a:solidFill>
                <a:latin typeface="Consolas"/>
              </a:rPr>
              <a:t>MODULE.sub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 = (</a:t>
            </a:r>
            <a:r>
              <a:rPr lang="en-US" sz="800" b="1" dirty="0">
                <a:solidFill>
                  <a:srgbClr val="7F0055"/>
                </a:solidFill>
                <a:latin typeface="Consolas"/>
              </a:rPr>
              <a:t>function</a:t>
            </a:r>
            <a:r>
              <a:rPr lang="en-US" sz="8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marL="400050" lvl="1" indent="0">
              <a:buNone/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800" b="1" dirty="0" err="1">
                <a:solidFill>
                  <a:srgbClr val="7F0055"/>
                </a:solidFill>
                <a:latin typeface="Consolas"/>
              </a:rPr>
              <a:t>var</a:t>
            </a:r>
            <a:r>
              <a:rPr lang="en-US" sz="800" b="1" dirty="0">
                <a:solidFill>
                  <a:srgbClr val="000000"/>
                </a:solidFill>
                <a:latin typeface="Consolas"/>
              </a:rPr>
              <a:t> my = {};</a:t>
            </a:r>
          </a:p>
          <a:p>
            <a:pPr marL="400050" lvl="1" indent="0">
              <a:buNone/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800" dirty="0">
                <a:solidFill>
                  <a:srgbClr val="3F7F5F"/>
                </a:solidFill>
                <a:latin typeface="Consolas"/>
              </a:rPr>
              <a:t>// ...</a:t>
            </a:r>
          </a:p>
          <a:p>
            <a:pPr marL="400050" lvl="1" indent="0">
              <a:buNone/>
            </a:pPr>
            <a:endParaRPr lang="en-US" sz="800" dirty="0">
              <a:latin typeface="Consolas"/>
            </a:endParaRPr>
          </a:p>
          <a:p>
            <a:pPr marL="400050" lvl="1" indent="0">
              <a:buNone/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8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800" b="1" dirty="0">
                <a:solidFill>
                  <a:srgbClr val="000000"/>
                </a:solidFill>
                <a:latin typeface="Consolas"/>
              </a:rPr>
              <a:t> my;</a:t>
            </a:r>
          </a:p>
          <a:p>
            <a:pPr marL="400050" lvl="1" indent="0">
              <a:buNone/>
            </a:pP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}());</a:t>
            </a:r>
            <a:endParaRPr lang="en-US" sz="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B42EF7-4E00-47E5-BD04-2784F5E2F889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55576" y="619200"/>
            <a:ext cx="7414362" cy="547200"/>
          </a:xfrm>
        </p:spPr>
        <p:txBody>
          <a:bodyPr/>
          <a:lstStyle/>
          <a:p>
            <a:r>
              <a:rPr lang="sv-SE" dirty="0"/>
              <a:t>JS </a:t>
            </a:r>
            <a:r>
              <a:rPr lang="sv-SE" dirty="0" err="1"/>
              <a:t>Module</a:t>
            </a:r>
            <a:r>
              <a:rPr lang="sv-SE" dirty="0"/>
              <a:t> </a:t>
            </a:r>
            <a:r>
              <a:rPr lang="sv-SE" dirty="0" err="1"/>
              <a:t>Pattern</a:t>
            </a:r>
            <a:r>
              <a:rPr lang="sv-SE" dirty="0"/>
              <a:t>: </a:t>
            </a:r>
            <a:r>
              <a:rPr lang="sv-SE" dirty="0" err="1"/>
              <a:t>Next</a:t>
            </a:r>
            <a:r>
              <a:rPr lang="sv-SE" dirty="0"/>
              <a:t> </a:t>
            </a:r>
            <a:r>
              <a:rPr lang="sv-SE" dirty="0" smtClean="0"/>
              <a:t>(2 </a:t>
            </a:r>
            <a:r>
              <a:rPr lang="sv-SE" dirty="0" err="1"/>
              <a:t>of</a:t>
            </a:r>
            <a:r>
              <a:rPr lang="sv-SE" dirty="0"/>
              <a:t> 2)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2719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755576" y="1052736"/>
            <a:ext cx="7416000" cy="4464496"/>
          </a:xfrm>
        </p:spPr>
        <p:txBody>
          <a:bodyPr/>
          <a:lstStyle/>
          <a:p>
            <a:endParaRPr lang="en-US" sz="800" dirty="0"/>
          </a:p>
          <a:p>
            <a:r>
              <a:rPr lang="en-US" dirty="0"/>
              <a:t>Difficult to declare dependencies</a:t>
            </a:r>
          </a:p>
          <a:p>
            <a:r>
              <a:rPr lang="en-US" dirty="0"/>
              <a:t>Dependencies are assumed to be immediately available</a:t>
            </a:r>
          </a:p>
          <a:p>
            <a:pPr lvl="1"/>
            <a:r>
              <a:rPr lang="en-US" dirty="0"/>
              <a:t>limits the loading strategies for the dependencies</a:t>
            </a: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B42EF7-4E00-47E5-BD04-2784F5E2F889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55576" y="619200"/>
            <a:ext cx="7414362" cy="547200"/>
          </a:xfrm>
        </p:spPr>
        <p:txBody>
          <a:bodyPr/>
          <a:lstStyle/>
          <a:p>
            <a:r>
              <a:rPr lang="sv-SE" dirty="0"/>
              <a:t>JS </a:t>
            </a:r>
            <a:r>
              <a:rPr lang="sv-SE" dirty="0" err="1"/>
              <a:t>Module</a:t>
            </a:r>
            <a:r>
              <a:rPr lang="sv-SE" dirty="0"/>
              <a:t> </a:t>
            </a:r>
            <a:r>
              <a:rPr lang="sv-SE" dirty="0" err="1"/>
              <a:t>Pattern</a:t>
            </a:r>
            <a:r>
              <a:rPr lang="sv-SE" dirty="0"/>
              <a:t>: Main limitations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0876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755576" y="1052736"/>
            <a:ext cx="7416000" cy="4464496"/>
          </a:xfrm>
        </p:spPr>
        <p:txBody>
          <a:bodyPr/>
          <a:lstStyle/>
          <a:p>
            <a:endParaRPr lang="en-US" sz="800" dirty="0"/>
          </a:p>
          <a:p>
            <a:r>
              <a:rPr lang="en-US" dirty="0"/>
              <a:t>Designed as a module format suitable for the browser.</a:t>
            </a:r>
          </a:p>
          <a:p>
            <a:r>
              <a:rPr lang="en-US" dirty="0"/>
              <a:t>Specifies a mechanism for defining modules such that the module and its dependencies can be asynchronously loaded</a:t>
            </a:r>
          </a:p>
          <a:p>
            <a:r>
              <a:rPr lang="sv-SE" dirty="0" err="1"/>
              <a:t>Good</a:t>
            </a:r>
            <a:r>
              <a:rPr lang="sv-SE" dirty="0"/>
              <a:t> adoption on the web, </a:t>
            </a:r>
            <a:r>
              <a:rPr lang="sv-SE" dirty="0" err="1"/>
              <a:t>e.g</a:t>
            </a:r>
            <a:r>
              <a:rPr lang="sv-SE" dirty="0"/>
              <a:t>.</a:t>
            </a:r>
          </a:p>
          <a:p>
            <a:pPr lvl="1"/>
            <a:r>
              <a:rPr lang="sv-SE" dirty="0" err="1"/>
              <a:t>jQuery</a:t>
            </a:r>
            <a:r>
              <a:rPr lang="sv-SE" dirty="0"/>
              <a:t> 1.7</a:t>
            </a:r>
          </a:p>
          <a:p>
            <a:pPr lvl="1"/>
            <a:r>
              <a:rPr lang="sv-SE" dirty="0"/>
              <a:t>Dojo 1.7</a:t>
            </a:r>
          </a:p>
          <a:p>
            <a:r>
              <a:rPr lang="sv-SE" dirty="0"/>
              <a:t>A </a:t>
            </a:r>
            <a:r>
              <a:rPr lang="sv-SE" dirty="0" err="1"/>
              <a:t>number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implementations, </a:t>
            </a:r>
            <a:r>
              <a:rPr lang="sv-SE" dirty="0" err="1"/>
              <a:t>e.g</a:t>
            </a:r>
            <a:r>
              <a:rPr lang="sv-SE" dirty="0"/>
              <a:t>.</a:t>
            </a:r>
          </a:p>
          <a:p>
            <a:pPr lvl="1"/>
            <a:r>
              <a:rPr lang="en-US" dirty="0" err="1">
                <a:hlinkClick r:id="rId2"/>
              </a:rPr>
              <a:t>RequireJS</a:t>
            </a:r>
            <a:endParaRPr lang="en-US" dirty="0"/>
          </a:p>
          <a:p>
            <a:pPr lvl="1"/>
            <a:r>
              <a:rPr lang="sv-SE" dirty="0" err="1"/>
              <a:t>See</a:t>
            </a:r>
            <a:r>
              <a:rPr lang="sv-SE" dirty="0"/>
              <a:t> </a:t>
            </a:r>
            <a:r>
              <a:rPr lang="sv-SE" dirty="0" err="1"/>
              <a:t>also</a:t>
            </a:r>
            <a:r>
              <a:rPr lang="sv-SE" dirty="0"/>
              <a:t>, </a:t>
            </a:r>
            <a:r>
              <a:rPr lang="en-US" dirty="0">
                <a:hlinkClick r:id="rId3"/>
              </a:rPr>
              <a:t>r.js</a:t>
            </a:r>
            <a:endParaRPr lang="en-US" dirty="0"/>
          </a:p>
          <a:p>
            <a:endParaRPr lang="nb-N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B42EF7-4E00-47E5-BD04-2784F5E2F889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55576" y="619200"/>
            <a:ext cx="7414362" cy="547200"/>
          </a:xfrm>
        </p:spPr>
        <p:txBody>
          <a:bodyPr/>
          <a:lstStyle/>
          <a:p>
            <a:r>
              <a:rPr lang="en-US" dirty="0"/>
              <a:t>Asynchronous Module Definition (</a:t>
            </a:r>
            <a:r>
              <a:rPr lang="sv-SE" dirty="0"/>
              <a:t>AMD)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1113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755576" y="1052736"/>
            <a:ext cx="7416000" cy="4464496"/>
          </a:xfrm>
        </p:spPr>
        <p:txBody>
          <a:bodyPr/>
          <a:lstStyle/>
          <a:p>
            <a:endParaRPr lang="en-US" sz="600" dirty="0"/>
          </a:p>
          <a:p>
            <a:pPr marL="0" indent="0">
              <a:buNone/>
            </a:pPr>
            <a:r>
              <a:rPr lang="en-US" sz="14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3F7F7F"/>
                </a:solidFill>
                <a:highlight>
                  <a:srgbClr val="D4D4D4"/>
                </a:highlight>
                <a:latin typeface="Consolas"/>
              </a:rPr>
              <a:t>html</a:t>
            </a:r>
            <a:r>
              <a:rPr lang="en-US" sz="1400" dirty="0">
                <a:solidFill>
                  <a:srgbClr val="008080"/>
                </a:solidFill>
                <a:highlight>
                  <a:srgbClr val="D4D4D4"/>
                </a:highlight>
                <a:latin typeface="Consolas"/>
              </a:rPr>
              <a:t>&gt;</a:t>
            </a:r>
            <a:br>
              <a:rPr lang="en-US" sz="1400" dirty="0">
                <a:solidFill>
                  <a:srgbClr val="008080"/>
                </a:solidFill>
                <a:highlight>
                  <a:srgbClr val="D4D4D4"/>
                </a:highlight>
                <a:latin typeface="Consolas"/>
              </a:rPr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3F7F7F"/>
                </a:solidFill>
                <a:latin typeface="Consolas"/>
              </a:rPr>
              <a:t>head</a:t>
            </a:r>
            <a:r>
              <a:rPr lang="en-US" sz="1400" dirty="0">
                <a:solidFill>
                  <a:srgbClr val="008080"/>
                </a:solidFill>
                <a:latin typeface="Consolas"/>
              </a:rPr>
              <a:t>&gt;</a:t>
            </a:r>
            <a:br>
              <a:rPr lang="en-US" sz="1400" dirty="0">
                <a:solidFill>
                  <a:srgbClr val="008080"/>
                </a:solidFill>
                <a:latin typeface="Consolas"/>
              </a:rPr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3F5FBF"/>
                </a:solidFill>
                <a:latin typeface="Consolas"/>
              </a:rPr>
              <a:t>&lt;!-- data-main attribute tells require.js to load</a:t>
            </a:r>
            <a:br>
              <a:rPr lang="en-US" sz="1400" dirty="0">
                <a:solidFill>
                  <a:srgbClr val="3F5FBF"/>
                </a:solidFill>
                <a:latin typeface="Consolas"/>
              </a:rPr>
            </a:br>
            <a:r>
              <a:rPr lang="en-US" sz="1400" dirty="0">
                <a:solidFill>
                  <a:srgbClr val="3F5FBF"/>
                </a:solidFill>
                <a:latin typeface="Consolas"/>
              </a:rPr>
              <a:t>             scripts/main.js after require.js loads. --&gt;</a:t>
            </a:r>
            <a:br>
              <a:rPr lang="en-US" sz="1400" dirty="0">
                <a:solidFill>
                  <a:srgbClr val="3F5FBF"/>
                </a:solidFill>
                <a:latin typeface="Consolas"/>
              </a:rPr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3F7F7F"/>
                </a:solidFill>
                <a:latin typeface="Consolas"/>
              </a:rPr>
              <a:t>script </a:t>
            </a:r>
            <a:r>
              <a:rPr lang="en-US" sz="1400" dirty="0">
                <a:solidFill>
                  <a:srgbClr val="7F007F"/>
                </a:solidFill>
                <a:latin typeface="Consolas"/>
              </a:rPr>
              <a:t>data-main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"scripts/main" </a:t>
            </a:r>
            <a:r>
              <a:rPr lang="en-US" sz="1400" i="1" dirty="0" err="1">
                <a:solidFill>
                  <a:srgbClr val="7F007F"/>
                </a:solidFill>
                <a:latin typeface="Consolas"/>
              </a:rPr>
              <a:t>src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"scripts/require.js"</a:t>
            </a:r>
            <a:r>
              <a:rPr lang="en-US" sz="1400" i="1" dirty="0">
                <a:solidFill>
                  <a:srgbClr val="008080"/>
                </a:solidFill>
                <a:latin typeface="Consolas"/>
              </a:rPr>
              <a:t>&gt;&lt;/</a:t>
            </a:r>
            <a:r>
              <a:rPr lang="en-US" sz="1400" i="1" dirty="0">
                <a:solidFill>
                  <a:srgbClr val="3F7F7F"/>
                </a:solidFill>
                <a:latin typeface="Consolas"/>
              </a:rPr>
              <a:t>script</a:t>
            </a:r>
            <a:r>
              <a:rPr lang="en-US" sz="1400" i="1" dirty="0">
                <a:solidFill>
                  <a:srgbClr val="008080"/>
                </a:solidFill>
                <a:latin typeface="Consolas"/>
              </a:rPr>
              <a:t>&gt;</a:t>
            </a:r>
            <a:br>
              <a:rPr lang="en-US" sz="1400" i="1" dirty="0">
                <a:solidFill>
                  <a:srgbClr val="008080"/>
                </a:solidFill>
                <a:latin typeface="Consolas"/>
              </a:rPr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400" dirty="0">
                <a:solidFill>
                  <a:srgbClr val="3F7F7F"/>
                </a:solidFill>
                <a:latin typeface="Consolas"/>
              </a:rPr>
              <a:t>head</a:t>
            </a:r>
            <a:r>
              <a:rPr lang="en-US" sz="1400" dirty="0">
                <a:solidFill>
                  <a:srgbClr val="008080"/>
                </a:solidFill>
                <a:latin typeface="Consolas"/>
              </a:rPr>
              <a:t>&gt;</a:t>
            </a:r>
            <a:br>
              <a:rPr lang="en-US" sz="1400" dirty="0">
                <a:solidFill>
                  <a:srgbClr val="008080"/>
                </a:solidFill>
                <a:latin typeface="Consolas"/>
              </a:rPr>
            </a:br>
            <a:r>
              <a:rPr lang="en-US" sz="1400" dirty="0">
                <a:solidFill>
                  <a:srgbClr val="008080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…</a:t>
            </a:r>
            <a:r>
              <a:rPr lang="en-US" sz="1400" dirty="0">
                <a:solidFill>
                  <a:srgbClr val="008080"/>
                </a:solidFill>
                <a:latin typeface="Consolas"/>
              </a:rPr>
              <a:t/>
            </a:r>
            <a:br>
              <a:rPr lang="en-US" sz="1400" dirty="0">
                <a:solidFill>
                  <a:srgbClr val="008080"/>
                </a:solidFill>
                <a:latin typeface="Consolas"/>
              </a:rPr>
            </a:br>
            <a:r>
              <a:rPr lang="en-US" sz="14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400" dirty="0">
                <a:solidFill>
                  <a:srgbClr val="3F7F7F"/>
                </a:solidFill>
                <a:highlight>
                  <a:srgbClr val="D4D4D4"/>
                </a:highlight>
                <a:latin typeface="Consolas"/>
              </a:rPr>
              <a:t>html</a:t>
            </a:r>
            <a:r>
              <a:rPr lang="en-US" sz="1400" dirty="0">
                <a:solidFill>
                  <a:srgbClr val="008080"/>
                </a:solidFill>
                <a:highlight>
                  <a:srgbClr val="D4D4D4"/>
                </a:highlight>
                <a:latin typeface="Consolas"/>
              </a:rPr>
              <a:t>&gt;</a:t>
            </a:r>
            <a:endParaRPr lang="en-US" sz="1400" dirty="0"/>
          </a:p>
          <a:p>
            <a:pPr marL="0" indent="0">
              <a:buNone/>
            </a:pPr>
            <a:endParaRPr lang="nb-NO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B42EF7-4E00-47E5-BD04-2784F5E2F889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55576" y="619200"/>
            <a:ext cx="7414362" cy="547200"/>
          </a:xfrm>
        </p:spPr>
        <p:txBody>
          <a:bodyPr/>
          <a:lstStyle/>
          <a:p>
            <a:r>
              <a:rPr lang="sv-SE" dirty="0"/>
              <a:t>AMD </a:t>
            </a:r>
            <a:r>
              <a:rPr lang="sv-SE" dirty="0" err="1"/>
              <a:t>example</a:t>
            </a:r>
            <a:r>
              <a:rPr lang="sv-SE" dirty="0"/>
              <a:t>: The page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4934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755576" y="1412776"/>
            <a:ext cx="7416000" cy="4608512"/>
          </a:xfrm>
        </p:spPr>
        <p:txBody>
          <a:bodyPr/>
          <a:lstStyle/>
          <a:p>
            <a:pPr marL="0" lvl="0" indent="0" defTabSz="457200">
              <a:spcBef>
                <a:spcPts val="1200"/>
              </a:spcBef>
              <a:buClr>
                <a:srgbClr val="3C3C3B"/>
              </a:buClr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require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([</a:t>
            </a:r>
            <a:r>
              <a:rPr lang="en-US" sz="1200" dirty="0">
                <a:solidFill>
                  <a:srgbClr val="2A00FF"/>
                </a:solidFill>
                <a:latin typeface="Consolas"/>
              </a:rPr>
              <a:t>"modules/</a:t>
            </a:r>
            <a:r>
              <a:rPr lang="en-US" sz="1200" dirty="0" err="1">
                <a:solidFill>
                  <a:srgbClr val="2A00FF"/>
                </a:solidFill>
                <a:latin typeface="Consolas"/>
              </a:rPr>
              <a:t>uc</a:t>
            </a:r>
            <a:r>
              <a:rPr lang="en-US" sz="1200" dirty="0">
                <a:solidFill>
                  <a:srgbClr val="2A00FF"/>
                </a:solidFill>
                <a:latin typeface="Consolas"/>
              </a:rPr>
              <a:t>/</a:t>
            </a:r>
            <a:r>
              <a:rPr lang="en-US" sz="1200" dirty="0" err="1">
                <a:solidFill>
                  <a:srgbClr val="2A00FF"/>
                </a:solidFill>
                <a:latin typeface="Consolas"/>
              </a:rPr>
              <a:t>uc</a:t>
            </a:r>
            <a:r>
              <a:rPr lang="en-US" sz="12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],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function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Consolas"/>
              </a:rPr>
              <a:t>uc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lvl="0" indent="0" defTabSz="457200">
              <a:spcBef>
                <a:spcPts val="1200"/>
              </a:spcBef>
              <a:buClr>
                <a:srgbClr val="3C3C3B"/>
              </a:buClr>
              <a:buNone/>
            </a:pPr>
            <a:r>
              <a:rPr lang="en-US" sz="1200" dirty="0">
                <a:solidFill>
                  <a:srgbClr val="3F7F5F"/>
                </a:solidFill>
                <a:latin typeface="Consolas"/>
              </a:rPr>
              <a:t>    //This function is called when scripts/modules/</a:t>
            </a:r>
            <a:r>
              <a:rPr lang="en-US" sz="1200" dirty="0" err="1">
                <a:solidFill>
                  <a:srgbClr val="3F7F5F"/>
                </a:solidFill>
                <a:latin typeface="Consolas"/>
              </a:rPr>
              <a:t>uc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/uc.js is loaded.</a:t>
            </a:r>
          </a:p>
          <a:p>
            <a:pPr marL="0" lvl="0" indent="0" defTabSz="457200">
              <a:spcBef>
                <a:spcPts val="1200"/>
              </a:spcBef>
              <a:buClr>
                <a:srgbClr val="3C3C3B"/>
              </a:buClr>
              <a:buNone/>
            </a:pPr>
            <a:r>
              <a:rPr lang="en-US" sz="1200" dirty="0">
                <a:solidFill>
                  <a:srgbClr val="3F7F5F"/>
                </a:solidFill>
                <a:latin typeface="Consolas"/>
              </a:rPr>
              <a:t>    //If uc.js calls define(), then this function is not fired until</a:t>
            </a:r>
          </a:p>
          <a:p>
            <a:pPr marL="0" lvl="0" indent="0" defTabSz="457200">
              <a:spcBef>
                <a:spcPts val="1200"/>
              </a:spcBef>
              <a:buClr>
                <a:srgbClr val="3C3C3B"/>
              </a:buClr>
              <a:buNone/>
            </a:pPr>
            <a:r>
              <a:rPr lang="en-US" sz="1200" dirty="0">
                <a:solidFill>
                  <a:srgbClr val="3F7F5F"/>
                </a:solidFill>
                <a:latin typeface="Consolas"/>
              </a:rPr>
              <a:t>    //</a:t>
            </a:r>
            <a:r>
              <a:rPr lang="en-US" sz="1200" dirty="0" err="1">
                <a:solidFill>
                  <a:srgbClr val="3F7F5F"/>
                </a:solidFill>
                <a:latin typeface="Consolas"/>
              </a:rPr>
              <a:t>util's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 dependencies have loaded, and the </a:t>
            </a:r>
            <a:r>
              <a:rPr lang="en-US" sz="1200" dirty="0" err="1">
                <a:solidFill>
                  <a:srgbClr val="3F7F5F"/>
                </a:solidFill>
                <a:latin typeface="Consolas"/>
              </a:rPr>
              <a:t>uc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 argument will hold</a:t>
            </a:r>
          </a:p>
          <a:p>
            <a:pPr marL="0" lvl="0" indent="0" defTabSz="457200">
              <a:spcBef>
                <a:spcPts val="1200"/>
              </a:spcBef>
              <a:buClr>
                <a:srgbClr val="3C3C3B"/>
              </a:buClr>
              <a:buNone/>
            </a:pPr>
            <a:r>
              <a:rPr lang="en-US" sz="1200" dirty="0">
                <a:solidFill>
                  <a:srgbClr val="3F7F5F"/>
                </a:solidFill>
                <a:latin typeface="Consolas"/>
              </a:rPr>
              <a:t>    //the module value for "scripts/modules/</a:t>
            </a:r>
            <a:r>
              <a:rPr lang="en-US" sz="1200" dirty="0" err="1">
                <a:solidFill>
                  <a:srgbClr val="3F7F5F"/>
                </a:solidFill>
                <a:latin typeface="Consolas"/>
              </a:rPr>
              <a:t>uc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</a:t>
            </a:r>
            <a:r>
              <a:rPr lang="en-US" sz="1200" dirty="0" err="1">
                <a:solidFill>
                  <a:srgbClr val="3F7F5F"/>
                </a:solidFill>
                <a:latin typeface="Consolas"/>
              </a:rPr>
              <a:t>uc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".</a:t>
            </a:r>
          </a:p>
          <a:p>
            <a:pPr marL="0" lvl="0" indent="0" defTabSz="457200">
              <a:spcBef>
                <a:spcPts val="1200"/>
              </a:spcBef>
              <a:buClr>
                <a:srgbClr val="3C3C3B"/>
              </a:buClr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var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accounts;</a:t>
            </a:r>
          </a:p>
          <a:p>
            <a:pPr marL="0" lvl="0" indent="0" defTabSz="457200">
              <a:spcBef>
                <a:spcPts val="1200"/>
              </a:spcBef>
              <a:buClr>
                <a:srgbClr val="3C3C3B"/>
              </a:buClr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console.log(</a:t>
            </a:r>
            <a:r>
              <a:rPr lang="en-US" sz="1200" dirty="0">
                <a:solidFill>
                  <a:srgbClr val="2A00FF"/>
                </a:solidFill>
                <a:latin typeface="Consolas"/>
              </a:rPr>
              <a:t>"main"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lvl="0" indent="0" defTabSz="457200">
              <a:spcBef>
                <a:spcPts val="1200"/>
              </a:spcBef>
              <a:buClr>
                <a:srgbClr val="3C3C3B"/>
              </a:buClr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uc.openAccount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(1, 12345678.9, </a:t>
            </a:r>
            <a:r>
              <a:rPr lang="en-US" sz="1200" dirty="0">
                <a:solidFill>
                  <a:srgbClr val="2A00FF"/>
                </a:solidFill>
                <a:latin typeface="Consolas"/>
              </a:rPr>
              <a:t>'</a:t>
            </a:r>
            <a:r>
              <a:rPr lang="en-US" sz="1200" dirty="0" err="1">
                <a:solidFill>
                  <a:srgbClr val="2A00FF"/>
                </a:solidFill>
                <a:latin typeface="Consolas"/>
              </a:rPr>
              <a:t>Farbror</a:t>
            </a:r>
            <a:r>
              <a:rPr lang="en-US" sz="1200" dirty="0">
                <a:solidFill>
                  <a:srgbClr val="2A00FF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A00FF"/>
                </a:solidFill>
                <a:latin typeface="Consolas"/>
              </a:rPr>
              <a:t>Joakim</a:t>
            </a:r>
            <a:r>
              <a:rPr lang="en-US" sz="1200" dirty="0">
                <a:solidFill>
                  <a:srgbClr val="2A00FF"/>
                </a:solidFill>
                <a:latin typeface="Consolas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lvl="0" indent="0" defTabSz="457200">
              <a:spcBef>
                <a:spcPts val="1200"/>
              </a:spcBef>
              <a:buClr>
                <a:srgbClr val="3C3C3B"/>
              </a:buClr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uc.openAccount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(2, 2, </a:t>
            </a:r>
            <a:r>
              <a:rPr lang="en-US" sz="1200" dirty="0">
                <a:solidFill>
                  <a:srgbClr val="2A00FF"/>
                </a:solidFill>
                <a:latin typeface="Consolas"/>
              </a:rPr>
              <a:t>'</a:t>
            </a:r>
            <a:r>
              <a:rPr lang="en-US" sz="1200" dirty="0" err="1">
                <a:solidFill>
                  <a:srgbClr val="2A00FF"/>
                </a:solidFill>
                <a:latin typeface="Consolas"/>
              </a:rPr>
              <a:t>Knatte</a:t>
            </a:r>
            <a:r>
              <a:rPr lang="en-US" sz="1200" dirty="0">
                <a:solidFill>
                  <a:srgbClr val="2A00FF"/>
                </a:solidFill>
                <a:latin typeface="Consolas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lvl="0" indent="0" defTabSz="457200">
              <a:spcBef>
                <a:spcPts val="1200"/>
              </a:spcBef>
              <a:buClr>
                <a:srgbClr val="3C3C3B"/>
              </a:buClr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uc.openAccount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(3, 3, </a:t>
            </a:r>
            <a:r>
              <a:rPr lang="en-US" sz="1200" dirty="0">
                <a:solidFill>
                  <a:srgbClr val="2A00FF"/>
                </a:solidFill>
                <a:latin typeface="Consolas"/>
              </a:rPr>
              <a:t>'</a:t>
            </a:r>
            <a:r>
              <a:rPr lang="en-US" sz="1200" dirty="0" err="1">
                <a:solidFill>
                  <a:srgbClr val="2A00FF"/>
                </a:solidFill>
                <a:latin typeface="Consolas"/>
              </a:rPr>
              <a:t>Fnatte</a:t>
            </a:r>
            <a:r>
              <a:rPr lang="en-US" sz="1200" dirty="0">
                <a:solidFill>
                  <a:srgbClr val="2A00FF"/>
                </a:solidFill>
                <a:latin typeface="Consolas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lvl="0" indent="0" defTabSz="457200">
              <a:spcBef>
                <a:spcPts val="1200"/>
              </a:spcBef>
              <a:buClr>
                <a:srgbClr val="3C3C3B"/>
              </a:buClr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uc.openAccount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(4, 4, </a:t>
            </a:r>
            <a:r>
              <a:rPr lang="en-US" sz="1200" dirty="0">
                <a:solidFill>
                  <a:srgbClr val="2A00FF"/>
                </a:solidFill>
                <a:latin typeface="Consolas"/>
              </a:rPr>
              <a:t>'</a:t>
            </a:r>
            <a:r>
              <a:rPr lang="en-US" sz="1200" dirty="0" err="1">
                <a:solidFill>
                  <a:srgbClr val="2A00FF"/>
                </a:solidFill>
                <a:latin typeface="Consolas"/>
              </a:rPr>
              <a:t>Tjatte</a:t>
            </a:r>
            <a:r>
              <a:rPr lang="en-US" sz="1200" dirty="0">
                <a:solidFill>
                  <a:srgbClr val="2A00FF"/>
                </a:solidFill>
                <a:latin typeface="Consolas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lvl="0" indent="0" defTabSz="457200">
              <a:spcBef>
                <a:spcPts val="1200"/>
              </a:spcBef>
              <a:buClr>
                <a:srgbClr val="3C3C3B"/>
              </a:buClr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accounts =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uc.getAccounts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lvl="0" indent="0" defTabSz="457200">
              <a:spcBef>
                <a:spcPts val="1200"/>
              </a:spcBef>
              <a:buClr>
                <a:srgbClr val="3C3C3B"/>
              </a:buClr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console.dir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(accounts);</a:t>
            </a:r>
          </a:p>
          <a:p>
            <a:pPr marL="0" lvl="0" indent="0" defTabSz="457200">
              <a:spcBef>
                <a:spcPts val="1200"/>
              </a:spcBef>
              <a:buClr>
                <a:srgbClr val="3C3C3B"/>
              </a:buClr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});</a:t>
            </a:r>
            <a:endParaRPr lang="en-US" sz="1200" dirty="0">
              <a:solidFill>
                <a:srgbClr val="3C3C3B"/>
              </a:solidFill>
              <a:latin typeface="Cambria"/>
            </a:endParaRP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B42EF7-4E00-47E5-BD04-2784F5E2F889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55576" y="619200"/>
            <a:ext cx="7414362" cy="547200"/>
          </a:xfrm>
        </p:spPr>
        <p:txBody>
          <a:bodyPr/>
          <a:lstStyle/>
          <a:p>
            <a:r>
              <a:rPr lang="sv-SE" dirty="0"/>
              <a:t>AMD </a:t>
            </a:r>
            <a:r>
              <a:rPr lang="sv-SE" dirty="0" err="1"/>
              <a:t>example</a:t>
            </a:r>
            <a:r>
              <a:rPr lang="sv-SE" dirty="0"/>
              <a:t>: </a:t>
            </a:r>
            <a:r>
              <a:rPr lang="sv-SE" dirty="0" err="1"/>
              <a:t>main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0944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755576" y="1556792"/>
            <a:ext cx="7416000" cy="4464496"/>
          </a:xfrm>
        </p:spPr>
        <p:txBody>
          <a:bodyPr/>
          <a:lstStyle/>
          <a:p>
            <a:pPr marL="0" lvl="0" indent="0" defTabSz="457200">
              <a:spcBef>
                <a:spcPts val="1200"/>
              </a:spcBef>
              <a:buClr>
                <a:srgbClr val="3C3C3B"/>
              </a:buClr>
              <a:buNone/>
            </a:pPr>
            <a:r>
              <a:rPr lang="en-US" sz="1200" dirty="0">
                <a:solidFill>
                  <a:srgbClr val="3F7F5F"/>
                </a:solidFill>
                <a:latin typeface="Consolas"/>
              </a:rPr>
              <a:t>// A module with dependencies</a:t>
            </a:r>
          </a:p>
          <a:p>
            <a:pPr marL="0" lvl="0" indent="0" defTabSz="457200">
              <a:spcBef>
                <a:spcPts val="1200"/>
              </a:spcBef>
              <a:buClr>
                <a:srgbClr val="3C3C3B"/>
              </a:buClr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define([</a:t>
            </a:r>
            <a:r>
              <a:rPr lang="en-US" sz="1200" dirty="0">
                <a:solidFill>
                  <a:srgbClr val="2A00FF"/>
                </a:solidFill>
                <a:latin typeface="Consolas"/>
              </a:rPr>
              <a:t>"./model/model"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],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function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(model) {</a:t>
            </a:r>
          </a:p>
          <a:p>
            <a:pPr marL="0" lvl="0" indent="0" defTabSz="457200">
              <a:spcBef>
                <a:spcPts val="1200"/>
              </a:spcBef>
              <a:buClr>
                <a:srgbClr val="3C3C3B"/>
              </a:buClr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Do setup work here</a:t>
            </a:r>
          </a:p>
          <a:p>
            <a:pPr marL="0" lvl="0" indent="0" defTabSz="457200">
              <a:spcBef>
                <a:spcPts val="1200"/>
              </a:spcBef>
              <a:buClr>
                <a:srgbClr val="3C3C3B"/>
              </a:buClr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console.log(</a:t>
            </a:r>
            <a:r>
              <a:rPr lang="en-US" sz="1200" dirty="0">
                <a:solidFill>
                  <a:srgbClr val="2A00FF"/>
                </a:solidFill>
                <a:latin typeface="Consolas"/>
              </a:rPr>
              <a:t>"modules/</a:t>
            </a:r>
            <a:r>
              <a:rPr lang="en-US" sz="1200" dirty="0" err="1">
                <a:solidFill>
                  <a:srgbClr val="2A00FF"/>
                </a:solidFill>
                <a:latin typeface="Consolas"/>
              </a:rPr>
              <a:t>uc</a:t>
            </a:r>
            <a:r>
              <a:rPr lang="en-US" sz="1200" dirty="0">
                <a:solidFill>
                  <a:srgbClr val="2A00FF"/>
                </a:solidFill>
                <a:latin typeface="Consolas"/>
              </a:rPr>
              <a:t>/</a:t>
            </a:r>
            <a:r>
              <a:rPr lang="en-US" sz="1200" dirty="0" err="1">
                <a:solidFill>
                  <a:srgbClr val="2A00FF"/>
                </a:solidFill>
                <a:latin typeface="Consolas"/>
              </a:rPr>
              <a:t>uc</a:t>
            </a:r>
            <a:r>
              <a:rPr lang="en-US" sz="12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lvl="0" indent="0" defTabSz="457200">
              <a:spcBef>
                <a:spcPts val="1200"/>
              </a:spcBef>
              <a:buClr>
                <a:srgbClr val="3C3C3B"/>
              </a:buClr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marL="0" lvl="0" indent="0" defTabSz="457200">
              <a:spcBef>
                <a:spcPts val="1200"/>
              </a:spcBef>
              <a:buClr>
                <a:srgbClr val="3C3C3B"/>
              </a:buClr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getAccounts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function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marL="0" lvl="0" indent="0" defTabSz="457200">
              <a:spcBef>
                <a:spcPts val="1200"/>
              </a:spcBef>
              <a:buClr>
                <a:srgbClr val="3C3C3B"/>
              </a:buClr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/>
              </a:rPr>
              <a:t>model.getAccounts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lvl="0" indent="0" defTabSz="457200">
              <a:spcBef>
                <a:spcPts val="1200"/>
              </a:spcBef>
              <a:buClr>
                <a:srgbClr val="3C3C3B"/>
              </a:buClr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},</a:t>
            </a:r>
          </a:p>
          <a:p>
            <a:pPr marL="0" lvl="0" indent="0" defTabSz="457200">
              <a:spcBef>
                <a:spcPts val="1200"/>
              </a:spcBef>
              <a:buClr>
                <a:srgbClr val="3C3C3B"/>
              </a:buClr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openAccount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function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(id, balance, owner) {</a:t>
            </a:r>
          </a:p>
          <a:p>
            <a:pPr marL="0" lvl="0" indent="0" defTabSz="457200">
              <a:spcBef>
                <a:spcPts val="1200"/>
              </a:spcBef>
              <a:buClr>
                <a:srgbClr val="3C3C3B"/>
              </a:buClr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model.openAccount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(id, balance, owner);</a:t>
            </a:r>
          </a:p>
          <a:p>
            <a:pPr marL="0" lvl="0" indent="0" defTabSz="457200">
              <a:spcBef>
                <a:spcPts val="1200"/>
              </a:spcBef>
              <a:buClr>
                <a:srgbClr val="3C3C3B"/>
              </a:buClr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}        </a:t>
            </a:r>
          </a:p>
          <a:p>
            <a:pPr marL="0" lvl="0" indent="0" defTabSz="457200">
              <a:spcBef>
                <a:spcPts val="1200"/>
              </a:spcBef>
              <a:buClr>
                <a:srgbClr val="3C3C3B"/>
              </a:buClr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};</a:t>
            </a:r>
          </a:p>
          <a:p>
            <a:pPr marL="0" lvl="0" indent="0" defTabSz="457200">
              <a:spcBef>
                <a:spcPts val="1200"/>
              </a:spcBef>
              <a:buClr>
                <a:srgbClr val="3C3C3B"/>
              </a:buClr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});</a:t>
            </a:r>
            <a:endParaRPr lang="en-US" sz="1200" dirty="0">
              <a:solidFill>
                <a:srgbClr val="3C3C3B"/>
              </a:solidFill>
              <a:latin typeface="Cambria"/>
            </a:endParaRPr>
          </a:p>
          <a:p>
            <a:endParaRPr lang="en-US" sz="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B42EF7-4E00-47E5-BD04-2784F5E2F889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55576" y="619200"/>
            <a:ext cx="7414362" cy="547200"/>
          </a:xfrm>
        </p:spPr>
        <p:txBody>
          <a:bodyPr/>
          <a:lstStyle/>
          <a:p>
            <a:r>
              <a:rPr lang="sv-SE" dirty="0"/>
              <a:t>AMD </a:t>
            </a:r>
            <a:r>
              <a:rPr lang="sv-SE" dirty="0" err="1"/>
              <a:t>example</a:t>
            </a:r>
            <a:r>
              <a:rPr lang="sv-SE" dirty="0"/>
              <a:t>: UC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0310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VRY_template_normal">
  <a:themeElements>
    <a:clrScheme name="EDB PowerPoint PPT NY">
      <a:dk1>
        <a:srgbClr val="063954"/>
      </a:dk1>
      <a:lt1>
        <a:srgbClr val="FFFFFF"/>
      </a:lt1>
      <a:dk2>
        <a:srgbClr val="063954"/>
      </a:dk2>
      <a:lt2>
        <a:srgbClr val="EEEDEB"/>
      </a:lt2>
      <a:accent1>
        <a:srgbClr val="00ADD3"/>
      </a:accent1>
      <a:accent2>
        <a:srgbClr val="ACE0ED"/>
      </a:accent2>
      <a:accent3>
        <a:srgbClr val="DBD9D8"/>
      </a:accent3>
      <a:accent4>
        <a:srgbClr val="91C349"/>
      </a:accent4>
      <a:accent5>
        <a:srgbClr val="918A86"/>
      </a:accent5>
      <a:accent6>
        <a:srgbClr val="704D8C"/>
      </a:accent6>
      <a:hlink>
        <a:srgbClr val="00ADD3"/>
      </a:hlink>
      <a:folHlink>
        <a:srgbClr val="ACE0ED"/>
      </a:folHlink>
    </a:clrScheme>
    <a:fontScheme name="EDB ErgoGrou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accent5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Graphics">
  <a:themeElements>
    <a:clrScheme name="EDB PowerPoint PPT NY">
      <a:dk1>
        <a:srgbClr val="063954"/>
      </a:dk1>
      <a:lt1>
        <a:srgbClr val="FFFFFF"/>
      </a:lt1>
      <a:dk2>
        <a:srgbClr val="063954"/>
      </a:dk2>
      <a:lt2>
        <a:srgbClr val="EEEDEB"/>
      </a:lt2>
      <a:accent1>
        <a:srgbClr val="00ADD3"/>
      </a:accent1>
      <a:accent2>
        <a:srgbClr val="ACE0ED"/>
      </a:accent2>
      <a:accent3>
        <a:srgbClr val="DBD9D8"/>
      </a:accent3>
      <a:accent4>
        <a:srgbClr val="91C349"/>
      </a:accent4>
      <a:accent5>
        <a:srgbClr val="918A86"/>
      </a:accent5>
      <a:accent6>
        <a:srgbClr val="704D8C"/>
      </a:accent6>
      <a:hlink>
        <a:srgbClr val="00ADD3"/>
      </a:hlink>
      <a:folHlink>
        <a:srgbClr val="ACE0ED"/>
      </a:folHlink>
    </a:clrScheme>
    <a:fontScheme name="EDB ErgoGrou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accent5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Chapter">
  <a:themeElements>
    <a:clrScheme name="EDB PowerPoint PPT NY">
      <a:dk1>
        <a:srgbClr val="063954"/>
      </a:dk1>
      <a:lt1>
        <a:srgbClr val="FFFFFF"/>
      </a:lt1>
      <a:dk2>
        <a:srgbClr val="063954"/>
      </a:dk2>
      <a:lt2>
        <a:srgbClr val="EEEDEB"/>
      </a:lt2>
      <a:accent1>
        <a:srgbClr val="00ADD3"/>
      </a:accent1>
      <a:accent2>
        <a:srgbClr val="ACE0ED"/>
      </a:accent2>
      <a:accent3>
        <a:srgbClr val="DBD9D8"/>
      </a:accent3>
      <a:accent4>
        <a:srgbClr val="91C349"/>
      </a:accent4>
      <a:accent5>
        <a:srgbClr val="918A86"/>
      </a:accent5>
      <a:accent6>
        <a:srgbClr val="704D8C"/>
      </a:accent6>
      <a:hlink>
        <a:srgbClr val="00ADD3"/>
      </a:hlink>
      <a:folHlink>
        <a:srgbClr val="ACE0ED"/>
      </a:folHlink>
    </a:clrScheme>
    <a:fontScheme name="EDB ErgoGrou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accent5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Reporting">
  <a:themeElements>
    <a:clrScheme name="EDB PowerPoint PPT NY">
      <a:dk1>
        <a:srgbClr val="063954"/>
      </a:dk1>
      <a:lt1>
        <a:srgbClr val="FFFFFF"/>
      </a:lt1>
      <a:dk2>
        <a:srgbClr val="063954"/>
      </a:dk2>
      <a:lt2>
        <a:srgbClr val="EEEDEB"/>
      </a:lt2>
      <a:accent1>
        <a:srgbClr val="00ADD3"/>
      </a:accent1>
      <a:accent2>
        <a:srgbClr val="ACE0ED"/>
      </a:accent2>
      <a:accent3>
        <a:srgbClr val="DBD9D8"/>
      </a:accent3>
      <a:accent4>
        <a:srgbClr val="91C349"/>
      </a:accent4>
      <a:accent5>
        <a:srgbClr val="918A86"/>
      </a:accent5>
      <a:accent6>
        <a:srgbClr val="704D8C"/>
      </a:accent6>
      <a:hlink>
        <a:srgbClr val="00ADD3"/>
      </a:hlink>
      <a:folHlink>
        <a:srgbClr val="ACE0ED"/>
      </a:folHlink>
    </a:clrScheme>
    <a:fontScheme name="EDB ErgoGrou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accent5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Start and end">
  <a:themeElements>
    <a:clrScheme name="EDB PowerPoint PPT NY">
      <a:dk1>
        <a:srgbClr val="063954"/>
      </a:dk1>
      <a:lt1>
        <a:srgbClr val="FFFFFF"/>
      </a:lt1>
      <a:dk2>
        <a:srgbClr val="063954"/>
      </a:dk2>
      <a:lt2>
        <a:srgbClr val="EEEDEB"/>
      </a:lt2>
      <a:accent1>
        <a:srgbClr val="00ADD3"/>
      </a:accent1>
      <a:accent2>
        <a:srgbClr val="ACE0ED"/>
      </a:accent2>
      <a:accent3>
        <a:srgbClr val="DBD9D8"/>
      </a:accent3>
      <a:accent4>
        <a:srgbClr val="91C349"/>
      </a:accent4>
      <a:accent5>
        <a:srgbClr val="918A86"/>
      </a:accent5>
      <a:accent6>
        <a:srgbClr val="704D8C"/>
      </a:accent6>
      <a:hlink>
        <a:srgbClr val="00ADD3"/>
      </a:hlink>
      <a:folHlink>
        <a:srgbClr val="ACE0ED"/>
      </a:folHlink>
    </a:clrScheme>
    <a:fontScheme name="EDB ErgoGrou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accent5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EVRY_template_normal</Template>
  <TotalTime>28</TotalTime>
  <Words>618</Words>
  <Application>Microsoft Office PowerPoint</Application>
  <PresentationFormat>On-screen Show (4:3)</PresentationFormat>
  <Paragraphs>137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EVRY_template_normal</vt:lpstr>
      <vt:lpstr>Graphics</vt:lpstr>
      <vt:lpstr>Chapter</vt:lpstr>
      <vt:lpstr>Reporting</vt:lpstr>
      <vt:lpstr>Start and end</vt:lpstr>
      <vt:lpstr>JavaScript (JS)</vt:lpstr>
      <vt:lpstr>JS Module Pattern: The basics </vt:lpstr>
      <vt:lpstr>JS Module Pattern: Next (1 of 2)</vt:lpstr>
      <vt:lpstr>JS Module Pattern: Next (2 of 2)</vt:lpstr>
      <vt:lpstr>JS Module Pattern: Main limitations </vt:lpstr>
      <vt:lpstr>Asynchronous Module Definition (AMD)</vt:lpstr>
      <vt:lpstr>AMD example: The page </vt:lpstr>
      <vt:lpstr>AMD example: main</vt:lpstr>
      <vt:lpstr>AMD example: UC</vt:lpstr>
      <vt:lpstr>AMD example: model</vt:lpstr>
      <vt:lpstr>AMD example: accounts</vt:lpstr>
      <vt:lpstr>Standard support for modularization</vt:lpstr>
      <vt:lpstr>Recommended readings</vt:lpstr>
      <vt:lpstr>PowerPoint Presentation</vt:lpstr>
    </vt:vector>
  </TitlesOfParts>
  <Company>EDB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(JS)</dc:title>
  <dc:creator>Magnus Bjuvensjö</dc:creator>
  <cp:lastModifiedBy>Magnus Bjuvensjö</cp:lastModifiedBy>
  <cp:revision>15</cp:revision>
  <dcterms:created xsi:type="dcterms:W3CDTF">2012-03-19T14:19:49Z</dcterms:created>
  <dcterms:modified xsi:type="dcterms:W3CDTF">2012-03-19T14:56:00Z</dcterms:modified>
</cp:coreProperties>
</file>