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57" r:id="rId6"/>
  </p:sldMasterIdLst>
  <p:notesMasterIdLst>
    <p:notesMasterId r:id="rId21"/>
  </p:notesMasterIdLst>
  <p:handoutMasterIdLst>
    <p:handoutMasterId r:id="rId22"/>
  </p:handoutMasterIdLst>
  <p:sldIdLst>
    <p:sldId id="321" r:id="rId7"/>
    <p:sldId id="345" r:id="rId8"/>
    <p:sldId id="346" r:id="rId9"/>
    <p:sldId id="347" r:id="rId10"/>
    <p:sldId id="357" r:id="rId11"/>
    <p:sldId id="348" r:id="rId12"/>
    <p:sldId id="350" r:id="rId13"/>
    <p:sldId id="351" r:id="rId14"/>
    <p:sldId id="352" r:id="rId15"/>
    <p:sldId id="353" r:id="rId16"/>
    <p:sldId id="354" r:id="rId17"/>
    <p:sldId id="356" r:id="rId18"/>
    <p:sldId id="340" r:id="rId19"/>
    <p:sldId id="315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3366FF"/>
    <a:srgbClr val="FA9632"/>
    <a:srgbClr val="FA6419"/>
    <a:srgbClr val="FFDD00"/>
    <a:srgbClr val="EB5D13"/>
    <a:srgbClr val="DADADA"/>
    <a:srgbClr val="70706F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9" autoAdjust="0"/>
    <p:restoredTop sz="93342" autoAdjust="0"/>
  </p:normalViewPr>
  <p:slideViewPr>
    <p:cSldViewPr snapToGrid="0" snapToObjects="1">
      <p:cViewPr varScale="1">
        <p:scale>
          <a:sx n="94" d="100"/>
          <a:sy n="94" d="100"/>
        </p:scale>
        <p:origin x="-1002" y="-96"/>
      </p:cViewPr>
      <p:guideLst>
        <p:guide orient="horz" pos="252"/>
        <p:guide orient="horz" pos="3557"/>
        <p:guide orient="horz" pos="1469"/>
        <p:guide orient="horz" pos="4146"/>
        <p:guide orient="horz" pos="3797"/>
        <p:guide orient="horz" pos="1764"/>
        <p:guide orient="horz" pos="2746"/>
        <p:guide pos="2863"/>
        <p:guide pos="5487"/>
        <p:guide pos="275"/>
        <p:guide pos="3204"/>
        <p:guide pos="2543"/>
        <p:guide pos="545"/>
        <p:guide pos="5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5177-5179-024C-9B0E-71E1FBBEB2B5}" type="datetimeFigureOut">
              <a:rPr lang="nb-NO"/>
              <a:pPr/>
              <a:t>05.03.2012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E591-DB69-0747-A57B-3BC89E54EC7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0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127F-63BE-4C45-B9AC-738E27F75AB1}" type="datetimeFigureOut">
              <a:rPr lang="nb-NO"/>
              <a:pPr/>
              <a:t>05.03.2012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F9E6-8C35-5145-AB35-8206DA6453C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smtClean="0">
              <a:latin typeface="Calibri" pitchFamily="34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C8ABF1-2C68-4542-93C7-F199FCACD07D}" type="slidenum">
              <a:rPr lang="nb-NO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b-NO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12784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2743200"/>
            <a:ext cx="7719453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TERJEBORUDFOTO_A124600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0" y="0"/>
            <a:ext cx="406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ters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13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24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Workin_with_EDB_014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4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_with_EDB_083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g_with_EDB_135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Working_with_EDB_148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Working_with_EDB_149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74400" y="227239"/>
            <a:ext cx="5383800" cy="679961"/>
          </a:xfrm>
          <a:prstGeom prst="rect">
            <a:avLst/>
          </a:prstGeom>
        </p:spPr>
        <p:txBody>
          <a:bodyPr vert="horz" anchor="b"/>
          <a:lstStyle>
            <a:lvl1pPr algn="r">
              <a:defRPr sz="32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TERJEBORUDFOTO_A124603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04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25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40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4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51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TERJEBORUDFOTO_A1246602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15913" y="1168400"/>
            <a:ext cx="8229600" cy="918313"/>
          </a:xfrm>
          <a:prstGeom prst="rect">
            <a:avLst/>
          </a:prstGeom>
        </p:spPr>
        <p:txBody>
          <a:bodyPr vert="horz" wrap="square" anchor="t"/>
          <a:lstStyle>
            <a:lvl1pPr>
              <a:spcAft>
                <a:spcPts val="0"/>
              </a:spcAft>
              <a:defRPr sz="720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3719143"/>
            <a:ext cx="4660900" cy="4921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5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Click to edit Master title style</a:t>
            </a: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EB5D13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41314" y="4237038"/>
            <a:ext cx="1469652" cy="349335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b-NO"/>
              <a:t>Date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TERJEBORUDFOTO_A1245877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4963"/>
            <a:ext cx="812482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4350" y="285750"/>
            <a:ext cx="8124825" cy="11334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nb-NO" noProof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5772150" y="6459538"/>
            <a:ext cx="288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 Side </a:t>
            </a:r>
            <a:fld id="{C2F767C2-8774-4BC3-B572-A288D3DB021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770563" y="6196013"/>
            <a:ext cx="2887662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EDB 2010</a:t>
            </a:r>
          </a:p>
        </p:txBody>
      </p:sp>
    </p:spTree>
    <p:extLst>
      <p:ext uri="{BB962C8B-B14F-4D97-AF65-F5344CB8AC3E}">
        <p14:creationId xmlns:p14="http://schemas.microsoft.com/office/powerpoint/2010/main" val="29722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86351" y="0"/>
            <a:ext cx="4057650" cy="6858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/>
          </p:nvPr>
        </p:nvSpPr>
        <p:spPr>
          <a:xfrm>
            <a:off x="741678" y="12784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332038"/>
            <a:ext cx="9144000" cy="43815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rgbClr val="DADAD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675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5" y="1113691"/>
            <a:ext cx="4111351" cy="13645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86350" y="0"/>
            <a:ext cx="4057649" cy="6876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rgbClr val="DADAD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2" name="Picture 11" descr="small_TERJEBORUDFOTO_A124539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small_TERJEBORUDFOTO_A124571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748516" y="812608"/>
            <a:ext cx="3824876" cy="1716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48516" y="2743200"/>
            <a:ext cx="3824876" cy="2903537"/>
          </a:xfrm>
          <a:prstGeom prst="rect">
            <a:avLst/>
          </a:prstGeom>
        </p:spPr>
        <p:txBody>
          <a:bodyPr vert="horz" wrap="square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Mergergradient.eps"/>
          <p:cNvPicPr>
            <a:picLocks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387" y="6397259"/>
            <a:ext cx="4140000" cy="102346"/>
          </a:xfrm>
          <a:prstGeom prst="rect">
            <a:avLst/>
          </a:prstGeom>
        </p:spPr>
      </p:pic>
      <p:pic>
        <p:nvPicPr>
          <p:cNvPr id="11" name="Picture 10" descr="TERJEBORUDFOTO_A124579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7968" y="0"/>
            <a:ext cx="406603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EDBErgoGroup_logo_positiv_RGB.jpg"/>
          <p:cNvPicPr>
            <a:picLocks noChangeAspect="1"/>
          </p:cNvPicPr>
          <p:nvPr userDrawn="1"/>
        </p:nvPicPr>
        <p:blipFill>
          <a:blip r:embed="rId21"/>
          <a:srcRect t="-1544" b="-1544"/>
          <a:stretch>
            <a:fillRect/>
          </a:stretch>
        </p:blipFill>
        <p:spPr>
          <a:xfrm>
            <a:off x="233133" y="183873"/>
            <a:ext cx="2209800" cy="8311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50" r:id="rId4"/>
    <p:sldLayoutId id="2147483661" r:id="rId5"/>
    <p:sldLayoutId id="2147483663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6" r:id="rId3"/>
    <p:sldLayoutId id="2147483670" r:id="rId4"/>
    <p:sldLayoutId id="2147483671" r:id="rId5"/>
    <p:sldLayoutId id="214748367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2" r:id="rId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d/application-development/javascript-upgrade-feature-modularization-174251" TargetMode="External"/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quirejs.org/docs/why.html" TargetMode="External"/><Relationship Id="rId2" Type="http://schemas.openxmlformats.org/officeDocument/2006/relationships/hyperlink" Target="http://www.adequatelygood.com/2010/3/JavaScript-Module-Pattern-In-Depth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mdjs/amdjs-api/wiki/AMD" TargetMode="External"/><Relationship Id="rId4" Type="http://schemas.openxmlformats.org/officeDocument/2006/relationships/hyperlink" Target="http://requirejs.org/docs/whyam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burke/r.js/" TargetMode="External"/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41314" y="1818640"/>
            <a:ext cx="8229600" cy="918313"/>
          </a:xfrm>
        </p:spPr>
        <p:txBody>
          <a:bodyPr/>
          <a:lstStyle/>
          <a:p>
            <a:r>
              <a:rPr lang="sv-SE" noProof="0" dirty="0" err="1" smtClean="0"/>
              <a:t>Modularization</a:t>
            </a: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sz="3600" dirty="0" smtClean="0"/>
              <a:t>JavaScript (JS)</a:t>
            </a:r>
            <a:endParaRPr lang="sv-SE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noProof="0" dirty="0" err="1" smtClean="0"/>
              <a:t>Custom</a:t>
            </a:r>
            <a:r>
              <a:rPr lang="sv-SE" noProof="0" dirty="0" smtClean="0"/>
              <a:t> Solutions</a:t>
            </a:r>
            <a:endParaRPr lang="sv-SE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noProof="0" dirty="0" smtClean="0"/>
              <a:t>2012-02-21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89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AMD </a:t>
            </a:r>
            <a:r>
              <a:rPr lang="sv-SE" dirty="0" err="1" smtClean="0"/>
              <a:t>example</a:t>
            </a:r>
            <a:r>
              <a:rPr lang="sv-SE" dirty="0" smtClean="0"/>
              <a:t>: </a:t>
            </a:r>
            <a:r>
              <a:rPr lang="sv-SE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 dependencies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"./accounts"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(accounts)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Do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setup work here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/model/model"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accounts.getAll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accounts.open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(id, balance, owner);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27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AMD </a:t>
            </a:r>
            <a:r>
              <a:rPr lang="sv-SE" dirty="0" err="1" smtClean="0"/>
              <a:t>example</a:t>
            </a:r>
            <a:r>
              <a:rPr lang="sv-SE" dirty="0" smtClean="0"/>
              <a:t>: </a:t>
            </a:r>
            <a:r>
              <a:rPr lang="sv-SE" dirty="0" err="1" smtClean="0"/>
              <a:t>accounts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without dependencies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Do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setup work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here</a:t>
            </a:r>
            <a:br>
              <a:rPr lang="en-US" sz="1200" dirty="0" smtClean="0">
                <a:solidFill>
                  <a:srgbClr val="3F7F5F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/model/accounts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 =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[];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open: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 =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id: 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balance: balance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owner: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owner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};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accounts.push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(account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},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}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};</a:t>
            </a:r>
            <a:br>
              <a:rPr lang="en-US" sz="1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60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78" y="752839"/>
            <a:ext cx="8402322" cy="918313"/>
          </a:xfrm>
        </p:spPr>
        <p:txBody>
          <a:bodyPr/>
          <a:lstStyle/>
          <a:p>
            <a:r>
              <a:rPr lang="en-US" dirty="0" smtClean="0"/>
              <a:t>Standard support for modularization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sv-SE" dirty="0" smtClean="0"/>
              <a:t>JavaScript standardisation</a:t>
            </a:r>
          </a:p>
          <a:p>
            <a:pPr lvl="1"/>
            <a:r>
              <a:rPr lang="en-US" dirty="0"/>
              <a:t>JavaScript is an implementation of the </a:t>
            </a:r>
            <a:r>
              <a:rPr lang="en-US" dirty="0">
                <a:hlinkClick r:id="rId2"/>
              </a:rPr>
              <a:t>ECMAScript </a:t>
            </a:r>
            <a:r>
              <a:rPr lang="en-US" dirty="0"/>
              <a:t>(ECMA-262) standard</a:t>
            </a:r>
          </a:p>
          <a:p>
            <a:pPr lvl="1"/>
            <a:r>
              <a:rPr lang="en-US" dirty="0"/>
              <a:t>Latest version of ECMAScript is </a:t>
            </a:r>
            <a:r>
              <a:rPr lang="sv-SE" dirty="0"/>
              <a:t>ECMA-262, edition 5.1</a:t>
            </a:r>
            <a:endParaRPr lang="en-US" dirty="0"/>
          </a:p>
          <a:p>
            <a:pPr lvl="1"/>
            <a:r>
              <a:rPr lang="en-US" dirty="0"/>
              <a:t>Latest version of JavaScript is 1.8.5 </a:t>
            </a:r>
          </a:p>
          <a:p>
            <a:pPr lvl="2"/>
            <a:r>
              <a:rPr lang="en-US" dirty="0"/>
              <a:t>ECMAScript 5 compliant</a:t>
            </a:r>
          </a:p>
          <a:p>
            <a:r>
              <a:rPr lang="en-US" dirty="0"/>
              <a:t>“</a:t>
            </a:r>
            <a:r>
              <a:rPr lang="en-US" dirty="0">
                <a:hlinkClick r:id="rId3"/>
              </a:rPr>
              <a:t>JavaScript upgrade to feature modularization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next major upgrade to the JavaScript platform, tentatively named ECMAScript 6, is set to feature modularization along with other improvements aimed at providing developers with more convenience and security.</a:t>
            </a:r>
          </a:p>
          <a:p>
            <a:pPr lvl="1"/>
            <a:r>
              <a:rPr lang="en-US" dirty="0"/>
              <a:t>ECMAScript 6 upgrade is being eyed for a 2013 </a:t>
            </a:r>
            <a:r>
              <a:rPr lang="en-US" dirty="0" smtClean="0"/>
              <a:t>release</a:t>
            </a:r>
            <a:endParaRPr lang="sv-SE" dirty="0" smtClean="0"/>
          </a:p>
          <a:p>
            <a:endParaRPr lang="en-US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5443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JavaScript Module Pattern: In-Depth </a:t>
            </a:r>
            <a:endParaRPr lang="en-US" dirty="0" smtClean="0"/>
          </a:p>
          <a:p>
            <a:r>
              <a:rPr lang="sv-SE" dirty="0" err="1" smtClean="0">
                <a:hlinkClick r:id="rId3"/>
              </a:rPr>
              <a:t>Why</a:t>
            </a:r>
            <a:r>
              <a:rPr lang="sv-SE" dirty="0" smtClean="0">
                <a:hlinkClick r:id="rId3"/>
              </a:rPr>
              <a:t> Web </a:t>
            </a:r>
            <a:r>
              <a:rPr lang="sv-SE" dirty="0" err="1" smtClean="0">
                <a:hlinkClick r:id="rId3"/>
              </a:rPr>
              <a:t>modules</a:t>
            </a:r>
            <a:r>
              <a:rPr lang="sv-SE" dirty="0" smtClean="0">
                <a:hlinkClick r:id="rId3"/>
              </a:rPr>
              <a:t>?</a:t>
            </a:r>
            <a:endParaRPr lang="sv-SE" dirty="0" smtClean="0"/>
          </a:p>
          <a:p>
            <a:r>
              <a:rPr lang="sv-SE" dirty="0" err="1">
                <a:hlinkClick r:id="rId4"/>
              </a:rPr>
              <a:t>Why</a:t>
            </a:r>
            <a:r>
              <a:rPr lang="sv-SE" dirty="0">
                <a:hlinkClick r:id="rId4"/>
              </a:rPr>
              <a:t> AMD?</a:t>
            </a:r>
            <a:endParaRPr lang="en-US" dirty="0" smtClean="0">
              <a:hlinkClick r:id="rId5"/>
            </a:endParaRPr>
          </a:p>
          <a:p>
            <a:r>
              <a:rPr lang="sv-SE" dirty="0" smtClean="0"/>
              <a:t>JavaScript Patterns, </a:t>
            </a:r>
            <a:r>
              <a:rPr lang="sv-SE" dirty="0" err="1" smtClean="0"/>
              <a:t>Stoyan</a:t>
            </a:r>
            <a:r>
              <a:rPr lang="sv-SE" dirty="0" smtClean="0"/>
              <a:t> </a:t>
            </a:r>
            <a:r>
              <a:rPr lang="sv-SE" dirty="0" err="1" smtClean="0"/>
              <a:t>Stefanov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6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JS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r>
              <a:rPr lang="sv-SE" dirty="0" smtClean="0"/>
              <a:t>: The </a:t>
            </a:r>
            <a:r>
              <a:rPr lang="sv-SE" dirty="0" err="1" smtClean="0"/>
              <a:t>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Closures</a:t>
            </a:r>
          </a:p>
          <a:p>
            <a:pPr lvl="1"/>
            <a:r>
              <a:rPr lang="en-US" dirty="0"/>
              <a:t>the fundamental construct</a:t>
            </a:r>
          </a:p>
          <a:p>
            <a:pPr lvl="1"/>
            <a:r>
              <a:rPr lang="en-US" dirty="0"/>
              <a:t>the single best feature of JavaScript</a:t>
            </a:r>
          </a:p>
          <a:p>
            <a:pPr marL="400050" lvl="1" indent="0"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All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vars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and functions declared in here are in this scope only, but still maintains access to all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globals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 smtClean="0"/>
          </a:p>
          <a:p>
            <a:r>
              <a:rPr lang="sv-SE" dirty="0" smtClean="0"/>
              <a:t>Global Import</a:t>
            </a:r>
          </a:p>
          <a:p>
            <a:pPr lvl="1"/>
            <a:r>
              <a:rPr lang="en-US" dirty="0" smtClean="0"/>
              <a:t>passing </a:t>
            </a:r>
            <a:r>
              <a:rPr lang="en-US" dirty="0" err="1"/>
              <a:t>globals</a:t>
            </a:r>
            <a:r>
              <a:rPr lang="en-US" dirty="0"/>
              <a:t> as parameters to our anonymous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both clearer and faster than implied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MYAPP =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{};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($, MYAPP)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now have access to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globals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jQuery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(as $) and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MYAPP in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this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code</a:t>
            </a:r>
            <a:br>
              <a:rPr lang="en-US" sz="800" dirty="0" smtClean="0">
                <a:solidFill>
                  <a:srgbClr val="3F7F5F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jQuery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MYAPP));</a:t>
            </a:r>
            <a:endParaRPr lang="en-US" sz="800" dirty="0" smtClean="0"/>
          </a:p>
          <a:p>
            <a:r>
              <a:rPr lang="en-US" dirty="0"/>
              <a:t>Module </a:t>
            </a:r>
            <a:r>
              <a:rPr lang="en-US" dirty="0" smtClean="0"/>
              <a:t>Export</a:t>
            </a:r>
          </a:p>
          <a:p>
            <a:pPr lvl="1"/>
            <a:r>
              <a:rPr lang="en-US" dirty="0"/>
              <a:t>declare </a:t>
            </a:r>
            <a:r>
              <a:rPr lang="en-US" dirty="0" smtClean="0"/>
              <a:t>global modules by </a:t>
            </a:r>
            <a:r>
              <a:rPr lang="en-US" dirty="0"/>
              <a:t>exporting </a:t>
            </a:r>
            <a:r>
              <a:rPr lang="en-US" dirty="0" smtClean="0"/>
              <a:t>them as return value</a:t>
            </a:r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my =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{};</a:t>
            </a:r>
            <a:r>
              <a:rPr lang="en-US" sz="800" dirty="0" smtClean="0">
                <a:latin typeface="Consolas"/>
              </a:rPr>
              <a:t/>
            </a:r>
            <a:br>
              <a:rPr lang="en-US" sz="800" dirty="0" smtClean="0">
                <a:latin typeface="Consolas"/>
              </a:rPr>
            </a:br>
            <a:r>
              <a:rPr lang="en-US" sz="800" dirty="0" smtClean="0">
                <a:latin typeface="Consolas"/>
              </a:rPr>
              <a:t>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my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78" y="752839"/>
            <a:ext cx="8338154" cy="918313"/>
          </a:xfrm>
        </p:spPr>
        <p:txBody>
          <a:bodyPr/>
          <a:lstStyle/>
          <a:p>
            <a:r>
              <a:rPr lang="sv-SE" dirty="0" smtClean="0"/>
              <a:t>JS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r>
              <a:rPr lang="sv-SE" dirty="0" smtClean="0"/>
              <a:t>: </a:t>
            </a:r>
            <a:r>
              <a:rPr lang="sv-SE" dirty="0" err="1" smtClean="0"/>
              <a:t>Next</a:t>
            </a:r>
            <a:r>
              <a:rPr lang="sv-SE" dirty="0" smtClean="0"/>
              <a:t> (1 </a:t>
            </a:r>
            <a:r>
              <a:rPr lang="sv-SE" dirty="0" err="1" smtClean="0"/>
              <a:t>of</a:t>
            </a:r>
            <a:r>
              <a:rPr lang="sv-SE" dirty="0" smtClean="0"/>
              <a:t>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Augmentation</a:t>
            </a:r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(my)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my.anotherMethod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800" b="1" dirty="0" err="1">
                <a:solidFill>
                  <a:srgbClr val="2A00FF"/>
                </a:solidFill>
                <a:latin typeface="Consolas"/>
              </a:rPr>
              <a:t>my.anotherMethod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: ['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my.moduleProperty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']'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400050" lvl="1" indent="0">
              <a:buNone/>
            </a:pPr>
            <a:endParaRPr lang="en-US" sz="800" dirty="0"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}(MODULE));</a:t>
            </a:r>
            <a:endParaRPr lang="en-US" sz="800" dirty="0" smtClean="0"/>
          </a:p>
          <a:p>
            <a:r>
              <a:rPr lang="sv-SE" dirty="0" err="1" smtClean="0"/>
              <a:t>Loose</a:t>
            </a:r>
            <a:r>
              <a:rPr lang="sv-SE" dirty="0" smtClean="0"/>
              <a:t> </a:t>
            </a:r>
            <a:r>
              <a:rPr lang="sv-SE" dirty="0" err="1" smtClean="0"/>
              <a:t>augmentation</a:t>
            </a:r>
            <a:endParaRPr lang="sv-SE" dirty="0"/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(my)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add capabilities...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my.yetAnotherMethod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800" b="1" dirty="0" err="1">
                <a:solidFill>
                  <a:srgbClr val="2A00FF"/>
                </a:solidFill>
                <a:latin typeface="Consolas"/>
              </a:rPr>
              <a:t>my.yetAnotherMethod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400050" lvl="1" indent="0">
              <a:buNone/>
            </a:pPr>
            <a:endParaRPr lang="en-US" sz="800" dirty="0"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}(MODULE ||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{}));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78" y="752839"/>
            <a:ext cx="8338154" cy="918313"/>
          </a:xfrm>
        </p:spPr>
        <p:txBody>
          <a:bodyPr/>
          <a:lstStyle/>
          <a:p>
            <a:r>
              <a:rPr lang="sv-SE" dirty="0" smtClean="0"/>
              <a:t>JS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r>
              <a:rPr lang="sv-SE" dirty="0" smtClean="0"/>
              <a:t>: </a:t>
            </a:r>
            <a:r>
              <a:rPr lang="sv-SE" dirty="0" err="1" smtClean="0"/>
              <a:t>Next</a:t>
            </a:r>
            <a:r>
              <a:rPr lang="sv-SE" dirty="0" smtClean="0"/>
              <a:t> (2 </a:t>
            </a:r>
            <a:r>
              <a:rPr lang="sv-SE" dirty="0" err="1" smtClean="0"/>
              <a:t>of</a:t>
            </a:r>
            <a:r>
              <a:rPr lang="sv-SE" dirty="0" smtClean="0"/>
              <a:t>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Cross-</a:t>
            </a:r>
            <a:r>
              <a:rPr lang="sv-SE" dirty="0" err="1" smtClean="0"/>
              <a:t>file</a:t>
            </a:r>
            <a:r>
              <a:rPr lang="sv-SE" dirty="0" smtClean="0"/>
              <a:t> private </a:t>
            </a:r>
            <a:r>
              <a:rPr lang="sv-SE" dirty="0" err="1" smtClean="0"/>
              <a:t>state</a:t>
            </a:r>
            <a:endParaRPr lang="sv-SE" dirty="0" smtClean="0"/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(my)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_private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|| {}, _seal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}, _unseal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_private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_seal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u="sng" dirty="0">
                <a:solidFill>
                  <a:srgbClr val="000000"/>
                </a:solidFill>
                <a:latin typeface="Consolas"/>
              </a:rPr>
              <a:t>_unseal</a:t>
            </a:r>
            <a:r>
              <a:rPr lang="en-US" sz="800" u="sng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u="sng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};</a:t>
            </a:r>
            <a:r>
              <a:rPr lang="en-US" sz="800" dirty="0" smtClean="0">
                <a:latin typeface="Consolas"/>
              </a:rPr>
              <a:t/>
            </a:r>
            <a:br>
              <a:rPr lang="en-US" sz="800" dirty="0" smtClean="0"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permanent access to _private, _seal, and _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unseal</a:t>
            </a:r>
            <a:r>
              <a:rPr lang="en-US" sz="800" dirty="0" smtClean="0">
                <a:latin typeface="Consolas"/>
              </a:rPr>
              <a:t/>
            </a:r>
            <a:br>
              <a:rPr lang="en-US" sz="800" dirty="0" smtClean="0"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}(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MODULE || {}));</a:t>
            </a:r>
            <a:endParaRPr lang="sv-SE" sz="800" dirty="0" smtClean="0"/>
          </a:p>
          <a:p>
            <a:r>
              <a:rPr lang="sv-SE" dirty="0" err="1" smtClean="0"/>
              <a:t>Sub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endParaRPr lang="sv-SE" dirty="0" smtClean="0"/>
          </a:p>
          <a:p>
            <a:pPr marL="400050" lvl="1" indent="0">
              <a:buNone/>
            </a:pPr>
            <a:r>
              <a:rPr lang="en-US" sz="800" dirty="0" err="1">
                <a:solidFill>
                  <a:srgbClr val="000000"/>
                </a:solidFill>
                <a:latin typeface="Consolas"/>
              </a:rPr>
              <a:t>MODULE.sub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 = {};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marL="400050" lvl="1" indent="0">
              <a:buNone/>
            </a:pPr>
            <a:endParaRPr lang="en-US" sz="800" dirty="0"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78" y="752839"/>
            <a:ext cx="8107682" cy="918313"/>
          </a:xfrm>
        </p:spPr>
        <p:txBody>
          <a:bodyPr/>
          <a:lstStyle/>
          <a:p>
            <a:r>
              <a:rPr lang="sv-SE" dirty="0" smtClean="0"/>
              <a:t>JS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Pattern</a:t>
            </a:r>
            <a:r>
              <a:rPr lang="sv-SE" dirty="0" smtClean="0"/>
              <a:t>: Main limitations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declare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Dependencies </a:t>
            </a:r>
            <a:r>
              <a:rPr lang="en-US" dirty="0"/>
              <a:t>are assumed to be immediately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limits </a:t>
            </a:r>
            <a:r>
              <a:rPr lang="en-US" dirty="0"/>
              <a:t>the loading strategies for the </a:t>
            </a:r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78" y="752839"/>
            <a:ext cx="8534402" cy="918313"/>
          </a:xfrm>
        </p:spPr>
        <p:txBody>
          <a:bodyPr/>
          <a:lstStyle/>
          <a:p>
            <a:r>
              <a:rPr lang="en-US" sz="3600" dirty="0"/>
              <a:t>Asynchronous Module Definition </a:t>
            </a:r>
            <a:r>
              <a:rPr lang="en-US" sz="3600" dirty="0"/>
              <a:t>(</a:t>
            </a:r>
            <a:r>
              <a:rPr lang="sv-SE" sz="3600" dirty="0" smtClean="0"/>
              <a:t>AMD)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as a module format suitable for the </a:t>
            </a:r>
            <a:r>
              <a:rPr lang="en-US" dirty="0" smtClean="0"/>
              <a:t>browser.</a:t>
            </a:r>
          </a:p>
          <a:p>
            <a:r>
              <a:rPr lang="en-US" dirty="0" smtClean="0"/>
              <a:t>Specifies </a:t>
            </a:r>
            <a:r>
              <a:rPr lang="en-US" dirty="0"/>
              <a:t>a mechanism for defining modules such that the module and its dependencies can be asynchronously </a:t>
            </a:r>
            <a:r>
              <a:rPr lang="en-US" dirty="0" smtClean="0"/>
              <a:t>loaded</a:t>
            </a:r>
          </a:p>
          <a:p>
            <a:r>
              <a:rPr lang="sv-SE" dirty="0" err="1" smtClean="0"/>
              <a:t>Good</a:t>
            </a:r>
            <a:r>
              <a:rPr lang="sv-SE" dirty="0" smtClean="0"/>
              <a:t> adoption on the web, </a:t>
            </a:r>
            <a:r>
              <a:rPr lang="sv-SE" dirty="0" err="1" smtClean="0"/>
              <a:t>e.g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jQuery</a:t>
            </a:r>
            <a:r>
              <a:rPr lang="sv-SE" dirty="0" smtClean="0"/>
              <a:t> 1.7</a:t>
            </a:r>
          </a:p>
          <a:p>
            <a:pPr lvl="1"/>
            <a:r>
              <a:rPr lang="sv-SE" dirty="0" smtClean="0"/>
              <a:t>Dojo 1.7</a:t>
            </a:r>
          </a:p>
          <a:p>
            <a:r>
              <a:rPr lang="sv-SE" dirty="0" smtClean="0"/>
              <a:t>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implementations, </a:t>
            </a:r>
            <a:r>
              <a:rPr lang="sv-SE" dirty="0" err="1" smtClean="0"/>
              <a:t>e.g</a:t>
            </a:r>
            <a:r>
              <a:rPr lang="sv-SE" dirty="0" smtClean="0"/>
              <a:t>.</a:t>
            </a:r>
            <a:endParaRPr lang="sv-SE" dirty="0" smtClean="0"/>
          </a:p>
          <a:p>
            <a:pPr lvl="1"/>
            <a:r>
              <a:rPr lang="en-US" dirty="0" err="1" smtClean="0">
                <a:hlinkClick r:id="rId2"/>
              </a:rPr>
              <a:t>RequireJS</a:t>
            </a:r>
            <a:endParaRPr lang="en-US" dirty="0" smtClean="0"/>
          </a:p>
          <a:p>
            <a:pPr lvl="1"/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, </a:t>
            </a:r>
            <a:r>
              <a:rPr lang="en-US" dirty="0" smtClean="0">
                <a:hlinkClick r:id="rId3"/>
              </a:rPr>
              <a:t>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AMD </a:t>
            </a:r>
            <a:r>
              <a:rPr lang="sv-SE" dirty="0" err="1" smtClean="0"/>
              <a:t>example</a:t>
            </a:r>
            <a:r>
              <a:rPr lang="sv-SE" dirty="0" smtClean="0"/>
              <a:t>: The page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html</a:t>
            </a:r>
            <a:r>
              <a:rPr lang="en-US" sz="12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br>
              <a:rPr lang="en-US" sz="12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200" dirty="0" smtClean="0">
                <a:solidFill>
                  <a:srgbClr val="00808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&lt;!-- data-main attribute tells require.js to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load</a:t>
            </a:r>
            <a:br>
              <a:rPr lang="en-US" sz="1200" dirty="0" smtClean="0">
                <a:solidFill>
                  <a:srgbClr val="3F5FBF"/>
                </a:solidFill>
                <a:latin typeface="Consolas"/>
              </a:rPr>
            </a:b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            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scripts/main.js after require.js loads.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--&gt;</a:t>
            </a:r>
            <a:br>
              <a:rPr lang="en-US" sz="1200" dirty="0" smtClean="0">
                <a:solidFill>
                  <a:srgbClr val="3F5FBF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/>
              </a:rPr>
              <a:t>data-main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"scripts/main" </a:t>
            </a:r>
            <a:r>
              <a:rPr lang="en-US" sz="1200" i="1" dirty="0" err="1">
                <a:solidFill>
                  <a:srgbClr val="7F007F"/>
                </a:solidFill>
                <a:latin typeface="Consolas"/>
              </a:rPr>
              <a:t>src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/>
              </a:rPr>
              <a:t>"scripts/require.js"</a:t>
            </a:r>
            <a:r>
              <a:rPr lang="en-US" sz="1200" i="1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200" i="1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sz="1200" i="1" dirty="0" smtClean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200" i="1" dirty="0" smtClean="0">
                <a:solidFill>
                  <a:srgbClr val="008080"/>
                </a:solidFill>
                <a:latin typeface="Consolas"/>
              </a:rPr>
            </a:b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200" dirty="0" smtClean="0">
                <a:solidFill>
                  <a:srgbClr val="008080"/>
                </a:solidFill>
                <a:latin typeface="Consolas"/>
              </a:rPr>
            </a:b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srgbClr val="008080"/>
                </a:solidFill>
                <a:latin typeface="Consolas"/>
              </a:rPr>
            </a:b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html</a:t>
            </a:r>
            <a:r>
              <a:rPr lang="en-US" sz="12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3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AMD </a:t>
            </a:r>
            <a:r>
              <a:rPr lang="sv-SE" dirty="0" err="1" smtClean="0"/>
              <a:t>example</a:t>
            </a:r>
            <a:r>
              <a:rPr lang="sv-SE" dirty="0" smtClean="0"/>
              <a:t>: </a:t>
            </a:r>
            <a:r>
              <a:rPr lang="sv-SE" dirty="0" err="1" smtClean="0"/>
              <a:t>main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require([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uc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//This function is called when scripts/modules/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/uc.js is loaded.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//If uc.js calls define(), then this function is not fired until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util's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dependencies have loaded, and the 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argument will hold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//the module value for "scripts/modules/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".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"main"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(1, 12345678.9,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Farbror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Joakim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(2, 2,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Knatte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(3, 3,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Fnatte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(4, 4,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Tjatte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accounts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(accounts);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1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AMD </a:t>
            </a:r>
            <a:r>
              <a:rPr lang="sv-SE" dirty="0" err="1" smtClean="0"/>
              <a:t>example</a:t>
            </a:r>
            <a:r>
              <a:rPr lang="sv-SE" dirty="0" smtClean="0"/>
              <a:t>: UC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 dependencies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"./model/model"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(model)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Do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setup work here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model.getAccounts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model.openAccount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(id, balance, owner);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B2B2B2"/>
      </a:accent2>
      <a:accent3>
        <a:srgbClr val="70706F"/>
      </a:accent3>
      <a:accent4>
        <a:srgbClr val="3C3C3B"/>
      </a:accent4>
      <a:accent5>
        <a:srgbClr val="FFDD00"/>
      </a:accent5>
      <a:accent6>
        <a:srgbClr val="DADADA"/>
      </a:accent6>
      <a:hlink>
        <a:srgbClr val="706F6F"/>
      </a:hlink>
      <a:folHlink>
        <a:srgbClr val="706F6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FFDD00"/>
      </a:accent2>
      <a:accent3>
        <a:srgbClr val="3C3C3B"/>
      </a:accent3>
      <a:accent4>
        <a:srgbClr val="706F6F"/>
      </a:accent4>
      <a:accent5>
        <a:srgbClr val="B2B2B2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B2B2B2"/>
      </a:accent2>
      <a:accent3>
        <a:srgbClr val="70706F"/>
      </a:accent3>
      <a:accent4>
        <a:srgbClr val="3C3C3B"/>
      </a:accent4>
      <a:accent5>
        <a:srgbClr val="FFDD00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092BA6F04EC4589D087C5F27554BD" ma:contentTypeVersion="0" ma:contentTypeDescription="Create a new document." ma:contentTypeScope="" ma:versionID="dd9d61e3ea7251dc5680ccbf918c5f9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39DA77-D6C0-4CAE-A249-CB9743BAD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EE3FC36-2969-48CC-A66A-4913B7FF3C8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9CEA63-E0BA-4BE3-9A49-1A00549AD8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641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2_Office Theme</vt:lpstr>
      <vt:lpstr>Modularization JavaScript (JS)</vt:lpstr>
      <vt:lpstr>JS Module Pattern: The basics</vt:lpstr>
      <vt:lpstr>JS Module Pattern: Next (1 of 2)</vt:lpstr>
      <vt:lpstr>JS Module Pattern: Next (2 of 2)</vt:lpstr>
      <vt:lpstr>JS Module Pattern: Main limitations </vt:lpstr>
      <vt:lpstr>Asynchronous Module Definition (AMD)</vt:lpstr>
      <vt:lpstr>AMD example: The page </vt:lpstr>
      <vt:lpstr>AMD example: main</vt:lpstr>
      <vt:lpstr>AMD example: UC</vt:lpstr>
      <vt:lpstr>AMD example: model</vt:lpstr>
      <vt:lpstr>AMD example: accounts</vt:lpstr>
      <vt:lpstr>Standard support for modularization</vt:lpstr>
      <vt:lpstr>Recommended readings</vt:lpstr>
      <vt:lpstr>PowerPoint Presentation</vt:lpstr>
    </vt:vector>
  </TitlesOfParts>
  <Company>Worldgroup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Ingvil Marstein</dc:creator>
  <cp:lastModifiedBy>Magnus Bjuvensjö</cp:lastModifiedBy>
  <cp:revision>470</cp:revision>
  <cp:lastPrinted>2011-11-21T08:44:12Z</cp:lastPrinted>
  <dcterms:created xsi:type="dcterms:W3CDTF">2010-10-12T14:48:51Z</dcterms:created>
  <dcterms:modified xsi:type="dcterms:W3CDTF">2012-03-05T21:30:14Z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0x010100AA6092BA6F04EC4589D087C5F27554BD</vt:lpwstr>
  </property>
</Properties>
</file>