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52" r:id="rId5"/>
    <p:sldMasterId id="2147483657" r:id="rId6"/>
  </p:sldMasterIdLst>
  <p:notesMasterIdLst>
    <p:notesMasterId r:id="rId15"/>
  </p:notesMasterIdLst>
  <p:handoutMasterIdLst>
    <p:handoutMasterId r:id="rId16"/>
  </p:handoutMasterIdLst>
  <p:sldIdLst>
    <p:sldId id="321" r:id="rId7"/>
    <p:sldId id="332" r:id="rId8"/>
    <p:sldId id="336" r:id="rId9"/>
    <p:sldId id="333" r:id="rId10"/>
    <p:sldId id="337" r:id="rId11"/>
    <p:sldId id="334" r:id="rId12"/>
    <p:sldId id="338" r:id="rId13"/>
    <p:sldId id="315" r:id="rId14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3366FF"/>
    <a:srgbClr val="FA9632"/>
    <a:srgbClr val="FA6419"/>
    <a:srgbClr val="FFDD00"/>
    <a:srgbClr val="EB5D13"/>
    <a:srgbClr val="DADADA"/>
    <a:srgbClr val="70706F"/>
    <a:srgbClr val="3C3C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09" autoAdjust="0"/>
    <p:restoredTop sz="93342" autoAdjust="0"/>
  </p:normalViewPr>
  <p:slideViewPr>
    <p:cSldViewPr snapToGrid="0" snapToObjects="1">
      <p:cViewPr varScale="1">
        <p:scale>
          <a:sx n="94" d="100"/>
          <a:sy n="94" d="100"/>
        </p:scale>
        <p:origin x="-1002" y="-96"/>
      </p:cViewPr>
      <p:guideLst>
        <p:guide orient="horz" pos="252"/>
        <p:guide orient="horz" pos="3557"/>
        <p:guide orient="horz" pos="1469"/>
        <p:guide orient="horz" pos="4146"/>
        <p:guide orient="horz" pos="3797"/>
        <p:guide orient="horz" pos="1764"/>
        <p:guide orient="horz" pos="2746"/>
        <p:guide pos="2863"/>
        <p:guide pos="5487"/>
        <p:guide pos="275"/>
        <p:guide pos="3204"/>
        <p:guide pos="2543"/>
        <p:guide pos="545"/>
        <p:guide pos="52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25177-5179-024C-9B0E-71E1FBBEB2B5}" type="datetimeFigureOut">
              <a:rPr lang="nb-NO"/>
              <a:pPr/>
              <a:t>29.02.2012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0E591-DB69-0747-A57B-3BC89E54EC74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700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3B127F-63BE-4C45-B9AC-738E27F75AB1}" type="datetimeFigureOut">
              <a:rPr lang="nb-NO"/>
              <a:pPr/>
              <a:t>29.02.2012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DF9E6-8C35-5145-AB35-8206DA6453CE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113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smtClean="0"/>
          </a:p>
        </p:txBody>
      </p:sp>
      <p:sp>
        <p:nvSpPr>
          <p:cNvPr id="29700" name="Footer Placeholder 3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sv-SE" smtClean="0">
              <a:latin typeface="Calibri" pitchFamily="34" charset="0"/>
            </a:endParaRP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0C8ABF1-2C68-4542-93C7-F199FCACD07D}" type="slidenum">
              <a:rPr lang="nb-NO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nb-NO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pd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e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e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jpe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jpe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jpe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pd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pd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pd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pd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741678" y="1278439"/>
            <a:ext cx="7716522" cy="918313"/>
          </a:xfrm>
          <a:prstGeom prst="rect">
            <a:avLst/>
          </a:prstGeom>
        </p:spPr>
        <p:txBody>
          <a:bodyPr vert="horz" anchor="b"/>
          <a:lstStyle>
            <a:lvl1pPr>
              <a:defRPr sz="4000"/>
            </a:lvl1pPr>
          </a:lstStyle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11" name="Footer Placeholder 14"/>
          <p:cNvSpPr>
            <a:spLocks noGrp="1"/>
          </p:cNvSpPr>
          <p:nvPr>
            <p:ph type="ftr" sz="quarter" idx="3"/>
          </p:nvPr>
        </p:nvSpPr>
        <p:spPr>
          <a:xfrm>
            <a:off x="354816" y="64225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r>
              <a:rPr lang="en-US" smtClean="0"/>
              <a:t>EDB ErgoGroup 2011</a:t>
            </a:r>
            <a:endParaRPr lang="en-US"/>
          </a:p>
        </p:txBody>
      </p:sp>
      <p:sp>
        <p:nvSpPr>
          <p:cNvPr id="7" name="Content Placeholder 7"/>
          <p:cNvSpPr>
            <a:spLocks noGrp="1"/>
          </p:cNvSpPr>
          <p:nvPr>
            <p:ph sz="quarter" idx="11"/>
          </p:nvPr>
        </p:nvSpPr>
        <p:spPr>
          <a:xfrm>
            <a:off x="738746" y="2743200"/>
            <a:ext cx="7719453" cy="2903537"/>
          </a:xfrm>
          <a:prstGeom prst="rect">
            <a:avLst/>
          </a:prstGeom>
        </p:spPr>
        <p:txBody>
          <a:bodyPr vert="horz" wrap="square"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nb-NO" dirty="0"/>
              <a:t>Click to edit Master text styles</a:t>
            </a:r>
          </a:p>
          <a:p>
            <a:pPr lvl="1"/>
            <a:r>
              <a:rPr lang="nb-NO" dirty="0"/>
              <a:t>Second level</a:t>
            </a:r>
          </a:p>
          <a:p>
            <a:pPr lvl="2"/>
            <a:r>
              <a:rPr lang="nb-NO" dirty="0"/>
              <a:t>Third level</a:t>
            </a:r>
          </a:p>
          <a:p>
            <a:pPr lvl="3"/>
            <a:r>
              <a:rPr lang="nb-NO" dirty="0"/>
              <a:t>Fourth level</a:t>
            </a:r>
          </a:p>
          <a:p>
            <a:pPr lvl="4"/>
            <a:r>
              <a:rPr lang="nb-NO" dirty="0"/>
              <a:t>Fifth level</a:t>
            </a:r>
            <a:endParaRPr lang="en-US" dirty="0"/>
          </a:p>
        </p:txBody>
      </p:sp>
      <p:sp>
        <p:nvSpPr>
          <p:cNvPr id="12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126686" y="6490767"/>
            <a:ext cx="660930" cy="22161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fld id="{48EFE498-26FF-D945-9D73-A9282EB4CDE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4" name="Picture 13" descr="Mergergradient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33387" y="6397259"/>
            <a:ext cx="8277225" cy="1023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0"/>
          <p:cNvSpPr>
            <a:spLocks noGrp="1"/>
          </p:cNvSpPr>
          <p:nvPr>
            <p:ph type="title"/>
          </p:nvPr>
        </p:nvSpPr>
        <p:spPr>
          <a:xfrm>
            <a:off x="748516" y="812608"/>
            <a:ext cx="3824876" cy="17164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4000"/>
            </a:lvl1pPr>
          </a:lstStyle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3"/>
          </p:nvPr>
        </p:nvSpPr>
        <p:spPr>
          <a:xfrm>
            <a:off x="354816" y="641827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r>
              <a:rPr lang="en-US" smtClean="0"/>
              <a:t>EDB ErgoGroup 2011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748516" y="2743200"/>
            <a:ext cx="3824876" cy="2903537"/>
          </a:xfrm>
          <a:prstGeom prst="rect">
            <a:avLst/>
          </a:prstGeom>
        </p:spPr>
        <p:txBody>
          <a:bodyPr vert="horz" wrap="square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126686" y="6490767"/>
            <a:ext cx="660930" cy="22161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fld id="{48EFE498-26FF-D945-9D73-A9282EB4CDE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" name="Picture 9" descr="Mergergradient.eps"/>
          <p:cNvPicPr>
            <a:picLocks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33387" y="6397259"/>
            <a:ext cx="4140000" cy="102346"/>
          </a:xfrm>
          <a:prstGeom prst="rect">
            <a:avLst/>
          </a:prstGeom>
        </p:spPr>
      </p:pic>
      <p:pic>
        <p:nvPicPr>
          <p:cNvPr id="11" name="Picture 10" descr="small_TERJEBORUDFOTO_A1246000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80000" y="0"/>
            <a:ext cx="4064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0"/>
          <p:cNvSpPr>
            <a:spLocks noGrp="1"/>
          </p:cNvSpPr>
          <p:nvPr>
            <p:ph type="title"/>
          </p:nvPr>
        </p:nvSpPr>
        <p:spPr>
          <a:xfrm>
            <a:off x="748516" y="812608"/>
            <a:ext cx="3824876" cy="17164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4000"/>
            </a:lvl1pPr>
          </a:lstStyle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3"/>
          </p:nvPr>
        </p:nvSpPr>
        <p:spPr>
          <a:xfrm>
            <a:off x="354816" y="641827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r>
              <a:rPr lang="en-US" smtClean="0"/>
              <a:t>EDB ErgoGroup 2011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748516" y="2743200"/>
            <a:ext cx="3824876" cy="2903537"/>
          </a:xfrm>
          <a:prstGeom prst="rect">
            <a:avLst/>
          </a:prstGeom>
        </p:spPr>
        <p:txBody>
          <a:bodyPr vert="horz" wrap="square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126686" y="6490767"/>
            <a:ext cx="660930" cy="22161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fld id="{48EFE498-26FF-D945-9D73-A9282EB4CDE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" name="Picture 9" descr="Mergergradient.eps"/>
          <p:cNvPicPr>
            <a:picLocks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33387" y="6397259"/>
            <a:ext cx="4140000" cy="102346"/>
          </a:xfrm>
          <a:prstGeom prst="rect">
            <a:avLst/>
          </a:prstGeom>
        </p:spPr>
      </p:pic>
      <p:pic>
        <p:nvPicPr>
          <p:cNvPr id="12" name="Picture 11" descr="small_terst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77968" y="0"/>
            <a:ext cx="406603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0"/>
          <p:cNvSpPr>
            <a:spLocks noGrp="1"/>
          </p:cNvSpPr>
          <p:nvPr>
            <p:ph type="title"/>
          </p:nvPr>
        </p:nvSpPr>
        <p:spPr>
          <a:xfrm>
            <a:off x="748516" y="812608"/>
            <a:ext cx="3824876" cy="17164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4000"/>
            </a:lvl1pPr>
          </a:lstStyle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3"/>
          </p:nvPr>
        </p:nvSpPr>
        <p:spPr>
          <a:xfrm>
            <a:off x="354816" y="641827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r>
              <a:rPr lang="en-US" smtClean="0"/>
              <a:t>EDB ErgoGroup 2011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748516" y="2743200"/>
            <a:ext cx="3824876" cy="2903537"/>
          </a:xfrm>
          <a:prstGeom prst="rect">
            <a:avLst/>
          </a:prstGeom>
        </p:spPr>
        <p:txBody>
          <a:bodyPr vert="horz" wrap="square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126686" y="6490767"/>
            <a:ext cx="660930" cy="22161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fld id="{48EFE498-26FF-D945-9D73-A9282EB4CDE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" name="Picture 9" descr="Mergergradient.eps"/>
          <p:cNvPicPr>
            <a:picLocks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33387" y="6397259"/>
            <a:ext cx="4140000" cy="102346"/>
          </a:xfrm>
          <a:prstGeom prst="rect">
            <a:avLst/>
          </a:prstGeom>
        </p:spPr>
      </p:pic>
      <p:pic>
        <p:nvPicPr>
          <p:cNvPr id="11" name="Picture 10" descr="small_Workin_with_EDB_013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77968" y="0"/>
            <a:ext cx="406603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0"/>
          <p:cNvSpPr>
            <a:spLocks noGrp="1"/>
          </p:cNvSpPr>
          <p:nvPr>
            <p:ph type="title"/>
          </p:nvPr>
        </p:nvSpPr>
        <p:spPr>
          <a:xfrm>
            <a:off x="748516" y="812608"/>
            <a:ext cx="3824876" cy="17164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4000"/>
            </a:lvl1pPr>
          </a:lstStyle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3"/>
          </p:nvPr>
        </p:nvSpPr>
        <p:spPr>
          <a:xfrm>
            <a:off x="354816" y="641827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r>
              <a:rPr lang="en-US" smtClean="0"/>
              <a:t>EDB ErgoGroup 2011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748516" y="2743200"/>
            <a:ext cx="3824876" cy="2903537"/>
          </a:xfrm>
          <a:prstGeom prst="rect">
            <a:avLst/>
          </a:prstGeom>
        </p:spPr>
        <p:txBody>
          <a:bodyPr vert="horz" wrap="square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126686" y="6490767"/>
            <a:ext cx="660930" cy="22161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fld id="{48EFE498-26FF-D945-9D73-A9282EB4CDE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" name="Picture 9" descr="Mergergradient.eps"/>
          <p:cNvPicPr>
            <a:picLocks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33387" y="6397259"/>
            <a:ext cx="4140000" cy="102346"/>
          </a:xfrm>
          <a:prstGeom prst="rect">
            <a:avLst/>
          </a:prstGeom>
        </p:spPr>
      </p:pic>
      <p:pic>
        <p:nvPicPr>
          <p:cNvPr id="11" name="Picture 10" descr="small_Workin_with_EDB_024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77968" y="0"/>
            <a:ext cx="406603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0"/>
          <p:cNvSpPr>
            <a:spLocks noGrp="1"/>
          </p:cNvSpPr>
          <p:nvPr>
            <p:ph type="title"/>
          </p:nvPr>
        </p:nvSpPr>
        <p:spPr>
          <a:xfrm>
            <a:off x="748516" y="812608"/>
            <a:ext cx="3824876" cy="17164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4000"/>
            </a:lvl1pPr>
          </a:lstStyle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3"/>
          </p:nvPr>
        </p:nvSpPr>
        <p:spPr>
          <a:xfrm>
            <a:off x="354816" y="641827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r>
              <a:rPr lang="en-US" smtClean="0"/>
              <a:t>EDB ErgoGroup 2011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748516" y="2743200"/>
            <a:ext cx="3824876" cy="2903537"/>
          </a:xfrm>
          <a:prstGeom prst="rect">
            <a:avLst/>
          </a:prstGeom>
        </p:spPr>
        <p:txBody>
          <a:bodyPr vert="horz" wrap="square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126686" y="6490767"/>
            <a:ext cx="660930" cy="22161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fld id="{48EFE498-26FF-D945-9D73-A9282EB4CDE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" name="Picture 9" descr="Mergergradient.eps"/>
          <p:cNvPicPr>
            <a:picLocks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33387" y="6397259"/>
            <a:ext cx="4140000" cy="102346"/>
          </a:xfrm>
          <a:prstGeom prst="rect">
            <a:avLst/>
          </a:prstGeom>
        </p:spPr>
      </p:pic>
      <p:pic>
        <p:nvPicPr>
          <p:cNvPr id="12" name="Picture 11" descr="small_Workin_with_EDB_014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77968" y="0"/>
            <a:ext cx="406603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0"/>
          <p:cNvSpPr>
            <a:spLocks noGrp="1"/>
          </p:cNvSpPr>
          <p:nvPr>
            <p:ph type="title"/>
          </p:nvPr>
        </p:nvSpPr>
        <p:spPr>
          <a:xfrm>
            <a:off x="748516" y="812608"/>
            <a:ext cx="3824876" cy="17164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4000"/>
            </a:lvl1pPr>
          </a:lstStyle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3"/>
          </p:nvPr>
        </p:nvSpPr>
        <p:spPr>
          <a:xfrm>
            <a:off x="354816" y="641827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r>
              <a:rPr lang="en-US" smtClean="0"/>
              <a:t>EDB ErgoGroup 2011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748516" y="2743200"/>
            <a:ext cx="3824876" cy="2903537"/>
          </a:xfrm>
          <a:prstGeom prst="rect">
            <a:avLst/>
          </a:prstGeom>
        </p:spPr>
        <p:txBody>
          <a:bodyPr vert="horz" wrap="square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126686" y="6490767"/>
            <a:ext cx="660930" cy="22161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fld id="{48EFE498-26FF-D945-9D73-A9282EB4CDE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" name="Picture 9" descr="Mergergradient.eps"/>
          <p:cNvPicPr>
            <a:picLocks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33387" y="6397259"/>
            <a:ext cx="4140000" cy="102346"/>
          </a:xfrm>
          <a:prstGeom prst="rect">
            <a:avLst/>
          </a:prstGeom>
        </p:spPr>
      </p:pic>
      <p:pic>
        <p:nvPicPr>
          <p:cNvPr id="11" name="Picture 10" descr="small_Workin_with_EDB_041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77968" y="0"/>
            <a:ext cx="406603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0"/>
          <p:cNvSpPr>
            <a:spLocks noGrp="1"/>
          </p:cNvSpPr>
          <p:nvPr>
            <p:ph type="title"/>
          </p:nvPr>
        </p:nvSpPr>
        <p:spPr>
          <a:xfrm>
            <a:off x="748516" y="812608"/>
            <a:ext cx="3824876" cy="17164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4000"/>
            </a:lvl1pPr>
          </a:lstStyle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3"/>
          </p:nvPr>
        </p:nvSpPr>
        <p:spPr>
          <a:xfrm>
            <a:off x="354816" y="641827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r>
              <a:rPr lang="en-US" smtClean="0"/>
              <a:t>EDB ErgoGroup 2011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748516" y="2743200"/>
            <a:ext cx="3824876" cy="2903537"/>
          </a:xfrm>
          <a:prstGeom prst="rect">
            <a:avLst/>
          </a:prstGeom>
        </p:spPr>
        <p:txBody>
          <a:bodyPr vert="horz" wrap="square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126686" y="6490767"/>
            <a:ext cx="660930" cy="22161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fld id="{48EFE498-26FF-D945-9D73-A9282EB4CDE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" name="Picture 9" descr="Mergergradient.eps"/>
          <p:cNvPicPr>
            <a:picLocks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33387" y="6397259"/>
            <a:ext cx="4140000" cy="102346"/>
          </a:xfrm>
          <a:prstGeom prst="rect">
            <a:avLst/>
          </a:prstGeom>
        </p:spPr>
      </p:pic>
      <p:pic>
        <p:nvPicPr>
          <p:cNvPr id="11" name="Picture 10" descr="small_Workin_with_EDB_083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77968" y="0"/>
            <a:ext cx="406603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0"/>
          <p:cNvSpPr>
            <a:spLocks noGrp="1"/>
          </p:cNvSpPr>
          <p:nvPr>
            <p:ph type="title"/>
          </p:nvPr>
        </p:nvSpPr>
        <p:spPr>
          <a:xfrm>
            <a:off x="748516" y="812608"/>
            <a:ext cx="3824876" cy="17164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4000"/>
            </a:lvl1pPr>
          </a:lstStyle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3"/>
          </p:nvPr>
        </p:nvSpPr>
        <p:spPr>
          <a:xfrm>
            <a:off x="354816" y="641827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r>
              <a:rPr lang="en-US" smtClean="0"/>
              <a:t>EDB ErgoGroup 2011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748516" y="2743200"/>
            <a:ext cx="3824876" cy="2903537"/>
          </a:xfrm>
          <a:prstGeom prst="rect">
            <a:avLst/>
          </a:prstGeom>
        </p:spPr>
        <p:txBody>
          <a:bodyPr vert="horz" wrap="square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126686" y="6490767"/>
            <a:ext cx="660930" cy="22161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fld id="{48EFE498-26FF-D945-9D73-A9282EB4CDE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" name="Picture 9" descr="Mergergradient.eps"/>
          <p:cNvPicPr>
            <a:picLocks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33387" y="6397259"/>
            <a:ext cx="4140000" cy="102346"/>
          </a:xfrm>
          <a:prstGeom prst="rect">
            <a:avLst/>
          </a:prstGeom>
        </p:spPr>
      </p:pic>
      <p:pic>
        <p:nvPicPr>
          <p:cNvPr id="11" name="Picture 10" descr="small_Working_with_EDB_135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77968" y="0"/>
            <a:ext cx="406603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0"/>
          <p:cNvSpPr>
            <a:spLocks noGrp="1"/>
          </p:cNvSpPr>
          <p:nvPr>
            <p:ph type="title"/>
          </p:nvPr>
        </p:nvSpPr>
        <p:spPr>
          <a:xfrm>
            <a:off x="748516" y="812608"/>
            <a:ext cx="3824876" cy="17164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4000"/>
            </a:lvl1pPr>
          </a:lstStyle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3"/>
          </p:nvPr>
        </p:nvSpPr>
        <p:spPr>
          <a:xfrm>
            <a:off x="354816" y="641827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r>
              <a:rPr lang="en-US" smtClean="0"/>
              <a:t>EDB ErgoGroup 2011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748516" y="2743200"/>
            <a:ext cx="3824876" cy="2903537"/>
          </a:xfrm>
          <a:prstGeom prst="rect">
            <a:avLst/>
          </a:prstGeom>
        </p:spPr>
        <p:txBody>
          <a:bodyPr vert="horz" wrap="square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126686" y="6490767"/>
            <a:ext cx="660930" cy="22161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fld id="{48EFE498-26FF-D945-9D73-A9282EB4CDE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" name="Picture 9" descr="Mergergradient.eps"/>
          <p:cNvPicPr>
            <a:picLocks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33387" y="6397259"/>
            <a:ext cx="4140000" cy="102346"/>
          </a:xfrm>
          <a:prstGeom prst="rect">
            <a:avLst/>
          </a:prstGeom>
        </p:spPr>
      </p:pic>
      <p:pic>
        <p:nvPicPr>
          <p:cNvPr id="12" name="Picture 11" descr="small_Working_with_EDB_148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77968" y="0"/>
            <a:ext cx="406603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0"/>
          <p:cNvSpPr>
            <a:spLocks noGrp="1"/>
          </p:cNvSpPr>
          <p:nvPr>
            <p:ph type="title"/>
          </p:nvPr>
        </p:nvSpPr>
        <p:spPr>
          <a:xfrm>
            <a:off x="748516" y="812608"/>
            <a:ext cx="3824876" cy="17164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4000"/>
            </a:lvl1pPr>
          </a:lstStyle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3"/>
          </p:nvPr>
        </p:nvSpPr>
        <p:spPr>
          <a:xfrm>
            <a:off x="354816" y="641827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r>
              <a:rPr lang="en-US" smtClean="0"/>
              <a:t>EDB ErgoGroup 2011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748516" y="2743200"/>
            <a:ext cx="3824876" cy="2903537"/>
          </a:xfrm>
          <a:prstGeom prst="rect">
            <a:avLst/>
          </a:prstGeom>
        </p:spPr>
        <p:txBody>
          <a:bodyPr vert="horz" wrap="square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126686" y="6490767"/>
            <a:ext cx="660930" cy="22161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fld id="{48EFE498-26FF-D945-9D73-A9282EB4CDE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" name="Picture 9" descr="Mergergradient.eps"/>
          <p:cNvPicPr>
            <a:picLocks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33387" y="6397259"/>
            <a:ext cx="4140000" cy="102346"/>
          </a:xfrm>
          <a:prstGeom prst="rect">
            <a:avLst/>
          </a:prstGeom>
        </p:spPr>
      </p:pic>
      <p:pic>
        <p:nvPicPr>
          <p:cNvPr id="11" name="Picture 10" descr="small_Working_with_EDB_149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77968" y="0"/>
            <a:ext cx="406603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074400" y="227239"/>
            <a:ext cx="5383800" cy="679961"/>
          </a:xfrm>
          <a:prstGeom prst="rect">
            <a:avLst/>
          </a:prstGeom>
        </p:spPr>
        <p:txBody>
          <a:bodyPr vert="horz" anchor="b"/>
          <a:lstStyle>
            <a:lvl1pPr algn="r">
              <a:defRPr sz="3200"/>
            </a:lvl1pPr>
          </a:lstStyle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11" name="Footer Placeholder 14"/>
          <p:cNvSpPr>
            <a:spLocks noGrp="1"/>
          </p:cNvSpPr>
          <p:nvPr>
            <p:ph type="ftr" sz="quarter" idx="3"/>
          </p:nvPr>
        </p:nvSpPr>
        <p:spPr>
          <a:xfrm>
            <a:off x="354816" y="64225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r>
              <a:rPr lang="en-US" smtClean="0"/>
              <a:t>EDB ErgoGroup 2011</a:t>
            </a:r>
            <a:endParaRPr lang="en-US"/>
          </a:p>
        </p:txBody>
      </p:sp>
      <p:sp>
        <p:nvSpPr>
          <p:cNvPr id="12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126686" y="6490767"/>
            <a:ext cx="660930" cy="22161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fld id="{48EFE498-26FF-D945-9D73-A9282EB4CDE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4" name="Picture 13" descr="Mergergradient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33387" y="6397259"/>
            <a:ext cx="8277225" cy="10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7599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747713" y="4910472"/>
            <a:ext cx="7710487" cy="918313"/>
          </a:xfrm>
          <a:prstGeom prst="rect">
            <a:avLst/>
          </a:prstGeom>
        </p:spPr>
        <p:txBody>
          <a:bodyPr vert="horz" anchor="t"/>
          <a:lstStyle>
            <a:lvl1pPr>
              <a:defRPr sz="4000"/>
            </a:lvl1pPr>
          </a:lstStyle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11" name="Footer Placeholder 14"/>
          <p:cNvSpPr>
            <a:spLocks noGrp="1"/>
          </p:cNvSpPr>
          <p:nvPr>
            <p:ph type="ftr" sz="quarter" idx="3"/>
          </p:nvPr>
        </p:nvSpPr>
        <p:spPr>
          <a:xfrm>
            <a:off x="354816" y="641826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r>
              <a:rPr lang="en-US" smtClean="0"/>
              <a:t>EDB ErgoGroup 2011</a:t>
            </a:r>
            <a:endParaRPr lang="en-US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 hasCustomPrompt="1"/>
          </p:nvPr>
        </p:nvSpPr>
        <p:spPr>
          <a:xfrm>
            <a:off x="756983" y="4622265"/>
            <a:ext cx="7709684" cy="414866"/>
          </a:xfrm>
          <a:prstGeom prst="rect">
            <a:avLst/>
          </a:prstGeom>
        </p:spPr>
        <p:txBody>
          <a:bodyPr vert="horz" wrap="square"/>
          <a:lstStyle>
            <a:lvl1pPr>
              <a:buFontTx/>
              <a:buNone/>
              <a:defRPr sz="2000" b="0" cap="none">
                <a:solidFill>
                  <a:srgbClr val="3C3C3B"/>
                </a:solidFill>
              </a:defRPr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</a:lstStyle>
          <a:p>
            <a:pPr lvl="0"/>
            <a:r>
              <a:rPr lang="nb-NO"/>
              <a:t>Subtitle</a:t>
            </a:r>
            <a:endParaRPr lang="en-US"/>
          </a:p>
        </p:txBody>
      </p:sp>
      <p:sp>
        <p:nvSpPr>
          <p:cNvPr id="8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126686" y="6490767"/>
            <a:ext cx="660930" cy="22161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fld id="{48EFE498-26FF-D945-9D73-A9282EB4CDE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2" name="Picture 11" descr="logo_TERJEBORUDFOTO_A1246036_RGB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43586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747713" y="4910472"/>
            <a:ext cx="7710487" cy="918313"/>
          </a:xfrm>
          <a:prstGeom prst="rect">
            <a:avLst/>
          </a:prstGeom>
        </p:spPr>
        <p:txBody>
          <a:bodyPr vert="horz" anchor="t"/>
          <a:lstStyle>
            <a:lvl1pPr>
              <a:defRPr sz="4000"/>
            </a:lvl1pPr>
          </a:lstStyle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11" name="Footer Placeholder 14"/>
          <p:cNvSpPr>
            <a:spLocks noGrp="1"/>
          </p:cNvSpPr>
          <p:nvPr>
            <p:ph type="ftr" sz="quarter" idx="3"/>
          </p:nvPr>
        </p:nvSpPr>
        <p:spPr>
          <a:xfrm>
            <a:off x="354816" y="641826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r>
              <a:rPr lang="en-US" smtClean="0"/>
              <a:t>EDB ErgoGroup 2011</a:t>
            </a:r>
            <a:endParaRPr lang="en-US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 hasCustomPrompt="1"/>
          </p:nvPr>
        </p:nvSpPr>
        <p:spPr>
          <a:xfrm>
            <a:off x="756983" y="4622265"/>
            <a:ext cx="7709684" cy="414866"/>
          </a:xfrm>
          <a:prstGeom prst="rect">
            <a:avLst/>
          </a:prstGeom>
        </p:spPr>
        <p:txBody>
          <a:bodyPr vert="horz" wrap="square"/>
          <a:lstStyle>
            <a:lvl1pPr>
              <a:buFontTx/>
              <a:buNone/>
              <a:defRPr sz="2000" b="0" cap="none">
                <a:solidFill>
                  <a:srgbClr val="3C3C3B"/>
                </a:solidFill>
              </a:defRPr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</a:lstStyle>
          <a:p>
            <a:pPr lvl="0"/>
            <a:r>
              <a:rPr lang="nb-NO"/>
              <a:t>Subtitle</a:t>
            </a:r>
            <a:endParaRPr lang="en-US"/>
          </a:p>
        </p:txBody>
      </p:sp>
      <p:sp>
        <p:nvSpPr>
          <p:cNvPr id="8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126686" y="6490767"/>
            <a:ext cx="660930" cy="22161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fld id="{48EFE498-26FF-D945-9D73-A9282EB4CDE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" name="Picture 9" descr="logo_Workin_with_EDB_004_RGB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43586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747713" y="4910472"/>
            <a:ext cx="7710487" cy="918313"/>
          </a:xfrm>
          <a:prstGeom prst="rect">
            <a:avLst/>
          </a:prstGeom>
        </p:spPr>
        <p:txBody>
          <a:bodyPr vert="horz" anchor="t"/>
          <a:lstStyle>
            <a:lvl1pPr>
              <a:defRPr sz="4000"/>
            </a:lvl1pPr>
          </a:lstStyle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11" name="Footer Placeholder 14"/>
          <p:cNvSpPr>
            <a:spLocks noGrp="1"/>
          </p:cNvSpPr>
          <p:nvPr>
            <p:ph type="ftr" sz="quarter" idx="3"/>
          </p:nvPr>
        </p:nvSpPr>
        <p:spPr>
          <a:xfrm>
            <a:off x="354816" y="641826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r>
              <a:rPr lang="en-US" smtClean="0"/>
              <a:t>EDB ErgoGroup 2011</a:t>
            </a:r>
            <a:endParaRPr lang="en-US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 hasCustomPrompt="1"/>
          </p:nvPr>
        </p:nvSpPr>
        <p:spPr>
          <a:xfrm>
            <a:off x="756983" y="4622265"/>
            <a:ext cx="7709684" cy="414866"/>
          </a:xfrm>
          <a:prstGeom prst="rect">
            <a:avLst/>
          </a:prstGeom>
        </p:spPr>
        <p:txBody>
          <a:bodyPr vert="horz" wrap="square"/>
          <a:lstStyle>
            <a:lvl1pPr>
              <a:buFontTx/>
              <a:buNone/>
              <a:defRPr sz="2000" b="0" cap="none">
                <a:solidFill>
                  <a:srgbClr val="3C3C3B"/>
                </a:solidFill>
              </a:defRPr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</a:lstStyle>
          <a:p>
            <a:pPr lvl="0"/>
            <a:r>
              <a:rPr lang="nb-NO"/>
              <a:t>Subtitle</a:t>
            </a:r>
            <a:endParaRPr lang="en-US"/>
          </a:p>
        </p:txBody>
      </p:sp>
      <p:sp>
        <p:nvSpPr>
          <p:cNvPr id="8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126686" y="6490767"/>
            <a:ext cx="660930" cy="22161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fld id="{48EFE498-26FF-D945-9D73-A9282EB4CDE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2" name="Picture 11" descr="logo_Workin_with_EDB_025_RGB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43586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747713" y="4910472"/>
            <a:ext cx="7710487" cy="918313"/>
          </a:xfrm>
          <a:prstGeom prst="rect">
            <a:avLst/>
          </a:prstGeom>
        </p:spPr>
        <p:txBody>
          <a:bodyPr vert="horz" anchor="t"/>
          <a:lstStyle>
            <a:lvl1pPr>
              <a:defRPr sz="4000"/>
            </a:lvl1pPr>
          </a:lstStyle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11" name="Footer Placeholder 14"/>
          <p:cNvSpPr>
            <a:spLocks noGrp="1"/>
          </p:cNvSpPr>
          <p:nvPr>
            <p:ph type="ftr" sz="quarter" idx="3"/>
          </p:nvPr>
        </p:nvSpPr>
        <p:spPr>
          <a:xfrm>
            <a:off x="354816" y="641826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r>
              <a:rPr lang="en-US" smtClean="0"/>
              <a:t>EDB ErgoGroup 2011</a:t>
            </a:r>
            <a:endParaRPr lang="en-US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 hasCustomPrompt="1"/>
          </p:nvPr>
        </p:nvSpPr>
        <p:spPr>
          <a:xfrm>
            <a:off x="756983" y="4622265"/>
            <a:ext cx="7709684" cy="414866"/>
          </a:xfrm>
          <a:prstGeom prst="rect">
            <a:avLst/>
          </a:prstGeom>
        </p:spPr>
        <p:txBody>
          <a:bodyPr vert="horz" wrap="square"/>
          <a:lstStyle>
            <a:lvl1pPr>
              <a:buFontTx/>
              <a:buNone/>
              <a:defRPr sz="2000" b="0" cap="none">
                <a:solidFill>
                  <a:srgbClr val="3C3C3B"/>
                </a:solidFill>
              </a:defRPr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</a:lstStyle>
          <a:p>
            <a:pPr lvl="0"/>
            <a:r>
              <a:rPr lang="nb-NO"/>
              <a:t>Subtitle</a:t>
            </a:r>
            <a:endParaRPr lang="en-US"/>
          </a:p>
        </p:txBody>
      </p:sp>
      <p:sp>
        <p:nvSpPr>
          <p:cNvPr id="8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126686" y="6490767"/>
            <a:ext cx="660930" cy="22161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fld id="{48EFE498-26FF-D945-9D73-A9282EB4CDE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2" name="Picture 11" descr="logo_Workin_with_EDB_040_RGB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5"/>
            <a:ext cx="9144000" cy="43586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747713" y="4910472"/>
            <a:ext cx="7710487" cy="918313"/>
          </a:xfrm>
          <a:prstGeom prst="rect">
            <a:avLst/>
          </a:prstGeom>
        </p:spPr>
        <p:txBody>
          <a:bodyPr vert="horz" anchor="t"/>
          <a:lstStyle>
            <a:lvl1pPr>
              <a:defRPr sz="4000"/>
            </a:lvl1pPr>
          </a:lstStyle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11" name="Footer Placeholder 14"/>
          <p:cNvSpPr>
            <a:spLocks noGrp="1"/>
          </p:cNvSpPr>
          <p:nvPr>
            <p:ph type="ftr" sz="quarter" idx="3"/>
          </p:nvPr>
        </p:nvSpPr>
        <p:spPr>
          <a:xfrm>
            <a:off x="354816" y="641826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r>
              <a:rPr lang="en-US" smtClean="0"/>
              <a:t>EDB ErgoGroup 2011</a:t>
            </a:r>
            <a:endParaRPr lang="en-US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 hasCustomPrompt="1"/>
          </p:nvPr>
        </p:nvSpPr>
        <p:spPr>
          <a:xfrm>
            <a:off x="756983" y="4622265"/>
            <a:ext cx="7709684" cy="414866"/>
          </a:xfrm>
          <a:prstGeom prst="rect">
            <a:avLst/>
          </a:prstGeom>
        </p:spPr>
        <p:txBody>
          <a:bodyPr vert="horz" wrap="square"/>
          <a:lstStyle>
            <a:lvl1pPr>
              <a:buFontTx/>
              <a:buNone/>
              <a:defRPr sz="2000" b="0" cap="none">
                <a:solidFill>
                  <a:srgbClr val="3C3C3B"/>
                </a:solidFill>
              </a:defRPr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</a:lstStyle>
          <a:p>
            <a:pPr lvl="0"/>
            <a:r>
              <a:rPr lang="nb-NO"/>
              <a:t>Subtitle</a:t>
            </a:r>
            <a:endParaRPr lang="en-US"/>
          </a:p>
        </p:txBody>
      </p:sp>
      <p:sp>
        <p:nvSpPr>
          <p:cNvPr id="8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126686" y="6490767"/>
            <a:ext cx="660930" cy="22161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fld id="{48EFE498-26FF-D945-9D73-A9282EB4CDE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" name="Picture 9" descr="logo_Workin_with_EDB_046_RGB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43586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747713" y="4910472"/>
            <a:ext cx="7710487" cy="918313"/>
          </a:xfrm>
          <a:prstGeom prst="rect">
            <a:avLst/>
          </a:prstGeom>
        </p:spPr>
        <p:txBody>
          <a:bodyPr vert="horz" anchor="t"/>
          <a:lstStyle>
            <a:lvl1pPr>
              <a:defRPr sz="4000"/>
            </a:lvl1pPr>
          </a:lstStyle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11" name="Footer Placeholder 14"/>
          <p:cNvSpPr>
            <a:spLocks noGrp="1"/>
          </p:cNvSpPr>
          <p:nvPr>
            <p:ph type="ftr" sz="quarter" idx="3"/>
          </p:nvPr>
        </p:nvSpPr>
        <p:spPr>
          <a:xfrm>
            <a:off x="354816" y="641826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r>
              <a:rPr lang="en-US" smtClean="0"/>
              <a:t>EDB ErgoGroup 2011</a:t>
            </a:r>
            <a:endParaRPr lang="en-US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 hasCustomPrompt="1"/>
          </p:nvPr>
        </p:nvSpPr>
        <p:spPr>
          <a:xfrm>
            <a:off x="756983" y="4622265"/>
            <a:ext cx="7709684" cy="414866"/>
          </a:xfrm>
          <a:prstGeom prst="rect">
            <a:avLst/>
          </a:prstGeom>
        </p:spPr>
        <p:txBody>
          <a:bodyPr vert="horz" wrap="square"/>
          <a:lstStyle>
            <a:lvl1pPr>
              <a:buFontTx/>
              <a:buNone/>
              <a:defRPr sz="2000" b="0" cap="none">
                <a:solidFill>
                  <a:srgbClr val="3C3C3B"/>
                </a:solidFill>
              </a:defRPr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</a:lstStyle>
          <a:p>
            <a:pPr lvl="0"/>
            <a:r>
              <a:rPr lang="nb-NO"/>
              <a:t>Subtitle</a:t>
            </a:r>
            <a:endParaRPr lang="en-US"/>
          </a:p>
        </p:txBody>
      </p:sp>
      <p:sp>
        <p:nvSpPr>
          <p:cNvPr id="8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126686" y="6490767"/>
            <a:ext cx="660930" cy="22161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fld id="{48EFE498-26FF-D945-9D73-A9282EB4CDE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2" name="Picture 11" descr="logo_Workin_with_EDB_051_RGB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5"/>
            <a:ext cx="9144000" cy="43586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_TERJEBORUDFOTO_A1246602_RGB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15913" y="1168400"/>
            <a:ext cx="8229600" cy="918313"/>
          </a:xfrm>
          <a:prstGeom prst="rect">
            <a:avLst/>
          </a:prstGeom>
        </p:spPr>
        <p:txBody>
          <a:bodyPr vert="horz" wrap="square" anchor="t"/>
          <a:lstStyle>
            <a:lvl1pPr>
              <a:spcAft>
                <a:spcPts val="0"/>
              </a:spcAft>
              <a:defRPr sz="7200">
                <a:solidFill>
                  <a:schemeClr val="bg1"/>
                </a:solidFill>
              </a:defRPr>
            </a:lvl1pPr>
          </a:lstStyle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315913" y="3719143"/>
            <a:ext cx="4660900" cy="49212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EB5D13"/>
                </a:solidFill>
                <a:effectLst/>
                <a:uLnTx/>
                <a:uFillTx/>
                <a:latin typeface="Cambria"/>
                <a:cs typeface="Cambri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500" b="0" i="0" u="none" strike="noStrike" kern="1200" cap="none" spc="0" normalizeH="0" baseline="0" noProof="0">
                <a:ln>
                  <a:noFill/>
                </a:ln>
                <a:solidFill>
                  <a:srgbClr val="EB5D13"/>
                </a:solidFill>
                <a:effectLst/>
                <a:uLnTx/>
                <a:uFillTx/>
                <a:latin typeface="Cambria"/>
                <a:ea typeface="+mj-ea"/>
                <a:cs typeface="Cambria"/>
              </a:rPr>
              <a:t>Click to edit Master title style</a:t>
            </a:r>
            <a:endParaRPr kumimoji="0" lang="en-US" sz="2500" b="0" i="0" u="none" strike="noStrike" kern="1200" cap="none" spc="0" normalizeH="0" baseline="0" noProof="0">
              <a:ln>
                <a:noFill/>
              </a:ln>
              <a:solidFill>
                <a:srgbClr val="EB5D13"/>
              </a:solidFill>
              <a:effectLst/>
              <a:uLnTx/>
              <a:uFillTx/>
              <a:latin typeface="Cambria"/>
              <a:ea typeface="+mj-ea"/>
              <a:cs typeface="Cambria"/>
            </a:endParaRP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341314" y="4237038"/>
            <a:ext cx="1469652" cy="349335"/>
          </a:xfrm>
          <a:prstGeom prst="rect">
            <a:avLst/>
          </a:prstGeom>
        </p:spPr>
        <p:txBody>
          <a:bodyPr vert="horz"/>
          <a:lstStyle>
            <a:lvl1pPr>
              <a:buFontTx/>
              <a:buNone/>
              <a:defRPr sz="1200" baseline="0">
                <a:solidFill>
                  <a:schemeClr val="bg1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nb-NO"/>
              <a:t>Date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_TERJEBORUDFOTO_A1245877_RGB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04963"/>
            <a:ext cx="8124825" cy="4349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14350" y="285750"/>
            <a:ext cx="8124825" cy="1133475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nb-NO" noProof="0"/>
          </a:p>
        </p:txBody>
      </p:sp>
      <p:sp>
        <p:nvSpPr>
          <p:cNvPr id="4" name="Slide Number Placeholder 12"/>
          <p:cNvSpPr>
            <a:spLocks noGrp="1"/>
          </p:cNvSpPr>
          <p:nvPr>
            <p:ph type="sldNum" sz="quarter" idx="10"/>
          </p:nvPr>
        </p:nvSpPr>
        <p:spPr>
          <a:xfrm>
            <a:off x="5772150" y="6459538"/>
            <a:ext cx="2886075" cy="2905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 Side </a:t>
            </a:r>
            <a:fld id="{C2F767C2-8774-4BC3-B572-A288D3DB0218}" type="slidenum">
              <a:rPr lang="nb-NO"/>
              <a:pPr>
                <a:defRPr/>
              </a:pPr>
              <a:t>‹#›</a:t>
            </a:fld>
            <a:endParaRPr lang="nb-NO"/>
          </a:p>
        </p:txBody>
      </p:sp>
      <p:sp>
        <p:nvSpPr>
          <p:cNvPr id="5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5770563" y="6196013"/>
            <a:ext cx="2887662" cy="2889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EDB 2010</a:t>
            </a:r>
          </a:p>
        </p:txBody>
      </p:sp>
    </p:spTree>
    <p:extLst>
      <p:ext uri="{BB962C8B-B14F-4D97-AF65-F5344CB8AC3E}">
        <p14:creationId xmlns:p14="http://schemas.microsoft.com/office/powerpoint/2010/main" val="2972265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741678" y="752839"/>
            <a:ext cx="7716522" cy="918313"/>
          </a:xfrm>
          <a:prstGeom prst="rect">
            <a:avLst/>
          </a:prstGeom>
        </p:spPr>
        <p:txBody>
          <a:bodyPr vert="horz" anchor="b"/>
          <a:lstStyle>
            <a:lvl1pPr>
              <a:defRPr sz="4000"/>
            </a:lvl1pPr>
          </a:lstStyle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11" name="Footer Placeholder 14"/>
          <p:cNvSpPr>
            <a:spLocks noGrp="1"/>
          </p:cNvSpPr>
          <p:nvPr>
            <p:ph type="ftr" sz="quarter" idx="3"/>
          </p:nvPr>
        </p:nvSpPr>
        <p:spPr>
          <a:xfrm>
            <a:off x="354816" y="64225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r>
              <a:rPr lang="en-US" smtClean="0"/>
              <a:t>EDB ErgoGroup 2011</a:t>
            </a:r>
            <a:endParaRPr lang="en-US"/>
          </a:p>
        </p:txBody>
      </p:sp>
      <p:sp>
        <p:nvSpPr>
          <p:cNvPr id="7" name="Content Placeholder 7"/>
          <p:cNvSpPr>
            <a:spLocks noGrp="1"/>
          </p:cNvSpPr>
          <p:nvPr>
            <p:ph sz="quarter" idx="11"/>
          </p:nvPr>
        </p:nvSpPr>
        <p:spPr>
          <a:xfrm>
            <a:off x="738746" y="1807200"/>
            <a:ext cx="7719453" cy="4449600"/>
          </a:xfrm>
          <a:prstGeom prst="rect">
            <a:avLst/>
          </a:prstGeom>
        </p:spPr>
        <p:txBody>
          <a:bodyPr vert="horz" wrap="square">
            <a:normAutofit/>
          </a:bodyPr>
          <a:lstStyle>
            <a:lvl1pPr>
              <a:spcBef>
                <a:spcPts val="1200"/>
              </a:spcBef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nb-NO" dirty="0"/>
              <a:t>Click to edit Master text styles</a:t>
            </a:r>
          </a:p>
          <a:p>
            <a:pPr lvl="1"/>
            <a:r>
              <a:rPr lang="nb-NO" dirty="0"/>
              <a:t>Second level</a:t>
            </a:r>
          </a:p>
          <a:p>
            <a:pPr lvl="2"/>
            <a:r>
              <a:rPr lang="nb-NO" dirty="0"/>
              <a:t>Third level</a:t>
            </a:r>
          </a:p>
          <a:p>
            <a:pPr lvl="3"/>
            <a:r>
              <a:rPr lang="nb-NO" dirty="0"/>
              <a:t>Fourth level</a:t>
            </a:r>
          </a:p>
          <a:p>
            <a:pPr lvl="4"/>
            <a:r>
              <a:rPr lang="nb-NO" dirty="0"/>
              <a:t>Fifth level</a:t>
            </a:r>
            <a:endParaRPr lang="en-US" dirty="0"/>
          </a:p>
        </p:txBody>
      </p:sp>
      <p:sp>
        <p:nvSpPr>
          <p:cNvPr id="12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126686" y="6490767"/>
            <a:ext cx="660930" cy="22161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fld id="{48EFE498-26FF-D945-9D73-A9282EB4CDE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4" name="Picture 13" descr="Mergergradient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33387" y="6397259"/>
            <a:ext cx="8277225" cy="10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951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0"/>
          <p:cNvSpPr>
            <a:spLocks noGrp="1"/>
          </p:cNvSpPr>
          <p:nvPr>
            <p:ph type="title"/>
          </p:nvPr>
        </p:nvSpPr>
        <p:spPr>
          <a:xfrm>
            <a:off x="748516" y="812608"/>
            <a:ext cx="3824876" cy="17164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4000"/>
            </a:lvl1pPr>
          </a:lstStyle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5086351" y="0"/>
            <a:ext cx="4057650" cy="68580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3"/>
          </p:nvPr>
        </p:nvSpPr>
        <p:spPr>
          <a:xfrm>
            <a:off x="354816" y="641827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r>
              <a:rPr lang="en-US" smtClean="0"/>
              <a:t>EDB ErgoGroup 2011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748516" y="2743200"/>
            <a:ext cx="3824876" cy="2903537"/>
          </a:xfrm>
          <a:prstGeom prst="rect">
            <a:avLst/>
          </a:prstGeom>
        </p:spPr>
        <p:txBody>
          <a:bodyPr vert="horz" wrap="square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126686" y="6490767"/>
            <a:ext cx="660930" cy="22161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fld id="{48EFE498-26FF-D945-9D73-A9282EB4CDE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" name="Picture 9" descr="Mergergradient.eps"/>
          <p:cNvPicPr>
            <a:picLocks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33387" y="6397259"/>
            <a:ext cx="4140000" cy="1023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6"/>
          <p:cNvSpPr>
            <a:spLocks noGrp="1"/>
          </p:cNvSpPr>
          <p:nvPr>
            <p:ph type="title"/>
          </p:nvPr>
        </p:nvSpPr>
        <p:spPr>
          <a:xfrm>
            <a:off x="741678" y="1278439"/>
            <a:ext cx="7716522" cy="918313"/>
          </a:xfrm>
          <a:prstGeom prst="rect">
            <a:avLst/>
          </a:prstGeom>
        </p:spPr>
        <p:txBody>
          <a:bodyPr vert="horz" anchor="b"/>
          <a:lstStyle>
            <a:lvl1pPr>
              <a:defRPr sz="4000"/>
            </a:lvl1pPr>
          </a:lstStyle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2332038"/>
            <a:ext cx="9144000" cy="43815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rgbClr val="DADADA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ooter Placeholder 14"/>
          <p:cNvSpPr>
            <a:spLocks noGrp="1"/>
          </p:cNvSpPr>
          <p:nvPr>
            <p:ph type="ftr" sz="quarter" idx="3"/>
          </p:nvPr>
        </p:nvSpPr>
        <p:spPr>
          <a:xfrm>
            <a:off x="367516" y="641826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r>
              <a:rPr lang="en-US" smtClean="0"/>
              <a:t>EDB ErgoGroup 2011</a:t>
            </a:r>
            <a:endParaRPr lang="en-US"/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126686" y="6490767"/>
            <a:ext cx="660930" cy="22161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fld id="{48EFE498-26FF-D945-9D73-A9282EB4CD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748516" y="2743200"/>
            <a:ext cx="3824876" cy="2903537"/>
          </a:xfrm>
          <a:prstGeom prst="rect">
            <a:avLst/>
          </a:prstGeom>
        </p:spPr>
        <p:txBody>
          <a:bodyPr vert="horz" wrap="square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9" name="Title Placeholder 10"/>
          <p:cNvSpPr>
            <a:spLocks noGrp="1"/>
          </p:cNvSpPr>
          <p:nvPr>
            <p:ph type="title"/>
          </p:nvPr>
        </p:nvSpPr>
        <p:spPr>
          <a:xfrm>
            <a:off x="748515" y="1113691"/>
            <a:ext cx="4111351" cy="13645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4000"/>
            </a:lvl1pPr>
          </a:lstStyle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3"/>
          </p:nvPr>
        </p:nvSpPr>
        <p:spPr>
          <a:xfrm>
            <a:off x="354816" y="641827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r>
              <a:rPr lang="en-US" smtClean="0"/>
              <a:t>EDB ErgoGroup 2011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086350" y="0"/>
            <a:ext cx="4057649" cy="68760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rgbClr val="DADADA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126686" y="6490767"/>
            <a:ext cx="660930" cy="22161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fld id="{48EFE498-26FF-D945-9D73-A9282EB4CDE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4" name="Picture 13" descr="Mergergradient.eps"/>
          <p:cNvPicPr>
            <a:picLocks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33387" y="6397259"/>
            <a:ext cx="4140000" cy="1023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0"/>
          <p:cNvSpPr>
            <a:spLocks noGrp="1"/>
          </p:cNvSpPr>
          <p:nvPr>
            <p:ph type="title"/>
          </p:nvPr>
        </p:nvSpPr>
        <p:spPr>
          <a:xfrm>
            <a:off x="748516" y="812608"/>
            <a:ext cx="3824876" cy="17164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4000"/>
            </a:lvl1pPr>
          </a:lstStyle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3"/>
          </p:nvPr>
        </p:nvSpPr>
        <p:spPr>
          <a:xfrm>
            <a:off x="354816" y="641827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r>
              <a:rPr lang="en-US" smtClean="0"/>
              <a:t>EDB ErgoGroup 2011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748516" y="2743200"/>
            <a:ext cx="3824876" cy="2903537"/>
          </a:xfrm>
          <a:prstGeom prst="rect">
            <a:avLst/>
          </a:prstGeom>
        </p:spPr>
        <p:txBody>
          <a:bodyPr vert="horz" wrap="square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126686" y="6490767"/>
            <a:ext cx="660930" cy="22161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fld id="{48EFE498-26FF-D945-9D73-A9282EB4CDE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" name="Picture 9" descr="Mergergradient.eps"/>
          <p:cNvPicPr>
            <a:picLocks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33387" y="6397259"/>
            <a:ext cx="4140000" cy="102346"/>
          </a:xfrm>
          <a:prstGeom prst="rect">
            <a:avLst/>
          </a:prstGeom>
        </p:spPr>
      </p:pic>
      <p:pic>
        <p:nvPicPr>
          <p:cNvPr id="12" name="Picture 11" descr="small_TERJEBORUDFOTO_A1245390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77968" y="0"/>
            <a:ext cx="406603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0"/>
          <p:cNvSpPr>
            <a:spLocks noGrp="1"/>
          </p:cNvSpPr>
          <p:nvPr>
            <p:ph type="title"/>
          </p:nvPr>
        </p:nvSpPr>
        <p:spPr>
          <a:xfrm>
            <a:off x="748516" y="812608"/>
            <a:ext cx="3824876" cy="17164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4000"/>
            </a:lvl1pPr>
          </a:lstStyle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3"/>
          </p:nvPr>
        </p:nvSpPr>
        <p:spPr>
          <a:xfrm>
            <a:off x="354816" y="641827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r>
              <a:rPr lang="en-US" smtClean="0"/>
              <a:t>EDB ErgoGroup 2011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748516" y="2743200"/>
            <a:ext cx="3824876" cy="2903537"/>
          </a:xfrm>
          <a:prstGeom prst="rect">
            <a:avLst/>
          </a:prstGeom>
        </p:spPr>
        <p:txBody>
          <a:bodyPr vert="horz" wrap="square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126686" y="6490767"/>
            <a:ext cx="660930" cy="22161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fld id="{48EFE498-26FF-D945-9D73-A9282EB4CDE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" name="Picture 9" descr="Mergergradient.eps"/>
          <p:cNvPicPr>
            <a:picLocks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33387" y="6397259"/>
            <a:ext cx="4140000" cy="102346"/>
          </a:xfrm>
          <a:prstGeom prst="rect">
            <a:avLst/>
          </a:prstGeom>
        </p:spPr>
      </p:pic>
      <p:pic>
        <p:nvPicPr>
          <p:cNvPr id="11" name="Picture 10" descr="small_TERJEBORUDFOTO_A1245711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77968" y="0"/>
            <a:ext cx="406603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0"/>
          <p:cNvSpPr>
            <a:spLocks noGrp="1"/>
          </p:cNvSpPr>
          <p:nvPr>
            <p:ph type="title"/>
          </p:nvPr>
        </p:nvSpPr>
        <p:spPr>
          <a:xfrm>
            <a:off x="748516" y="812608"/>
            <a:ext cx="3824876" cy="17164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4000"/>
            </a:lvl1pPr>
          </a:lstStyle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3"/>
          </p:nvPr>
        </p:nvSpPr>
        <p:spPr>
          <a:xfrm>
            <a:off x="354816" y="641827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r>
              <a:rPr lang="en-US" smtClean="0"/>
              <a:t>EDB ErgoGroup 2011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748516" y="2743200"/>
            <a:ext cx="3824876" cy="2903537"/>
          </a:xfrm>
          <a:prstGeom prst="rect">
            <a:avLst/>
          </a:prstGeom>
        </p:spPr>
        <p:txBody>
          <a:bodyPr vert="horz" wrap="square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126686" y="6490767"/>
            <a:ext cx="660930" cy="22161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fld id="{48EFE498-26FF-D945-9D73-A9282EB4CDE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" name="Picture 9" descr="Mergergradient.eps"/>
          <p:cNvPicPr>
            <a:picLocks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33387" y="6397259"/>
            <a:ext cx="4140000" cy="102346"/>
          </a:xfrm>
          <a:prstGeom prst="rect">
            <a:avLst/>
          </a:prstGeom>
        </p:spPr>
      </p:pic>
      <p:pic>
        <p:nvPicPr>
          <p:cNvPr id="11" name="Picture 10" descr="TERJEBORUDFOTO_A1245791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77968" y="0"/>
            <a:ext cx="406603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6" descr="EDBErgoGroup_logo_positiv_RGB.jpg"/>
          <p:cNvPicPr>
            <a:picLocks noChangeAspect="1"/>
          </p:cNvPicPr>
          <p:nvPr userDrawn="1"/>
        </p:nvPicPr>
        <p:blipFill>
          <a:blip r:embed="rId21"/>
          <a:srcRect t="-1544" b="-1544"/>
          <a:stretch>
            <a:fillRect/>
          </a:stretch>
        </p:blipFill>
        <p:spPr>
          <a:xfrm>
            <a:off x="233133" y="183873"/>
            <a:ext cx="2209800" cy="83117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0" r:id="rId2"/>
    <p:sldLayoutId id="2147483691" r:id="rId3"/>
    <p:sldLayoutId id="2147483650" r:id="rId4"/>
    <p:sldLayoutId id="2147483661" r:id="rId5"/>
    <p:sldLayoutId id="2147483663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rgbClr val="70706F"/>
          </a:solidFill>
          <a:latin typeface="Cambria"/>
          <a:ea typeface="+mj-ea"/>
          <a:cs typeface="Cambr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C3C3B"/>
        </a:buClr>
        <a:buFont typeface="Arial"/>
        <a:buChar char="•"/>
        <a:defRPr sz="2200" b="0" i="0" kern="1200">
          <a:solidFill>
            <a:srgbClr val="3C3C3B"/>
          </a:solidFill>
          <a:latin typeface="Cambria"/>
          <a:ea typeface="+mn-ea"/>
          <a:cs typeface="Cambri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b="0" i="0" kern="1200">
          <a:solidFill>
            <a:srgbClr val="3C3C3B"/>
          </a:solidFill>
          <a:latin typeface="Cambria"/>
          <a:ea typeface="+mn-ea"/>
          <a:cs typeface="Cambri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b="0" i="0" kern="1200">
          <a:solidFill>
            <a:srgbClr val="3C3C3B"/>
          </a:solidFill>
          <a:latin typeface="Cambria"/>
          <a:ea typeface="+mn-ea"/>
          <a:cs typeface="Cambr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b="0" i="0" kern="1200">
          <a:solidFill>
            <a:srgbClr val="3C3C3B"/>
          </a:solidFill>
          <a:latin typeface="Cambria"/>
          <a:ea typeface="+mn-ea"/>
          <a:cs typeface="Cambr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b="0" i="0" kern="1200">
          <a:solidFill>
            <a:srgbClr val="3C3C3B"/>
          </a:solidFill>
          <a:latin typeface="Cambria"/>
          <a:ea typeface="+mn-ea"/>
          <a:cs typeface="Cambr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5" r:id="rId2"/>
    <p:sldLayoutId id="2147483666" r:id="rId3"/>
    <p:sldLayoutId id="2147483670" r:id="rId4"/>
    <p:sldLayoutId id="2147483671" r:id="rId5"/>
    <p:sldLayoutId id="2147483672" r:id="rId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rgbClr val="70706F"/>
          </a:solidFill>
          <a:latin typeface="Cambria"/>
          <a:ea typeface="+mj-ea"/>
          <a:cs typeface="Cambr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C3C3B"/>
        </a:buClr>
        <a:buFont typeface="Arial"/>
        <a:buChar char="•"/>
        <a:defRPr sz="2200" b="0" i="0" kern="1200">
          <a:solidFill>
            <a:srgbClr val="3C3C3B"/>
          </a:solidFill>
          <a:latin typeface="Cambria"/>
          <a:ea typeface="+mn-ea"/>
          <a:cs typeface="Cambri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b="0" i="0" kern="1200">
          <a:solidFill>
            <a:srgbClr val="3C3C3B"/>
          </a:solidFill>
          <a:latin typeface="Cambria"/>
          <a:ea typeface="+mn-ea"/>
          <a:cs typeface="Cambri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b="0" i="0" kern="1200">
          <a:solidFill>
            <a:srgbClr val="3C3C3B"/>
          </a:solidFill>
          <a:latin typeface="Cambria"/>
          <a:ea typeface="+mn-ea"/>
          <a:cs typeface="Cambr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b="0" i="0" kern="1200">
          <a:solidFill>
            <a:srgbClr val="3C3C3B"/>
          </a:solidFill>
          <a:latin typeface="Cambria"/>
          <a:ea typeface="+mn-ea"/>
          <a:cs typeface="Cambr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b="0" i="0" kern="1200">
          <a:solidFill>
            <a:srgbClr val="3C3C3B"/>
          </a:solidFill>
          <a:latin typeface="Cambria"/>
          <a:ea typeface="+mn-ea"/>
          <a:cs typeface="Cambr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92" r:id="rId3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rgbClr val="70706F"/>
          </a:solidFill>
          <a:latin typeface="Cambria"/>
          <a:ea typeface="+mj-ea"/>
          <a:cs typeface="Cambr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C3C3B"/>
        </a:buClr>
        <a:buFont typeface="Arial"/>
        <a:buChar char="•"/>
        <a:defRPr sz="2200" b="0" i="0" kern="1200">
          <a:solidFill>
            <a:srgbClr val="3C3C3B"/>
          </a:solidFill>
          <a:latin typeface="Cambria"/>
          <a:ea typeface="+mn-ea"/>
          <a:cs typeface="Cambri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b="0" i="0" kern="1200">
          <a:solidFill>
            <a:srgbClr val="3C3C3B"/>
          </a:solidFill>
          <a:latin typeface="Cambria"/>
          <a:ea typeface="+mn-ea"/>
          <a:cs typeface="Cambri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b="0" i="0" kern="1200">
          <a:solidFill>
            <a:srgbClr val="3C3C3B"/>
          </a:solidFill>
          <a:latin typeface="Cambria"/>
          <a:ea typeface="+mn-ea"/>
          <a:cs typeface="Cambr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b="0" i="0" kern="1200">
          <a:solidFill>
            <a:srgbClr val="3C3C3B"/>
          </a:solidFill>
          <a:latin typeface="Cambria"/>
          <a:ea typeface="+mn-ea"/>
          <a:cs typeface="Cambr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b="0" i="0" kern="1200">
          <a:solidFill>
            <a:srgbClr val="3C3C3B"/>
          </a:solidFill>
          <a:latin typeface="Cambria"/>
          <a:ea typeface="+mn-ea"/>
          <a:cs typeface="Cambr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341314" y="1818640"/>
            <a:ext cx="8229600" cy="918313"/>
          </a:xfrm>
        </p:spPr>
        <p:txBody>
          <a:bodyPr/>
          <a:lstStyle/>
          <a:p>
            <a:r>
              <a:rPr lang="sv-SE" noProof="0" dirty="0" err="1" smtClean="0"/>
              <a:t>Minimize</a:t>
            </a:r>
            <a:r>
              <a:rPr lang="sv-SE" noProof="0" dirty="0" smtClean="0"/>
              <a:t> globals</a:t>
            </a:r>
            <a:br>
              <a:rPr lang="sv-SE" noProof="0" dirty="0" smtClean="0"/>
            </a:br>
            <a:r>
              <a:rPr lang="sv-SE" sz="3600" dirty="0" smtClean="0"/>
              <a:t>JavaScript</a:t>
            </a:r>
            <a:endParaRPr lang="sv-SE" noProof="0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sv-SE" noProof="0" dirty="0" err="1" smtClean="0"/>
              <a:t>Custom</a:t>
            </a:r>
            <a:r>
              <a:rPr lang="sv-SE" noProof="0" dirty="0" smtClean="0"/>
              <a:t> Solutions</a:t>
            </a:r>
            <a:endParaRPr lang="sv-SE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sv-SE" noProof="0" dirty="0" smtClean="0"/>
              <a:t>2012-02-21</a:t>
            </a:r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158988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Globals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EDB ErgoGroup 2011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Variables </a:t>
            </a:r>
            <a:r>
              <a:rPr lang="en-US" dirty="0"/>
              <a:t>outside functions</a:t>
            </a:r>
          </a:p>
          <a:p>
            <a:r>
              <a:rPr lang="en-US" dirty="0" smtClean="0"/>
              <a:t>Variables </a:t>
            </a:r>
            <a:r>
              <a:rPr lang="en-US" dirty="0"/>
              <a:t>without a </a:t>
            </a:r>
            <a:r>
              <a:rPr lang="en-US" dirty="0" err="1" smtClean="0"/>
              <a:t>var</a:t>
            </a:r>
            <a:endParaRPr lang="en-US" dirty="0" smtClean="0"/>
          </a:p>
          <a:p>
            <a:pPr lvl="1"/>
            <a:r>
              <a:rPr lang="en-US" dirty="0" smtClean="0"/>
              <a:t>even </a:t>
            </a:r>
            <a:r>
              <a:rPr lang="en-US" dirty="0"/>
              <a:t>inside </a:t>
            </a:r>
            <a:r>
              <a:rPr lang="en-US" dirty="0" smtClean="0"/>
              <a:t>functions</a:t>
            </a:r>
            <a:endParaRPr lang="en-US" dirty="0"/>
          </a:p>
          <a:p>
            <a:r>
              <a:rPr lang="en-US" dirty="0" smtClean="0"/>
              <a:t>Named </a:t>
            </a:r>
            <a:r>
              <a:rPr lang="en-US" dirty="0"/>
              <a:t>functions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6617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EDB ErgoGroup 2011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738746" y="1107440"/>
            <a:ext cx="7719453" cy="5149360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sv-SE" dirty="0">
                <a:solidFill>
                  <a:srgbClr val="3F7F5F"/>
                </a:solidFill>
                <a:latin typeface="Consolas"/>
              </a:rPr>
              <a:t>// Globals </a:t>
            </a:r>
            <a:r>
              <a:rPr lang="sv-SE" dirty="0" err="1">
                <a:solidFill>
                  <a:srgbClr val="3F7F5F"/>
                </a:solidFill>
                <a:latin typeface="Consolas"/>
              </a:rPr>
              <a:t>are</a:t>
            </a:r>
            <a:r>
              <a:rPr lang="sv-SE" dirty="0">
                <a:solidFill>
                  <a:srgbClr val="3F7F5F"/>
                </a:solidFill>
                <a:latin typeface="Consolas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dirty="0">
                <a:solidFill>
                  <a:srgbClr val="3F7F5F"/>
                </a:solidFill>
                <a:latin typeface="Consolas"/>
              </a:rPr>
              <a:t>//   - </a:t>
            </a:r>
            <a:r>
              <a:rPr lang="sv-SE" dirty="0" err="1">
                <a:solidFill>
                  <a:srgbClr val="3F7F5F"/>
                </a:solidFill>
                <a:latin typeface="Consolas"/>
              </a:rPr>
              <a:t>Variables</a:t>
            </a:r>
            <a:r>
              <a:rPr lang="sv-SE" dirty="0">
                <a:solidFill>
                  <a:srgbClr val="3F7F5F"/>
                </a:solidFill>
                <a:latin typeface="Consolas"/>
              </a:rPr>
              <a:t> </a:t>
            </a:r>
            <a:r>
              <a:rPr lang="sv-SE" dirty="0" err="1">
                <a:solidFill>
                  <a:srgbClr val="3F7F5F"/>
                </a:solidFill>
                <a:latin typeface="Consolas"/>
              </a:rPr>
              <a:t>outside</a:t>
            </a:r>
            <a:r>
              <a:rPr lang="sv-SE" dirty="0">
                <a:solidFill>
                  <a:srgbClr val="3F7F5F"/>
                </a:solidFill>
                <a:latin typeface="Consolas"/>
              </a:rPr>
              <a:t> </a:t>
            </a:r>
            <a:r>
              <a:rPr lang="sv-SE" dirty="0" err="1">
                <a:solidFill>
                  <a:srgbClr val="3F7F5F"/>
                </a:solidFill>
                <a:latin typeface="Consolas"/>
              </a:rPr>
              <a:t>functions</a:t>
            </a:r>
            <a:endParaRPr lang="sv-SE" dirty="0">
              <a:solidFill>
                <a:srgbClr val="3F7F5F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3F7F5F"/>
                </a:solidFill>
                <a:latin typeface="Consolas"/>
              </a:rPr>
              <a:t>//   - Variables </a:t>
            </a:r>
            <a:r>
              <a:rPr lang="en-US" sz="2100" dirty="0">
                <a:solidFill>
                  <a:srgbClr val="3F7F5F"/>
                </a:solidFill>
                <a:latin typeface="Consolas"/>
              </a:rPr>
              <a:t>without a </a:t>
            </a:r>
            <a:r>
              <a:rPr lang="en-US" sz="2100" dirty="0" err="1">
                <a:solidFill>
                  <a:srgbClr val="3F7F5F"/>
                </a:solidFill>
                <a:latin typeface="Consolas"/>
              </a:rPr>
              <a:t>var</a:t>
            </a:r>
            <a:r>
              <a:rPr lang="en-US" sz="2100" dirty="0">
                <a:solidFill>
                  <a:srgbClr val="3F7F5F"/>
                </a:solidFill>
                <a:latin typeface="Consolas"/>
              </a:rPr>
              <a:t> (even inside functions)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dirty="0">
                <a:solidFill>
                  <a:srgbClr val="3F7F5F"/>
                </a:solidFill>
                <a:latin typeface="Consolas"/>
              </a:rPr>
              <a:t>//   - </a:t>
            </a:r>
            <a:r>
              <a:rPr lang="sv-SE" dirty="0" err="1">
                <a:solidFill>
                  <a:srgbClr val="3F7F5F"/>
                </a:solidFill>
                <a:latin typeface="Consolas"/>
              </a:rPr>
              <a:t>Named</a:t>
            </a:r>
            <a:r>
              <a:rPr lang="sv-SE" dirty="0">
                <a:solidFill>
                  <a:srgbClr val="3F7F5F"/>
                </a:solidFill>
                <a:latin typeface="Consolas"/>
              </a:rPr>
              <a:t> </a:t>
            </a:r>
            <a:r>
              <a:rPr lang="sv-SE" dirty="0" err="1">
                <a:solidFill>
                  <a:srgbClr val="3F7F5F"/>
                </a:solidFill>
                <a:latin typeface="Consolas"/>
              </a:rPr>
              <a:t>functions</a:t>
            </a:r>
            <a:endParaRPr lang="sv-SE" dirty="0">
              <a:solidFill>
                <a:srgbClr val="3F7F5F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sv-SE" dirty="0"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v-SE" b="1" dirty="0">
                <a:solidFill>
                  <a:srgbClr val="7F0055"/>
                </a:solidFill>
                <a:latin typeface="Consolas"/>
              </a:rPr>
              <a:t>var</a:t>
            </a:r>
            <a:r>
              <a:rPr lang="sv-SE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sv-SE" b="1" dirty="0" err="1">
                <a:solidFill>
                  <a:srgbClr val="000000"/>
                </a:solidFill>
                <a:latin typeface="Consolas"/>
              </a:rPr>
              <a:t>name</a:t>
            </a:r>
            <a:r>
              <a:rPr lang="sv-SE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sv-SE" b="1" dirty="0">
                <a:solidFill>
                  <a:srgbClr val="2A00FF"/>
                </a:solidFill>
                <a:latin typeface="Consolas"/>
              </a:rPr>
              <a:t>'</a:t>
            </a:r>
            <a:r>
              <a:rPr lang="sv-SE" b="1" dirty="0" err="1">
                <a:solidFill>
                  <a:srgbClr val="2A00FF"/>
                </a:solidFill>
                <a:latin typeface="Consolas"/>
              </a:rPr>
              <a:t>fido</a:t>
            </a:r>
            <a:r>
              <a:rPr lang="sv-SE" b="1" dirty="0">
                <a:solidFill>
                  <a:srgbClr val="2A00FF"/>
                </a:solidFill>
                <a:latin typeface="Consolas"/>
              </a:rPr>
              <a:t>'</a:t>
            </a:r>
            <a:r>
              <a:rPr lang="sv-SE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dirty="0">
                <a:solidFill>
                  <a:srgbClr val="000000"/>
                </a:solidFill>
                <a:latin typeface="Consolas"/>
              </a:rPr>
              <a:t>age = 10;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b="1" dirty="0">
                <a:solidFill>
                  <a:srgbClr val="7F0055"/>
                </a:solidFill>
                <a:latin typeface="Consolas"/>
              </a:rPr>
              <a:t>var</a:t>
            </a:r>
            <a:r>
              <a:rPr lang="sv-SE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sv-SE" b="1" dirty="0" err="1">
                <a:solidFill>
                  <a:srgbClr val="000000"/>
                </a:solidFill>
                <a:latin typeface="Consolas"/>
              </a:rPr>
              <a:t>fruit</a:t>
            </a:r>
            <a:r>
              <a:rPr lang="sv-SE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sv-SE" b="1" dirty="0">
                <a:solidFill>
                  <a:srgbClr val="2A00FF"/>
                </a:solidFill>
                <a:latin typeface="Consolas"/>
              </a:rPr>
              <a:t>'</a:t>
            </a:r>
            <a:r>
              <a:rPr lang="sv-SE" b="1" dirty="0" err="1">
                <a:solidFill>
                  <a:srgbClr val="2A00FF"/>
                </a:solidFill>
                <a:latin typeface="Consolas"/>
              </a:rPr>
              <a:t>banana</a:t>
            </a:r>
            <a:r>
              <a:rPr lang="sv-SE" b="1" dirty="0">
                <a:solidFill>
                  <a:srgbClr val="2A00FF"/>
                </a:solidFill>
                <a:latin typeface="Consolas"/>
              </a:rPr>
              <a:t>'</a:t>
            </a:r>
            <a:r>
              <a:rPr lang="sv-SE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dirty="0">
                <a:solidFill>
                  <a:srgbClr val="000000"/>
                </a:solidFill>
                <a:latin typeface="Consolas"/>
              </a:rPr>
              <a:t>(</a:t>
            </a:r>
            <a:r>
              <a:rPr lang="sv-SE" b="1" dirty="0" err="1">
                <a:solidFill>
                  <a:srgbClr val="7F0055"/>
                </a:solidFill>
                <a:latin typeface="Consolas"/>
              </a:rPr>
              <a:t>function</a:t>
            </a:r>
            <a:r>
              <a:rPr lang="sv-SE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// name and age will be overridden, but fruit will not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sv-SE" dirty="0" err="1">
                <a:solidFill>
                  <a:srgbClr val="000000"/>
                </a:solidFill>
                <a:latin typeface="Consolas"/>
              </a:rPr>
              <a:t>name</a:t>
            </a:r>
            <a:r>
              <a:rPr lang="sv-SE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sv-SE" dirty="0">
                <a:solidFill>
                  <a:srgbClr val="2A00FF"/>
                </a:solidFill>
                <a:latin typeface="Consolas"/>
              </a:rPr>
              <a:t>'</a:t>
            </a:r>
            <a:r>
              <a:rPr lang="sv-SE" dirty="0" err="1">
                <a:solidFill>
                  <a:srgbClr val="2A00FF"/>
                </a:solidFill>
                <a:latin typeface="Consolas"/>
              </a:rPr>
              <a:t>karo</a:t>
            </a:r>
            <a:r>
              <a:rPr lang="sv-SE" dirty="0">
                <a:solidFill>
                  <a:srgbClr val="2A00FF"/>
                </a:solidFill>
                <a:latin typeface="Consolas"/>
              </a:rPr>
              <a:t>'</a:t>
            </a:r>
            <a:r>
              <a:rPr lang="sv-SE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dirty="0">
                <a:solidFill>
                  <a:srgbClr val="000000"/>
                </a:solidFill>
                <a:latin typeface="Consolas"/>
              </a:rPr>
              <a:t>    age = 12;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sv-SE" b="1" dirty="0">
                <a:solidFill>
                  <a:srgbClr val="7F0055"/>
                </a:solidFill>
                <a:latin typeface="Consolas"/>
              </a:rPr>
              <a:t>var</a:t>
            </a:r>
            <a:r>
              <a:rPr lang="sv-SE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sv-SE" sz="2100" b="1" dirty="0" err="1">
                <a:solidFill>
                  <a:srgbClr val="000000"/>
                </a:solidFill>
                <a:latin typeface="Consolas"/>
              </a:rPr>
              <a:t>fruit</a:t>
            </a:r>
            <a:r>
              <a:rPr lang="sv-SE" sz="21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sv-SE" sz="2100" b="1" dirty="0">
                <a:solidFill>
                  <a:srgbClr val="2A00FF"/>
                </a:solidFill>
                <a:latin typeface="Consolas"/>
              </a:rPr>
              <a:t>'</a:t>
            </a:r>
            <a:r>
              <a:rPr lang="sv-SE" sz="2100" b="1" dirty="0" err="1">
                <a:solidFill>
                  <a:srgbClr val="2A00FF"/>
                </a:solidFill>
                <a:latin typeface="Consolas"/>
              </a:rPr>
              <a:t>apple</a:t>
            </a:r>
            <a:r>
              <a:rPr lang="sv-SE" sz="2100" b="1" dirty="0">
                <a:solidFill>
                  <a:srgbClr val="2A00FF"/>
                </a:solidFill>
                <a:latin typeface="Consolas"/>
              </a:rPr>
              <a:t>'</a:t>
            </a:r>
            <a:r>
              <a:rPr lang="sv-SE" b="1" u="sng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dirty="0">
                <a:solidFill>
                  <a:srgbClr val="000000"/>
                </a:solidFill>
                <a:latin typeface="Consolas"/>
              </a:rPr>
              <a:t>}());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dirty="0">
                <a:solidFill>
                  <a:srgbClr val="000000"/>
                </a:solidFill>
                <a:latin typeface="Consolas"/>
              </a:rPr>
              <a:t>console.log(</a:t>
            </a:r>
            <a:r>
              <a:rPr lang="sv-SE" dirty="0">
                <a:solidFill>
                  <a:srgbClr val="2A00FF"/>
                </a:solidFill>
                <a:latin typeface="Consolas"/>
              </a:rPr>
              <a:t>'</a:t>
            </a:r>
            <a:r>
              <a:rPr lang="sv-SE" dirty="0" err="1">
                <a:solidFill>
                  <a:srgbClr val="2A00FF"/>
                </a:solidFill>
                <a:latin typeface="Consolas"/>
              </a:rPr>
              <a:t>name</a:t>
            </a:r>
            <a:r>
              <a:rPr lang="sv-SE" dirty="0">
                <a:solidFill>
                  <a:srgbClr val="2A00FF"/>
                </a:solidFill>
                <a:latin typeface="Consolas"/>
              </a:rPr>
              <a:t>: '</a:t>
            </a:r>
            <a:r>
              <a:rPr lang="sv-SE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sv-SE" dirty="0" err="1">
                <a:solidFill>
                  <a:srgbClr val="000000"/>
                </a:solidFill>
                <a:latin typeface="Consolas"/>
              </a:rPr>
              <a:t>name</a:t>
            </a:r>
            <a:r>
              <a:rPr lang="sv-SE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sv-SE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sv-SE" u="sng" dirty="0" err="1">
                <a:solidFill>
                  <a:srgbClr val="3F7F5F"/>
                </a:solidFill>
                <a:latin typeface="Consolas"/>
              </a:rPr>
              <a:t>karo</a:t>
            </a:r>
            <a:endParaRPr lang="sv-SE" u="sng" dirty="0">
              <a:solidFill>
                <a:srgbClr val="3F7F5F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v-SE" dirty="0">
                <a:solidFill>
                  <a:srgbClr val="000000"/>
                </a:solidFill>
                <a:latin typeface="Consolas"/>
              </a:rPr>
              <a:t>console.log(</a:t>
            </a:r>
            <a:r>
              <a:rPr lang="sv-SE" dirty="0">
                <a:solidFill>
                  <a:srgbClr val="2A00FF"/>
                </a:solidFill>
                <a:latin typeface="Consolas"/>
              </a:rPr>
              <a:t>'age: '</a:t>
            </a:r>
            <a:r>
              <a:rPr lang="sv-SE" dirty="0">
                <a:solidFill>
                  <a:srgbClr val="000000"/>
                </a:solidFill>
                <a:latin typeface="Consolas"/>
              </a:rPr>
              <a:t> + age); </a:t>
            </a:r>
            <a:r>
              <a:rPr lang="sv-SE" dirty="0">
                <a:solidFill>
                  <a:srgbClr val="3F7F5F"/>
                </a:solidFill>
                <a:latin typeface="Consolas"/>
              </a:rPr>
              <a:t>// 12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dirty="0">
                <a:solidFill>
                  <a:srgbClr val="000000"/>
                </a:solidFill>
                <a:latin typeface="Consolas"/>
              </a:rPr>
              <a:t>console.log(</a:t>
            </a:r>
            <a:r>
              <a:rPr lang="sv-SE" dirty="0">
                <a:solidFill>
                  <a:srgbClr val="2A00FF"/>
                </a:solidFill>
                <a:latin typeface="Consolas"/>
              </a:rPr>
              <a:t>'</a:t>
            </a:r>
            <a:r>
              <a:rPr lang="sv-SE" dirty="0" err="1">
                <a:solidFill>
                  <a:srgbClr val="2A00FF"/>
                </a:solidFill>
                <a:latin typeface="Consolas"/>
              </a:rPr>
              <a:t>fruit</a:t>
            </a:r>
            <a:r>
              <a:rPr lang="sv-SE" dirty="0">
                <a:solidFill>
                  <a:srgbClr val="2A00FF"/>
                </a:solidFill>
                <a:latin typeface="Consolas"/>
              </a:rPr>
              <a:t>: '</a:t>
            </a:r>
            <a:r>
              <a:rPr lang="sv-SE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sv-SE" dirty="0" err="1">
                <a:solidFill>
                  <a:srgbClr val="000000"/>
                </a:solidFill>
                <a:latin typeface="Consolas"/>
              </a:rPr>
              <a:t>fruit</a:t>
            </a:r>
            <a:r>
              <a:rPr lang="sv-SE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sv-SE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sv-SE" dirty="0" err="1">
                <a:solidFill>
                  <a:srgbClr val="3F7F5F"/>
                </a:solidFill>
                <a:latin typeface="Consolas"/>
              </a:rPr>
              <a:t>banana</a:t>
            </a:r>
            <a:endParaRPr lang="sv-SE" dirty="0">
              <a:solidFill>
                <a:srgbClr val="3F7F5F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sv-SE" dirty="0"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3F7F5F"/>
                </a:solidFill>
                <a:latin typeface="Consolas"/>
              </a:rPr>
              <a:t>// Define a named function f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b="1" dirty="0" err="1">
                <a:solidFill>
                  <a:srgbClr val="7F0055"/>
                </a:solidFill>
                <a:latin typeface="Consolas"/>
              </a:rPr>
              <a:t>function</a:t>
            </a:r>
            <a:r>
              <a:rPr lang="sv-SE" b="1" dirty="0">
                <a:solidFill>
                  <a:srgbClr val="000000"/>
                </a:solidFill>
                <a:latin typeface="Consolas"/>
              </a:rPr>
              <a:t> f()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sv-SE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sv-SE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sv-SE" b="1" dirty="0">
                <a:solidFill>
                  <a:srgbClr val="2A00FF"/>
                </a:solidFill>
                <a:latin typeface="Consolas"/>
              </a:rPr>
              <a:t>'f </a:t>
            </a:r>
            <a:r>
              <a:rPr lang="sv-SE" b="1" dirty="0" err="1">
                <a:solidFill>
                  <a:srgbClr val="2A00FF"/>
                </a:solidFill>
                <a:latin typeface="Consolas"/>
              </a:rPr>
              <a:t>defined</a:t>
            </a:r>
            <a:r>
              <a:rPr lang="sv-SE" b="1" dirty="0">
                <a:solidFill>
                  <a:srgbClr val="2A00FF"/>
                </a:solidFill>
                <a:latin typeface="Consolas"/>
              </a:rPr>
              <a:t>'</a:t>
            </a:r>
            <a:r>
              <a:rPr lang="sv-SE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dirty="0">
                <a:solidFill>
                  <a:srgbClr val="3F7F5F"/>
                </a:solidFill>
                <a:latin typeface="Consolas"/>
              </a:rPr>
              <a:t>// Redefine the </a:t>
            </a:r>
            <a:r>
              <a:rPr lang="sv-SE" dirty="0" err="1">
                <a:solidFill>
                  <a:srgbClr val="3F7F5F"/>
                </a:solidFill>
                <a:latin typeface="Consolas"/>
              </a:rPr>
              <a:t>function</a:t>
            </a:r>
            <a:r>
              <a:rPr lang="sv-SE" dirty="0">
                <a:solidFill>
                  <a:srgbClr val="3F7F5F"/>
                </a:solidFill>
                <a:latin typeface="Consolas"/>
              </a:rPr>
              <a:t> f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b="1" dirty="0">
                <a:solidFill>
                  <a:srgbClr val="7F0055"/>
                </a:solidFill>
                <a:latin typeface="Consolas"/>
              </a:rPr>
              <a:t>var</a:t>
            </a:r>
            <a:r>
              <a:rPr lang="sv-SE" b="1" dirty="0">
                <a:solidFill>
                  <a:srgbClr val="000000"/>
                </a:solidFill>
                <a:latin typeface="Consolas"/>
              </a:rPr>
              <a:t> f = </a:t>
            </a:r>
            <a:r>
              <a:rPr lang="sv-SE" b="1" dirty="0" err="1">
                <a:solidFill>
                  <a:srgbClr val="7F0055"/>
                </a:solidFill>
                <a:latin typeface="Consolas"/>
              </a:rPr>
              <a:t>function</a:t>
            </a:r>
            <a:r>
              <a:rPr lang="sv-SE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sv-SE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sv-SE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sv-SE" b="1" dirty="0">
                <a:solidFill>
                  <a:srgbClr val="2A00FF"/>
                </a:solidFill>
                <a:latin typeface="Consolas"/>
              </a:rPr>
              <a:t>'f </a:t>
            </a:r>
            <a:r>
              <a:rPr lang="sv-SE" b="1" dirty="0" err="1">
                <a:solidFill>
                  <a:srgbClr val="2A00FF"/>
                </a:solidFill>
                <a:latin typeface="Consolas"/>
              </a:rPr>
              <a:t>redefined</a:t>
            </a:r>
            <a:r>
              <a:rPr lang="sv-SE" b="1" dirty="0">
                <a:solidFill>
                  <a:srgbClr val="2A00FF"/>
                </a:solidFill>
                <a:latin typeface="Consolas"/>
              </a:rPr>
              <a:t>'</a:t>
            </a:r>
            <a:r>
              <a:rPr lang="sv-SE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dirty="0">
                <a:solidFill>
                  <a:srgbClr val="000000"/>
                </a:solidFill>
                <a:latin typeface="Consolas"/>
              </a:rPr>
              <a:t>console.log(f()); </a:t>
            </a:r>
            <a:r>
              <a:rPr lang="sv-SE" dirty="0">
                <a:solidFill>
                  <a:srgbClr val="3F7F5F"/>
                </a:solidFill>
                <a:latin typeface="Consolas"/>
              </a:rPr>
              <a:t>// f </a:t>
            </a:r>
            <a:r>
              <a:rPr lang="sv-SE" dirty="0" err="1">
                <a:solidFill>
                  <a:srgbClr val="3F7F5F"/>
                </a:solidFill>
                <a:latin typeface="Consolas"/>
              </a:rPr>
              <a:t>redefined</a:t>
            </a:r>
            <a:endParaRPr lang="sv-SE" dirty="0">
              <a:solidFill>
                <a:srgbClr val="3F7F5F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3F7F5F"/>
                </a:solidFill>
                <a:latin typeface="Consolas"/>
              </a:rPr>
              <a:t>// Redefine f to not be a function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f =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'f redefined once again'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console.log(f); 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// f redefined once again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8624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Scopes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EDB ErgoGroup 2011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sv-SE" dirty="0" smtClean="0"/>
              <a:t>Global</a:t>
            </a:r>
          </a:p>
          <a:p>
            <a:r>
              <a:rPr lang="sv-SE" dirty="0" err="1" smtClean="0"/>
              <a:t>Functional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6758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EDB ErgoGroup 2011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738746" y="1026160"/>
            <a:ext cx="7719453" cy="5230640"/>
          </a:xfrm>
        </p:spPr>
        <p:txBody>
          <a:bodyPr>
            <a:normAutofit fontScale="47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sv-SE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sv-SE" dirty="0" err="1">
                <a:solidFill>
                  <a:srgbClr val="3F7F5F"/>
                </a:solidFill>
                <a:latin typeface="Consolas"/>
              </a:rPr>
              <a:t>Scopes</a:t>
            </a:r>
            <a:r>
              <a:rPr lang="sv-SE" dirty="0">
                <a:solidFill>
                  <a:srgbClr val="3F7F5F"/>
                </a:solidFill>
                <a:latin typeface="Consolas"/>
              </a:rPr>
              <a:t> </a:t>
            </a:r>
            <a:r>
              <a:rPr lang="sv-SE" dirty="0" err="1">
                <a:solidFill>
                  <a:srgbClr val="3F7F5F"/>
                </a:solidFill>
                <a:latin typeface="Consolas"/>
              </a:rPr>
              <a:t>are</a:t>
            </a:r>
            <a:r>
              <a:rPr lang="sv-SE" dirty="0">
                <a:solidFill>
                  <a:srgbClr val="3F7F5F"/>
                </a:solidFill>
                <a:latin typeface="Consolas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dirty="0">
                <a:solidFill>
                  <a:srgbClr val="3F7F5F"/>
                </a:solidFill>
                <a:latin typeface="Consolas"/>
              </a:rPr>
              <a:t>//   - global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dirty="0">
                <a:solidFill>
                  <a:srgbClr val="3F7F5F"/>
                </a:solidFill>
                <a:latin typeface="Consolas"/>
              </a:rPr>
              <a:t>//   - </a:t>
            </a:r>
            <a:r>
              <a:rPr lang="sv-SE" dirty="0" err="1">
                <a:solidFill>
                  <a:srgbClr val="3F7F5F"/>
                </a:solidFill>
                <a:latin typeface="Consolas"/>
              </a:rPr>
              <a:t>functional</a:t>
            </a:r>
            <a:endParaRPr lang="sv-SE" dirty="0">
              <a:solidFill>
                <a:srgbClr val="3F7F5F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sv-SE" dirty="0"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v-SE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sv-SE" dirty="0" err="1">
                <a:solidFill>
                  <a:srgbClr val="3F7F5F"/>
                </a:solidFill>
                <a:latin typeface="Consolas"/>
              </a:rPr>
              <a:t>Declare</a:t>
            </a:r>
            <a:r>
              <a:rPr lang="sv-SE" dirty="0">
                <a:solidFill>
                  <a:srgbClr val="3F7F5F"/>
                </a:solidFill>
                <a:latin typeface="Consolas"/>
              </a:rPr>
              <a:t> stuff in global </a:t>
            </a:r>
            <a:r>
              <a:rPr lang="sv-SE" dirty="0" err="1">
                <a:solidFill>
                  <a:srgbClr val="3F7F5F"/>
                </a:solidFill>
                <a:latin typeface="Consolas"/>
              </a:rPr>
              <a:t>scope</a:t>
            </a:r>
            <a:endParaRPr lang="sv-SE" dirty="0">
              <a:solidFill>
                <a:srgbClr val="3F7F5F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v-SE" b="1" dirty="0">
                <a:solidFill>
                  <a:srgbClr val="7F0055"/>
                </a:solidFill>
                <a:latin typeface="Consolas"/>
              </a:rPr>
              <a:t>var</a:t>
            </a:r>
            <a:r>
              <a:rPr lang="sv-SE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sv-SE" b="1" dirty="0" err="1">
                <a:solidFill>
                  <a:srgbClr val="000000"/>
                </a:solidFill>
                <a:latin typeface="Consolas"/>
              </a:rPr>
              <a:t>name</a:t>
            </a:r>
            <a:r>
              <a:rPr lang="sv-SE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sv-SE" b="1" dirty="0">
                <a:solidFill>
                  <a:srgbClr val="2A00FF"/>
                </a:solidFill>
                <a:latin typeface="Consolas"/>
              </a:rPr>
              <a:t>'fido1'</a:t>
            </a:r>
            <a:r>
              <a:rPr lang="sv-SE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b="1" dirty="0">
                <a:solidFill>
                  <a:srgbClr val="7F0055"/>
                </a:solidFill>
                <a:latin typeface="Consolas"/>
              </a:rPr>
              <a:t>var</a:t>
            </a:r>
            <a:r>
              <a:rPr lang="sv-SE" b="1" dirty="0">
                <a:solidFill>
                  <a:srgbClr val="000000"/>
                </a:solidFill>
                <a:latin typeface="Consolas"/>
              </a:rPr>
              <a:t> dog =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sv-SE" dirty="0" err="1">
                <a:solidFill>
                  <a:srgbClr val="000000"/>
                </a:solidFill>
                <a:latin typeface="Consolas"/>
              </a:rPr>
              <a:t>name</a:t>
            </a:r>
            <a:r>
              <a:rPr lang="sv-SE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sv-SE" dirty="0">
                <a:solidFill>
                  <a:srgbClr val="2A00FF"/>
                </a:solidFill>
                <a:latin typeface="Consolas"/>
              </a:rPr>
              <a:t>'fido2'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dirty="0">
                <a:solidFill>
                  <a:srgbClr val="000000"/>
                </a:solidFill>
                <a:latin typeface="Consolas"/>
              </a:rPr>
              <a:t>console.log(</a:t>
            </a:r>
            <a:r>
              <a:rPr lang="sv-SE" dirty="0">
                <a:solidFill>
                  <a:srgbClr val="2A00FF"/>
                </a:solidFill>
                <a:latin typeface="Consolas"/>
              </a:rPr>
              <a:t>'</a:t>
            </a:r>
            <a:r>
              <a:rPr lang="sv-SE" dirty="0" err="1">
                <a:solidFill>
                  <a:srgbClr val="2A00FF"/>
                </a:solidFill>
                <a:latin typeface="Consolas"/>
              </a:rPr>
              <a:t>name</a:t>
            </a:r>
            <a:r>
              <a:rPr lang="sv-SE" dirty="0">
                <a:solidFill>
                  <a:srgbClr val="2A00FF"/>
                </a:solidFill>
                <a:latin typeface="Consolas"/>
              </a:rPr>
              <a:t>: '</a:t>
            </a:r>
            <a:r>
              <a:rPr lang="sv-SE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sv-SE" dirty="0" err="1">
                <a:solidFill>
                  <a:srgbClr val="000000"/>
                </a:solidFill>
                <a:latin typeface="Consolas"/>
              </a:rPr>
              <a:t>name</a:t>
            </a:r>
            <a:r>
              <a:rPr lang="sv-SE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sv-SE" dirty="0">
                <a:solidFill>
                  <a:srgbClr val="3F7F5F"/>
                </a:solidFill>
                <a:latin typeface="Consolas"/>
              </a:rPr>
              <a:t>// fido1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dirty="0" err="1">
                <a:solidFill>
                  <a:srgbClr val="000000"/>
                </a:solidFill>
                <a:latin typeface="Consolas"/>
              </a:rPr>
              <a:t>console.dir</a:t>
            </a:r>
            <a:r>
              <a:rPr lang="sv-SE" dirty="0">
                <a:solidFill>
                  <a:srgbClr val="000000"/>
                </a:solidFill>
                <a:latin typeface="Consolas"/>
              </a:rPr>
              <a:t>(dog); </a:t>
            </a:r>
            <a:r>
              <a:rPr lang="sv-SE" dirty="0">
                <a:solidFill>
                  <a:srgbClr val="3F7F5F"/>
                </a:solidFill>
                <a:latin typeface="Consolas"/>
              </a:rPr>
              <a:t>// fido2</a:t>
            </a:r>
          </a:p>
          <a:p>
            <a:pPr marL="0" indent="0">
              <a:spcBef>
                <a:spcPts val="0"/>
              </a:spcBef>
              <a:buNone/>
            </a:pPr>
            <a:endParaRPr lang="sv-SE" dirty="0"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v-SE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sv-SE" dirty="0" err="1">
                <a:solidFill>
                  <a:srgbClr val="3F7F5F"/>
                </a:solidFill>
                <a:latin typeface="Consolas"/>
              </a:rPr>
              <a:t>Update</a:t>
            </a:r>
            <a:r>
              <a:rPr lang="sv-SE" dirty="0">
                <a:solidFill>
                  <a:srgbClr val="3F7F5F"/>
                </a:solidFill>
                <a:latin typeface="Consolas"/>
              </a:rPr>
              <a:t> stuff in global </a:t>
            </a:r>
            <a:r>
              <a:rPr lang="sv-SE" dirty="0" err="1">
                <a:solidFill>
                  <a:srgbClr val="3F7F5F"/>
                </a:solidFill>
                <a:latin typeface="Consolas"/>
              </a:rPr>
              <a:t>scope</a:t>
            </a:r>
            <a:endParaRPr lang="sv-SE" dirty="0">
              <a:solidFill>
                <a:srgbClr val="3F7F5F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v-SE" dirty="0" err="1">
                <a:solidFill>
                  <a:srgbClr val="000000"/>
                </a:solidFill>
                <a:latin typeface="Consolas"/>
              </a:rPr>
              <a:t>name</a:t>
            </a:r>
            <a:r>
              <a:rPr lang="sv-SE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sv-SE" dirty="0">
                <a:solidFill>
                  <a:srgbClr val="2A00FF"/>
                </a:solidFill>
                <a:latin typeface="Consolas"/>
              </a:rPr>
              <a:t>'karo1'</a:t>
            </a:r>
            <a:r>
              <a:rPr lang="sv-SE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dirty="0">
                <a:solidFill>
                  <a:srgbClr val="000000"/>
                </a:solidFill>
                <a:latin typeface="Consolas"/>
              </a:rPr>
              <a:t>dog.name = </a:t>
            </a:r>
            <a:r>
              <a:rPr lang="sv-SE" dirty="0">
                <a:solidFill>
                  <a:srgbClr val="2A00FF"/>
                </a:solidFill>
                <a:latin typeface="Consolas"/>
              </a:rPr>
              <a:t>'karo2'</a:t>
            </a:r>
            <a:r>
              <a:rPr lang="sv-SE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dirty="0">
                <a:solidFill>
                  <a:srgbClr val="000000"/>
                </a:solidFill>
                <a:latin typeface="Consolas"/>
              </a:rPr>
              <a:t>console.log(</a:t>
            </a:r>
            <a:r>
              <a:rPr lang="sv-SE" dirty="0">
                <a:solidFill>
                  <a:srgbClr val="2A00FF"/>
                </a:solidFill>
                <a:latin typeface="Consolas"/>
              </a:rPr>
              <a:t>'</a:t>
            </a:r>
            <a:r>
              <a:rPr lang="sv-SE" dirty="0" err="1">
                <a:solidFill>
                  <a:srgbClr val="2A00FF"/>
                </a:solidFill>
                <a:latin typeface="Consolas"/>
              </a:rPr>
              <a:t>name</a:t>
            </a:r>
            <a:r>
              <a:rPr lang="sv-SE" dirty="0">
                <a:solidFill>
                  <a:srgbClr val="2A00FF"/>
                </a:solidFill>
                <a:latin typeface="Consolas"/>
              </a:rPr>
              <a:t>: '</a:t>
            </a:r>
            <a:r>
              <a:rPr lang="sv-SE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sv-SE" dirty="0" err="1">
                <a:solidFill>
                  <a:srgbClr val="000000"/>
                </a:solidFill>
                <a:latin typeface="Consolas"/>
              </a:rPr>
              <a:t>name</a:t>
            </a:r>
            <a:r>
              <a:rPr lang="sv-SE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sv-SE" dirty="0">
                <a:solidFill>
                  <a:srgbClr val="3F7F5F"/>
                </a:solidFill>
                <a:latin typeface="Consolas"/>
              </a:rPr>
              <a:t>// karo1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dirty="0" err="1">
                <a:solidFill>
                  <a:srgbClr val="000000"/>
                </a:solidFill>
                <a:latin typeface="Consolas"/>
              </a:rPr>
              <a:t>console.dir</a:t>
            </a:r>
            <a:r>
              <a:rPr lang="sv-SE" dirty="0">
                <a:solidFill>
                  <a:srgbClr val="000000"/>
                </a:solidFill>
                <a:latin typeface="Consolas"/>
              </a:rPr>
              <a:t>(dog); </a:t>
            </a:r>
            <a:r>
              <a:rPr lang="sv-SE" dirty="0">
                <a:solidFill>
                  <a:srgbClr val="3F7F5F"/>
                </a:solidFill>
                <a:latin typeface="Consolas"/>
              </a:rPr>
              <a:t>// karo2</a:t>
            </a:r>
          </a:p>
          <a:p>
            <a:pPr marL="0" indent="0">
              <a:spcBef>
                <a:spcPts val="0"/>
              </a:spcBef>
              <a:buNone/>
            </a:pPr>
            <a:endParaRPr lang="sv-SE" dirty="0"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3F7F5F"/>
                </a:solidFill>
                <a:latin typeface="Consolas"/>
              </a:rPr>
              <a:t>// Declare stuff in functional scope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b="1" dirty="0">
                <a:solidFill>
                  <a:srgbClr val="7F0055"/>
                </a:solidFill>
                <a:latin typeface="Consolas"/>
              </a:rPr>
              <a:t>var</a:t>
            </a:r>
            <a:r>
              <a:rPr lang="sv-SE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sv-SE" b="1" dirty="0" err="1">
                <a:solidFill>
                  <a:srgbClr val="000000"/>
                </a:solidFill>
                <a:latin typeface="Consolas"/>
              </a:rPr>
              <a:t>add</a:t>
            </a:r>
            <a:r>
              <a:rPr lang="sv-SE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sv-SE" b="1" dirty="0" err="1">
                <a:solidFill>
                  <a:srgbClr val="7F0055"/>
                </a:solidFill>
                <a:latin typeface="Consolas"/>
              </a:rPr>
              <a:t>function</a:t>
            </a:r>
            <a:r>
              <a:rPr lang="sv-SE" b="1" dirty="0">
                <a:solidFill>
                  <a:srgbClr val="000000"/>
                </a:solidFill>
                <a:latin typeface="Consolas"/>
              </a:rPr>
              <a:t>(x,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sv-SE" b="1" dirty="0">
                <a:solidFill>
                  <a:srgbClr val="7F0055"/>
                </a:solidFill>
                <a:latin typeface="Consolas"/>
              </a:rPr>
              <a:t>var</a:t>
            </a:r>
            <a:r>
              <a:rPr lang="sv-SE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sv-SE" b="1" dirty="0" err="1">
                <a:solidFill>
                  <a:srgbClr val="000000"/>
                </a:solidFill>
                <a:latin typeface="Consolas"/>
              </a:rPr>
              <a:t>sum</a:t>
            </a:r>
            <a:r>
              <a:rPr lang="sv-SE" b="1" dirty="0">
                <a:solidFill>
                  <a:srgbClr val="000000"/>
                </a:solidFill>
                <a:latin typeface="Consolas"/>
              </a:rPr>
              <a:t> = x +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sv-SE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sv-SE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sv-SE" b="1" dirty="0" err="1">
                <a:solidFill>
                  <a:srgbClr val="000000"/>
                </a:solidFill>
                <a:latin typeface="Consolas"/>
              </a:rPr>
              <a:t>sum</a:t>
            </a:r>
            <a:r>
              <a:rPr lang="sv-SE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dirty="0">
                <a:solidFill>
                  <a:srgbClr val="000000"/>
                </a:solidFill>
                <a:latin typeface="Consolas"/>
              </a:rPr>
              <a:t>console.log(</a:t>
            </a:r>
            <a:r>
              <a:rPr lang="sv-SE" dirty="0">
                <a:solidFill>
                  <a:srgbClr val="2A00FF"/>
                </a:solidFill>
                <a:latin typeface="Consolas"/>
              </a:rPr>
              <a:t>'</a:t>
            </a:r>
            <a:r>
              <a:rPr lang="sv-SE" dirty="0" err="1">
                <a:solidFill>
                  <a:srgbClr val="2A00FF"/>
                </a:solidFill>
                <a:latin typeface="Consolas"/>
              </a:rPr>
              <a:t>add</a:t>
            </a:r>
            <a:r>
              <a:rPr lang="sv-SE" dirty="0">
                <a:solidFill>
                  <a:srgbClr val="2A00FF"/>
                </a:solidFill>
                <a:latin typeface="Consolas"/>
              </a:rPr>
              <a:t>(2, 3): '</a:t>
            </a:r>
            <a:r>
              <a:rPr lang="sv-SE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sv-SE" dirty="0" err="1">
                <a:solidFill>
                  <a:srgbClr val="000000"/>
                </a:solidFill>
                <a:latin typeface="Consolas"/>
              </a:rPr>
              <a:t>add</a:t>
            </a:r>
            <a:r>
              <a:rPr lang="sv-SE" dirty="0">
                <a:solidFill>
                  <a:srgbClr val="000000"/>
                </a:solidFill>
                <a:latin typeface="Consolas"/>
              </a:rPr>
              <a:t>(2, 3)); </a:t>
            </a:r>
            <a:r>
              <a:rPr lang="sv-SE" dirty="0">
                <a:solidFill>
                  <a:srgbClr val="3F7F5F"/>
                </a:solidFill>
                <a:latin typeface="Consolas"/>
              </a:rPr>
              <a:t>// 5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dirty="0">
                <a:solidFill>
                  <a:srgbClr val="3F7F5F"/>
                </a:solidFill>
                <a:latin typeface="Consolas"/>
              </a:rPr>
              <a:t>// Try </a:t>
            </a:r>
            <a:r>
              <a:rPr lang="sv-SE" dirty="0" err="1">
                <a:solidFill>
                  <a:srgbClr val="3F7F5F"/>
                </a:solidFill>
                <a:latin typeface="Consolas"/>
              </a:rPr>
              <a:t>to</a:t>
            </a:r>
            <a:r>
              <a:rPr lang="sv-SE" dirty="0">
                <a:solidFill>
                  <a:srgbClr val="3F7F5F"/>
                </a:solidFill>
                <a:latin typeface="Consolas"/>
              </a:rPr>
              <a:t> </a:t>
            </a:r>
            <a:r>
              <a:rPr lang="sv-SE" dirty="0" err="1">
                <a:solidFill>
                  <a:srgbClr val="3F7F5F"/>
                </a:solidFill>
                <a:latin typeface="Consolas"/>
              </a:rPr>
              <a:t>update</a:t>
            </a:r>
            <a:r>
              <a:rPr lang="sv-SE" dirty="0">
                <a:solidFill>
                  <a:srgbClr val="3F7F5F"/>
                </a:solidFill>
                <a:latin typeface="Consolas"/>
              </a:rPr>
              <a:t> </a:t>
            </a:r>
            <a:r>
              <a:rPr lang="sv-SE" dirty="0" err="1">
                <a:solidFill>
                  <a:srgbClr val="3F7F5F"/>
                </a:solidFill>
                <a:latin typeface="Consolas"/>
              </a:rPr>
              <a:t>add.sum</a:t>
            </a:r>
            <a:endParaRPr lang="sv-SE" dirty="0">
              <a:solidFill>
                <a:srgbClr val="3F7F5F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v-SE" dirty="0" err="1">
                <a:solidFill>
                  <a:srgbClr val="000000"/>
                </a:solidFill>
                <a:latin typeface="Consolas"/>
              </a:rPr>
              <a:t>add.sum</a:t>
            </a:r>
            <a:r>
              <a:rPr lang="sv-SE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sv-SE" dirty="0">
                <a:solidFill>
                  <a:srgbClr val="2A00FF"/>
                </a:solidFill>
                <a:latin typeface="Consolas"/>
              </a:rPr>
              <a:t>'6'</a:t>
            </a:r>
            <a:r>
              <a:rPr lang="sv-SE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dirty="0">
                <a:solidFill>
                  <a:srgbClr val="000000"/>
                </a:solidFill>
                <a:latin typeface="Consolas"/>
              </a:rPr>
              <a:t>console.log(</a:t>
            </a:r>
            <a:r>
              <a:rPr lang="sv-SE" dirty="0">
                <a:solidFill>
                  <a:srgbClr val="2A00FF"/>
                </a:solidFill>
                <a:latin typeface="Consolas"/>
              </a:rPr>
              <a:t>'</a:t>
            </a:r>
            <a:r>
              <a:rPr lang="sv-SE" dirty="0" err="1">
                <a:solidFill>
                  <a:srgbClr val="2A00FF"/>
                </a:solidFill>
                <a:latin typeface="Consolas"/>
              </a:rPr>
              <a:t>add</a:t>
            </a:r>
            <a:r>
              <a:rPr lang="sv-SE" dirty="0">
                <a:solidFill>
                  <a:srgbClr val="2A00FF"/>
                </a:solidFill>
                <a:latin typeface="Consolas"/>
              </a:rPr>
              <a:t>(2, 3): '</a:t>
            </a:r>
            <a:r>
              <a:rPr lang="sv-SE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sv-SE" dirty="0" err="1">
                <a:solidFill>
                  <a:srgbClr val="000000"/>
                </a:solidFill>
                <a:latin typeface="Consolas"/>
              </a:rPr>
              <a:t>add</a:t>
            </a:r>
            <a:r>
              <a:rPr lang="sv-SE" dirty="0">
                <a:solidFill>
                  <a:srgbClr val="000000"/>
                </a:solidFill>
                <a:latin typeface="Consolas"/>
              </a:rPr>
              <a:t>(2, 3)); </a:t>
            </a:r>
            <a:r>
              <a:rPr lang="sv-SE" dirty="0">
                <a:solidFill>
                  <a:srgbClr val="3F7F5F"/>
                </a:solidFill>
                <a:latin typeface="Consolas"/>
              </a:rPr>
              <a:t>// 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3F7F5F"/>
                </a:solidFill>
                <a:latin typeface="Consolas"/>
              </a:rPr>
              <a:t>// What happened with </a:t>
            </a:r>
            <a:r>
              <a:rPr lang="en-US" dirty="0" err="1">
                <a:solidFill>
                  <a:srgbClr val="3F7F5F"/>
                </a:solidFill>
                <a:latin typeface="Consolas"/>
              </a:rPr>
              <a:t>add.sum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 = '6'?</a:t>
            </a:r>
          </a:p>
          <a:p>
            <a:pPr marL="0" indent="0">
              <a:spcBef>
                <a:spcPts val="0"/>
              </a:spcBef>
              <a:buNone/>
            </a:pPr>
            <a:endParaRPr lang="sv-SE" dirty="0"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v-SE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sv-SE" dirty="0" err="1">
                <a:solidFill>
                  <a:srgbClr val="3F7F5F"/>
                </a:solidFill>
                <a:latin typeface="Consolas"/>
              </a:rPr>
              <a:t>Beware</a:t>
            </a:r>
            <a:r>
              <a:rPr lang="sv-SE" dirty="0">
                <a:solidFill>
                  <a:srgbClr val="3F7F5F"/>
                </a:solidFill>
                <a:latin typeface="Consolas"/>
              </a:rPr>
              <a:t> </a:t>
            </a:r>
            <a:r>
              <a:rPr lang="sv-SE" dirty="0" err="1">
                <a:solidFill>
                  <a:srgbClr val="3F7F5F"/>
                </a:solidFill>
                <a:latin typeface="Consolas"/>
              </a:rPr>
              <a:t>of</a:t>
            </a:r>
            <a:r>
              <a:rPr lang="sv-SE" dirty="0">
                <a:solidFill>
                  <a:srgbClr val="3F7F5F"/>
                </a:solidFill>
                <a:latin typeface="Consolas"/>
              </a:rPr>
              <a:t> </a:t>
            </a:r>
            <a:r>
              <a:rPr lang="sv-SE" dirty="0" err="1">
                <a:solidFill>
                  <a:srgbClr val="3F7F5F"/>
                </a:solidFill>
                <a:latin typeface="Consolas"/>
              </a:rPr>
              <a:t>hoisting</a:t>
            </a:r>
            <a:r>
              <a:rPr lang="sv-SE" dirty="0">
                <a:solidFill>
                  <a:srgbClr val="3F7F5F"/>
                </a:solidFill>
                <a:latin typeface="Consolas"/>
              </a:rPr>
              <a:t>!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3F7F5F"/>
                </a:solidFill>
                <a:latin typeface="Consolas"/>
              </a:rPr>
              <a:t>// All variable declarations (</a:t>
            </a:r>
            <a:r>
              <a:rPr lang="en-US" sz="2100" dirty="0">
                <a:solidFill>
                  <a:srgbClr val="3F7F5F"/>
                </a:solidFill>
                <a:latin typeface="Consolas"/>
              </a:rPr>
              <a:t>with </a:t>
            </a:r>
            <a:r>
              <a:rPr lang="en-US" sz="2100" dirty="0" err="1">
                <a:solidFill>
                  <a:srgbClr val="3F7F5F"/>
                </a:solidFill>
                <a:latin typeface="Consolas"/>
              </a:rPr>
              <a:t>var</a:t>
            </a:r>
            <a:r>
              <a:rPr lang="en-US" sz="2100" dirty="0">
                <a:solidFill>
                  <a:srgbClr val="3F7F5F"/>
                </a:solidFill>
                <a:latin typeface="Consolas"/>
              </a:rPr>
              <a:t>) get hoisted to the top of the function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srgbClr val="3F7F5F"/>
                </a:solidFill>
                <a:latin typeface="Consolas"/>
              </a:rPr>
              <a:t>// Recommendation: Use single </a:t>
            </a:r>
            <a:r>
              <a:rPr lang="en-US" sz="2100" dirty="0" err="1">
                <a:solidFill>
                  <a:srgbClr val="3F7F5F"/>
                </a:solidFill>
                <a:latin typeface="Consolas"/>
              </a:rPr>
              <a:t>var</a:t>
            </a:r>
            <a:r>
              <a:rPr lang="en-US" sz="2100" dirty="0">
                <a:solidFill>
                  <a:srgbClr val="3F7F5F"/>
                </a:solidFill>
                <a:latin typeface="Consolas"/>
              </a:rPr>
              <a:t> pattern, i.e. declare all function variables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3F7F5F"/>
                </a:solidFill>
                <a:latin typeface="Consolas"/>
              </a:rPr>
              <a:t>// at the top of the function with </a:t>
            </a:r>
            <a:r>
              <a:rPr lang="en-US" sz="2100" dirty="0">
                <a:solidFill>
                  <a:srgbClr val="3F7F5F"/>
                </a:solidFill>
                <a:latin typeface="Consolas"/>
              </a:rPr>
              <a:t>a single </a:t>
            </a:r>
            <a:r>
              <a:rPr lang="en-US" sz="2100" dirty="0" err="1">
                <a:solidFill>
                  <a:srgbClr val="3F7F5F"/>
                </a:solidFill>
                <a:latin typeface="Consolas"/>
              </a:rPr>
              <a:t>var</a:t>
            </a:r>
            <a:endParaRPr lang="en-US" sz="2100" dirty="0">
              <a:solidFill>
                <a:srgbClr val="3F7F5F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v-SE" b="1" dirty="0">
                <a:solidFill>
                  <a:srgbClr val="7F0055"/>
                </a:solidFill>
                <a:latin typeface="Consolas"/>
              </a:rPr>
              <a:t>var</a:t>
            </a:r>
            <a:r>
              <a:rPr lang="sv-SE" b="1" dirty="0">
                <a:solidFill>
                  <a:srgbClr val="000000"/>
                </a:solidFill>
                <a:latin typeface="Consolas"/>
              </a:rPr>
              <a:t> f = </a:t>
            </a:r>
            <a:r>
              <a:rPr lang="sv-SE" b="1" dirty="0" err="1">
                <a:solidFill>
                  <a:srgbClr val="7F0055"/>
                </a:solidFill>
                <a:latin typeface="Consolas"/>
              </a:rPr>
              <a:t>function</a:t>
            </a:r>
            <a:r>
              <a:rPr lang="sv-SE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sv-SE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sv-SE" dirty="0" err="1">
                <a:solidFill>
                  <a:srgbClr val="3F7F5F"/>
                </a:solidFill>
                <a:latin typeface="Consolas"/>
              </a:rPr>
              <a:t>name</a:t>
            </a:r>
            <a:r>
              <a:rPr lang="sv-SE" dirty="0">
                <a:solidFill>
                  <a:srgbClr val="3F7F5F"/>
                </a:solidFill>
                <a:latin typeface="Consolas"/>
              </a:rPr>
              <a:t> </a:t>
            </a:r>
            <a:r>
              <a:rPr lang="sv-SE" dirty="0" err="1">
                <a:solidFill>
                  <a:srgbClr val="3F7F5F"/>
                </a:solidFill>
                <a:latin typeface="Consolas"/>
              </a:rPr>
              <a:t>declared</a:t>
            </a:r>
            <a:r>
              <a:rPr lang="sv-SE" dirty="0">
                <a:solidFill>
                  <a:srgbClr val="3F7F5F"/>
                </a:solidFill>
                <a:latin typeface="Consolas"/>
              </a:rPr>
              <a:t> </a:t>
            </a:r>
            <a:r>
              <a:rPr lang="sv-SE" dirty="0" err="1">
                <a:solidFill>
                  <a:srgbClr val="3F7F5F"/>
                </a:solidFill>
                <a:latin typeface="Consolas"/>
              </a:rPr>
              <a:t>here</a:t>
            </a:r>
            <a:endParaRPr lang="sv-SE" dirty="0">
              <a:solidFill>
                <a:srgbClr val="3F7F5F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console.log(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'name in f: 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 name); 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// undefined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var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name =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'</a:t>
            </a:r>
            <a:r>
              <a:rPr lang="en-US" b="1" dirty="0" err="1">
                <a:solidFill>
                  <a:srgbClr val="2A00FF"/>
                </a:solidFill>
                <a:latin typeface="Consolas"/>
              </a:rPr>
              <a:t>fido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b="1" dirty="0">
                <a:solidFill>
                  <a:srgbClr val="3F7F5F"/>
                </a:solidFill>
                <a:latin typeface="Consolas"/>
              </a:rPr>
              <a:t>// name assigned here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console.log(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'name in f: 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 name); 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// defined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dirty="0">
                <a:solidFill>
                  <a:srgbClr val="000000"/>
                </a:solidFill>
                <a:latin typeface="Consolas"/>
              </a:rPr>
              <a:t>f();</a:t>
            </a:r>
          </a:p>
          <a:p>
            <a:pPr marL="0" indent="0">
              <a:spcBef>
                <a:spcPts val="0"/>
              </a:spcBef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2193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Minimize</a:t>
            </a:r>
            <a:r>
              <a:rPr lang="sv-SE" dirty="0" smtClean="0"/>
              <a:t> globals – </a:t>
            </a:r>
            <a:r>
              <a:rPr lang="sv-SE" dirty="0" err="1" smtClean="0"/>
              <a:t>core</a:t>
            </a:r>
            <a:r>
              <a:rPr lang="sv-SE" dirty="0" smtClean="0"/>
              <a:t> </a:t>
            </a:r>
            <a:r>
              <a:rPr lang="sv-SE" dirty="0" err="1" smtClean="0"/>
              <a:t>patterns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EDB ErgoGroup 2011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sv-SE" dirty="0" err="1" smtClean="0"/>
              <a:t>Namespace</a:t>
            </a:r>
            <a:r>
              <a:rPr lang="sv-SE" dirty="0" smtClean="0"/>
              <a:t> </a:t>
            </a:r>
            <a:r>
              <a:rPr lang="sv-SE" dirty="0" err="1" smtClean="0"/>
              <a:t>variable</a:t>
            </a:r>
            <a:endParaRPr lang="sv-SE" dirty="0" smtClean="0"/>
          </a:p>
          <a:p>
            <a:r>
              <a:rPr lang="sv-SE" dirty="0" smtClean="0"/>
              <a:t>(</a:t>
            </a:r>
            <a:r>
              <a:rPr lang="sv-SE" dirty="0" err="1" smtClean="0"/>
              <a:t>Immediate</a:t>
            </a:r>
            <a:r>
              <a:rPr lang="sv-SE" dirty="0" smtClean="0"/>
              <a:t>) </a:t>
            </a:r>
            <a:r>
              <a:rPr lang="sv-SE" dirty="0" err="1" smtClean="0"/>
              <a:t>functions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7216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EDB ErgoGroup 2011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738746" y="1239520"/>
            <a:ext cx="7719453" cy="5017280"/>
          </a:xfrm>
        </p:spPr>
        <p:txBody>
          <a:bodyPr>
            <a:normAutofit fontScale="4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3F7F5F"/>
                </a:solidFill>
                <a:latin typeface="Consolas"/>
              </a:rPr>
              <a:t>// Core patterns and mechanisms are: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dirty="0">
                <a:solidFill>
                  <a:srgbClr val="3F7F5F"/>
                </a:solidFill>
                <a:latin typeface="Consolas"/>
              </a:rPr>
              <a:t>//   - </a:t>
            </a:r>
            <a:r>
              <a:rPr lang="sv-SE" dirty="0" err="1">
                <a:solidFill>
                  <a:srgbClr val="3F7F5F"/>
                </a:solidFill>
                <a:latin typeface="Consolas"/>
              </a:rPr>
              <a:t>Namespace</a:t>
            </a:r>
            <a:r>
              <a:rPr lang="sv-SE" dirty="0">
                <a:solidFill>
                  <a:srgbClr val="3F7F5F"/>
                </a:solidFill>
                <a:latin typeface="Consolas"/>
              </a:rPr>
              <a:t> </a:t>
            </a:r>
            <a:r>
              <a:rPr lang="sv-SE" dirty="0" err="1">
                <a:solidFill>
                  <a:srgbClr val="3F7F5F"/>
                </a:solidFill>
                <a:latin typeface="Consolas"/>
              </a:rPr>
              <a:t>variable</a:t>
            </a:r>
            <a:endParaRPr lang="sv-SE" dirty="0">
              <a:solidFill>
                <a:srgbClr val="3F7F5F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v-SE" dirty="0">
                <a:solidFill>
                  <a:srgbClr val="3F7F5F"/>
                </a:solidFill>
                <a:latin typeface="Consolas"/>
              </a:rPr>
              <a:t>//   - (</a:t>
            </a:r>
            <a:r>
              <a:rPr lang="sv-SE" dirty="0" err="1">
                <a:solidFill>
                  <a:srgbClr val="3F7F5F"/>
                </a:solidFill>
                <a:latin typeface="Consolas"/>
              </a:rPr>
              <a:t>Immediate</a:t>
            </a:r>
            <a:r>
              <a:rPr lang="sv-SE" dirty="0">
                <a:solidFill>
                  <a:srgbClr val="3F7F5F"/>
                </a:solidFill>
                <a:latin typeface="Consolas"/>
              </a:rPr>
              <a:t>) </a:t>
            </a:r>
            <a:r>
              <a:rPr lang="sv-SE" dirty="0" err="1">
                <a:solidFill>
                  <a:srgbClr val="3F7F5F"/>
                </a:solidFill>
                <a:latin typeface="Consolas"/>
              </a:rPr>
              <a:t>functions</a:t>
            </a:r>
            <a:endParaRPr lang="sv-SE" dirty="0">
              <a:solidFill>
                <a:srgbClr val="3F7F5F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sv-SE" dirty="0"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3F7F5F"/>
                </a:solidFill>
                <a:latin typeface="Consolas"/>
              </a:rPr>
              <a:t>// Create only one global to and declare other variables as properties of that global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b="1" dirty="0">
                <a:solidFill>
                  <a:srgbClr val="7F0055"/>
                </a:solidFill>
                <a:latin typeface="Consolas"/>
              </a:rPr>
              <a:t>var</a:t>
            </a:r>
            <a:r>
              <a:rPr lang="sv-SE" b="1" dirty="0">
                <a:solidFill>
                  <a:srgbClr val="000000"/>
                </a:solidFill>
                <a:latin typeface="Consolas"/>
              </a:rPr>
              <a:t> MYAPP = {};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dirty="0">
                <a:solidFill>
                  <a:srgbClr val="000000"/>
                </a:solidFill>
                <a:latin typeface="Consolas"/>
              </a:rPr>
              <a:t>MYAPP.name = </a:t>
            </a:r>
            <a:r>
              <a:rPr lang="sv-SE" dirty="0">
                <a:solidFill>
                  <a:srgbClr val="2A00FF"/>
                </a:solidFill>
                <a:latin typeface="Consolas"/>
              </a:rPr>
              <a:t>'MYAPP'</a:t>
            </a:r>
            <a:r>
              <a:rPr lang="sv-SE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dirty="0" err="1">
                <a:solidFill>
                  <a:srgbClr val="000000"/>
                </a:solidFill>
                <a:latin typeface="Consolas"/>
              </a:rPr>
              <a:t>MYAPP.getDescription</a:t>
            </a:r>
            <a:r>
              <a:rPr lang="sv-SE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sv-SE" b="1" dirty="0" err="1">
                <a:solidFill>
                  <a:srgbClr val="7F0055"/>
                </a:solidFill>
                <a:latin typeface="Consolas"/>
              </a:rPr>
              <a:t>function</a:t>
            </a:r>
            <a:r>
              <a:rPr lang="sv-SE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'MYAPP is my app.'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sv-SE" dirty="0"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3F7F5F"/>
                </a:solidFill>
                <a:latin typeface="Consolas"/>
              </a:rPr>
              <a:t>// Create only one global to and declare other variables as properties of that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dirty="0">
                <a:solidFill>
                  <a:srgbClr val="3F7F5F"/>
                </a:solidFill>
                <a:latin typeface="Consolas"/>
              </a:rPr>
              <a:t>// global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b="1" dirty="0">
                <a:solidFill>
                  <a:srgbClr val="7F0055"/>
                </a:solidFill>
                <a:latin typeface="Consolas"/>
              </a:rPr>
              <a:t>var</a:t>
            </a:r>
            <a:r>
              <a:rPr lang="sv-SE" b="1" dirty="0">
                <a:solidFill>
                  <a:srgbClr val="000000"/>
                </a:solidFill>
                <a:latin typeface="Consolas"/>
              </a:rPr>
              <a:t> YOURAPP = {};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dirty="0">
                <a:solidFill>
                  <a:srgbClr val="000000"/>
                </a:solidFill>
                <a:latin typeface="Consolas"/>
              </a:rPr>
              <a:t>YOURAPP.name = </a:t>
            </a:r>
            <a:r>
              <a:rPr lang="sv-SE" dirty="0">
                <a:solidFill>
                  <a:srgbClr val="2A00FF"/>
                </a:solidFill>
                <a:latin typeface="Consolas"/>
              </a:rPr>
              <a:t>'YOURAPP'</a:t>
            </a:r>
            <a:r>
              <a:rPr lang="sv-SE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dirty="0" err="1">
                <a:solidFill>
                  <a:srgbClr val="000000"/>
                </a:solidFill>
                <a:latin typeface="Consolas"/>
              </a:rPr>
              <a:t>YOURAPP.getDescription</a:t>
            </a:r>
            <a:r>
              <a:rPr lang="sv-SE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sv-SE" b="1" dirty="0" err="1">
                <a:solidFill>
                  <a:srgbClr val="7F0055"/>
                </a:solidFill>
                <a:latin typeface="Consolas"/>
              </a:rPr>
              <a:t>function</a:t>
            </a:r>
            <a:r>
              <a:rPr lang="sv-SE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.name +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' is your app.'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sv-SE" dirty="0"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v-SE" dirty="0">
                <a:solidFill>
                  <a:srgbClr val="000000"/>
                </a:solidFill>
                <a:latin typeface="Consolas"/>
              </a:rPr>
              <a:t>console.log(</a:t>
            </a:r>
            <a:r>
              <a:rPr lang="sv-SE" dirty="0">
                <a:solidFill>
                  <a:srgbClr val="2A00FF"/>
                </a:solidFill>
                <a:latin typeface="Consolas"/>
              </a:rPr>
              <a:t>'MYAPP.name: '</a:t>
            </a:r>
            <a:r>
              <a:rPr lang="sv-SE" dirty="0">
                <a:solidFill>
                  <a:srgbClr val="000000"/>
                </a:solidFill>
                <a:latin typeface="Consolas"/>
              </a:rPr>
              <a:t> + MYAPP.name);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dirty="0">
                <a:solidFill>
                  <a:srgbClr val="000000"/>
                </a:solidFill>
                <a:latin typeface="Consolas"/>
              </a:rPr>
              <a:t>console.log(</a:t>
            </a:r>
            <a:r>
              <a:rPr lang="sv-SE" dirty="0">
                <a:solidFill>
                  <a:srgbClr val="2A00FF"/>
                </a:solidFill>
                <a:latin typeface="Consolas"/>
              </a:rPr>
              <a:t>'</a:t>
            </a:r>
            <a:r>
              <a:rPr lang="sv-SE" dirty="0" err="1">
                <a:solidFill>
                  <a:srgbClr val="2A00FF"/>
                </a:solidFill>
                <a:latin typeface="Consolas"/>
              </a:rPr>
              <a:t>MYAPP.getDescription</a:t>
            </a:r>
            <a:r>
              <a:rPr lang="sv-SE" dirty="0">
                <a:solidFill>
                  <a:srgbClr val="2A00FF"/>
                </a:solidFill>
                <a:latin typeface="Consolas"/>
              </a:rPr>
              <a:t>(): '</a:t>
            </a:r>
            <a:r>
              <a:rPr lang="sv-SE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sv-SE" dirty="0" err="1">
                <a:solidFill>
                  <a:srgbClr val="000000"/>
                </a:solidFill>
                <a:latin typeface="Consolas"/>
              </a:rPr>
              <a:t>MYAPP.getDescription</a:t>
            </a:r>
            <a:r>
              <a:rPr lang="sv-SE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dirty="0">
                <a:solidFill>
                  <a:srgbClr val="000000"/>
                </a:solidFill>
                <a:latin typeface="Consolas"/>
              </a:rPr>
              <a:t>console.log(</a:t>
            </a:r>
            <a:r>
              <a:rPr lang="sv-SE" dirty="0">
                <a:solidFill>
                  <a:srgbClr val="2A00FF"/>
                </a:solidFill>
                <a:latin typeface="Consolas"/>
              </a:rPr>
              <a:t>'YOURAPP.name: '</a:t>
            </a:r>
            <a:r>
              <a:rPr lang="sv-SE" dirty="0">
                <a:solidFill>
                  <a:srgbClr val="000000"/>
                </a:solidFill>
                <a:latin typeface="Consolas"/>
              </a:rPr>
              <a:t> + YOURAPP.name);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dirty="0">
                <a:solidFill>
                  <a:srgbClr val="000000"/>
                </a:solidFill>
                <a:latin typeface="Consolas"/>
              </a:rPr>
              <a:t>console.log(</a:t>
            </a:r>
            <a:r>
              <a:rPr lang="sv-SE" dirty="0">
                <a:solidFill>
                  <a:srgbClr val="2A00FF"/>
                </a:solidFill>
                <a:latin typeface="Consolas"/>
              </a:rPr>
              <a:t>'</a:t>
            </a:r>
            <a:r>
              <a:rPr lang="sv-SE" dirty="0" err="1">
                <a:solidFill>
                  <a:srgbClr val="2A00FF"/>
                </a:solidFill>
                <a:latin typeface="Consolas"/>
              </a:rPr>
              <a:t>YOURAPP.getDescription</a:t>
            </a:r>
            <a:r>
              <a:rPr lang="sv-SE" dirty="0">
                <a:solidFill>
                  <a:srgbClr val="2A00FF"/>
                </a:solidFill>
                <a:latin typeface="Consolas"/>
              </a:rPr>
              <a:t>(): '</a:t>
            </a:r>
            <a:r>
              <a:rPr lang="sv-SE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sv-SE" dirty="0" err="1">
                <a:solidFill>
                  <a:srgbClr val="000000"/>
                </a:solidFill>
                <a:latin typeface="Consolas"/>
              </a:rPr>
              <a:t>YOURAPP.getDescription</a:t>
            </a:r>
            <a:r>
              <a:rPr lang="sv-SE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endParaRPr lang="sv-SE" dirty="0"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The 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namespace pattern can be used to create modules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dirty="0">
                <a:solidFill>
                  <a:srgbClr val="000000"/>
                </a:solidFill>
                <a:latin typeface="Consolas"/>
              </a:rPr>
              <a:t>MYAPP.module1 =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sv-SE" dirty="0" err="1">
                <a:solidFill>
                  <a:srgbClr val="000000"/>
                </a:solidFill>
                <a:latin typeface="Consolas"/>
              </a:rPr>
              <a:t>name</a:t>
            </a:r>
            <a:r>
              <a:rPr lang="sv-SE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sv-SE" dirty="0">
                <a:solidFill>
                  <a:srgbClr val="2A00FF"/>
                </a:solidFill>
                <a:latin typeface="Consolas"/>
              </a:rPr>
              <a:t>'module1'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dirty="0">
                <a:solidFill>
                  <a:srgbClr val="000000"/>
                </a:solidFill>
                <a:latin typeface="Consolas"/>
              </a:rPr>
              <a:t>MYAPP.module1.getName = </a:t>
            </a:r>
            <a:r>
              <a:rPr lang="sv-SE" b="1" dirty="0" err="1">
                <a:solidFill>
                  <a:srgbClr val="7F0055"/>
                </a:solidFill>
                <a:latin typeface="Consolas"/>
              </a:rPr>
              <a:t>function</a:t>
            </a:r>
            <a:r>
              <a:rPr lang="sv-SE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sv-SE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sv-SE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sv-SE" b="1" dirty="0">
                <a:solidFill>
                  <a:srgbClr val="7F0055"/>
                </a:solidFill>
                <a:latin typeface="Consolas"/>
              </a:rPr>
              <a:t>this</a:t>
            </a:r>
            <a:r>
              <a:rPr lang="sv-SE" b="1" dirty="0">
                <a:solidFill>
                  <a:srgbClr val="000000"/>
                </a:solidFill>
                <a:latin typeface="Consolas"/>
              </a:rPr>
              <a:t>.name;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dirty="0">
                <a:solidFill>
                  <a:srgbClr val="000000"/>
                </a:solidFill>
                <a:latin typeface="Consolas"/>
              </a:rPr>
              <a:t>console.log(</a:t>
            </a:r>
            <a:r>
              <a:rPr lang="sv-SE" dirty="0">
                <a:solidFill>
                  <a:srgbClr val="2A00FF"/>
                </a:solidFill>
                <a:latin typeface="Consolas"/>
              </a:rPr>
              <a:t>'MYAPP.module1.name: '</a:t>
            </a:r>
            <a:r>
              <a:rPr lang="sv-SE" dirty="0">
                <a:solidFill>
                  <a:srgbClr val="000000"/>
                </a:solidFill>
                <a:latin typeface="Consolas"/>
              </a:rPr>
              <a:t> + MYAPP.module1.name);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dirty="0">
                <a:solidFill>
                  <a:srgbClr val="000000"/>
                </a:solidFill>
                <a:latin typeface="Consolas"/>
              </a:rPr>
              <a:t>console.log(</a:t>
            </a:r>
            <a:r>
              <a:rPr lang="sv-SE" dirty="0">
                <a:solidFill>
                  <a:srgbClr val="2A00FF"/>
                </a:solidFill>
                <a:latin typeface="Consolas"/>
              </a:rPr>
              <a:t>'MYAPP.module1.getName(): '</a:t>
            </a:r>
            <a:r>
              <a:rPr lang="sv-SE" dirty="0">
                <a:solidFill>
                  <a:srgbClr val="000000"/>
                </a:solidFill>
                <a:latin typeface="Consolas"/>
              </a:rPr>
              <a:t> + MYAPP.module1.getName());</a:t>
            </a:r>
          </a:p>
          <a:p>
            <a:pPr marL="0" indent="0">
              <a:spcBef>
                <a:spcPts val="0"/>
              </a:spcBef>
              <a:buNone/>
            </a:pPr>
            <a:endParaRPr lang="sv-SE" dirty="0"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3F7F5F"/>
                </a:solidFill>
                <a:latin typeface="Consolas"/>
              </a:rPr>
              <a:t>// Use an immediate function to initialize a global variable using only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sv-SE" dirty="0" err="1">
                <a:solidFill>
                  <a:srgbClr val="3F7F5F"/>
                </a:solidFill>
                <a:latin typeface="Consolas"/>
              </a:rPr>
              <a:t>functional</a:t>
            </a:r>
            <a:r>
              <a:rPr lang="sv-SE" dirty="0">
                <a:solidFill>
                  <a:srgbClr val="3F7F5F"/>
                </a:solidFill>
                <a:latin typeface="Consolas"/>
              </a:rPr>
              <a:t> </a:t>
            </a:r>
            <a:r>
              <a:rPr lang="sv-SE" dirty="0" err="1">
                <a:solidFill>
                  <a:srgbClr val="3F7F5F"/>
                </a:solidFill>
                <a:latin typeface="Consolas"/>
              </a:rPr>
              <a:t>scoped</a:t>
            </a:r>
            <a:r>
              <a:rPr lang="sv-SE" dirty="0">
                <a:solidFill>
                  <a:srgbClr val="3F7F5F"/>
                </a:solidFill>
                <a:latin typeface="Consolas"/>
              </a:rPr>
              <a:t> </a:t>
            </a:r>
            <a:r>
              <a:rPr lang="sv-SE" dirty="0" err="1">
                <a:solidFill>
                  <a:srgbClr val="3F7F5F"/>
                </a:solidFill>
                <a:latin typeface="Consolas"/>
              </a:rPr>
              <a:t>variables</a:t>
            </a:r>
            <a:endParaRPr lang="sv-SE" dirty="0">
              <a:solidFill>
                <a:srgbClr val="3F7F5F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v-SE" b="1" dirty="0">
                <a:solidFill>
                  <a:srgbClr val="7F0055"/>
                </a:solidFill>
                <a:latin typeface="Consolas"/>
              </a:rPr>
              <a:t>var</a:t>
            </a:r>
            <a:r>
              <a:rPr lang="sv-SE" b="1" dirty="0">
                <a:solidFill>
                  <a:srgbClr val="000000"/>
                </a:solidFill>
                <a:latin typeface="Consolas"/>
              </a:rPr>
              <a:t> sumOf1To5 = (</a:t>
            </a:r>
            <a:r>
              <a:rPr lang="sv-SE" b="1" dirty="0" err="1">
                <a:solidFill>
                  <a:srgbClr val="7F0055"/>
                </a:solidFill>
                <a:latin typeface="Consolas"/>
              </a:rPr>
              <a:t>function</a:t>
            </a:r>
            <a:r>
              <a:rPr lang="sv-SE" b="1" dirty="0">
                <a:solidFill>
                  <a:srgbClr val="000000"/>
                </a:solidFill>
                <a:latin typeface="Consolas"/>
              </a:rPr>
              <a:t>(start, end)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nn-NO" b="1" dirty="0">
                <a:solidFill>
                  <a:srgbClr val="7F0055"/>
                </a:solidFill>
                <a:latin typeface="Consolas"/>
              </a:rPr>
              <a:t>var</a:t>
            </a:r>
            <a:r>
              <a:rPr lang="nn-NO" b="1" dirty="0">
                <a:solidFill>
                  <a:srgbClr val="000000"/>
                </a:solidFill>
                <a:latin typeface="Consolas"/>
              </a:rPr>
              <a:t> sum = 0, i = start;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sv-SE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sv-SE" b="1" dirty="0">
                <a:solidFill>
                  <a:srgbClr val="000000"/>
                </a:solidFill>
                <a:latin typeface="Consolas"/>
              </a:rPr>
              <a:t> (; i &lt;= end; i++)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sv-SE" dirty="0" err="1">
                <a:solidFill>
                  <a:srgbClr val="000000"/>
                </a:solidFill>
                <a:latin typeface="Consolas"/>
              </a:rPr>
              <a:t>sum</a:t>
            </a:r>
            <a:r>
              <a:rPr lang="sv-SE" dirty="0">
                <a:solidFill>
                  <a:srgbClr val="000000"/>
                </a:solidFill>
                <a:latin typeface="Consolas"/>
              </a:rPr>
              <a:t> += i;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sv-SE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sv-SE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sv-SE" b="1" dirty="0" err="1">
                <a:solidFill>
                  <a:srgbClr val="000000"/>
                </a:solidFill>
                <a:latin typeface="Consolas"/>
              </a:rPr>
              <a:t>sum</a:t>
            </a:r>
            <a:r>
              <a:rPr lang="sv-SE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dirty="0">
                <a:solidFill>
                  <a:srgbClr val="000000"/>
                </a:solidFill>
                <a:latin typeface="Consolas"/>
              </a:rPr>
              <a:t>}(1, 5));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dirty="0">
                <a:solidFill>
                  <a:srgbClr val="000000"/>
                </a:solidFill>
                <a:latin typeface="Consolas"/>
              </a:rPr>
              <a:t>console.log(</a:t>
            </a:r>
            <a:r>
              <a:rPr lang="sv-SE" dirty="0">
                <a:solidFill>
                  <a:srgbClr val="2A00FF"/>
                </a:solidFill>
                <a:latin typeface="Consolas"/>
              </a:rPr>
              <a:t>'sumOf1To5: '</a:t>
            </a:r>
            <a:r>
              <a:rPr lang="sv-SE" dirty="0">
                <a:solidFill>
                  <a:srgbClr val="000000"/>
                </a:solidFill>
                <a:latin typeface="Consolas"/>
              </a:rPr>
              <a:t> + sumOf1To5</a:t>
            </a:r>
            <a:r>
              <a:rPr lang="sv-SE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sv-SE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4357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3C3C3B"/>
      </a:dk1>
      <a:lt1>
        <a:srgbClr val="FFFFFF"/>
      </a:lt1>
      <a:dk2>
        <a:srgbClr val="706F6F"/>
      </a:dk2>
      <a:lt2>
        <a:srgbClr val="DADADA"/>
      </a:lt2>
      <a:accent1>
        <a:srgbClr val="EB5D13"/>
      </a:accent1>
      <a:accent2>
        <a:srgbClr val="B2B2B2"/>
      </a:accent2>
      <a:accent3>
        <a:srgbClr val="70706F"/>
      </a:accent3>
      <a:accent4>
        <a:srgbClr val="3C3C3B"/>
      </a:accent4>
      <a:accent5>
        <a:srgbClr val="FFDD00"/>
      </a:accent5>
      <a:accent6>
        <a:srgbClr val="DADADA"/>
      </a:accent6>
      <a:hlink>
        <a:srgbClr val="706F6F"/>
      </a:hlink>
      <a:folHlink>
        <a:srgbClr val="706F6F"/>
      </a:folHlink>
    </a:clrScheme>
    <a:fontScheme name="Office 2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Custom 1">
      <a:dk1>
        <a:srgbClr val="3C3C3B"/>
      </a:dk1>
      <a:lt1>
        <a:srgbClr val="FFFFFF"/>
      </a:lt1>
      <a:dk2>
        <a:srgbClr val="706F6F"/>
      </a:dk2>
      <a:lt2>
        <a:srgbClr val="DADADA"/>
      </a:lt2>
      <a:accent1>
        <a:srgbClr val="EB5D13"/>
      </a:accent1>
      <a:accent2>
        <a:srgbClr val="FFDD00"/>
      </a:accent2>
      <a:accent3>
        <a:srgbClr val="3C3C3B"/>
      </a:accent3>
      <a:accent4>
        <a:srgbClr val="706F6F"/>
      </a:accent4>
      <a:accent5>
        <a:srgbClr val="B2B2B2"/>
      </a:accent5>
      <a:accent6>
        <a:srgbClr val="DADADA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Custom 2">
      <a:dk1>
        <a:srgbClr val="3C3C3B"/>
      </a:dk1>
      <a:lt1>
        <a:srgbClr val="FFFFFF"/>
      </a:lt1>
      <a:dk2>
        <a:srgbClr val="706F6F"/>
      </a:dk2>
      <a:lt2>
        <a:srgbClr val="DADADA"/>
      </a:lt2>
      <a:accent1>
        <a:srgbClr val="EB5D13"/>
      </a:accent1>
      <a:accent2>
        <a:srgbClr val="B2B2B2"/>
      </a:accent2>
      <a:accent3>
        <a:srgbClr val="70706F"/>
      </a:accent3>
      <a:accent4>
        <a:srgbClr val="3C3C3B"/>
      </a:accent4>
      <a:accent5>
        <a:srgbClr val="FFDD00"/>
      </a:accent5>
      <a:accent6>
        <a:srgbClr val="DADADA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6092BA6F04EC4589D087C5F27554BD" ma:contentTypeVersion="0" ma:contentTypeDescription="Create a new document." ma:contentTypeScope="" ma:versionID="dd9d61e3ea7251dc5680ccbf918c5f96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A59CEA63-E0BA-4BE3-9A49-1A00549AD8C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E3FC36-2969-48CC-A66A-4913B7FF3C85}">
  <ds:schemaRefs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A39DA77-D6C0-4CAE-A249-CB9743BAD5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7404</TotalTime>
  <Words>692</Words>
  <Application>Microsoft Office PowerPoint</Application>
  <PresentationFormat>On-screen Show (4:3)</PresentationFormat>
  <Paragraphs>135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Office Theme</vt:lpstr>
      <vt:lpstr>1_Office Theme</vt:lpstr>
      <vt:lpstr>2_Office Theme</vt:lpstr>
      <vt:lpstr>Minimize globals JavaScript</vt:lpstr>
      <vt:lpstr>Globals</vt:lpstr>
      <vt:lpstr>PowerPoint Presentation</vt:lpstr>
      <vt:lpstr>Scopes</vt:lpstr>
      <vt:lpstr>PowerPoint Presentation</vt:lpstr>
      <vt:lpstr>Minimize globals – core patterns</vt:lpstr>
      <vt:lpstr>PowerPoint Presentation</vt:lpstr>
      <vt:lpstr>PowerPoint Presentation</vt:lpstr>
    </vt:vector>
  </TitlesOfParts>
  <Company>Worldgroup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Ingvil Marstein</dc:creator>
  <cp:lastModifiedBy>Bjuvensjö Magnus</cp:lastModifiedBy>
  <cp:revision>416</cp:revision>
  <cp:lastPrinted>2011-11-21T08:44:12Z</cp:lastPrinted>
  <dcterms:created xsi:type="dcterms:W3CDTF">2010-10-12T14:48:51Z</dcterms:created>
  <dcterms:modified xsi:type="dcterms:W3CDTF">2012-02-29T12:58:36Z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0x010100AA6092BA6F04EC4589D087C5F27554BD</vt:lpwstr>
  </property>
</Properties>
</file>